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66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29" r:id="rId28"/>
  </p:sldIdLst>
  <p:sldSz cx="164592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FF"/>
    <a:srgbClr val="FC6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66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9C53-1F47-4EC3-BD04-DCF7D9853FE2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66561-935E-43F2-AA27-F6429D640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798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753D4-FC42-4AF9-9F67-FF67B8A220E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D5281-AB0E-4AE5-96D1-620E2E6C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46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592531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1185062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777594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2370125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2962656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3555187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4147718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4740250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D5281-AB0E-4AE5-96D1-620E2E6C64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08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D5281-AB0E-4AE5-96D1-620E2E6C64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53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D5281-AB0E-4AE5-96D1-620E2E6C64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99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D5281-AB0E-4AE5-96D1-620E2E6C64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64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D5281-AB0E-4AE5-96D1-620E2E6C642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0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346836"/>
            <a:ext cx="123444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322446"/>
            <a:ext cx="123444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521" y="7950630"/>
            <a:ext cx="3703320" cy="278969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F1CA4BB4-85BE-4904-A213-0A8AEE36A0E0}" type="datetime3">
              <a:rPr lang="en-US" smtClean="0"/>
              <a:t>27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52110" y="7950630"/>
            <a:ext cx="5554980" cy="267212"/>
          </a:xfrm>
        </p:spPr>
        <p:txBody>
          <a:bodyPr/>
          <a:lstStyle>
            <a:lvl1pPr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Course Teacher: Prof. Dr. Engr. </a:t>
            </a:r>
            <a:r>
              <a:rPr lang="en-US" dirty="0" err="1"/>
              <a:t>Muhibul</a:t>
            </a:r>
            <a:r>
              <a:rPr lang="en-US" dirty="0"/>
              <a:t> </a:t>
            </a:r>
            <a:r>
              <a:rPr lang="en-US" dirty="0" err="1"/>
              <a:t>Haque</a:t>
            </a:r>
            <a:r>
              <a:rPr lang="en-US" dirty="0"/>
              <a:t> </a:t>
            </a:r>
            <a:r>
              <a:rPr lang="en-US" dirty="0" err="1"/>
              <a:t>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01799" y="7950630"/>
            <a:ext cx="2031381" cy="27897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" y="11981"/>
            <a:ext cx="1842341" cy="1768694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139171" y="380976"/>
            <a:ext cx="13331330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AMERICAN INTERNATIONAL UNIVERSITY – BANGLADESH (AIUB)</a:t>
            </a:r>
          </a:p>
          <a:p>
            <a:pPr algn="l"/>
            <a:r>
              <a:rPr lang="en-US" sz="1920" dirty="0">
                <a:solidFill>
                  <a:srgbClr val="0070C0"/>
                </a:solidFill>
              </a:rPr>
              <a:t>Where leaders are created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301557" y="7813972"/>
            <a:ext cx="2905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Department of EEE</a:t>
            </a:r>
          </a:p>
        </p:txBody>
      </p:sp>
    </p:spTree>
    <p:extLst>
      <p:ext uri="{BB962C8B-B14F-4D97-AF65-F5344CB8AC3E}">
        <p14:creationId xmlns:p14="http://schemas.microsoft.com/office/powerpoint/2010/main" val="404971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274" y="7919634"/>
            <a:ext cx="2788920" cy="309966"/>
          </a:xfrm>
        </p:spPr>
        <p:txBody>
          <a:bodyPr/>
          <a:lstStyle>
            <a:lvl1pPr>
              <a:defRPr sz="1400">
                <a:solidFill>
                  <a:srgbClr val="0070C0"/>
                </a:solidFill>
              </a:defRPr>
            </a:lvl1pPr>
          </a:lstStyle>
          <a:p>
            <a:fld id="{149D4EF9-913A-4BD1-82F8-5C66921348E7}" type="datetime3">
              <a:rPr lang="en-US" smtClean="0"/>
              <a:t>27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52110" y="7919634"/>
            <a:ext cx="6636568" cy="325464"/>
          </a:xfrm>
        </p:spPr>
        <p:txBody>
          <a:bodyPr/>
          <a:lstStyle>
            <a:lvl1pPr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41845" y="7919634"/>
            <a:ext cx="1317356" cy="29027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8938"/>
            <a:ext cx="1689315" cy="64550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94210" y="-16858"/>
            <a:ext cx="4682591" cy="463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FFFF00"/>
                </a:solidFill>
              </a:rPr>
              <a:t>Microprocessor and Embedded Systems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2241563" y="7635430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2552B2-E763-405A-8E5A-B8DDC8F7B503}" type="slidenum">
              <a:rPr lang="en-US" sz="2800" smtClean="0">
                <a:solidFill>
                  <a:schemeClr val="bg1"/>
                </a:solidFill>
              </a:rPr>
              <a:t>‹#›</a:t>
            </a:fld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30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438150"/>
            <a:ext cx="1419606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190750"/>
            <a:ext cx="1419606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7627621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7171A-9ACA-41EF-B583-62063757CF2C}" type="datetime3">
              <a:rPr lang="en-US" smtClean="0"/>
              <a:t>27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7627621"/>
            <a:ext cx="55549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 Teacher: Prof. Dr. Engr. Muhibul Haque Bhuyan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7627621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7C91F-6875-4C79-9E49-C73FDE579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6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F83542-990E-4AD7-9205-9BAC0D2B3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2298" y="2111433"/>
            <a:ext cx="13283738" cy="313863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Lecture # 5 (Final)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Control Logic Design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sz="6000" b="1" dirty="0">
                <a:solidFill>
                  <a:srgbClr val="0070C0"/>
                </a:solidFill>
              </a:rPr>
              <a:t>Micro-program, flow-chart, state-diagram</a:t>
            </a:r>
          </a:p>
        </p:txBody>
      </p:sp>
    </p:spTree>
    <p:extLst>
      <p:ext uri="{BB962C8B-B14F-4D97-AF65-F5344CB8AC3E}">
        <p14:creationId xmlns:p14="http://schemas.microsoft.com/office/powerpoint/2010/main" val="2201969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E8C9-6153-4CB1-A17F-5E0D62959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347" y="269155"/>
            <a:ext cx="12618720" cy="1106814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3. Derivation of the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14930-0A8C-40CB-AD0A-D9A01B1A8B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2385" y="1302590"/>
                <a:ext cx="15827433" cy="6394996"/>
              </a:xfrm>
            </p:spPr>
            <p:txBody>
              <a:bodyPr>
                <a:noAutofit/>
              </a:bodyPr>
              <a:lstStyle/>
              <a:p>
                <a:r>
                  <a:rPr lang="en-US" sz="4400" dirty="0"/>
                  <a:t>When the numbers are added or subtracted algebraically, there are eight different conditions to be considered and may be expressed as compact form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r>
                  <a:rPr lang="en-US" sz="4400" dirty="0"/>
                  <a:t>In arithmetic operation specified in subtraction, we change the sign of B and add. So the relationships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5400" dirty="0"/>
              </a:p>
              <a:p>
                <a:r>
                  <a:rPr lang="en-US" sz="4400" dirty="0"/>
                  <a:t>This reduce the number of possible conditions to 4, namely: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  <a:p>
                <a:endParaRPr lang="en-US" sz="4400" dirty="0"/>
              </a:p>
              <a:p>
                <a:pPr marL="0" indent="0">
                  <a:buNone/>
                </a:pPr>
                <a:r>
                  <a:rPr lang="en-US" sz="4400" dirty="0"/>
                  <a:t>		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14930-0A8C-40CB-AD0A-D9A01B1A8B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385" y="1302590"/>
                <a:ext cx="15827433" cy="6394996"/>
              </a:xfrm>
              <a:blipFill>
                <a:blip r:embed="rId3"/>
                <a:stretch>
                  <a:fillRect l="-1425" t="-3051" r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DA11-A454-4349-BA40-D60BAC0824A6}" type="datetime3">
              <a:rPr lang="en-US" smtClean="0"/>
              <a:t>27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9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FB3A2E-C0F9-4DE1-939E-D3BF69F7FE6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tretch>
            <a:fillRect/>
          </a:stretch>
        </p:blipFill>
        <p:spPr>
          <a:xfrm>
            <a:off x="6035040" y="3792866"/>
            <a:ext cx="9665666" cy="41267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62427E-9F1B-4156-A98E-57D39B45B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218" y="238646"/>
            <a:ext cx="12618720" cy="958379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3. Derivation of the Algorithm </a:t>
            </a:r>
            <a:r>
              <a:rPr lang="en-US" sz="5400" b="1" dirty="0" err="1">
                <a:solidFill>
                  <a:srgbClr val="0070C0"/>
                </a:solidFill>
              </a:rPr>
              <a:t>contd</a:t>
            </a:r>
            <a:r>
              <a:rPr lang="en-US" sz="5400" b="1" dirty="0">
                <a:solidFill>
                  <a:srgbClr val="0070C0"/>
                </a:solidFill>
              </a:rPr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404A9-B12C-4434-BF31-FA6A6FCFE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57" y="1097275"/>
            <a:ext cx="16026938" cy="3840865"/>
          </a:xfrm>
        </p:spPr>
        <p:txBody>
          <a:bodyPr>
            <a:normAutofit/>
          </a:bodyPr>
          <a:lstStyle/>
          <a:p>
            <a:r>
              <a:rPr lang="en-US" sz="4320" dirty="0"/>
              <a:t>When the </a:t>
            </a:r>
            <a:r>
              <a:rPr lang="en-US" sz="4320" dirty="0">
                <a:solidFill>
                  <a:srgbClr val="FF0000"/>
                </a:solidFill>
              </a:rPr>
              <a:t>signs of </a:t>
            </a:r>
            <a:r>
              <a:rPr lang="en-US" sz="4320" i="1" dirty="0">
                <a:solidFill>
                  <a:srgbClr val="FF0000"/>
                </a:solidFill>
              </a:rPr>
              <a:t>A</a:t>
            </a:r>
            <a:r>
              <a:rPr lang="en-US" sz="4320" dirty="0">
                <a:solidFill>
                  <a:srgbClr val="FF0000"/>
                </a:solidFill>
              </a:rPr>
              <a:t> and </a:t>
            </a:r>
            <a:r>
              <a:rPr lang="en-US" sz="4320" i="1" dirty="0">
                <a:solidFill>
                  <a:srgbClr val="FF0000"/>
                </a:solidFill>
              </a:rPr>
              <a:t>B</a:t>
            </a:r>
            <a:r>
              <a:rPr lang="en-US" sz="4320" dirty="0">
                <a:solidFill>
                  <a:srgbClr val="FF0000"/>
                </a:solidFill>
              </a:rPr>
              <a:t> are the same</a:t>
            </a:r>
            <a:r>
              <a:rPr lang="en-US" sz="4320" dirty="0"/>
              <a:t>, we </a:t>
            </a:r>
            <a:r>
              <a:rPr lang="en-US" sz="4320" dirty="0">
                <a:solidFill>
                  <a:srgbClr val="FF0000"/>
                </a:solidFill>
              </a:rPr>
              <a:t>add</a:t>
            </a:r>
            <a:r>
              <a:rPr lang="en-US" sz="4320" dirty="0"/>
              <a:t> the two magnitudes and the </a:t>
            </a:r>
            <a:r>
              <a:rPr lang="en-US" sz="4320" dirty="0">
                <a:solidFill>
                  <a:srgbClr val="FF0000"/>
                </a:solidFill>
              </a:rPr>
              <a:t>sign of the result </a:t>
            </a:r>
            <a:r>
              <a:rPr lang="en-US" sz="4320" dirty="0"/>
              <a:t>in the </a:t>
            </a:r>
            <a:r>
              <a:rPr lang="en-US" sz="4320" dirty="0">
                <a:solidFill>
                  <a:srgbClr val="FF0000"/>
                </a:solidFill>
              </a:rPr>
              <a:t>same as</a:t>
            </a:r>
            <a:r>
              <a:rPr lang="en-US" sz="4320" dirty="0"/>
              <a:t> the </a:t>
            </a:r>
            <a:r>
              <a:rPr lang="en-US" sz="4320" dirty="0">
                <a:solidFill>
                  <a:srgbClr val="FF0000"/>
                </a:solidFill>
              </a:rPr>
              <a:t>common sign</a:t>
            </a:r>
            <a:r>
              <a:rPr lang="en-US" sz="4320" dirty="0"/>
              <a:t>.</a:t>
            </a:r>
          </a:p>
          <a:p>
            <a:r>
              <a:rPr lang="en-US" sz="4320" dirty="0"/>
              <a:t>When the </a:t>
            </a:r>
            <a:r>
              <a:rPr lang="en-US" sz="4320" dirty="0">
                <a:solidFill>
                  <a:srgbClr val="FF0000"/>
                </a:solidFill>
              </a:rPr>
              <a:t>signs of </a:t>
            </a:r>
            <a:r>
              <a:rPr lang="en-US" sz="4320" i="1" dirty="0">
                <a:solidFill>
                  <a:srgbClr val="FF0000"/>
                </a:solidFill>
              </a:rPr>
              <a:t>A</a:t>
            </a:r>
            <a:r>
              <a:rPr lang="en-US" sz="4320" dirty="0">
                <a:solidFill>
                  <a:srgbClr val="FF0000"/>
                </a:solidFill>
              </a:rPr>
              <a:t> and </a:t>
            </a:r>
            <a:r>
              <a:rPr lang="en-US" sz="4320" i="1" dirty="0">
                <a:solidFill>
                  <a:srgbClr val="FF0000"/>
                </a:solidFill>
              </a:rPr>
              <a:t>B</a:t>
            </a:r>
            <a:r>
              <a:rPr lang="en-US" sz="4320" dirty="0">
                <a:solidFill>
                  <a:srgbClr val="FF0000"/>
                </a:solidFill>
              </a:rPr>
              <a:t> are </a:t>
            </a:r>
            <a:r>
              <a:rPr lang="en-US" sz="4320" b="1" dirty="0">
                <a:solidFill>
                  <a:srgbClr val="FF0000"/>
                </a:solidFill>
              </a:rPr>
              <a:t>not</a:t>
            </a:r>
            <a:r>
              <a:rPr lang="en-US" sz="4320" dirty="0">
                <a:solidFill>
                  <a:srgbClr val="FF0000"/>
                </a:solidFill>
              </a:rPr>
              <a:t> the same</a:t>
            </a:r>
            <a:r>
              <a:rPr lang="en-US" sz="4320" dirty="0"/>
              <a:t>, we subtract the smaller number from the larger and the </a:t>
            </a:r>
            <a:r>
              <a:rPr lang="en-US" sz="4320" dirty="0">
                <a:solidFill>
                  <a:srgbClr val="FF0000"/>
                </a:solidFill>
              </a:rPr>
              <a:t>sign of the result </a:t>
            </a:r>
            <a:r>
              <a:rPr lang="en-US" sz="4320" dirty="0"/>
              <a:t>is the </a:t>
            </a:r>
            <a:r>
              <a:rPr lang="en-US" sz="4320" dirty="0">
                <a:solidFill>
                  <a:srgbClr val="FF0000"/>
                </a:solidFill>
              </a:rPr>
              <a:t>sign of the larger number</a:t>
            </a:r>
            <a:r>
              <a:rPr lang="en-US" sz="4320" dirty="0"/>
              <a:t>.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4C78-2FC5-434D-B7E5-A61AFE7D5CED}" type="datetime3">
              <a:rPr lang="en-US" smtClean="0"/>
              <a:t>27 March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9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84FDB7B-4F72-406C-A4E0-80B9E9FEC77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1648" y="1096162"/>
            <a:ext cx="6217919" cy="68570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F7AF0E-435E-4E3A-B01E-10A41A7F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899" y="498975"/>
            <a:ext cx="15195664" cy="608111"/>
          </a:xfrm>
        </p:spPr>
        <p:txBody>
          <a:bodyPr anchor="t">
            <a:no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Flowchart and state diagram for sign magnitude addition and subtraction operation</a:t>
            </a:r>
          </a:p>
        </p:txBody>
      </p:sp>
      <p:pic>
        <p:nvPicPr>
          <p:cNvPr id="20" name="Content Placeholder 3">
            <a:extLst>
              <a:ext uri="{FF2B5EF4-FFF2-40B4-BE49-F238E27FC236}">
                <a16:creationId xmlns:a16="http://schemas.microsoft.com/office/drawing/2014/main" id="{D1CAFC97-C476-41B6-A9ED-14073BD1C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lum bright="-20000" contrast="40000"/>
          </a:blip>
          <a:srcRect l="4060" t="1239" r="5355" b="3195"/>
          <a:stretch/>
        </p:blipFill>
        <p:spPr>
          <a:xfrm>
            <a:off x="7730836" y="1107086"/>
            <a:ext cx="8428672" cy="58338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F5D7F4-1280-418B-8FFB-3017DEF996AA}"/>
              </a:ext>
            </a:extLst>
          </p:cNvPr>
          <p:cNvSpPr txBox="1"/>
          <p:nvPr/>
        </p:nvSpPr>
        <p:spPr>
          <a:xfrm>
            <a:off x="6899567" y="6945673"/>
            <a:ext cx="92599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Fig. 10-7 </a:t>
            </a:r>
            <a:r>
              <a:rPr lang="en-US" sz="3200" dirty="0"/>
              <a:t>Flow chart for sign-magnitude addition and subtraction operation with the equipment of Fig. 10-6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65E9-A92E-439D-8314-BA093FFE2973}" type="datetime3">
              <a:rPr lang="en-US" smtClean="0"/>
              <a:t>27 March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994366" y="4080306"/>
            <a:ext cx="1710838" cy="43305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104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AF0E-435E-4E3A-B01E-10A41A7F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31" y="609095"/>
            <a:ext cx="14248014" cy="996755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Explanation of the Flowchart and State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5D7F4-1280-418B-8FFB-3017DEF996AA}"/>
              </a:ext>
            </a:extLst>
          </p:cNvPr>
          <p:cNvSpPr txBox="1"/>
          <p:nvPr/>
        </p:nvSpPr>
        <p:spPr>
          <a:xfrm>
            <a:off x="216131" y="1772104"/>
            <a:ext cx="160103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An operation is initiated by either </a:t>
            </a:r>
            <a:r>
              <a:rPr lang="en-US" sz="4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4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4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4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inputs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Input </a:t>
            </a:r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4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initiates a subtraction operation, so sign of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complemented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Input </a:t>
            </a:r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4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initiates an addition operation, so sign of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left unchanged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Then two signs are compared, </a:t>
            </a:r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symbolizes this decision, if two signs are equal then the path marked with = sign is chosen; otherwise the path marked with ≠ sign is chosen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C5ED-DAC1-4638-A0B0-6D0AEE17D0DE}" type="datetime3">
              <a:rPr lang="en-US" smtClean="0"/>
              <a:t>27 March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9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AF0E-435E-4E3A-B01E-10A41A7F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56" y="808600"/>
            <a:ext cx="13666124" cy="637816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Explanation of the Flowchart and State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5D7F4-1280-418B-8FFB-3017DEF996AA}"/>
              </a:ext>
            </a:extLst>
          </p:cNvPr>
          <p:cNvSpPr txBox="1"/>
          <p:nvPr/>
        </p:nvSpPr>
        <p:spPr>
          <a:xfrm>
            <a:off x="232756" y="1639097"/>
            <a:ext cx="159936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5a. If signs are equal then the contents of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added to the contents of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sum is transferred to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value of the end carry is an overflow, as such the </a:t>
            </a:r>
            <a:r>
              <a:rPr lang="en-US" sz="4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flip-flop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made equal to the 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carry, </a:t>
            </a:r>
            <a:r>
              <a:rPr lang="en-US" sz="4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5b. If signs are not the same then the contents of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subtracted from the contents of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this is done by 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</a:t>
            </a:r>
            <a:r>
              <a:rPr lang="en-US" sz="4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2's complement of </a:t>
            </a:r>
            <a:r>
              <a:rPr lang="en-US" sz="4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sum is transferred to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value of the 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carry is zero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is, there is no overflow, as such the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flip-flop is cleared to zero. However, a 1 in </a:t>
            </a:r>
            <a:r>
              <a:rPr lang="en-US" sz="4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indicates that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number in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correct result. The sign of the result again is equal to the original value of </a:t>
            </a:r>
            <a:r>
              <a:rPr lang="en-US" sz="4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50D4-FA93-4D6B-9641-FBE13FB26646}" type="datetime3">
              <a:rPr lang="en-US" smtClean="0"/>
              <a:t>27 March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15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AF0E-435E-4E3A-B01E-10A41A7F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826722"/>
            <a:ext cx="14248014" cy="637816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Explanation of the Flowchart and State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F5D7F4-1280-418B-8FFB-3017DEF996AA}"/>
                  </a:ext>
                </a:extLst>
              </p:cNvPr>
              <p:cNvSpPr txBox="1"/>
              <p:nvPr/>
            </p:nvSpPr>
            <p:spPr>
              <a:xfrm>
                <a:off x="166255" y="1464538"/>
                <a:ext cx="16110065" cy="5722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720"/>
                  </a:spcAft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5c. A 0 in </a:t>
                </a:r>
                <a:r>
                  <a:rPr lang="en-US" sz="4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indicates that </a:t>
                </a:r>
                <a:r>
                  <a:rPr lang="en-US" sz="4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</a:t>
                </a:r>
                <a:r>
                  <a:rPr lang="en-US" sz="4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the 2's complement of </a:t>
                </a:r>
                <a:r>
                  <a:rPr lang="en-US" sz="4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taken and the </a:t>
                </a:r>
                <a:r>
                  <a:rPr lang="en-US" sz="4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 in </a:t>
                </a:r>
                <a:r>
                  <a:rPr lang="en-US" sz="4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4000" i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4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complemented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2's complement of </a:t>
                </a:r>
                <a:r>
                  <a:rPr lang="en-US" sz="4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done with a micro-operation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1's complement of </a:t>
                </a:r>
                <a:r>
                  <a:rPr lang="en-US" sz="4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However, the 2's complement operation is not available, so it is performed by taking the 1's complement and then the increment operation, which are available in the designed ALU.</a:t>
                </a:r>
              </a:p>
              <a:p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 Finally, the circuit goes to its initial state and output </a:t>
                </a:r>
                <a:r>
                  <a:rPr lang="en-US" sz="4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equal to 1 (</a:t>
                </a:r>
                <a:r>
                  <a:rPr lang="en-US" sz="4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terminate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If the sign of the result is the same as the original sign of </a:t>
                </a:r>
                <a:r>
                  <a:rPr lang="en-US" sz="4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4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sign bit is left unchanged.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F5D7F4-1280-418B-8FFB-3017DEF9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55" y="1464538"/>
                <a:ext cx="16110065" cy="5722079"/>
              </a:xfrm>
              <a:prstGeom prst="rect">
                <a:avLst/>
              </a:prstGeom>
              <a:blipFill>
                <a:blip r:embed="rId2"/>
                <a:stretch>
                  <a:fillRect l="-1324" t="-1917" r="-1286" b="-3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005E-3D31-4F0A-AEE0-D0AE4BFB134C}" type="datetime3">
              <a:rPr lang="en-US" smtClean="0"/>
              <a:t>27 March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93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059DC0-0B8B-484E-8659-782586896E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lum bright="-20000" contrast="40000"/>
          </a:blip>
          <a:srcRect l="8007" t="1420" r="4909" b="2260"/>
          <a:stretch/>
        </p:blipFill>
        <p:spPr>
          <a:xfrm>
            <a:off x="7248698" y="911742"/>
            <a:ext cx="8924394" cy="70184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8C216C-DCFD-45B9-92DD-36C442B0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982" y="152058"/>
            <a:ext cx="12618720" cy="759684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4. Data Processor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196E5-63EB-43EA-B3E9-7CD2086A4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193" y="1244437"/>
            <a:ext cx="6924501" cy="3078181"/>
          </a:xfrm>
        </p:spPr>
        <p:txBody>
          <a:bodyPr>
            <a:normAutofit/>
          </a:bodyPr>
          <a:lstStyle/>
          <a:p>
            <a:r>
              <a:rPr lang="en-US" sz="4000" dirty="0"/>
              <a:t>The operations between </a:t>
            </a:r>
            <a:r>
              <a:rPr lang="en-US" sz="4000" i="1" dirty="0"/>
              <a:t>A</a:t>
            </a:r>
            <a:r>
              <a:rPr lang="en-US" sz="4000" dirty="0"/>
              <a:t> and </a:t>
            </a:r>
            <a:r>
              <a:rPr lang="en-US" sz="4000" i="1" dirty="0"/>
              <a:t>B</a:t>
            </a:r>
            <a:r>
              <a:rPr lang="en-US" sz="4000" dirty="0"/>
              <a:t> can be done with the ALU. </a:t>
            </a:r>
          </a:p>
          <a:p>
            <a:r>
              <a:rPr lang="en-US" sz="4000" b="1" dirty="0">
                <a:solidFill>
                  <a:srgbClr val="FF0000"/>
                </a:solidFill>
              </a:rPr>
              <a:t>The operations with </a:t>
            </a:r>
            <a:r>
              <a:rPr lang="en-US" sz="4000" b="1" i="1" dirty="0">
                <a:solidFill>
                  <a:srgbClr val="FF0000"/>
                </a:solidFill>
              </a:rPr>
              <a:t>A</a:t>
            </a:r>
            <a:r>
              <a:rPr lang="en-US" sz="4000" b="1" i="1" baseline="-25000" dirty="0">
                <a:solidFill>
                  <a:srgbClr val="FF0000"/>
                </a:solidFill>
              </a:rPr>
              <a:t>s</a:t>
            </a:r>
            <a:r>
              <a:rPr lang="en-US" sz="4000" b="1" dirty="0">
                <a:solidFill>
                  <a:srgbClr val="FF0000"/>
                </a:solidFill>
              </a:rPr>
              <a:t>, </a:t>
            </a:r>
            <a:r>
              <a:rPr lang="en-US" sz="4000" b="1" i="1" dirty="0" err="1">
                <a:solidFill>
                  <a:srgbClr val="FF0000"/>
                </a:solidFill>
              </a:rPr>
              <a:t>B</a:t>
            </a:r>
            <a:r>
              <a:rPr lang="en-US" sz="4000" b="1" i="1" baseline="-25000" dirty="0" err="1">
                <a:solidFill>
                  <a:srgbClr val="FF0000"/>
                </a:solidFill>
              </a:rPr>
              <a:t>s</a:t>
            </a:r>
            <a:r>
              <a:rPr lang="en-US" sz="4000" b="1" dirty="0">
                <a:solidFill>
                  <a:srgbClr val="FF0000"/>
                </a:solidFill>
              </a:rPr>
              <a:t> and </a:t>
            </a:r>
            <a:r>
              <a:rPr lang="en-US" sz="4000" b="1" i="1" dirty="0">
                <a:solidFill>
                  <a:srgbClr val="FF0000"/>
                </a:solidFill>
              </a:rPr>
              <a:t>E</a:t>
            </a:r>
            <a:r>
              <a:rPr lang="en-US" sz="4000" b="1" dirty="0">
                <a:solidFill>
                  <a:srgbClr val="FF0000"/>
                </a:solidFill>
              </a:rPr>
              <a:t> must be initiated with the separate control variables</a:t>
            </a:r>
            <a:r>
              <a:rPr lang="en-US" sz="40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E29B-93BA-4569-BDBB-CE76EC57479E}" type="datetime3">
              <a:rPr lang="en-US" smtClean="0"/>
              <a:t>27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18622" y="7395255"/>
            <a:ext cx="8279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FF0000"/>
                </a:solidFill>
              </a:rPr>
              <a:t>Fig. 10-8 (a) Data Processor Registers and ALU</a:t>
            </a:r>
          </a:p>
        </p:txBody>
      </p:sp>
    </p:spTree>
    <p:extLst>
      <p:ext uri="{BB962C8B-B14F-4D97-AF65-F5344CB8AC3E}">
        <p14:creationId xmlns:p14="http://schemas.microsoft.com/office/powerpoint/2010/main" val="680766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2703D4-F55D-459B-917D-B8FA7903D2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5185" t="6629" r="2617" b="4915"/>
          <a:stretch/>
        </p:blipFill>
        <p:spPr>
          <a:xfrm>
            <a:off x="8096596" y="1902781"/>
            <a:ext cx="8229597" cy="53908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9A0B22-DBDA-49C9-9DB0-1575D665B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098" y="316159"/>
            <a:ext cx="12618720" cy="100457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5. Control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ECDEC-834B-4E6F-8834-EA3A0F8DD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29" y="1287486"/>
            <a:ext cx="8462357" cy="6016854"/>
          </a:xfrm>
        </p:spPr>
        <p:txBody>
          <a:bodyPr>
            <a:normAutofit/>
          </a:bodyPr>
          <a:lstStyle/>
          <a:p>
            <a:r>
              <a:rPr lang="en-US" sz="4320" dirty="0"/>
              <a:t>The control logic block receives </a:t>
            </a:r>
            <a:r>
              <a:rPr lang="en-US" sz="4320" dirty="0">
                <a:solidFill>
                  <a:srgbClr val="FF0000"/>
                </a:solidFill>
              </a:rPr>
              <a:t>five inputs</a:t>
            </a:r>
            <a:r>
              <a:rPr lang="en-US" sz="4320" dirty="0"/>
              <a:t>: </a:t>
            </a:r>
            <a:r>
              <a:rPr lang="en-US" sz="4320" dirty="0">
                <a:solidFill>
                  <a:srgbClr val="FF0000"/>
                </a:solidFill>
              </a:rPr>
              <a:t>two from the external environment </a:t>
            </a:r>
            <a:r>
              <a:rPr lang="en-US" sz="4320" dirty="0"/>
              <a:t>and </a:t>
            </a:r>
            <a:r>
              <a:rPr lang="en-US" sz="4320" dirty="0">
                <a:solidFill>
                  <a:schemeClr val="accent1"/>
                </a:solidFill>
              </a:rPr>
              <a:t>three from the data-processor</a:t>
            </a:r>
            <a:r>
              <a:rPr lang="en-US" sz="4320" dirty="0"/>
              <a:t>. </a:t>
            </a:r>
          </a:p>
          <a:p>
            <a:r>
              <a:rPr lang="en-US" sz="4320" dirty="0"/>
              <a:t>To simplify the design, we define new variable </a:t>
            </a:r>
            <a:r>
              <a:rPr lang="en-US" sz="4320" i="1" dirty="0"/>
              <a:t>S</a:t>
            </a:r>
            <a:r>
              <a:rPr lang="en-US" sz="4320" dirty="0"/>
              <a:t>:</a:t>
            </a:r>
          </a:p>
          <a:p>
            <a:pPr marL="1097280" lvl="2" indent="0">
              <a:buNone/>
            </a:pPr>
            <a:r>
              <a:rPr lang="en-US" sz="4320" dirty="0"/>
              <a:t>        </a:t>
            </a:r>
            <a:r>
              <a:rPr lang="en-US" sz="4320" i="1" dirty="0"/>
              <a:t>S</a:t>
            </a:r>
            <a:r>
              <a:rPr lang="en-US" sz="4320" dirty="0"/>
              <a:t> = </a:t>
            </a:r>
            <a:r>
              <a:rPr lang="en-US" sz="4320" i="1" dirty="0"/>
              <a:t>A</a:t>
            </a:r>
            <a:r>
              <a:rPr lang="en-US" sz="4320" i="1" baseline="-25000" dirty="0"/>
              <a:t>s</a:t>
            </a:r>
            <a:r>
              <a:rPr lang="en-US" sz="4320" dirty="0"/>
              <a:t> XOR </a:t>
            </a:r>
            <a:r>
              <a:rPr lang="en-US" sz="4320" i="1" dirty="0" err="1"/>
              <a:t>B</a:t>
            </a:r>
            <a:r>
              <a:rPr lang="en-US" sz="4320" i="1" baseline="-25000" dirty="0" err="1"/>
              <a:t>s</a:t>
            </a:r>
            <a:endParaRPr lang="en-US" sz="4320" i="1" baseline="-25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4FDB7B-4F72-406C-A4E0-80B9E9FEC7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3284" t="24762" r="6853" b="49992"/>
          <a:stretch/>
        </p:blipFill>
        <p:spPr>
          <a:xfrm>
            <a:off x="2111433" y="5799401"/>
            <a:ext cx="6701639" cy="20762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85D7-5EC1-417F-8C8F-51F5AC78B63E}" type="datetime3">
              <a:rPr lang="en-US" smtClean="0"/>
              <a:t>27 March 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31338" y="7304340"/>
            <a:ext cx="7195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Fig. 10-8 (b) Control Logic Block Diagram</a:t>
            </a:r>
          </a:p>
        </p:txBody>
      </p:sp>
    </p:spTree>
    <p:extLst>
      <p:ext uri="{BB962C8B-B14F-4D97-AF65-F5344CB8AC3E}">
        <p14:creationId xmlns:p14="http://schemas.microsoft.com/office/powerpoint/2010/main" val="450685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56F2-AF78-46E4-AD5A-904FF321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534" y="93524"/>
            <a:ext cx="8397117" cy="100659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/>
                </a:solidFill>
              </a:rPr>
              <a:t>Control State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D2AB0F-CDC8-41C6-82E5-C75E4C3C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28859" y="354181"/>
            <a:ext cx="6500552" cy="75429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517515-3029-426D-86AA-9C826758A4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3409" t="1962" r="4105" b="4670"/>
          <a:stretch/>
        </p:blipFill>
        <p:spPr>
          <a:xfrm>
            <a:off x="1162520" y="997527"/>
            <a:ext cx="5836796" cy="699992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7CDA-8EE4-4824-9B4D-C7639B14B120}" type="datetime3">
              <a:rPr lang="en-US" smtClean="0"/>
              <a:t>27 March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34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517515-3029-426D-86AA-9C826758A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3409" t="1962" r="4105" b="4670"/>
          <a:stretch/>
        </p:blipFill>
        <p:spPr>
          <a:xfrm>
            <a:off x="787835" y="997528"/>
            <a:ext cx="5812471" cy="697075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0417B2-9FEF-4E40-9CBE-78EDE45FA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lum bright="-20000" contrast="40000"/>
          </a:blip>
          <a:srcRect l="3294" t="2005" r="5920" b="2986"/>
          <a:stretch/>
        </p:blipFill>
        <p:spPr>
          <a:xfrm>
            <a:off x="6600307" y="1113914"/>
            <a:ext cx="9492321" cy="6805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B56F2-AF78-46E4-AD5A-904FF321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795" y="109957"/>
            <a:ext cx="7880467" cy="1006596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Control State Diagram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5590-133E-4776-82B5-BDC71B471F1B}" type="datetime3">
              <a:rPr lang="en-US" smtClean="0"/>
              <a:t>27 March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534640" y="6842416"/>
            <a:ext cx="45579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Fig. 10-9 (a) State diagram for register transfers</a:t>
            </a:r>
          </a:p>
        </p:txBody>
      </p:sp>
    </p:spTree>
    <p:extLst>
      <p:ext uri="{BB962C8B-B14F-4D97-AF65-F5344CB8AC3E}">
        <p14:creationId xmlns:p14="http://schemas.microsoft.com/office/powerpoint/2010/main" val="159244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FC95-7F63-4878-914B-5145FD93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1" y="188771"/>
            <a:ext cx="12618720" cy="771080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7A11-1628-48D7-A594-014D43AB2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0" y="819869"/>
            <a:ext cx="16043566" cy="237221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4000" dirty="0"/>
              <a:t>The process of logic design is a complex undertaking.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4000" dirty="0"/>
              <a:t>The data processor part may be general purpose processor unit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4000" dirty="0"/>
              <a:t>The data processor may consist of individual registers and associated digital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25741-9ED4-4C57-9A85-C88BC9E7EF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7769" t="1052" r="2614" b="1099"/>
          <a:stretch/>
        </p:blipFill>
        <p:spPr>
          <a:xfrm>
            <a:off x="7779909" y="2738259"/>
            <a:ext cx="8020614" cy="518137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50B4B-8E8C-4801-9F6A-18DF1DC57F69}" type="datetime3">
              <a:rPr lang="en-US" smtClean="0"/>
              <a:t>27 March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02312" y="7367936"/>
            <a:ext cx="8962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>
                <a:solidFill>
                  <a:srgbClr val="00B050"/>
                </a:solidFill>
              </a:rPr>
              <a:t>Fig. 10.1 Control logic and data processor interaction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9380" y="3361520"/>
            <a:ext cx="73058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The </a:t>
            </a:r>
            <a:r>
              <a:rPr lang="en-US" sz="3600" b="1" dirty="0">
                <a:solidFill>
                  <a:srgbClr val="FF0000"/>
                </a:solidFill>
              </a:rPr>
              <a:t>control logic initiates all micro-operations in the data processor</a:t>
            </a:r>
            <a:r>
              <a:rPr lang="en-US" sz="3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The control logic is </a:t>
            </a:r>
            <a:r>
              <a:rPr lang="en-US" sz="3600" b="1" dirty="0">
                <a:solidFill>
                  <a:srgbClr val="FF0000"/>
                </a:solidFill>
              </a:rPr>
              <a:t>a sequential circuit </a:t>
            </a:r>
            <a:r>
              <a:rPr lang="en-US" sz="3600" dirty="0"/>
              <a:t>whose internal states dictate the control functions for the system by generating the signals for </a:t>
            </a:r>
            <a:r>
              <a:rPr lang="en-US" sz="3600" b="1" dirty="0">
                <a:solidFill>
                  <a:srgbClr val="FF0000"/>
                </a:solidFill>
              </a:rPr>
              <a:t>sequencing the micro-operations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9031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56F2-AF78-46E4-AD5A-904FF321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175" y="109957"/>
            <a:ext cx="11969064" cy="1006596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Control State Diagram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505" y="1016804"/>
            <a:ext cx="1604356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start by assigning an </a:t>
            </a: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state, </a:t>
            </a:r>
            <a:r>
              <a:rPr lang="en-US" sz="4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the sequential controller. We then determine the transition to other states </a:t>
            </a:r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so on.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state, we determine the micro-operations that must be initiated by the </a:t>
            </a: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logic circuit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procedure produces the state diagram for the controller circuit together with a list of </a:t>
            </a: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register-transfer operations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are to be initiated while the control logic circuit is in each and every state.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1F0A-D24B-4CC6-ACA7-201AC9E07498}" type="datetime3">
              <a:rPr lang="en-US" smtClean="0"/>
              <a:t>27 March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19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A0DB-380A-4986-98C9-E5B5B532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170" y="175381"/>
            <a:ext cx="12034217" cy="838772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Sequence of Register Transfers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116FA0-DA94-457C-8A89-72F2F0925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lum bright="-20000" contrast="40000"/>
          </a:blip>
          <a:srcRect l="2362" t="2636" r="3535" b="4916"/>
          <a:stretch/>
        </p:blipFill>
        <p:spPr>
          <a:xfrm>
            <a:off x="865948" y="967988"/>
            <a:ext cx="10922924" cy="68642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2703D4-F55D-459B-917D-B8FA7903D2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40000"/>
          </a:blip>
          <a:srcRect l="62419" t="10872" r="3867" b="10360"/>
          <a:stretch/>
        </p:blipFill>
        <p:spPr>
          <a:xfrm>
            <a:off x="12147922" y="1463040"/>
            <a:ext cx="4045271" cy="60181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4543" y="1014153"/>
            <a:ext cx="45579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FF0000"/>
                </a:solidFill>
              </a:rPr>
              <a:t>Fig. 10-9 (b) Sequence of register transfers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EFC4-3BFA-440B-8BAC-46429CB18527}" type="datetime3">
              <a:rPr lang="en-US" smtClean="0"/>
              <a:t>27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27410" y="4522124"/>
            <a:ext cx="2701636" cy="46551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6327410" y="5223163"/>
            <a:ext cx="2701636" cy="46551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6327410" y="6652410"/>
            <a:ext cx="2701636" cy="46551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6327410" y="7366769"/>
            <a:ext cx="2701636" cy="46551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820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A0DB-380A-4986-98C9-E5B5B532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805" y="182879"/>
            <a:ext cx="10177391" cy="796897"/>
          </a:xfrm>
        </p:spPr>
        <p:txBody>
          <a:bodyPr anchor="t">
            <a:normAutofit fontScale="90000"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Sequence of Register Transfers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68B6197-B6C5-402E-8A34-04258D350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3300" r="6025" b="3788"/>
          <a:stretch/>
        </p:blipFill>
        <p:spPr>
          <a:xfrm>
            <a:off x="1410734" y="979776"/>
            <a:ext cx="12512518" cy="66845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21441" y="6739227"/>
            <a:ext cx="385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 Logical conjunction (∧)</a:t>
            </a:r>
          </a:p>
        </p:txBody>
      </p:sp>
      <p:sp>
        <p:nvSpPr>
          <p:cNvPr id="9" name="Rectangle 8"/>
          <p:cNvSpPr/>
          <p:nvPr/>
        </p:nvSpPr>
        <p:spPr>
          <a:xfrm>
            <a:off x="11351477" y="6059196"/>
            <a:ext cx="31292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 Logical disjunction (∨)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D8B8-F84D-4F42-B629-957388B4CA76}" type="datetime3">
              <a:rPr lang="en-US" smtClean="0"/>
              <a:t>27 March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0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A0DB-380A-4986-98C9-E5B5B532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557" y="125504"/>
            <a:ext cx="10127516" cy="955151"/>
          </a:xfrm>
        </p:spPr>
        <p:txBody>
          <a:bodyPr anchor="t"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Sequence of Register Transfers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2703D4-F55D-459B-917D-B8FA7903D2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5878" t="7871" r="3671" b="4915"/>
          <a:stretch/>
        </p:blipFill>
        <p:spPr>
          <a:xfrm>
            <a:off x="399010" y="975599"/>
            <a:ext cx="9814339" cy="639142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54A0-14E7-4E8A-B2C5-A869F81DA1D0}" type="datetime3">
              <a:rPr lang="en-US" smtClean="0"/>
              <a:t>27 March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65696" y="7367028"/>
            <a:ext cx="70325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Fig. 10-8 (b) Control Logic Block Diagram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247A2D34-FB30-49CA-8BFB-42B821752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56732" t="29919" r="10648" b="6056"/>
          <a:stretch/>
        </p:blipFill>
        <p:spPr>
          <a:xfrm>
            <a:off x="10462732" y="975599"/>
            <a:ext cx="5736802" cy="600401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410007" y="7067635"/>
            <a:ext cx="678952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Logic Equations for Hardwired Control Unit</a:t>
            </a:r>
            <a:b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Boolean Functions for Output Control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9652-6805-4BCB-82F2-65ABD02E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734" y="459817"/>
            <a:ext cx="13142422" cy="1191665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0070C0"/>
                </a:solidFill>
              </a:rPr>
              <a:t>Thanks for Attending….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7398324" y="1197030"/>
            <a:ext cx="7015943" cy="6350923"/>
            <a:chOff x="432" y="1584"/>
            <a:chExt cx="3072" cy="2426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1296" y="1584"/>
              <a:ext cx="2208" cy="816"/>
            </a:xfrm>
            <a:prstGeom prst="cloudCallout">
              <a:avLst>
                <a:gd name="adj1" fmla="val -41574"/>
                <a:gd name="adj2" fmla="val 140565"/>
              </a:avLst>
            </a:prstGeom>
            <a:solidFill>
              <a:schemeClr val="accent3"/>
            </a:solidFill>
            <a:ln w="952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en-US" sz="2800"/>
            </a:p>
          </p:txBody>
        </p:sp>
        <p:pic>
          <p:nvPicPr>
            <p:cNvPr id="7" name="Picture 4" descr="j030125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3024"/>
              <a:ext cx="1153" cy="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WordArt 5"/>
            <p:cNvSpPr>
              <a:spLocks noChangeArrowheads="1" noChangeShapeType="1" noTextEdit="1"/>
            </p:cNvSpPr>
            <p:nvPr/>
          </p:nvSpPr>
          <p:spPr bwMode="auto">
            <a:xfrm>
              <a:off x="2208" y="1728"/>
              <a:ext cx="421" cy="6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5520" kern="10" dirty="0">
                  <a:ln w="9525">
                    <a:solidFill>
                      <a:schemeClr val="accent5">
                        <a:lumMod val="75000"/>
                      </a:schemeClr>
                    </a:solidFill>
                    <a:round/>
                    <a:headEnd/>
                    <a:tailEnd/>
                  </a:ln>
                  <a:solidFill>
                    <a:srgbClr val="00B050"/>
                  </a:solidFill>
                  <a:latin typeface="Arial Black"/>
                </a:rPr>
                <a:t>?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ACD1-7F32-49E5-B33D-B5E4BC41569C}" type="datetime3">
              <a:rPr lang="en-US" smtClean="0"/>
              <a:t>27 March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5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5971-DCE4-47A6-8872-34EA3E7D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042" y="315047"/>
            <a:ext cx="13391803" cy="679512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Control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CD2A3-7552-49E1-9F38-DFAA0AADC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56" y="1163774"/>
            <a:ext cx="15810807" cy="6417430"/>
          </a:xfrm>
        </p:spPr>
        <p:txBody>
          <a:bodyPr>
            <a:noAutofit/>
          </a:bodyPr>
          <a:lstStyle/>
          <a:p>
            <a:r>
              <a:rPr lang="en-US" sz="4800" b="1" dirty="0"/>
              <a:t>Methods of Control Organization</a:t>
            </a:r>
          </a:p>
          <a:p>
            <a:pPr lvl="1"/>
            <a:r>
              <a:rPr lang="en-US" sz="4400" dirty="0"/>
              <a:t>One flip-flop per state method</a:t>
            </a:r>
          </a:p>
          <a:p>
            <a:pPr lvl="1"/>
            <a:r>
              <a:rPr lang="en-US" sz="4400" dirty="0"/>
              <a:t>Sequence register and decoder method</a:t>
            </a:r>
          </a:p>
          <a:p>
            <a:pPr lvl="1"/>
            <a:r>
              <a:rPr lang="en-US" sz="4400" dirty="0"/>
              <a:t>PLA control</a:t>
            </a:r>
          </a:p>
          <a:p>
            <a:pPr lvl="1"/>
            <a:r>
              <a:rPr lang="en-US" sz="4400" dirty="0">
                <a:solidFill>
                  <a:srgbClr val="FF0000"/>
                </a:solidFill>
              </a:rPr>
              <a:t>Microprogram control</a:t>
            </a:r>
          </a:p>
          <a:p>
            <a:pPr>
              <a:spcBef>
                <a:spcPts val="2160"/>
              </a:spcBef>
            </a:pPr>
            <a:r>
              <a:rPr lang="en-US" sz="4800" dirty="0"/>
              <a:t>The first two method must use </a:t>
            </a:r>
            <a:r>
              <a:rPr lang="en-US" sz="4800" dirty="0">
                <a:solidFill>
                  <a:srgbClr val="FF0000"/>
                </a:solidFill>
              </a:rPr>
              <a:t>SSI and MSI circuits </a:t>
            </a:r>
            <a:r>
              <a:rPr lang="en-US" sz="4800" dirty="0"/>
              <a:t>for the implementations.</a:t>
            </a:r>
          </a:p>
          <a:p>
            <a:r>
              <a:rPr lang="en-US" sz="4800" dirty="0"/>
              <a:t>PLA or microprogram which uses an </a:t>
            </a:r>
            <a:r>
              <a:rPr lang="en-US" sz="4800" dirty="0">
                <a:solidFill>
                  <a:srgbClr val="FF0000"/>
                </a:solidFill>
              </a:rPr>
              <a:t>LSI device</a:t>
            </a:r>
            <a:r>
              <a:rPr lang="en-US" sz="4800" dirty="0"/>
              <a:t>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1DBC-287D-4C01-9DA0-FD71186A2FB2}" type="datetime3">
              <a:rPr lang="en-US" smtClean="0"/>
              <a:t>27 March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698F7C-E042-DA70-7282-2B8329210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885" y="1572714"/>
            <a:ext cx="6008559" cy="28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8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85F3-C2B9-4692-9832-2A0021F18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342" y="172142"/>
            <a:ext cx="12618720" cy="109139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Microprogram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C6387-FCDC-49E0-85E6-FD6C08463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33" y="1263534"/>
            <a:ext cx="15977062" cy="5738035"/>
          </a:xfrm>
        </p:spPr>
        <p:txBody>
          <a:bodyPr>
            <a:normAutofit/>
          </a:bodyPr>
          <a:lstStyle/>
          <a:p>
            <a:r>
              <a:rPr lang="en-US" sz="4000" dirty="0"/>
              <a:t>The purpose of the control unit is to initiate a series of sequential steps of microoperations.</a:t>
            </a:r>
          </a:p>
          <a:p>
            <a:r>
              <a:rPr lang="en-US" sz="4000" dirty="0"/>
              <a:t>A control unit whose </a:t>
            </a:r>
            <a:r>
              <a:rPr lang="en-US" sz="4000" dirty="0">
                <a:solidFill>
                  <a:srgbClr val="FF0000"/>
                </a:solidFill>
              </a:rPr>
              <a:t>control variables </a:t>
            </a:r>
            <a:r>
              <a:rPr lang="en-US" sz="4000" dirty="0"/>
              <a:t>are </a:t>
            </a:r>
            <a:r>
              <a:rPr lang="en-US" sz="4000" dirty="0">
                <a:solidFill>
                  <a:srgbClr val="FF0000"/>
                </a:solidFill>
              </a:rPr>
              <a:t>stored</a:t>
            </a:r>
            <a:r>
              <a:rPr lang="en-US" sz="4000" dirty="0"/>
              <a:t> in a </a:t>
            </a:r>
            <a:r>
              <a:rPr lang="en-US" sz="4000" dirty="0">
                <a:solidFill>
                  <a:srgbClr val="FF0000"/>
                </a:solidFill>
              </a:rPr>
              <a:t>memory</a:t>
            </a:r>
            <a:r>
              <a:rPr lang="en-US" sz="4000" dirty="0"/>
              <a:t> is called a </a:t>
            </a:r>
            <a:r>
              <a:rPr lang="en-US" sz="4000" b="1" dirty="0">
                <a:solidFill>
                  <a:srgbClr val="FF0000"/>
                </a:solidFill>
              </a:rPr>
              <a:t>Microprogrammed Control Unit (MCU)</a:t>
            </a:r>
            <a:r>
              <a:rPr lang="en-US" sz="4000" dirty="0"/>
              <a:t>.</a:t>
            </a:r>
          </a:p>
          <a:p>
            <a:r>
              <a:rPr lang="en-US" sz="4000" dirty="0"/>
              <a:t>Each </a:t>
            </a:r>
            <a:r>
              <a:rPr lang="en-US" sz="4000" dirty="0">
                <a:solidFill>
                  <a:srgbClr val="FF0000"/>
                </a:solidFill>
              </a:rPr>
              <a:t>control word </a:t>
            </a:r>
            <a:r>
              <a:rPr lang="en-US" sz="4000" dirty="0"/>
              <a:t>of memory is called a </a:t>
            </a:r>
            <a:r>
              <a:rPr lang="en-US" sz="4000" b="1" dirty="0">
                <a:solidFill>
                  <a:srgbClr val="FF0000"/>
                </a:solidFill>
              </a:rPr>
              <a:t>microinstruction</a:t>
            </a:r>
            <a:r>
              <a:rPr lang="en-US" sz="4000" b="1" dirty="0"/>
              <a:t>.</a:t>
            </a:r>
          </a:p>
          <a:p>
            <a:r>
              <a:rPr lang="en-US" sz="4000" dirty="0"/>
              <a:t>A </a:t>
            </a:r>
            <a:r>
              <a:rPr lang="en-US" sz="4000" dirty="0">
                <a:solidFill>
                  <a:srgbClr val="FF0000"/>
                </a:solidFill>
              </a:rPr>
              <a:t>sequence of microinstructions </a:t>
            </a:r>
            <a:r>
              <a:rPr lang="en-US" sz="4000" dirty="0"/>
              <a:t>is called a </a:t>
            </a:r>
            <a:r>
              <a:rPr lang="en-US" sz="4000" b="1" dirty="0">
                <a:solidFill>
                  <a:srgbClr val="FF0000"/>
                </a:solidFill>
              </a:rPr>
              <a:t>microprogram</a:t>
            </a:r>
            <a:r>
              <a:rPr lang="en-US" sz="4000" b="1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AA00E-99AA-45C1-AD1C-8D80EE0285D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contrast="20000"/>
          </a:blip>
          <a:stretch>
            <a:fillRect/>
          </a:stretch>
        </p:blipFill>
        <p:spPr>
          <a:xfrm>
            <a:off x="1139790" y="5237018"/>
            <a:ext cx="14070816" cy="268261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00E0-E66A-4992-8972-C91DEA019B6C}" type="datetime3">
              <a:rPr lang="en-US" smtClean="0"/>
              <a:t>27 March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6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19C4-3168-4167-ABF3-053DB2D8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913" y="438151"/>
            <a:ext cx="13159048" cy="1357399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Hard-wired Control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67C6B-22C9-4276-9D8B-66306260E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35" y="1795550"/>
            <a:ext cx="15744305" cy="4472246"/>
          </a:xfrm>
        </p:spPr>
        <p:txBody>
          <a:bodyPr>
            <a:normAutofit/>
          </a:bodyPr>
          <a:lstStyle/>
          <a:p>
            <a:r>
              <a:rPr lang="en-US" sz="5400" dirty="0"/>
              <a:t>The design is carried out in </a:t>
            </a:r>
            <a:r>
              <a:rPr lang="en-US" sz="5400" b="1" dirty="0">
                <a:solidFill>
                  <a:srgbClr val="FF0000"/>
                </a:solidFill>
              </a:rPr>
              <a:t>five consecutive steps</a:t>
            </a:r>
            <a:r>
              <a:rPr lang="en-US" sz="5400" dirty="0"/>
              <a:t>-</a:t>
            </a:r>
          </a:p>
          <a:p>
            <a:pPr marL="1097280" lvl="1" indent="-548640">
              <a:buFont typeface="+mj-lt"/>
              <a:buAutoNum type="arabicPeriod"/>
            </a:pPr>
            <a:r>
              <a:rPr lang="en-US" sz="4400" dirty="0"/>
              <a:t>The problem is stated</a:t>
            </a:r>
          </a:p>
          <a:p>
            <a:pPr marL="1097280" lvl="1" indent="-548640">
              <a:buFont typeface="+mj-lt"/>
              <a:buAutoNum type="arabicPeriod"/>
            </a:pPr>
            <a:r>
              <a:rPr lang="en-US" sz="4400" dirty="0"/>
              <a:t>An initial equipment configuration is assumed </a:t>
            </a:r>
          </a:p>
          <a:p>
            <a:pPr marL="1097280" lvl="1" indent="-548640">
              <a:buFont typeface="+mj-lt"/>
              <a:buAutoNum type="arabicPeriod"/>
            </a:pPr>
            <a:r>
              <a:rPr lang="en-US" sz="4400" dirty="0"/>
              <a:t>An algorithm is formulated</a:t>
            </a:r>
          </a:p>
          <a:p>
            <a:pPr marL="1097280" lvl="1" indent="-548640">
              <a:buFont typeface="+mj-lt"/>
              <a:buAutoNum type="arabicPeriod"/>
            </a:pPr>
            <a:r>
              <a:rPr lang="en-US" sz="4400" dirty="0"/>
              <a:t>The data processor part is specified</a:t>
            </a:r>
          </a:p>
          <a:p>
            <a:pPr marL="1097280" lvl="1" indent="-548640">
              <a:buFont typeface="+mj-lt"/>
              <a:buAutoNum type="arabicPeriod"/>
            </a:pPr>
            <a:r>
              <a:rPr lang="en-US" sz="4400" dirty="0"/>
              <a:t>The control logic is designed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21F4-320A-45C2-B4D4-4E1EEFA724E4}" type="datetime3">
              <a:rPr lang="en-US" smtClean="0"/>
              <a:t>27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9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DD1D-29CF-4910-AAB5-9486A377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592" y="300024"/>
            <a:ext cx="12618720" cy="92565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1. Statement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0E59C-1A80-48E8-9203-A41375585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35" y="1225681"/>
            <a:ext cx="15827432" cy="2768521"/>
          </a:xfrm>
        </p:spPr>
        <p:txBody>
          <a:bodyPr>
            <a:noAutofit/>
          </a:bodyPr>
          <a:lstStyle/>
          <a:p>
            <a:r>
              <a:rPr lang="en-US" sz="3600" dirty="0"/>
              <a:t>Addition and subtraction of binary fixed point numbers when </a:t>
            </a:r>
            <a:r>
              <a:rPr lang="en-US" sz="3600" dirty="0">
                <a:solidFill>
                  <a:srgbClr val="FF0000"/>
                </a:solidFill>
              </a:rPr>
              <a:t>negative numbers are in sign 2’s complement form.</a:t>
            </a:r>
          </a:p>
          <a:p>
            <a:r>
              <a:rPr lang="en-US" sz="3600" dirty="0"/>
              <a:t>The addition of two numbers stored in registers of </a:t>
            </a:r>
            <a:r>
              <a:rPr lang="en-US" sz="3600" dirty="0">
                <a:solidFill>
                  <a:srgbClr val="FF0000"/>
                </a:solidFill>
              </a:rPr>
              <a:t>finite length (8 bits) </a:t>
            </a:r>
            <a:r>
              <a:rPr lang="en-US" sz="3600" dirty="0"/>
              <a:t>may result in a sum that </a:t>
            </a:r>
            <a:r>
              <a:rPr lang="en-US" sz="3600" dirty="0">
                <a:solidFill>
                  <a:srgbClr val="FF0000"/>
                </a:solidFill>
              </a:rPr>
              <a:t>exceeds the storage capacity </a:t>
            </a:r>
            <a:r>
              <a:rPr lang="en-US" sz="3600" dirty="0"/>
              <a:t>of the register </a:t>
            </a:r>
            <a:r>
              <a:rPr lang="en-US" sz="3600" dirty="0">
                <a:solidFill>
                  <a:srgbClr val="FF0000"/>
                </a:solidFill>
              </a:rPr>
              <a:t>by one bit</a:t>
            </a:r>
            <a:r>
              <a:rPr lang="en-US" sz="3600" dirty="0"/>
              <a:t>.</a:t>
            </a:r>
          </a:p>
          <a:p>
            <a:r>
              <a:rPr lang="en-US" sz="3600" dirty="0"/>
              <a:t>The </a:t>
            </a:r>
            <a:r>
              <a:rPr lang="en-US" sz="3600" dirty="0">
                <a:solidFill>
                  <a:srgbClr val="FF0000"/>
                </a:solidFill>
              </a:rPr>
              <a:t>extra bit </a:t>
            </a:r>
            <a:r>
              <a:rPr lang="en-US" sz="3600" dirty="0"/>
              <a:t>is said to cause an </a:t>
            </a:r>
            <a:r>
              <a:rPr lang="en-US" sz="3600" dirty="0">
                <a:solidFill>
                  <a:srgbClr val="FF0000"/>
                </a:solidFill>
              </a:rPr>
              <a:t>overflow</a:t>
            </a:r>
            <a:r>
              <a:rPr lang="en-US" sz="36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6A666-D112-434B-AC52-D59482E255A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91157" y="4066224"/>
            <a:ext cx="7213658" cy="3781387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86F6-06AF-4D55-BD1F-6E5DB361E340}" type="datetime3">
              <a:rPr lang="en-US" smtClean="0"/>
              <a:t>27 March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39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C982-61BF-4B5C-9CB2-03176C1A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222" y="237264"/>
            <a:ext cx="12618720" cy="1026271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2. Equipment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278B8-37AD-4D17-99C9-1B11F87B0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32" y="1138336"/>
            <a:ext cx="15927185" cy="2718770"/>
          </a:xfrm>
        </p:spPr>
        <p:txBody>
          <a:bodyPr>
            <a:noAutofit/>
          </a:bodyPr>
          <a:lstStyle/>
          <a:p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two signed binary numbers </a:t>
            </a:r>
            <a:r>
              <a:rPr lang="en-US" sz="4000" dirty="0"/>
              <a:t>to be added or subtracted contains </a:t>
            </a:r>
            <a:r>
              <a:rPr lang="en-US" sz="4000" i="1" dirty="0">
                <a:solidFill>
                  <a:srgbClr val="FF0000"/>
                </a:solidFill>
              </a:rPr>
              <a:t>n</a:t>
            </a:r>
            <a:r>
              <a:rPr lang="en-US" sz="4000" dirty="0">
                <a:solidFill>
                  <a:srgbClr val="FF0000"/>
                </a:solidFill>
              </a:rPr>
              <a:t> bits</a:t>
            </a:r>
            <a:r>
              <a:rPr lang="en-US" sz="4000" dirty="0"/>
              <a:t>. </a:t>
            </a:r>
          </a:p>
          <a:p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magnitudes</a:t>
            </a:r>
            <a:r>
              <a:rPr lang="en-US" sz="4000" dirty="0"/>
              <a:t> of numbers contain </a:t>
            </a:r>
            <a:r>
              <a:rPr lang="en-US" sz="4000" i="1" dirty="0"/>
              <a:t>k</a:t>
            </a:r>
            <a:r>
              <a:rPr lang="en-US" sz="4000" dirty="0"/>
              <a:t> = </a:t>
            </a:r>
            <a:r>
              <a:rPr lang="en-US" sz="4000" i="1" dirty="0"/>
              <a:t>n </a:t>
            </a:r>
            <a:r>
              <a:rPr lang="en-US" sz="4000" dirty="0"/>
              <a:t>– 1 bits and are </a:t>
            </a:r>
            <a:r>
              <a:rPr lang="en-US" sz="4000" dirty="0">
                <a:solidFill>
                  <a:srgbClr val="FF0000"/>
                </a:solidFill>
              </a:rPr>
              <a:t>stored</a:t>
            </a:r>
            <a:r>
              <a:rPr lang="en-US" sz="4000" dirty="0"/>
              <a:t> in </a:t>
            </a:r>
            <a:r>
              <a:rPr lang="en-US" sz="4000" dirty="0">
                <a:solidFill>
                  <a:srgbClr val="FF0000"/>
                </a:solidFill>
              </a:rPr>
              <a:t>registers </a:t>
            </a:r>
            <a:r>
              <a:rPr lang="en-US" sz="4000" i="1" dirty="0">
                <a:solidFill>
                  <a:srgbClr val="FF0000"/>
                </a:solidFill>
              </a:rPr>
              <a:t>A</a:t>
            </a:r>
            <a:r>
              <a:rPr lang="en-US" sz="4000" dirty="0">
                <a:solidFill>
                  <a:srgbClr val="FF0000"/>
                </a:solidFill>
              </a:rPr>
              <a:t> and </a:t>
            </a:r>
            <a:r>
              <a:rPr lang="en-US" sz="4000" i="1" dirty="0">
                <a:solidFill>
                  <a:srgbClr val="FF0000"/>
                </a:solidFill>
              </a:rPr>
              <a:t>B</a:t>
            </a:r>
            <a:r>
              <a:rPr lang="en-US" sz="4000" dirty="0"/>
              <a:t>.</a:t>
            </a:r>
          </a:p>
          <a:p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sign bits </a:t>
            </a:r>
            <a:r>
              <a:rPr lang="en-US" sz="4000" dirty="0"/>
              <a:t>are </a:t>
            </a:r>
            <a:r>
              <a:rPr lang="en-US" sz="4000" dirty="0">
                <a:solidFill>
                  <a:srgbClr val="FF0000"/>
                </a:solidFill>
              </a:rPr>
              <a:t>stored</a:t>
            </a:r>
            <a:r>
              <a:rPr lang="en-US" sz="4000" dirty="0"/>
              <a:t> in </a:t>
            </a:r>
            <a:r>
              <a:rPr lang="en-US" sz="4000" dirty="0">
                <a:solidFill>
                  <a:srgbClr val="FF0000"/>
                </a:solidFill>
              </a:rPr>
              <a:t>flip-flops</a:t>
            </a:r>
            <a:r>
              <a:rPr lang="en-US" sz="4000" dirty="0"/>
              <a:t> named </a:t>
            </a:r>
            <a:r>
              <a:rPr lang="en-US" sz="4000" i="1" dirty="0">
                <a:solidFill>
                  <a:srgbClr val="FF0000"/>
                </a:solidFill>
              </a:rPr>
              <a:t>A</a:t>
            </a:r>
            <a:r>
              <a:rPr lang="en-US" sz="4000" i="1" baseline="-25000" dirty="0">
                <a:solidFill>
                  <a:srgbClr val="FF0000"/>
                </a:solidFill>
              </a:rPr>
              <a:t>s</a:t>
            </a:r>
            <a:r>
              <a:rPr lang="en-US" sz="4000" dirty="0">
                <a:solidFill>
                  <a:srgbClr val="FF0000"/>
                </a:solidFill>
              </a:rPr>
              <a:t> and </a:t>
            </a:r>
            <a:r>
              <a:rPr lang="en-US" sz="4000" i="1" dirty="0" err="1">
                <a:solidFill>
                  <a:srgbClr val="FF0000"/>
                </a:solidFill>
              </a:rPr>
              <a:t>B</a:t>
            </a:r>
            <a:r>
              <a:rPr lang="en-US" sz="4000" i="1" baseline="-25000" dirty="0" err="1">
                <a:solidFill>
                  <a:srgbClr val="FF0000"/>
                </a:solidFill>
              </a:rPr>
              <a:t>s</a:t>
            </a:r>
            <a:r>
              <a:rPr lang="en-US" sz="4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3E1D6-D5D2-4D66-A5E2-47864BB1EC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lum bright="-20000" contrast="40000"/>
          </a:blip>
          <a:srcRect l="5864" t="4392" r="1102" b="1948"/>
          <a:stretch/>
        </p:blipFill>
        <p:spPr>
          <a:xfrm>
            <a:off x="7115695" y="3758773"/>
            <a:ext cx="9099634" cy="42048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940C8A-7218-4EC8-9FFD-53588AD47E26}"/>
              </a:ext>
            </a:extLst>
          </p:cNvPr>
          <p:cNvSpPr txBox="1"/>
          <p:nvPr/>
        </p:nvSpPr>
        <p:spPr>
          <a:xfrm>
            <a:off x="282632" y="5959886"/>
            <a:ext cx="6513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rgbClr val="FF0000"/>
                </a:solidFill>
              </a:rPr>
              <a:t>Fig. 10-6 </a:t>
            </a:r>
            <a:r>
              <a:rPr lang="en-US" sz="3600" dirty="0"/>
              <a:t>Register and associated equipment configuration for the adder-</a:t>
            </a:r>
            <a:r>
              <a:rPr lang="en-US" sz="3600" dirty="0" err="1"/>
              <a:t>subtractor</a:t>
            </a:r>
            <a:endParaRPr lang="en-US" sz="3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9EDD-9257-4B1B-9BE4-470E1097D3B3}" type="datetime3">
              <a:rPr lang="en-US" smtClean="0"/>
              <a:t>27 March 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7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C982-61BF-4B5C-9CB2-03176C1A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222" y="287142"/>
            <a:ext cx="12618720" cy="112602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2. Equipment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278B8-37AD-4D17-99C9-1B11F87B0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1271343"/>
            <a:ext cx="15993687" cy="6293239"/>
          </a:xfrm>
        </p:spPr>
        <p:txBody>
          <a:bodyPr>
            <a:noAutofit/>
          </a:bodyPr>
          <a:lstStyle/>
          <a:p>
            <a:r>
              <a:rPr lang="en-US" sz="4400" dirty="0"/>
              <a:t>The ALU performs the arithmetic operations and the </a:t>
            </a:r>
            <a:r>
              <a:rPr lang="en-US" sz="4400" dirty="0">
                <a:solidFill>
                  <a:srgbClr val="FF0000"/>
                </a:solidFill>
              </a:rPr>
              <a:t>1-bit register </a:t>
            </a:r>
            <a:r>
              <a:rPr lang="en-US" sz="4400" i="1" dirty="0">
                <a:solidFill>
                  <a:srgbClr val="FF0000"/>
                </a:solidFill>
              </a:rPr>
              <a:t>E</a:t>
            </a:r>
            <a:r>
              <a:rPr lang="en-US" sz="4400" dirty="0">
                <a:solidFill>
                  <a:srgbClr val="FF0000"/>
                </a:solidFill>
              </a:rPr>
              <a:t> serves as the overflow flip-flop</a:t>
            </a:r>
            <a:r>
              <a:rPr lang="en-US" sz="4400" dirty="0"/>
              <a:t>, where the </a:t>
            </a:r>
            <a:r>
              <a:rPr lang="en-US" sz="4400" dirty="0">
                <a:solidFill>
                  <a:srgbClr val="FF0000"/>
                </a:solidFill>
              </a:rPr>
              <a:t>output carry is transferred</a:t>
            </a:r>
            <a:r>
              <a:rPr lang="en-US" sz="4400" dirty="0"/>
              <a:t>.</a:t>
            </a:r>
          </a:p>
          <a:p>
            <a:r>
              <a:rPr lang="en-US" sz="4400" dirty="0"/>
              <a:t>It is </a:t>
            </a:r>
            <a:r>
              <a:rPr lang="en-US" sz="4400" dirty="0">
                <a:solidFill>
                  <a:srgbClr val="FF0000"/>
                </a:solidFill>
              </a:rPr>
              <a:t>assumed</a:t>
            </a:r>
            <a:r>
              <a:rPr lang="en-US" sz="4400" dirty="0"/>
              <a:t> that the 2 numbers and their signs have been transferred to their respective registers and that the </a:t>
            </a:r>
            <a:r>
              <a:rPr lang="en-US" sz="4400" dirty="0">
                <a:solidFill>
                  <a:srgbClr val="FF0000"/>
                </a:solidFill>
              </a:rPr>
              <a:t>result</a:t>
            </a:r>
            <a:r>
              <a:rPr lang="en-US" sz="4400" dirty="0"/>
              <a:t> of the operation is to be </a:t>
            </a:r>
            <a:r>
              <a:rPr lang="en-US" sz="4400" dirty="0">
                <a:solidFill>
                  <a:srgbClr val="FF0000"/>
                </a:solidFill>
              </a:rPr>
              <a:t>available</a:t>
            </a:r>
            <a:r>
              <a:rPr lang="en-US" sz="4400" dirty="0"/>
              <a:t> in </a:t>
            </a:r>
            <a:r>
              <a:rPr lang="en-US" sz="4400" dirty="0">
                <a:solidFill>
                  <a:srgbClr val="FF0000"/>
                </a:solidFill>
              </a:rPr>
              <a:t>registers </a:t>
            </a:r>
            <a:r>
              <a:rPr lang="en-US" sz="4400" i="1" dirty="0">
                <a:solidFill>
                  <a:srgbClr val="FF0000"/>
                </a:solidFill>
              </a:rPr>
              <a:t>A</a:t>
            </a:r>
            <a:r>
              <a:rPr lang="en-US" sz="4400" dirty="0">
                <a:solidFill>
                  <a:srgbClr val="FF0000"/>
                </a:solidFill>
              </a:rPr>
              <a:t> and </a:t>
            </a:r>
            <a:r>
              <a:rPr lang="en-US" sz="4400" i="1" dirty="0">
                <a:solidFill>
                  <a:srgbClr val="FF0000"/>
                </a:solidFill>
              </a:rPr>
              <a:t>A</a:t>
            </a:r>
            <a:r>
              <a:rPr lang="en-US" sz="4400" i="1" baseline="-25000" dirty="0">
                <a:solidFill>
                  <a:srgbClr val="FF0000"/>
                </a:solidFill>
              </a:rPr>
              <a:t>s</a:t>
            </a:r>
            <a:r>
              <a:rPr lang="en-US" sz="4400" dirty="0"/>
              <a:t>.</a:t>
            </a:r>
          </a:p>
          <a:p>
            <a:r>
              <a:rPr lang="en-US" sz="4400" dirty="0">
                <a:solidFill>
                  <a:srgbClr val="FF0000"/>
                </a:solidFill>
              </a:rPr>
              <a:t>Two input </a:t>
            </a:r>
            <a:r>
              <a:rPr lang="en-US" sz="4400" dirty="0"/>
              <a:t>signals in the control logic specify the </a:t>
            </a:r>
            <a:r>
              <a:rPr lang="en-US" sz="4400" dirty="0">
                <a:solidFill>
                  <a:srgbClr val="FF0000"/>
                </a:solidFill>
              </a:rPr>
              <a:t>add (</a:t>
            </a:r>
            <a:r>
              <a:rPr lang="en-US" sz="4400" i="1" dirty="0" err="1">
                <a:solidFill>
                  <a:srgbClr val="FF0000"/>
                </a:solidFill>
              </a:rPr>
              <a:t>q</a:t>
            </a:r>
            <a:r>
              <a:rPr lang="en-US" sz="4400" i="1" baseline="-25000" dirty="0" err="1">
                <a:solidFill>
                  <a:srgbClr val="FF0000"/>
                </a:solidFill>
              </a:rPr>
              <a:t>a</a:t>
            </a:r>
            <a:r>
              <a:rPr lang="en-US" sz="4400" dirty="0">
                <a:solidFill>
                  <a:srgbClr val="FF0000"/>
                </a:solidFill>
              </a:rPr>
              <a:t>) </a:t>
            </a:r>
            <a:r>
              <a:rPr lang="en-US" sz="4400" dirty="0"/>
              <a:t>and </a:t>
            </a:r>
            <a:r>
              <a:rPr lang="en-US" sz="4400" dirty="0">
                <a:solidFill>
                  <a:srgbClr val="FF0000"/>
                </a:solidFill>
              </a:rPr>
              <a:t>subtract (</a:t>
            </a:r>
            <a:r>
              <a:rPr lang="en-US" sz="4400" i="1" dirty="0" err="1">
                <a:solidFill>
                  <a:srgbClr val="FF0000"/>
                </a:solidFill>
              </a:rPr>
              <a:t>q</a:t>
            </a:r>
            <a:r>
              <a:rPr lang="en-US" sz="4400" i="1" baseline="-25000" dirty="0" err="1">
                <a:solidFill>
                  <a:srgbClr val="FF0000"/>
                </a:solidFill>
              </a:rPr>
              <a:t>s</a:t>
            </a:r>
            <a:r>
              <a:rPr lang="en-US" sz="4400" dirty="0">
                <a:solidFill>
                  <a:srgbClr val="FF0000"/>
                </a:solidFill>
              </a:rPr>
              <a:t>) </a:t>
            </a:r>
            <a:r>
              <a:rPr lang="en-US" sz="4400" dirty="0"/>
              <a:t>operations.</a:t>
            </a:r>
          </a:p>
          <a:p>
            <a:r>
              <a:rPr lang="en-US" sz="4400" dirty="0"/>
              <a:t>One </a:t>
            </a:r>
            <a:r>
              <a:rPr lang="en-US" sz="4400" dirty="0">
                <a:solidFill>
                  <a:srgbClr val="FF0000"/>
                </a:solidFill>
              </a:rPr>
              <a:t>output variable </a:t>
            </a:r>
            <a:r>
              <a:rPr lang="en-US" sz="4400" i="1" dirty="0">
                <a:solidFill>
                  <a:srgbClr val="FF0000"/>
                </a:solidFill>
              </a:rPr>
              <a:t>x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/>
              <a:t>indicates the </a:t>
            </a:r>
            <a:r>
              <a:rPr lang="en-US" sz="4400" dirty="0">
                <a:solidFill>
                  <a:srgbClr val="FF0000"/>
                </a:solidFill>
              </a:rPr>
              <a:t>end of the operation</a:t>
            </a:r>
            <a:r>
              <a:rPr lang="en-US" sz="44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7958-9A87-4DF2-AC84-EC799625B211}" type="datetime3">
              <a:rPr lang="en-US" smtClean="0"/>
              <a:t>27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69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C982-61BF-4B5C-9CB2-03176C1A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222" y="287141"/>
            <a:ext cx="12618720" cy="1100584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2. Equipment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278B8-37AD-4D17-99C9-1B11F87B0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884" y="1387724"/>
            <a:ext cx="15844058" cy="4697196"/>
          </a:xfrm>
        </p:spPr>
        <p:txBody>
          <a:bodyPr>
            <a:noAutofit/>
          </a:bodyPr>
          <a:lstStyle/>
          <a:p>
            <a:r>
              <a:rPr lang="en-US" sz="4400" dirty="0"/>
              <a:t>The control logic communicates with the </a:t>
            </a:r>
            <a:r>
              <a:rPr lang="en-US" sz="4400" dirty="0">
                <a:solidFill>
                  <a:srgbClr val="FF0000"/>
                </a:solidFill>
              </a:rPr>
              <a:t>outside or external environment</a:t>
            </a:r>
            <a:r>
              <a:rPr lang="en-US" sz="4400" dirty="0"/>
              <a:t> through the input and output variables.</a:t>
            </a:r>
          </a:p>
          <a:p>
            <a:r>
              <a:rPr lang="en-US" sz="4400" dirty="0"/>
              <a:t>Control logic recognizes input signals, </a:t>
            </a:r>
            <a:r>
              <a:rPr lang="en-US" sz="4400" i="1" dirty="0" err="1"/>
              <a:t>q</a:t>
            </a:r>
            <a:r>
              <a:rPr lang="en-US" sz="4400" i="1" baseline="-25000" dirty="0" err="1"/>
              <a:t>a</a:t>
            </a:r>
            <a:r>
              <a:rPr lang="en-US" sz="4400" dirty="0"/>
              <a:t> or </a:t>
            </a:r>
            <a:r>
              <a:rPr lang="en-US" sz="4400" i="1" dirty="0" err="1"/>
              <a:t>q</a:t>
            </a:r>
            <a:r>
              <a:rPr lang="en-US" sz="4400" i="1" baseline="-25000" dirty="0" err="1"/>
              <a:t>s</a:t>
            </a:r>
            <a:r>
              <a:rPr lang="en-US" sz="4400" dirty="0"/>
              <a:t> and provides the required operation.</a:t>
            </a:r>
          </a:p>
          <a:p>
            <a:r>
              <a:rPr lang="en-US" sz="4400" dirty="0"/>
              <a:t>Upon completion of the operation, </a:t>
            </a:r>
            <a:r>
              <a:rPr lang="en-US" sz="4400" dirty="0">
                <a:solidFill>
                  <a:srgbClr val="FF0000"/>
                </a:solidFill>
              </a:rPr>
              <a:t>the control logic informs </a:t>
            </a:r>
            <a:r>
              <a:rPr lang="en-US" sz="4400" dirty="0"/>
              <a:t>the </a:t>
            </a:r>
            <a:r>
              <a:rPr lang="en-US" sz="4400" dirty="0">
                <a:solidFill>
                  <a:srgbClr val="FF0000"/>
                </a:solidFill>
              </a:rPr>
              <a:t>external environment </a:t>
            </a:r>
            <a:r>
              <a:rPr lang="en-US" sz="4400" dirty="0"/>
              <a:t>with the </a:t>
            </a:r>
            <a:r>
              <a:rPr lang="en-US" sz="4400" dirty="0">
                <a:solidFill>
                  <a:srgbClr val="FF0000"/>
                </a:solidFill>
              </a:rPr>
              <a:t>output, </a:t>
            </a:r>
            <a:r>
              <a:rPr lang="en-US" sz="4400" i="1" dirty="0">
                <a:solidFill>
                  <a:srgbClr val="FF0000"/>
                </a:solidFill>
              </a:rPr>
              <a:t>x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/>
              <a:t>that the sum or difference is in registers </a:t>
            </a:r>
            <a:r>
              <a:rPr lang="en-US" sz="4400" i="1" dirty="0"/>
              <a:t>A</a:t>
            </a:r>
            <a:r>
              <a:rPr lang="en-US" sz="4400" dirty="0"/>
              <a:t> and </a:t>
            </a:r>
            <a:r>
              <a:rPr lang="en-US" sz="4400" i="1" dirty="0"/>
              <a:t>A</a:t>
            </a:r>
            <a:r>
              <a:rPr lang="en-US" sz="4400" i="1" baseline="-25000" dirty="0"/>
              <a:t>s</a:t>
            </a:r>
            <a:r>
              <a:rPr lang="en-US" sz="4400" dirty="0"/>
              <a:t> and the overflow bit is in </a:t>
            </a:r>
            <a:r>
              <a:rPr lang="en-US" sz="4400" i="1" dirty="0"/>
              <a:t>E</a:t>
            </a:r>
            <a:r>
              <a:rPr lang="en-US" sz="44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DC71-81AF-4E0C-91DE-CAC35AC45405}" type="datetime3">
              <a:rPr lang="en-US" smtClean="0"/>
              <a:t>27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6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810BBF67D7AB47AE77F6C7A7504E11" ma:contentTypeVersion="9" ma:contentTypeDescription="Create a new document." ma:contentTypeScope="" ma:versionID="20527a1f5442c6bf5a990be0ad4f6701">
  <xsd:schema xmlns:xsd="http://www.w3.org/2001/XMLSchema" xmlns:xs="http://www.w3.org/2001/XMLSchema" xmlns:p="http://schemas.microsoft.com/office/2006/metadata/properties" xmlns:ns2="f05aa4fc-6785-42fa-879e-4fefad1725f6" targetNamespace="http://schemas.microsoft.com/office/2006/metadata/properties" ma:root="true" ma:fieldsID="e3de2bbdc668caace9de9a704c17ecd5" ns2:_="">
    <xsd:import namespace="f05aa4fc-6785-42fa-879e-4fefad1725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5aa4fc-6785-42fa-879e-4fefad1725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A4027F-3D24-4D53-BFC9-3C8233FBA0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58E20A-3CCF-4936-A030-6C75490658A6}">
  <ds:schemaRefs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f05aa4fc-6785-42fa-879e-4fefad1725f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5129C82-F178-4287-9D4C-6097486300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5aa4fc-6785-42fa-879e-4fefad1725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7522</TotalTime>
  <Words>1699</Words>
  <Application>Microsoft Office PowerPoint</Application>
  <PresentationFormat>Custom</PresentationFormat>
  <Paragraphs>172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Cambria Math</vt:lpstr>
      <vt:lpstr>Times New Roman</vt:lpstr>
      <vt:lpstr>Office Theme</vt:lpstr>
      <vt:lpstr>Lecture # 5 (Final) Control Logic Design Micro-program, flow-chart, state-diagram</vt:lpstr>
      <vt:lpstr>Introduction</vt:lpstr>
      <vt:lpstr>Control Organization</vt:lpstr>
      <vt:lpstr>Microprogram Control</vt:lpstr>
      <vt:lpstr>Hard-wired Control - Example</vt:lpstr>
      <vt:lpstr>1. Statement of the Problem</vt:lpstr>
      <vt:lpstr>2. Equipment Configuration</vt:lpstr>
      <vt:lpstr>2. Equipment Configuration</vt:lpstr>
      <vt:lpstr>2. Equipment Configuration</vt:lpstr>
      <vt:lpstr>3. Derivation of the Algorithm</vt:lpstr>
      <vt:lpstr>3. Derivation of the Algorithm contd….</vt:lpstr>
      <vt:lpstr>Flowchart and state diagram for sign magnitude addition and subtraction operation</vt:lpstr>
      <vt:lpstr>Explanation of the Flowchart and State Diagram</vt:lpstr>
      <vt:lpstr>Explanation of the Flowchart and State Diagram</vt:lpstr>
      <vt:lpstr>Explanation of the Flowchart and State Diagram</vt:lpstr>
      <vt:lpstr>4. Data Processor Register</vt:lpstr>
      <vt:lpstr>5. Control Block Diagram</vt:lpstr>
      <vt:lpstr>Control State Diagram</vt:lpstr>
      <vt:lpstr>Control State Diagram</vt:lpstr>
      <vt:lpstr>Control State Diagram</vt:lpstr>
      <vt:lpstr>Sequence of Register Transfers</vt:lpstr>
      <vt:lpstr>Sequence of Register Transfers</vt:lpstr>
      <vt:lpstr>Sequence of Register Transfers</vt:lpstr>
      <vt:lpstr>Thanks for Attending….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Jahid Hasan</dc:creator>
  <cp:lastModifiedBy>Muhibul Haque Bhuyan</cp:lastModifiedBy>
  <cp:revision>364</cp:revision>
  <dcterms:created xsi:type="dcterms:W3CDTF">2017-01-20T15:00:05Z</dcterms:created>
  <dcterms:modified xsi:type="dcterms:W3CDTF">2023-03-27T07:25:17Z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0x0101001F810BBF67D7AB47AE77F6C7A7504E11</vt:lpwstr>
  </property>
</Properties>
</file>