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266" r:id="rId5"/>
    <p:sldId id="376" r:id="rId6"/>
    <p:sldId id="377" r:id="rId7"/>
    <p:sldId id="378" r:id="rId8"/>
    <p:sldId id="379" r:id="rId9"/>
    <p:sldId id="380" r:id="rId10"/>
    <p:sldId id="382" r:id="rId11"/>
    <p:sldId id="420" r:id="rId12"/>
    <p:sldId id="385" r:id="rId13"/>
    <p:sldId id="387" r:id="rId14"/>
    <p:sldId id="41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21" r:id="rId38"/>
    <p:sldId id="413" r:id="rId39"/>
    <p:sldId id="414" r:id="rId40"/>
    <p:sldId id="415" r:id="rId41"/>
    <p:sldId id="417" r:id="rId42"/>
    <p:sldId id="418" r:id="rId43"/>
    <p:sldId id="329" r:id="rId44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F1CA4BB4-85BE-4904-A213-0A8AEE36A0E0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" y="11980"/>
            <a:ext cx="2133997" cy="20123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5742" y="405040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149D4EF9-913A-4BD1-82F8-5C66921348E7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171A-9ACA-41EF-B583-62063757CF2C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# 6 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Control Logic Design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Microprogram, flow-chart, state-diagram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110994"/>
            <a:ext cx="13175672" cy="8307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941731"/>
            <a:ext cx="16060190" cy="6406719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register-transfer method </a:t>
            </a:r>
            <a:r>
              <a:rPr lang="en-US" sz="4000" dirty="0"/>
              <a:t>can be adopted for developing a micro-program. The micro-program sequence can be specified with register-transfer statements. There is no need for listing control functions with Boolean variables since, in this case, the control variables are the control words stored in control memory. Instead of a control function, we specify an address with each register-transfer statement. </a:t>
            </a:r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address associated with each symbolic statement corresponds to the address where the micro-instruction is to be stored in memory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sequencing</a:t>
            </a:r>
            <a:r>
              <a:rPr lang="en-US" sz="4000" dirty="0"/>
              <a:t> from one address to the next can be </a:t>
            </a:r>
            <a:r>
              <a:rPr lang="en-US" sz="4000" dirty="0">
                <a:solidFill>
                  <a:srgbClr val="FF0000"/>
                </a:solidFill>
              </a:rPr>
              <a:t>indicated</a:t>
            </a:r>
            <a:r>
              <a:rPr lang="en-US" sz="4000" dirty="0"/>
              <a:t> by means of </a:t>
            </a:r>
            <a:r>
              <a:rPr lang="en-US" sz="4000" dirty="0">
                <a:solidFill>
                  <a:srgbClr val="FF0000"/>
                </a:solidFill>
              </a:rPr>
              <a:t>conditional control statements</a:t>
            </a:r>
            <a:r>
              <a:rPr lang="en-US" sz="4000" dirty="0"/>
              <a:t>. This type of statement can specify the address to which control goes, depending on status conditions.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4D9-82EB-4652-8DBB-6228ADD04D1A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110994"/>
            <a:ext cx="13175672" cy="8307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941731"/>
            <a:ext cx="16060190" cy="6406719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Thus, instead of thinking in terms of the 1's and 0's that must be inserted for each micro-instruction, it is more convenient to think in terms of symbols in the register-transfer method. </a:t>
            </a:r>
            <a:r>
              <a:rPr lang="en-US" sz="4000" dirty="0">
                <a:solidFill>
                  <a:srgbClr val="FF0000"/>
                </a:solidFill>
              </a:rPr>
              <a:t>Once the symbolic micro-program is established</a:t>
            </a:r>
            <a:r>
              <a:rPr lang="en-US" sz="4000" dirty="0"/>
              <a:t>, it is possible to </a:t>
            </a:r>
            <a:r>
              <a:rPr lang="en-US" sz="4000" dirty="0">
                <a:solidFill>
                  <a:srgbClr val="FF0000"/>
                </a:solidFill>
              </a:rPr>
              <a:t>translate the register-transfer statements </a:t>
            </a:r>
            <a:r>
              <a:rPr lang="en-US" sz="4000" dirty="0"/>
              <a:t>to their </a:t>
            </a:r>
            <a:r>
              <a:rPr lang="en-US" sz="4000" dirty="0">
                <a:solidFill>
                  <a:srgbClr val="FF0000"/>
                </a:solidFill>
              </a:rPr>
              <a:t>equivalent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binary form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The micro-program in symbolic form is given in Table 10-2. The </a:t>
            </a:r>
            <a:r>
              <a:rPr lang="en-US" sz="4000" dirty="0">
                <a:solidFill>
                  <a:srgbClr val="FF0000"/>
                </a:solidFill>
              </a:rPr>
              <a:t>eight addresses </a:t>
            </a:r>
            <a:r>
              <a:rPr lang="en-US" sz="4000" dirty="0"/>
              <a:t>of the ROM are listed in the </a:t>
            </a:r>
            <a:r>
              <a:rPr lang="en-US" sz="4000" dirty="0">
                <a:solidFill>
                  <a:srgbClr val="FF0000"/>
                </a:solidFill>
              </a:rPr>
              <a:t>first column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second column</a:t>
            </a:r>
            <a:r>
              <a:rPr lang="en-US" sz="4000" dirty="0"/>
              <a:t>, the </a:t>
            </a:r>
            <a:r>
              <a:rPr lang="en-US" sz="4000" dirty="0">
                <a:solidFill>
                  <a:srgbClr val="FF0000"/>
                </a:solidFill>
              </a:rPr>
              <a:t>micro-instruction</a:t>
            </a:r>
            <a:r>
              <a:rPr lang="en-US" sz="4000" dirty="0"/>
              <a:t> that must be stored at each address is given in symbolic form. The comments are used to clarify the register-transfer statements.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4D9-82EB-4652-8DBB-6228ADD04D1A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195818"/>
            <a:ext cx="13400116" cy="89475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Microprogram for Control Memory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E297B-EECC-43C3-AA14-F0AC64F8F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70" t="4812" r="3506" b="5673"/>
          <a:stretch/>
        </p:blipFill>
        <p:spPr>
          <a:xfrm>
            <a:off x="882385" y="1691355"/>
            <a:ext cx="15151446" cy="6072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82385" y="983469"/>
            <a:ext cx="9829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10-2</a:t>
            </a:r>
            <a:r>
              <a:rPr lang="en-US" sz="4000" dirty="0"/>
              <a:t> Microprogram for Control Memory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E923-AB1B-479E-BD16-3EB9D3713A3F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9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19" y="109957"/>
            <a:ext cx="12618720" cy="1006596"/>
          </a:xfrm>
        </p:spPr>
        <p:txBody>
          <a:bodyPr>
            <a:normAutofit/>
          </a:bodyPr>
          <a:lstStyle/>
          <a:p>
            <a:r>
              <a:rPr lang="en-US" sz="5760" b="1" dirty="0">
                <a:solidFill>
                  <a:srgbClr val="0070C0"/>
                </a:solidFill>
              </a:rPr>
              <a:t>Control State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2AB0F-CDC8-41C6-82E5-C75E4C3C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8859" y="187930"/>
            <a:ext cx="6612986" cy="767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1162519" y="997528"/>
            <a:ext cx="5687167" cy="682047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28A8-8170-44CA-880B-9BC964B6439C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3" y="122267"/>
            <a:ext cx="9659390" cy="90851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163782"/>
            <a:ext cx="15977062" cy="5951914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The equivalent binary form of micro-program is given in </a:t>
            </a:r>
            <a:r>
              <a:rPr lang="en-US" sz="4000" dirty="0">
                <a:solidFill>
                  <a:srgbClr val="FF0000"/>
                </a:solidFill>
              </a:rPr>
              <a:t>Table 10-3.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eight binary format addresses </a:t>
            </a:r>
            <a:r>
              <a:rPr lang="en-US" sz="4000" dirty="0"/>
              <a:t>of the ROM are listed in the </a:t>
            </a:r>
            <a:r>
              <a:rPr lang="en-US" sz="4000" dirty="0">
                <a:solidFill>
                  <a:srgbClr val="FF0000"/>
                </a:solidFill>
              </a:rPr>
              <a:t>first column</a:t>
            </a:r>
            <a:r>
              <a:rPr lang="en-US" sz="4000" dirty="0"/>
              <a:t>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second column</a:t>
            </a:r>
            <a:r>
              <a:rPr lang="en-US" sz="4000" dirty="0"/>
              <a:t>, the </a:t>
            </a:r>
            <a:r>
              <a:rPr lang="en-US" sz="4000" dirty="0">
                <a:solidFill>
                  <a:srgbClr val="FF0000"/>
                </a:solidFill>
              </a:rPr>
              <a:t>micro-instruction</a:t>
            </a:r>
            <a:r>
              <a:rPr lang="en-US" sz="4000" dirty="0"/>
              <a:t> that must be stored at each address is given in the binary or machine language format. 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third column</a:t>
            </a:r>
            <a:r>
              <a:rPr lang="en-US" sz="4000" dirty="0"/>
              <a:t>, the contents of each word of ROM is given in binary format. This is for programming the ROM.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first 9 bits</a:t>
            </a:r>
            <a:r>
              <a:rPr lang="en-US" sz="4000" dirty="0"/>
              <a:t> in each ROM word give the </a:t>
            </a:r>
            <a:r>
              <a:rPr lang="en-US" sz="4000" dirty="0">
                <a:solidFill>
                  <a:srgbClr val="FF0000"/>
                </a:solidFill>
              </a:rPr>
              <a:t>control word </a:t>
            </a:r>
            <a:r>
              <a:rPr lang="en-US" sz="4000" dirty="0"/>
              <a:t>that initiates the specified micro-operations. These are taken from Fig. </a:t>
            </a:r>
            <a:r>
              <a:rPr lang="en-US" sz="4000" b="1" dirty="0">
                <a:solidFill>
                  <a:srgbClr val="FF0000"/>
                </a:solidFill>
              </a:rPr>
              <a:t>10-9 (b).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last 5 bits </a:t>
            </a:r>
            <a:r>
              <a:rPr lang="en-US" sz="4000" dirty="0"/>
              <a:t>in each ROM word are derived from the </a:t>
            </a:r>
            <a:r>
              <a:rPr lang="en-US" sz="4000" dirty="0">
                <a:solidFill>
                  <a:srgbClr val="FF0000"/>
                </a:solidFill>
              </a:rPr>
              <a:t>conditional control statements </a:t>
            </a:r>
            <a:r>
              <a:rPr lang="en-US" sz="4000" dirty="0"/>
              <a:t>in the symbolic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E428-FCFA-4E33-95A9-99F4957C0668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7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422" y="195818"/>
            <a:ext cx="9892145" cy="89475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Microprogram for Control Memory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7EA2D-664C-4F64-AF27-7967FD68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49" t="6804" r="4290" b="7219"/>
          <a:stretch/>
        </p:blipFill>
        <p:spPr>
          <a:xfrm>
            <a:off x="615148" y="1562793"/>
            <a:ext cx="15477518" cy="6356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2991" y="949663"/>
            <a:ext cx="11150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10-3</a:t>
            </a:r>
            <a:r>
              <a:rPr lang="en-US" sz="4000" dirty="0"/>
              <a:t> Binary microprogram for control memory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0B9-3B1C-4212-AE55-4C0ADD33B117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1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6" y="222015"/>
            <a:ext cx="8911244" cy="109139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30275"/>
            <a:ext cx="15993688" cy="6284426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Address 0 </a:t>
            </a:r>
            <a:r>
              <a:rPr lang="en-US" sz="4800" dirty="0"/>
              <a:t>is equivalent to the initial state and </a:t>
            </a:r>
            <a:r>
              <a:rPr lang="en-US" sz="4800" dirty="0">
                <a:solidFill>
                  <a:srgbClr val="FF0000"/>
                </a:solidFill>
              </a:rPr>
              <a:t>produces an output </a:t>
            </a:r>
            <a:r>
              <a:rPr lang="en-US" sz="4800" i="1" dirty="0">
                <a:solidFill>
                  <a:srgbClr val="FF0000"/>
                </a:solidFill>
              </a:rPr>
              <a:t>x</a:t>
            </a:r>
            <a:r>
              <a:rPr lang="en-US" sz="4800" dirty="0">
                <a:solidFill>
                  <a:srgbClr val="FF0000"/>
                </a:solidFill>
              </a:rPr>
              <a:t> = 1</a:t>
            </a:r>
            <a:r>
              <a:rPr lang="en-US" sz="4800" dirty="0"/>
              <a:t>. The </a:t>
            </a:r>
            <a:r>
              <a:rPr lang="en-US" sz="4800" dirty="0">
                <a:solidFill>
                  <a:srgbClr val="FF0000"/>
                </a:solidFill>
              </a:rPr>
              <a:t>next address depends on</a:t>
            </a:r>
            <a:r>
              <a:rPr lang="en-US" sz="4800" dirty="0"/>
              <a:t> the values of </a:t>
            </a:r>
            <a:r>
              <a:rPr lang="en-US" sz="4800" dirty="0">
                <a:solidFill>
                  <a:srgbClr val="FF0000"/>
                </a:solidFill>
              </a:rPr>
              <a:t>external variables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and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dirty="0"/>
              <a:t>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The </a:t>
            </a:r>
            <a:r>
              <a:rPr lang="en-US" sz="4800" dirty="0">
                <a:solidFill>
                  <a:srgbClr val="FF0000"/>
                </a:solidFill>
              </a:rPr>
              <a:t>three conditional control statements </a:t>
            </a:r>
            <a:r>
              <a:rPr lang="en-US" sz="4800" dirty="0"/>
              <a:t>in this micro-instruction use a </a:t>
            </a:r>
            <a:r>
              <a:rPr lang="en-US" sz="4800" i="1" dirty="0">
                <a:solidFill>
                  <a:srgbClr val="FF0000"/>
                </a:solidFill>
              </a:rPr>
              <a:t>go to </a:t>
            </a:r>
            <a:r>
              <a:rPr lang="en-US" sz="4800" dirty="0"/>
              <a:t>statement, control goes to the address written after the words </a:t>
            </a:r>
            <a:r>
              <a:rPr lang="en-US" sz="4800" i="1" dirty="0">
                <a:solidFill>
                  <a:srgbClr val="FF0000"/>
                </a:solidFill>
              </a:rPr>
              <a:t>go to</a:t>
            </a:r>
            <a:r>
              <a:rPr lang="en-US" sz="4800" dirty="0"/>
              <a:t>. 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Thus, if </a:t>
            </a:r>
            <a:r>
              <a:rPr lang="en-US" sz="4800" dirty="0">
                <a:solidFill>
                  <a:srgbClr val="FF0000"/>
                </a:solidFill>
              </a:rPr>
              <a:t>both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and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i="1" baseline="-250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are 0</a:t>
            </a:r>
            <a:r>
              <a:rPr lang="en-US" sz="4800" dirty="0"/>
              <a:t>, control stays in </a:t>
            </a:r>
            <a:r>
              <a:rPr lang="en-US" sz="4800" dirty="0">
                <a:solidFill>
                  <a:srgbClr val="FF0000"/>
                </a:solidFill>
              </a:rPr>
              <a:t>address 0</a:t>
            </a:r>
            <a:r>
              <a:rPr lang="en-US" sz="4800" dirty="0"/>
              <a:t> to repeat the micro-instruction.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If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or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i="1" baseline="-250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is 1</a:t>
            </a:r>
            <a:r>
              <a:rPr lang="en-US" sz="4800" dirty="0"/>
              <a:t>, control goes to </a:t>
            </a:r>
            <a:r>
              <a:rPr lang="en-US" sz="4800" dirty="0">
                <a:solidFill>
                  <a:srgbClr val="FF0000"/>
                </a:solidFill>
              </a:rPr>
              <a:t>address 1 or 2</a:t>
            </a:r>
            <a:r>
              <a:rPr lang="en-US" sz="4800" dirty="0"/>
              <a:t>, respectively.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5464-6E6E-46BA-A830-3078E47B9147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9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385144" y="149631"/>
            <a:ext cx="8575292" cy="8101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138895"/>
            <a:ext cx="5652656" cy="198916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23157"/>
              </p:ext>
            </p:extLst>
          </p:nvPr>
        </p:nvGraphicFramePr>
        <p:xfrm>
          <a:off x="498763" y="2502512"/>
          <a:ext cx="6733311" cy="4579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1417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991417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750477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140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140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140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25166" y="7332752"/>
            <a:ext cx="100798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60" dirty="0">
                <a:solidFill>
                  <a:srgbClr val="FF0000"/>
                </a:solidFill>
              </a:rPr>
              <a:t>Fig. 10-10 </a:t>
            </a:r>
            <a:r>
              <a:rPr lang="en-US" sz="336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561" y="2576947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343" y="3084294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51786" y="370753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64" y="1990478"/>
            <a:ext cx="6931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96B5-2C91-42DC-B30F-D3BDD3587666}" type="datetime3">
              <a:rPr lang="en-US" smtClean="0"/>
              <a:t>27 March 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6" y="175381"/>
            <a:ext cx="10058401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1247423" y="984613"/>
            <a:ext cx="11035472" cy="6935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435651" y="1568233"/>
            <a:ext cx="3596382" cy="56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383" y="1014153"/>
            <a:ext cx="578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Fig. 10-9 </a:t>
            </a:r>
            <a:r>
              <a:rPr lang="en-US" sz="2800" dirty="0"/>
              <a:t>Control state diagram and sequence of micro-operations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(b) Sequence of register transfer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C8DF-2FB5-47BD-BA00-EEB9751A7CBE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51" y="227373"/>
            <a:ext cx="13175672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63040"/>
            <a:ext cx="16043564" cy="616804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conditional control statements in the other micro-instructions use the status variables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. The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/>
              <a:t>statement </a:t>
            </a:r>
            <a:r>
              <a:rPr lang="en-US" sz="4000" dirty="0">
                <a:solidFill>
                  <a:srgbClr val="FF0000"/>
                </a:solidFill>
              </a:rPr>
              <a:t>without a condition </a:t>
            </a:r>
            <a:r>
              <a:rPr lang="en-US" sz="4000" dirty="0"/>
              <a:t>attached specifies an </a:t>
            </a:r>
            <a:r>
              <a:rPr lang="en-US" sz="4000" dirty="0">
                <a:solidFill>
                  <a:srgbClr val="FF0000"/>
                </a:solidFill>
              </a:rPr>
              <a:t>unconditional branch </a:t>
            </a:r>
            <a:r>
              <a:rPr lang="en-US" sz="4000" dirty="0"/>
              <a:t>to the indicated address. </a:t>
            </a:r>
          </a:p>
          <a:p>
            <a:pPr marL="0" indent="0">
              <a:buNone/>
            </a:pPr>
            <a:r>
              <a:rPr lang="en-US" sz="4000" dirty="0"/>
              <a:t>For example,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means that control goes to address 0 after the present micro-instruction is executed. If there is no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/>
              <a:t>statement in the micro-instruction, it implies that the next micro-instruction is taken from the </a:t>
            </a:r>
            <a:r>
              <a:rPr lang="en-US" sz="4000" dirty="0">
                <a:solidFill>
                  <a:srgbClr val="FF0000"/>
                </a:solidFill>
              </a:rPr>
              <a:t>next address in sequence</a:t>
            </a:r>
            <a:r>
              <a:rPr lang="en-US" sz="4000" dirty="0"/>
              <a:t>. Also, if the condition after an </a:t>
            </a:r>
            <a:r>
              <a:rPr lang="en-US" sz="4000" i="1" dirty="0">
                <a:solidFill>
                  <a:srgbClr val="FF0000"/>
                </a:solidFill>
              </a:rPr>
              <a:t>if</a:t>
            </a:r>
            <a:r>
              <a:rPr lang="en-US" sz="4000" dirty="0"/>
              <a:t> statement is </a:t>
            </a:r>
            <a:r>
              <a:rPr lang="en-US" sz="4000" dirty="0">
                <a:solidFill>
                  <a:srgbClr val="FF0000"/>
                </a:solidFill>
              </a:rPr>
              <a:t>not satisfied</a:t>
            </a:r>
            <a:r>
              <a:rPr lang="en-US" sz="4000" dirty="0"/>
              <a:t>, control goes to the </a:t>
            </a:r>
            <a:r>
              <a:rPr lang="en-US" sz="4000" dirty="0">
                <a:solidFill>
                  <a:srgbClr val="FF0000"/>
                </a:solidFill>
              </a:rPr>
              <a:t>next address in sequence</a:t>
            </a:r>
            <a:r>
              <a:rPr lang="en-US" sz="4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F12-C444-44C4-A43A-27935F841744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5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3288-FBD3-4641-B017-247F103C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167468"/>
            <a:ext cx="9335194" cy="758884"/>
          </a:xfrm>
        </p:spPr>
        <p:txBody>
          <a:bodyPr>
            <a:normAutofit fontScale="90000"/>
          </a:bodyPr>
          <a:lstStyle/>
          <a:p>
            <a:r>
              <a:rPr lang="en-US" sz="6480" b="1" dirty="0">
                <a:solidFill>
                  <a:srgbClr val="0070C0"/>
                </a:solidFill>
              </a:rPr>
              <a:t>Microprogram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C5AD-2DA5-4C7A-AF82-D3F1C85A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26352"/>
            <a:ext cx="16126691" cy="4201981"/>
          </a:xfrm>
        </p:spPr>
        <p:txBody>
          <a:bodyPr>
            <a:noAutofit/>
          </a:bodyPr>
          <a:lstStyle/>
          <a:p>
            <a:r>
              <a:rPr lang="en-US" sz="3600" dirty="0"/>
              <a:t>In microprogram control, the </a:t>
            </a:r>
            <a:r>
              <a:rPr lang="en-US" sz="3600" dirty="0">
                <a:solidFill>
                  <a:srgbClr val="FF0000"/>
                </a:solidFill>
              </a:rPr>
              <a:t>control variables that initiate micro-operations are stored in memory.</a:t>
            </a:r>
          </a:p>
          <a:p>
            <a:r>
              <a:rPr lang="en-US" sz="3600" dirty="0"/>
              <a:t>The control memory is usually a </a:t>
            </a:r>
            <a:r>
              <a:rPr lang="en-US" sz="3600" dirty="0">
                <a:solidFill>
                  <a:srgbClr val="FF0000"/>
                </a:solidFill>
              </a:rPr>
              <a:t>ROM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FF0000"/>
                </a:solidFill>
              </a:rPr>
              <a:t>Read Only Memory</a:t>
            </a:r>
            <a:r>
              <a:rPr lang="en-US" sz="3600" dirty="0"/>
              <a:t>).</a:t>
            </a:r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control variables stored in memory </a:t>
            </a:r>
            <a:r>
              <a:rPr lang="en-US" sz="3600" dirty="0"/>
              <a:t>are read once at a time to initiate the sequence of micro-operations for the system.</a:t>
            </a:r>
          </a:p>
          <a:p>
            <a:r>
              <a:rPr lang="en-US" sz="3600" dirty="0"/>
              <a:t>The words stored in a control memory are micro-instructions, and each micro-instruction specifies one or more micro-operations for the components in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E2057-F397-447A-93B0-40390E64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1145771" y="5128332"/>
            <a:ext cx="14640899" cy="279130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447D-69E0-4ABE-B8C4-92E5E3B9F2DC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84" y="338397"/>
            <a:ext cx="13175672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13162"/>
            <a:ext cx="16010313" cy="616804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320" dirty="0"/>
              <a:t>The </a:t>
            </a:r>
            <a:r>
              <a:rPr lang="en-US" sz="4320" dirty="0">
                <a:solidFill>
                  <a:srgbClr val="FF0000"/>
                </a:solidFill>
              </a:rPr>
              <a:t>micro-instructions associated </a:t>
            </a:r>
            <a:r>
              <a:rPr lang="en-US" sz="4320" dirty="0"/>
              <a:t>with the </a:t>
            </a:r>
            <a:r>
              <a:rPr lang="en-US" sz="4320" dirty="0">
                <a:solidFill>
                  <a:srgbClr val="FF0000"/>
                </a:solidFill>
              </a:rPr>
              <a:t>eight addresses </a:t>
            </a:r>
            <a:r>
              <a:rPr lang="en-US" sz="4320" dirty="0"/>
              <a:t>are </a:t>
            </a:r>
            <a:r>
              <a:rPr lang="en-US" sz="4320" dirty="0">
                <a:solidFill>
                  <a:srgbClr val="FF0000"/>
                </a:solidFill>
              </a:rPr>
              <a:t>derived</a:t>
            </a:r>
            <a:r>
              <a:rPr lang="en-US" sz="4320" dirty="0"/>
              <a:t> directly from the </a:t>
            </a:r>
            <a:r>
              <a:rPr lang="en-US" sz="4320" dirty="0">
                <a:solidFill>
                  <a:srgbClr val="FF0000"/>
                </a:solidFill>
              </a:rPr>
              <a:t>control specifications </a:t>
            </a:r>
            <a:r>
              <a:rPr lang="en-US" sz="4320" dirty="0"/>
              <a:t>of Fig. 10-9. The micro-instructions listed are identical to the ones listed in Fig. 10-9 (b). The </a:t>
            </a:r>
            <a:r>
              <a:rPr lang="en-US" sz="4320" dirty="0">
                <a:solidFill>
                  <a:srgbClr val="FF0000"/>
                </a:solidFill>
              </a:rPr>
              <a:t>conditional control statement </a:t>
            </a:r>
            <a:r>
              <a:rPr lang="en-US" sz="4320" dirty="0"/>
              <a:t>specifies the </a:t>
            </a:r>
            <a:r>
              <a:rPr lang="en-US" sz="4320" dirty="0">
                <a:solidFill>
                  <a:srgbClr val="FF0000"/>
                </a:solidFill>
              </a:rPr>
              <a:t>address sequence </a:t>
            </a:r>
            <a:r>
              <a:rPr lang="en-US" sz="4320" dirty="0"/>
              <a:t>as given by the </a:t>
            </a:r>
            <a:r>
              <a:rPr lang="en-US" sz="4320" dirty="0">
                <a:solidFill>
                  <a:srgbClr val="FF0000"/>
                </a:solidFill>
              </a:rPr>
              <a:t>state diagram </a:t>
            </a:r>
            <a:r>
              <a:rPr lang="en-US" sz="4320" dirty="0"/>
              <a:t>of Fig. 10-9 (a).</a:t>
            </a:r>
          </a:p>
          <a:p>
            <a:pPr marL="0" indent="0">
              <a:buNone/>
            </a:pPr>
            <a:r>
              <a:rPr lang="en-US" sz="4320" dirty="0"/>
              <a:t>Note that </a:t>
            </a:r>
            <a:r>
              <a:rPr lang="en-US" sz="4320" dirty="0">
                <a:solidFill>
                  <a:srgbClr val="FF0000"/>
                </a:solidFill>
              </a:rPr>
              <a:t>each address number </a:t>
            </a:r>
            <a:r>
              <a:rPr lang="en-US" sz="4320" dirty="0"/>
              <a:t>is the same as the </a:t>
            </a:r>
            <a:r>
              <a:rPr lang="en-US" sz="4320" dirty="0">
                <a:solidFill>
                  <a:srgbClr val="FF0000"/>
                </a:solidFill>
              </a:rPr>
              <a:t>subscript number under the </a:t>
            </a:r>
            <a:r>
              <a:rPr lang="en-US" sz="4320" i="1" dirty="0">
                <a:solidFill>
                  <a:srgbClr val="FF0000"/>
                </a:solidFill>
              </a:rPr>
              <a:t>T</a:t>
            </a:r>
            <a:r>
              <a:rPr lang="en-US" sz="4320" dirty="0">
                <a:solidFill>
                  <a:srgbClr val="FF0000"/>
                </a:solidFill>
              </a:rPr>
              <a:t>'s </a:t>
            </a:r>
            <a:r>
              <a:rPr lang="en-US" sz="4320" dirty="0"/>
              <a:t>in the state diagram. It should be obvious that the conditional control statements provide a different way to specify a state diagram. This shows that the register-transfer method can be used to specify a sequential circuit.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B238-67F1-48D5-ACB1-1B91060194FB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0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6" y="175381"/>
            <a:ext cx="12167221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881149" y="984613"/>
            <a:ext cx="11055927" cy="6947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280926" y="1440849"/>
            <a:ext cx="3845764" cy="5700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667" y="964441"/>
            <a:ext cx="5671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Fig. 10-9 </a:t>
            </a:r>
            <a:r>
              <a:rPr lang="en-US" sz="2800" dirty="0"/>
              <a:t>Control state diagram and sequence of micro-operations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(b) Sequence of register transfer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8501-F4D2-4ECF-ABE1-FBB06A4DF388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2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0417B2-9FEF-4E40-9CBE-78EDE45F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4131" t="2005" r="5920" b="2986"/>
          <a:stretch/>
        </p:blipFill>
        <p:spPr>
          <a:xfrm>
            <a:off x="5586153" y="596740"/>
            <a:ext cx="10723414" cy="7427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220014" y="1257535"/>
            <a:ext cx="5370927" cy="6441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24" y="109957"/>
            <a:ext cx="7381702" cy="69675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0263" y="5919086"/>
            <a:ext cx="41998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10-9 </a:t>
            </a:r>
            <a:r>
              <a:rPr lang="en-US" sz="3200" dirty="0"/>
              <a:t>Control state diagram and sequence of micro-operations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(a) State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279F-D705-4941-8951-580BAB6A764E}" type="datetime3">
              <a:rPr lang="en-US" smtClean="0"/>
              <a:t>27 March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5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218694"/>
            <a:ext cx="11962014" cy="112796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45628-CDA7-4941-A835-EBA42D26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15449"/>
            <a:ext cx="16043563" cy="5451358"/>
          </a:xfrm>
        </p:spPr>
        <p:txBody>
          <a:bodyPr>
            <a:noAutofit/>
          </a:bodyPr>
          <a:lstStyle/>
          <a:p>
            <a:r>
              <a:rPr lang="en-US" sz="4400" dirty="0"/>
              <a:t>To construct correct micro-programs, it is necessary to </a:t>
            </a:r>
            <a:r>
              <a:rPr lang="en-US" sz="4400" dirty="0">
                <a:solidFill>
                  <a:srgbClr val="FF0000"/>
                </a:solidFill>
              </a:rPr>
              <a:t>specify exactly how the status bits are affected </a:t>
            </a:r>
            <a:r>
              <a:rPr lang="en-US" sz="4400" dirty="0"/>
              <a:t>by each micro-operation in the processor.</a:t>
            </a:r>
          </a:p>
          <a:p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 (sign) and </a:t>
            </a:r>
            <a:r>
              <a:rPr lang="en-US" sz="4400" dirty="0">
                <a:solidFill>
                  <a:srgbClr val="FF0000"/>
                </a:solidFill>
              </a:rPr>
              <a:t>Z</a:t>
            </a:r>
            <a:r>
              <a:rPr lang="en-US" sz="4400" dirty="0"/>
              <a:t> (Zero) bits are </a:t>
            </a:r>
            <a:r>
              <a:rPr lang="en-US" sz="4400" dirty="0">
                <a:solidFill>
                  <a:srgbClr val="FF0000"/>
                </a:solidFill>
              </a:rPr>
              <a:t>affected by all micro-operations</a:t>
            </a:r>
            <a:r>
              <a:rPr lang="en-US" sz="4400" dirty="0"/>
              <a:t>.</a:t>
            </a:r>
          </a:p>
          <a:p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C</a:t>
            </a:r>
            <a:r>
              <a:rPr lang="en-US" sz="4400" dirty="0"/>
              <a:t> (Carry) and </a:t>
            </a:r>
            <a:r>
              <a:rPr lang="en-US" sz="4400" dirty="0">
                <a:solidFill>
                  <a:srgbClr val="FF0000"/>
                </a:solidFill>
              </a:rPr>
              <a:t>V</a:t>
            </a:r>
            <a:r>
              <a:rPr lang="en-US" sz="4400" dirty="0"/>
              <a:t> (Overflow) bits </a:t>
            </a:r>
            <a:r>
              <a:rPr lang="en-US" sz="4400" dirty="0">
                <a:solidFill>
                  <a:srgbClr val="FF0000"/>
                </a:solidFill>
              </a:rPr>
              <a:t>do not change </a:t>
            </a:r>
            <a:r>
              <a:rPr lang="en-US" sz="4400" dirty="0"/>
              <a:t>after the following ALU operations:</a:t>
            </a:r>
          </a:p>
          <a:p>
            <a:pPr lvl="1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four logic operations </a:t>
            </a:r>
            <a:r>
              <a:rPr lang="en-US" sz="4000" dirty="0"/>
              <a:t>OR, AND, XOR, and NOT.</a:t>
            </a:r>
          </a:p>
          <a:p>
            <a:pPr lvl="1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increment and decrement </a:t>
            </a:r>
            <a:r>
              <a:rPr lang="en-US" sz="4000" dirty="0"/>
              <a:t>operations.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FF38-ADDB-49DA-B311-180936ECF3A0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184" y="615143"/>
            <a:ext cx="4992387" cy="17456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087" t="2666" r="6195" b="1660"/>
          <a:stretch/>
        </p:blipFill>
        <p:spPr>
          <a:xfrm>
            <a:off x="1820487" y="78040"/>
            <a:ext cx="9360131" cy="80043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743" y="6952284"/>
            <a:ext cx="6362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Micro-program control for processor unit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5291-8353-45DE-A318-5500EFBEBBDB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17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9" y="188770"/>
            <a:ext cx="13582997" cy="746837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Example of Micro-program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1" y="935606"/>
            <a:ext cx="15993687" cy="6529223"/>
          </a:xfrm>
        </p:spPr>
        <p:txBody>
          <a:bodyPr>
            <a:normAutofit/>
          </a:bodyPr>
          <a:lstStyle/>
          <a:p>
            <a:r>
              <a:rPr lang="en-US" sz="4000" dirty="0"/>
              <a:t>We will now demonstrate by means of an example </a:t>
            </a:r>
            <a:r>
              <a:rPr lang="en-US" sz="4000" dirty="0">
                <a:solidFill>
                  <a:srgbClr val="FF0000"/>
                </a:solidFill>
              </a:rPr>
              <a:t>how a micro-program is written </a:t>
            </a:r>
            <a:r>
              <a:rPr lang="en-US" sz="4000" dirty="0"/>
              <a:t>to implement a given macro-operation. </a:t>
            </a:r>
          </a:p>
          <a:p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macro-operation initiates </a:t>
            </a:r>
            <a:r>
              <a:rPr lang="en-US" sz="4000" dirty="0"/>
              <a:t>a sequence of micro-instructions in the control memory.</a:t>
            </a:r>
          </a:p>
          <a:p>
            <a:r>
              <a:rPr lang="en-US" sz="4000" dirty="0"/>
              <a:t>This sequence constitutes a micro-program routine for executing the specified macro-operation.</a:t>
            </a:r>
          </a:p>
          <a:p>
            <a:r>
              <a:rPr lang="en-US" sz="4000" dirty="0"/>
              <a:t>A macro-operation is initiated by an external address that supplies the first address in the control memory for the micro-instruction routine.</a:t>
            </a:r>
          </a:p>
          <a:p>
            <a:r>
              <a:rPr lang="en-US" sz="4000" dirty="0"/>
              <a:t>The routine is terminated with a micro-instruction that loads a new external address to start executing the next macro-operation.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6326-7241-48F1-97ED-4B207D8FBED7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6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339699"/>
            <a:ext cx="14563897" cy="7468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Flow chart for counting the number of 1’s in register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BB3F9-B80B-43CC-AB4E-977660F2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0309" t="1243" r="1522" b="2504"/>
          <a:stretch/>
        </p:blipFill>
        <p:spPr>
          <a:xfrm>
            <a:off x="246136" y="956596"/>
            <a:ext cx="4906716" cy="69512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2852" y="990711"/>
            <a:ext cx="11123467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/>
              <a:t>The macro-operation, we wish to implement, counts the number of 1's presently stored in the processor register, R1, and sets the register, R2 to that number.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For example, if R1 = 00</a:t>
            </a:r>
            <a:r>
              <a:rPr lang="en-US" sz="3600" dirty="0">
                <a:solidFill>
                  <a:srgbClr val="FF0000"/>
                </a:solidFill>
              </a:rPr>
              <a:t>11</a:t>
            </a:r>
            <a:r>
              <a:rPr lang="en-US" sz="3600" dirty="0"/>
              <a:t>0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0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, the micro-program routine counts that there are </a:t>
            </a:r>
            <a:r>
              <a:rPr lang="en-US" sz="3600" dirty="0">
                <a:solidFill>
                  <a:srgbClr val="FF0000"/>
                </a:solidFill>
              </a:rPr>
              <a:t>four 1s stored in the R1 </a:t>
            </a:r>
            <a:r>
              <a:rPr lang="en-US" sz="3600" dirty="0"/>
              <a:t>register and thus it </a:t>
            </a:r>
            <a:r>
              <a:rPr lang="en-US" sz="3600" dirty="0">
                <a:solidFill>
                  <a:srgbClr val="FF0000"/>
                </a:solidFill>
              </a:rPr>
              <a:t>sets the R2 register value to 4</a:t>
            </a:r>
            <a:r>
              <a:rPr lang="en-US" sz="3600" dirty="0"/>
              <a:t>, i.e., 00000</a:t>
            </a:r>
            <a:r>
              <a:rPr lang="en-US" sz="3600" dirty="0">
                <a:solidFill>
                  <a:srgbClr val="FF0000"/>
                </a:solidFill>
              </a:rPr>
              <a:t>100b</a:t>
            </a:r>
            <a:r>
              <a:rPr lang="en-US" sz="36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6949" y="6446523"/>
            <a:ext cx="4285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10-12 </a:t>
            </a:r>
            <a:r>
              <a:rPr lang="en-US" sz="3200" dirty="0"/>
              <a:t>Flowchart for counting the number of 1's in register R1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5608-F5B8-4FE5-BFF2-759B9805A31D}" type="datetime3">
              <a:rPr lang="en-US" smtClean="0"/>
              <a:t>27 March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73702"/>
              </p:ext>
            </p:extLst>
          </p:nvPr>
        </p:nvGraphicFramePr>
        <p:xfrm>
          <a:off x="9376755" y="4221112"/>
          <a:ext cx="6185975" cy="368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498">
                  <a:extLst>
                    <a:ext uri="{9D8B030D-6E8A-4147-A177-3AD203B41FA5}">
                      <a16:colId xmlns:a16="http://schemas.microsoft.com/office/drawing/2014/main" val="1861634225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19664354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4216423268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401434253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2899842173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10811136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762230952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40348496"/>
                    </a:ext>
                  </a:extLst>
                </a:gridCol>
                <a:gridCol w="752947">
                  <a:extLst>
                    <a:ext uri="{9D8B030D-6E8A-4147-A177-3AD203B41FA5}">
                      <a16:colId xmlns:a16="http://schemas.microsoft.com/office/drawing/2014/main" val="3783908055"/>
                    </a:ext>
                  </a:extLst>
                </a:gridCol>
                <a:gridCol w="1309044">
                  <a:extLst>
                    <a:ext uri="{9D8B030D-6E8A-4147-A177-3AD203B41FA5}">
                      <a16:colId xmlns:a16="http://schemas.microsoft.com/office/drawing/2014/main" val="3593710793"/>
                    </a:ext>
                  </a:extLst>
                </a:gridCol>
              </a:tblGrid>
              <a:tr h="460840">
                <a:tc gridSpan="8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R1 (Binary)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R2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6002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64191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321946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713093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95279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092460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05002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21021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5D0769-6161-89EB-5AEA-C95B0D59B5B2}"/>
              </a:ext>
            </a:extLst>
          </p:cNvPr>
          <p:cNvCxnSpPr>
            <a:cxnSpLocks/>
          </p:cNvCxnSpPr>
          <p:nvPr/>
        </p:nvCxnSpPr>
        <p:spPr>
          <a:xfrm>
            <a:off x="13447059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303E4-97D5-7594-2F62-A040330C7D10}"/>
              </a:ext>
            </a:extLst>
          </p:cNvPr>
          <p:cNvCxnSpPr>
            <a:cxnSpLocks/>
          </p:cNvCxnSpPr>
          <p:nvPr/>
        </p:nvCxnSpPr>
        <p:spPr>
          <a:xfrm>
            <a:off x="12916043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4E5F3D-4BB7-67D5-520A-690D08145400}"/>
              </a:ext>
            </a:extLst>
          </p:cNvPr>
          <p:cNvCxnSpPr>
            <a:cxnSpLocks/>
          </p:cNvCxnSpPr>
          <p:nvPr/>
        </p:nvCxnSpPr>
        <p:spPr>
          <a:xfrm>
            <a:off x="12385026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8F897-C2C3-A265-DF76-7001FA17F0E6}"/>
              </a:ext>
            </a:extLst>
          </p:cNvPr>
          <p:cNvCxnSpPr>
            <a:cxnSpLocks/>
          </p:cNvCxnSpPr>
          <p:nvPr/>
        </p:nvCxnSpPr>
        <p:spPr>
          <a:xfrm>
            <a:off x="11854009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97DF7-C6D5-6645-525D-D9C86F3A5EEE}"/>
              </a:ext>
            </a:extLst>
          </p:cNvPr>
          <p:cNvCxnSpPr>
            <a:cxnSpLocks/>
          </p:cNvCxnSpPr>
          <p:nvPr/>
        </p:nvCxnSpPr>
        <p:spPr>
          <a:xfrm>
            <a:off x="11322992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E6A1D-6957-3374-5AAE-FCF7C14100A1}"/>
              </a:ext>
            </a:extLst>
          </p:cNvPr>
          <p:cNvCxnSpPr>
            <a:cxnSpLocks/>
          </p:cNvCxnSpPr>
          <p:nvPr/>
        </p:nvCxnSpPr>
        <p:spPr>
          <a:xfrm>
            <a:off x="10791975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E7FEE4-CF6A-959F-5755-C0991EF81A95}"/>
              </a:ext>
            </a:extLst>
          </p:cNvPr>
          <p:cNvCxnSpPr>
            <a:cxnSpLocks/>
          </p:cNvCxnSpPr>
          <p:nvPr/>
        </p:nvCxnSpPr>
        <p:spPr>
          <a:xfrm>
            <a:off x="10260958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99DCD6-7F87-BC9C-D53C-E925A9D0C361}"/>
              </a:ext>
            </a:extLst>
          </p:cNvPr>
          <p:cNvCxnSpPr>
            <a:cxnSpLocks/>
          </p:cNvCxnSpPr>
          <p:nvPr/>
        </p:nvCxnSpPr>
        <p:spPr>
          <a:xfrm>
            <a:off x="9729941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1FB1639-F97B-1D29-F4EC-6804F4535F12}"/>
              </a:ext>
            </a:extLst>
          </p:cNvPr>
          <p:cNvSpPr/>
          <p:nvPr/>
        </p:nvSpPr>
        <p:spPr>
          <a:xfrm>
            <a:off x="14682084" y="5115258"/>
            <a:ext cx="497261" cy="46079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665" y="271896"/>
            <a:ext cx="13787474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1" y="1080653"/>
            <a:ext cx="16060188" cy="6417427"/>
          </a:xfrm>
        </p:spPr>
        <p:txBody>
          <a:bodyPr>
            <a:noAutofit/>
          </a:bodyPr>
          <a:lstStyle/>
          <a:p>
            <a:r>
              <a:rPr lang="en-US" sz="4000" dirty="0"/>
              <a:t>Flowchart shows the sequence of micro-operations and decision paths.</a:t>
            </a:r>
          </a:p>
          <a:p>
            <a:r>
              <a:rPr lang="en-US" sz="4000" dirty="0"/>
              <a:t>We assume that the micro-program routine starts at address 8. </a:t>
            </a:r>
          </a:p>
          <a:p>
            <a:r>
              <a:rPr lang="en-US" sz="4000" dirty="0"/>
              <a:t>Register R2 and the carry bit (C) are first set to 0. 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contents of R1 </a:t>
            </a:r>
            <a:r>
              <a:rPr lang="en-US" sz="4000" dirty="0"/>
              <a:t>is then examined. </a:t>
            </a:r>
          </a:p>
          <a:p>
            <a:pPr lvl="1"/>
            <a:r>
              <a:rPr lang="en-US" sz="3600" dirty="0"/>
              <a:t>If it</a:t>
            </a:r>
            <a:r>
              <a:rPr lang="en-US" sz="3600" dirty="0">
                <a:solidFill>
                  <a:srgbClr val="FF0000"/>
                </a:solidFill>
              </a:rPr>
              <a:t> is 0</a:t>
            </a:r>
            <a:r>
              <a:rPr lang="en-US" sz="3600" dirty="0"/>
              <a:t>, it signifies that there is </a:t>
            </a:r>
            <a:r>
              <a:rPr lang="en-US" sz="3600" dirty="0">
                <a:solidFill>
                  <a:srgbClr val="FF0000"/>
                </a:solidFill>
              </a:rPr>
              <a:t>no 1's </a:t>
            </a:r>
            <a:r>
              <a:rPr lang="en-US" sz="3600" dirty="0"/>
              <a:t>stored in it, so the micro-program routine terminates with R2 = 0.</a:t>
            </a:r>
          </a:p>
          <a:p>
            <a:pPr lvl="1"/>
            <a:r>
              <a:rPr lang="en-US" sz="3600" dirty="0"/>
              <a:t>If the </a:t>
            </a:r>
            <a:r>
              <a:rPr lang="en-US" sz="3600" dirty="0">
                <a:solidFill>
                  <a:srgbClr val="FF0000"/>
                </a:solidFill>
              </a:rPr>
              <a:t>contents of R1 is not 0</a:t>
            </a:r>
            <a:r>
              <a:rPr lang="en-US" sz="3600" dirty="0"/>
              <a:t>, it indicates that there are </a:t>
            </a:r>
            <a:r>
              <a:rPr lang="en-US" sz="3600" dirty="0">
                <a:solidFill>
                  <a:srgbClr val="FF0000"/>
                </a:solidFill>
              </a:rPr>
              <a:t>some 1's </a:t>
            </a:r>
            <a:r>
              <a:rPr lang="en-US" sz="3600" dirty="0"/>
              <a:t>stored in it.</a:t>
            </a:r>
          </a:p>
          <a:p>
            <a:r>
              <a:rPr lang="en-US" sz="4000" dirty="0"/>
              <a:t>Register, R1 together with the carry is shifted (to either left or right side) in a circular manner as many times as necessary until a 1 is transferred into 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3DE9-1DC7-408C-B751-46439C6E8C33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8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10" y="404895"/>
            <a:ext cx="14086783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2633" y="1280153"/>
            <a:ext cx="16026938" cy="6234546"/>
          </a:xfrm>
        </p:spPr>
        <p:txBody>
          <a:bodyPr>
            <a:noAutofit/>
          </a:bodyPr>
          <a:lstStyle/>
          <a:p>
            <a:r>
              <a:rPr lang="en-US" sz="4000" dirty="0"/>
              <a:t>For every 1 detected in C, we increment register R2 and then go back to check if R1 = 0.</a:t>
            </a:r>
          </a:p>
          <a:p>
            <a:r>
              <a:rPr lang="en-US" sz="4000" dirty="0"/>
              <a:t>This loop is repeated until all the 1's in R1 are counted. The value of C is always 0 when it is circulated with the contents of R1.</a:t>
            </a:r>
          </a:p>
          <a:p>
            <a:r>
              <a:rPr lang="en-US" sz="4000" dirty="0"/>
              <a:t>The micro-program routine in </a:t>
            </a:r>
            <a:r>
              <a:rPr lang="en-US" sz="4000" dirty="0">
                <a:solidFill>
                  <a:srgbClr val="FF0000"/>
                </a:solidFill>
              </a:rPr>
              <a:t>symbolic form </a:t>
            </a:r>
            <a:r>
              <a:rPr lang="en-US" sz="4000" dirty="0"/>
              <a:t>is given in </a:t>
            </a:r>
            <a:r>
              <a:rPr lang="en-US" sz="4000" dirty="0">
                <a:solidFill>
                  <a:srgbClr val="FF0000"/>
                </a:solidFill>
              </a:rPr>
              <a:t>Table 10-4</a:t>
            </a:r>
            <a:r>
              <a:rPr lang="en-US" sz="4000" dirty="0"/>
              <a:t>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routine starts at address 8 </a:t>
            </a:r>
            <a:r>
              <a:rPr lang="en-US" sz="4000" dirty="0"/>
              <a:t>by clearing register, R2.</a:t>
            </a:r>
          </a:p>
          <a:p>
            <a:r>
              <a:rPr lang="en-US" sz="4000" dirty="0"/>
              <a:t>The micro-instruction in address 9 clears the C bit and </a:t>
            </a:r>
            <a:r>
              <a:rPr lang="en-US" sz="4000" dirty="0">
                <a:solidFill>
                  <a:srgbClr val="FF0000"/>
                </a:solidFill>
              </a:rPr>
              <a:t>sets the Z bit if R1 contains all 0's. This is done by transferring the contents of R1 into itself through the ALU</a:t>
            </a:r>
            <a:r>
              <a:rPr lang="en-US" sz="4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4CE-E54C-424F-8230-EA23E60D4B3C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9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30" y="321771"/>
            <a:ext cx="13474931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1064029" y="1882507"/>
            <a:ext cx="14929657" cy="5725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30" y="1135947"/>
            <a:ext cx="112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10-4 </a:t>
            </a:r>
            <a:r>
              <a:rPr lang="en-US" sz="4000" dirty="0"/>
              <a:t>Symbolic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F8B-A565-4284-A646-3898D8595E1A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8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298E-A078-4ADB-AB43-BA81683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63430"/>
            <a:ext cx="12061767" cy="106685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Microprogram Control </a:t>
            </a:r>
            <a:r>
              <a:rPr lang="en-US" sz="4000" b="1" dirty="0">
                <a:solidFill>
                  <a:srgbClr val="0070C0"/>
                </a:solidFill>
              </a:rPr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B80C9-4D13-4908-B1CA-74A6D655C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05" y="1429789"/>
                <a:ext cx="16043564" cy="5918662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Inspection of state diagram reveals that the address sequencing in the microprogram control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must have</a:t>
                </a:r>
                <a:r>
                  <a:rPr lang="en-US" sz="4400" dirty="0"/>
                  <a:t> the following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capabilities</a:t>
                </a:r>
                <a:r>
                  <a:rPr lang="en-US" sz="4400" dirty="0"/>
                  <a:t>:</a:t>
                </a:r>
              </a:p>
              <a:p>
                <a:pPr lvl="1"/>
                <a:r>
                  <a:rPr lang="en-US" sz="4000" dirty="0"/>
                  <a:t>Provision for loading an external address as a result of the concurrence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external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4000" dirty="0"/>
                  <a:t>.</a:t>
                </a:r>
              </a:p>
              <a:p>
                <a:pPr lvl="1"/>
                <a:r>
                  <a:rPr lang="en-US" sz="4000" dirty="0"/>
                  <a:t>Provision for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sequencing consecutive addresses</a:t>
                </a:r>
                <a:r>
                  <a:rPr lang="en-US" sz="4000" dirty="0"/>
                  <a:t>.</a:t>
                </a:r>
              </a:p>
              <a:p>
                <a:pPr lvl="1"/>
                <a:r>
                  <a:rPr lang="en-US" sz="4000" dirty="0"/>
                  <a:t>Provision for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choosing between two addresses </a:t>
                </a:r>
                <a:r>
                  <a:rPr lang="en-US" sz="4000" dirty="0"/>
                  <a:t>as a function of the present value of the status variables </a:t>
                </a:r>
                <a:r>
                  <a:rPr lang="en-US" sz="4000" i="1" dirty="0"/>
                  <a:t>S</a:t>
                </a:r>
                <a:r>
                  <a:rPr lang="en-US" sz="4000" dirty="0"/>
                  <a:t> and </a:t>
                </a:r>
                <a:r>
                  <a:rPr lang="en-US" sz="4000" i="1" dirty="0"/>
                  <a:t>E</a:t>
                </a:r>
                <a:r>
                  <a:rPr lang="en-US" sz="4000" dirty="0"/>
                  <a:t>.</a:t>
                </a:r>
              </a:p>
              <a:p>
                <a:r>
                  <a:rPr lang="en-US" sz="4400" dirty="0">
                    <a:solidFill>
                      <a:srgbClr val="0070C0"/>
                    </a:solidFill>
                  </a:rPr>
                  <a:t>Each microinstruction must contain a number of bits to specify the way that the next address is to be selected</a:t>
                </a:r>
                <a:r>
                  <a:rPr lang="en-US" sz="4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B80C9-4D13-4908-B1CA-74A6D655C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05" y="1429789"/>
                <a:ext cx="16043564" cy="5918662"/>
              </a:xfrm>
              <a:blipFill>
                <a:blip r:embed="rId2"/>
                <a:stretch>
                  <a:fillRect l="-1406" t="-3299" b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32C-7624-4CE3-8865-44269EABD167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96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3" y="442966"/>
            <a:ext cx="15511548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6081" y="1318224"/>
            <a:ext cx="16093490" cy="6234546"/>
          </a:xfrm>
        </p:spPr>
        <p:txBody>
          <a:bodyPr>
            <a:noAutofit/>
          </a:bodyPr>
          <a:lstStyle/>
          <a:p>
            <a:r>
              <a:rPr lang="en-US" sz="4000" dirty="0"/>
              <a:t>The micro-instruction in address 10 checks the value of the </a:t>
            </a:r>
            <a:r>
              <a:rPr lang="en-US" sz="4000" dirty="0">
                <a:solidFill>
                  <a:srgbClr val="FF0000"/>
                </a:solidFill>
              </a:rPr>
              <a:t>Z bit</a:t>
            </a:r>
            <a:r>
              <a:rPr lang="en-US" sz="4000" dirty="0"/>
              <a:t>. If it </a:t>
            </a:r>
            <a:r>
              <a:rPr lang="en-US" sz="4000" dirty="0">
                <a:solidFill>
                  <a:srgbClr val="FF0000"/>
                </a:solidFill>
              </a:rPr>
              <a:t>is 1</a:t>
            </a:r>
            <a:r>
              <a:rPr lang="en-US" sz="4000" dirty="0"/>
              <a:t>, it indicates that R1 contains all 0's, and the </a:t>
            </a:r>
            <a:r>
              <a:rPr lang="en-US" sz="4000" dirty="0">
                <a:solidFill>
                  <a:srgbClr val="FF0000"/>
                </a:solidFill>
              </a:rPr>
              <a:t>routine is terminated </a:t>
            </a:r>
            <a:r>
              <a:rPr lang="en-US" sz="4000" dirty="0"/>
              <a:t>by accepting a </a:t>
            </a:r>
            <a:r>
              <a:rPr lang="en-US" sz="4000" dirty="0">
                <a:solidFill>
                  <a:srgbClr val="FF0000"/>
                </a:solidFill>
              </a:rPr>
              <a:t>new external address to start executing another macro-operation</a:t>
            </a:r>
            <a:r>
              <a:rPr lang="en-US" sz="4000" dirty="0"/>
              <a:t>.</a:t>
            </a:r>
          </a:p>
          <a:p>
            <a:r>
              <a:rPr lang="en-US" sz="4000" dirty="0"/>
              <a:t>If Z is not equal to 1, control continues with address 11.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0070C0"/>
                </a:solidFill>
              </a:rPr>
              <a:t>C</a:t>
            </a:r>
            <a:r>
              <a:rPr lang="en-US" sz="4000" dirty="0">
                <a:solidFill>
                  <a:srgbClr val="FF0000"/>
                </a:solidFill>
              </a:rPr>
              <a:t>ircular </a:t>
            </a:r>
            <a:r>
              <a:rPr lang="en-US" sz="4000" dirty="0">
                <a:solidFill>
                  <a:srgbClr val="0070C0"/>
                </a:solidFill>
              </a:rPr>
              <a:t>R</a:t>
            </a:r>
            <a:r>
              <a:rPr lang="en-US" sz="4000" dirty="0">
                <a:solidFill>
                  <a:srgbClr val="FF0000"/>
                </a:solidFill>
              </a:rPr>
              <a:t>ight-shift with </a:t>
            </a:r>
            <a:r>
              <a:rPr lang="en-US" sz="4000" dirty="0">
                <a:solidFill>
                  <a:srgbClr val="0070C0"/>
                </a:solidFill>
              </a:rPr>
              <a:t>C</a:t>
            </a:r>
            <a:r>
              <a:rPr lang="en-US" sz="4000" dirty="0">
                <a:solidFill>
                  <a:srgbClr val="FF0000"/>
                </a:solidFill>
              </a:rPr>
              <a:t>arry (</a:t>
            </a:r>
            <a:r>
              <a:rPr lang="en-US" sz="4000" dirty="0" err="1">
                <a:solidFill>
                  <a:srgbClr val="0070C0"/>
                </a:solidFill>
              </a:rPr>
              <a:t>crc</a:t>
            </a:r>
            <a:r>
              <a:rPr lang="en-US" sz="4000" dirty="0">
                <a:solidFill>
                  <a:srgbClr val="FF0000"/>
                </a:solidFill>
              </a:rPr>
              <a:t>) </a:t>
            </a:r>
            <a:r>
              <a:rPr lang="en-US" sz="4000" dirty="0"/>
              <a:t>places the </a:t>
            </a:r>
            <a:r>
              <a:rPr lang="en-US" sz="4000" dirty="0">
                <a:solidFill>
                  <a:srgbClr val="FF0000"/>
                </a:solidFill>
              </a:rPr>
              <a:t>L</a:t>
            </a:r>
            <a:r>
              <a:rPr lang="en-US" sz="4000" dirty="0"/>
              <a:t>east </a:t>
            </a:r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dirty="0"/>
              <a:t>ignificant </a:t>
            </a:r>
            <a:r>
              <a:rPr lang="en-US" sz="4000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it (</a:t>
            </a:r>
            <a:r>
              <a:rPr lang="en-US" sz="4000" dirty="0">
                <a:solidFill>
                  <a:srgbClr val="FF0000"/>
                </a:solidFill>
              </a:rPr>
              <a:t>LSB</a:t>
            </a:r>
            <a:r>
              <a:rPr lang="en-US" sz="4000" dirty="0"/>
              <a:t>) of R1 into C.</a:t>
            </a:r>
          </a:p>
          <a:p>
            <a:r>
              <a:rPr lang="en-US" sz="4000" dirty="0"/>
              <a:t>Next, we check the value of C. If it is 0, goes back to address 11 to circulate again until C becomes a 1. When C = 1, control goes to address 13 to increment R2 and then returns to address 9 to check the content of R1 for an all 0's state.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68D-6DFF-46D3-BB84-1B187446FFAF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23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9" y="587225"/>
            <a:ext cx="15494975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9505" y="1462483"/>
            <a:ext cx="16076815" cy="6284971"/>
          </a:xfrm>
        </p:spPr>
        <p:txBody>
          <a:bodyPr>
            <a:noAutofit/>
          </a:bodyPr>
          <a:lstStyle/>
          <a:p>
            <a:r>
              <a:rPr lang="en-US" sz="4000" dirty="0"/>
              <a:t>The binary micro-program is given in </a:t>
            </a:r>
            <a:r>
              <a:rPr lang="en-US" sz="4000" dirty="0">
                <a:solidFill>
                  <a:srgbClr val="FF0000"/>
                </a:solidFill>
              </a:rPr>
              <a:t>Table 10-5</a:t>
            </a:r>
            <a:r>
              <a:rPr lang="en-US" sz="4000" dirty="0"/>
              <a:t>. </a:t>
            </a:r>
          </a:p>
          <a:p>
            <a:r>
              <a:rPr lang="en-US" sz="4000" dirty="0"/>
              <a:t>The 16 bits for the control word that selects the processor micro-operations are derived from </a:t>
            </a:r>
            <a:r>
              <a:rPr lang="en-US" sz="4000" dirty="0">
                <a:solidFill>
                  <a:srgbClr val="FF0000"/>
                </a:solidFill>
              </a:rPr>
              <a:t>Table 9-8</a:t>
            </a:r>
            <a:r>
              <a:rPr lang="en-US" sz="4000" dirty="0"/>
              <a:t>.</a:t>
            </a:r>
          </a:p>
          <a:p>
            <a:r>
              <a:rPr lang="en-US" sz="4000" dirty="0"/>
              <a:t>The multiplexer select bits select the inputs to the two multiplexers. </a:t>
            </a:r>
            <a:r>
              <a:rPr lang="en-US" sz="4000" dirty="0">
                <a:solidFill>
                  <a:srgbClr val="FF0000"/>
                </a:solidFill>
              </a:rPr>
              <a:t>Bit 17 is 0 in address 10 </a:t>
            </a:r>
            <a:r>
              <a:rPr lang="en-US" sz="4000" dirty="0"/>
              <a:t>for selecting an external address. In all other cases, it is </a:t>
            </a:r>
            <a:r>
              <a:rPr lang="en-US" sz="4000" dirty="0">
                <a:solidFill>
                  <a:srgbClr val="FF0000"/>
                </a:solidFill>
              </a:rPr>
              <a:t>1 to select the address field of the micro-instruction</a:t>
            </a:r>
            <a:r>
              <a:rPr lang="en-US" sz="4000" dirty="0"/>
              <a:t>. When bits 18, 19, and 20 are 000, the next address is determined directly from the address field.</a:t>
            </a:r>
          </a:p>
          <a:p>
            <a:r>
              <a:rPr lang="en-US" sz="4000" dirty="0"/>
              <a:t>When bits 18, 19, 20 are 011, they select the Z bit for MUX 2. </a:t>
            </a:r>
          </a:p>
          <a:p>
            <a:pPr lvl="1"/>
            <a:r>
              <a:rPr lang="en-US" sz="3600" dirty="0"/>
              <a:t>If Z = 1, an external address is transferred to CAR. </a:t>
            </a:r>
          </a:p>
          <a:p>
            <a:pPr lvl="1"/>
            <a:r>
              <a:rPr lang="en-US" sz="3600" dirty="0"/>
              <a:t>If Z = 0, CAR is incremented and the next address is the next one in sequence.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BB8F-7627-4119-A68C-21F0DF8DF2F2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5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2439" y="648394"/>
            <a:ext cx="5020885" cy="17456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087" t="2666" r="6195" b="1660"/>
          <a:stretch/>
        </p:blipFill>
        <p:spPr>
          <a:xfrm>
            <a:off x="1812184" y="78040"/>
            <a:ext cx="8728354" cy="7841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3901" y="6952285"/>
            <a:ext cx="5386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Fig. 10-10 </a:t>
            </a:r>
            <a:r>
              <a:rPr lang="en-US" sz="3600" dirty="0"/>
              <a:t>Micro-program control for processor unit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A8E5-4171-4139-AAEF-ED6F663E2C22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2" y="420537"/>
            <a:ext cx="15361919" cy="87525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6490E-42A4-46BA-8AE1-D264A013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06" t="5555" r="2042" b="5579"/>
          <a:stretch/>
        </p:blipFill>
        <p:spPr>
          <a:xfrm>
            <a:off x="1180356" y="1945170"/>
            <a:ext cx="14086783" cy="5868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141" y="1239223"/>
            <a:ext cx="8811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10-5 </a:t>
            </a:r>
            <a:r>
              <a:rPr lang="en-US" sz="4000" dirty="0"/>
              <a:t>Binary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2915" y="2249329"/>
            <a:ext cx="5149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16-bits control word to select micro-operations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513" r="5570" b="46149"/>
          <a:stretch/>
        </p:blipFill>
        <p:spPr>
          <a:xfrm>
            <a:off x="10656903" y="1145896"/>
            <a:ext cx="5382078" cy="1005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10656904" y="2051630"/>
            <a:ext cx="503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Fig. 9-16 (b) </a:t>
            </a:r>
            <a:r>
              <a:rPr lang="en-US" sz="3600" dirty="0"/>
              <a:t>Control 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67334" y="3524587"/>
            <a:ext cx="42447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What is the next ROM address?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35921" y="3899272"/>
            <a:ext cx="864523" cy="13799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9033" y="3583387"/>
            <a:ext cx="578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21-26 internal ROM address field is selected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286211" y="3857098"/>
            <a:ext cx="864523" cy="13799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6C88-7605-4232-8C99-D2032F614D47}" type="datetime3">
              <a:rPr lang="en-US" smtClean="0"/>
              <a:t>27 March 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97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30" y="321771"/>
            <a:ext cx="13474931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1064029" y="1882507"/>
            <a:ext cx="14929657" cy="5725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30" y="1135947"/>
            <a:ext cx="112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10-4 </a:t>
            </a:r>
            <a:r>
              <a:rPr lang="en-US" sz="4000" dirty="0"/>
              <a:t>Symbolic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F8B-A565-4284-A646-3898D8595E1A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2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2245E3-DAF9-451F-9A44-65908EF5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755" t="1287" b="3977"/>
          <a:stretch/>
        </p:blipFill>
        <p:spPr>
          <a:xfrm>
            <a:off x="731520" y="696005"/>
            <a:ext cx="15303395" cy="72236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87A-5E7E-409B-BD39-1B815B637C85}" type="datetime3">
              <a:rPr lang="en-US" smtClean="0"/>
              <a:t>27 March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0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4" y="448869"/>
            <a:ext cx="15212290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9332" y="1219574"/>
            <a:ext cx="15960486" cy="6700060"/>
          </a:xfrm>
        </p:spPr>
        <p:txBody>
          <a:bodyPr>
            <a:noAutofit/>
          </a:bodyPr>
          <a:lstStyle/>
          <a:p>
            <a:r>
              <a:rPr lang="en-US" sz="4000" dirty="0"/>
              <a:t>The micro-instruction at address 12 selects the complement of the carry bit or C'. </a:t>
            </a:r>
          </a:p>
          <a:p>
            <a:pPr lvl="1"/>
            <a:r>
              <a:rPr lang="en-US" sz="3600" dirty="0"/>
              <a:t>If C = 0 then C'= 1, the address field (binary 1011) is transferred into CAR.</a:t>
            </a:r>
          </a:p>
          <a:p>
            <a:pPr lvl="1"/>
            <a:r>
              <a:rPr lang="en-US" sz="3600" dirty="0"/>
              <a:t>If C = 1 then C'= 0, the CAR is incremented to give 13 for the next address.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micro-program </a:t>
            </a:r>
            <a:r>
              <a:rPr lang="en-US" sz="4000" dirty="0"/>
              <a:t>concept is a </a:t>
            </a:r>
            <a:r>
              <a:rPr lang="en-US" sz="4000" dirty="0">
                <a:solidFill>
                  <a:srgbClr val="FF0000"/>
                </a:solidFill>
              </a:rPr>
              <a:t>systematic procedure </a:t>
            </a:r>
            <a:r>
              <a:rPr lang="en-US" sz="4000" dirty="0"/>
              <a:t>for </a:t>
            </a:r>
            <a:r>
              <a:rPr lang="en-US" sz="4000" dirty="0">
                <a:solidFill>
                  <a:srgbClr val="FF0000"/>
                </a:solidFill>
              </a:rPr>
              <a:t>designing the control unit </a:t>
            </a:r>
            <a:r>
              <a:rPr lang="en-US" sz="4000" dirty="0"/>
              <a:t>of a digital system. Once the micro-instruction format is established, the design is done by writing a micro-program, which is similar to writing a program for a computer. For this reason, the </a:t>
            </a:r>
            <a:r>
              <a:rPr lang="en-US" sz="4000" dirty="0">
                <a:solidFill>
                  <a:srgbClr val="FF0000"/>
                </a:solidFill>
              </a:rPr>
              <a:t>micro-program method </a:t>
            </a:r>
            <a:r>
              <a:rPr lang="en-US" sz="4000" dirty="0"/>
              <a:t>is sometimes referred to as </a:t>
            </a:r>
            <a:r>
              <a:rPr lang="en-US" sz="4000" b="1" dirty="0">
                <a:solidFill>
                  <a:srgbClr val="FF0000"/>
                </a:solidFill>
              </a:rPr>
              <a:t>firmware</a:t>
            </a:r>
            <a:r>
              <a:rPr lang="en-US" sz="4000" dirty="0"/>
              <a:t> to </a:t>
            </a:r>
            <a:r>
              <a:rPr lang="en-US" sz="4000" dirty="0">
                <a:solidFill>
                  <a:srgbClr val="FF0000"/>
                </a:solidFill>
              </a:rPr>
              <a:t>distinguish it from the </a:t>
            </a:r>
            <a:r>
              <a:rPr lang="en-US" sz="4000" i="1" dirty="0">
                <a:solidFill>
                  <a:srgbClr val="FF0000"/>
                </a:solidFill>
              </a:rPr>
              <a:t>hardware method </a:t>
            </a:r>
            <a:r>
              <a:rPr lang="en-US" sz="4000" dirty="0"/>
              <a:t>(which we called a </a:t>
            </a:r>
            <a:r>
              <a:rPr lang="en-US" sz="4000" i="1" dirty="0">
                <a:solidFill>
                  <a:srgbClr val="FF0000"/>
                </a:solidFill>
              </a:rPr>
              <a:t>hard-wired control</a:t>
            </a:r>
            <a:r>
              <a:rPr lang="en-US" sz="4000" dirty="0"/>
              <a:t>) and the </a:t>
            </a:r>
            <a:r>
              <a:rPr lang="en-US" sz="4000" i="1" dirty="0">
                <a:solidFill>
                  <a:srgbClr val="FF0000"/>
                </a:solidFill>
              </a:rPr>
              <a:t>software concept </a:t>
            </a:r>
            <a:r>
              <a:rPr lang="en-US" sz="4000" dirty="0"/>
              <a:t>which constitutes a </a:t>
            </a:r>
            <a:r>
              <a:rPr lang="en-US" sz="4000" i="1" dirty="0">
                <a:solidFill>
                  <a:srgbClr val="FF0000"/>
                </a:solidFill>
              </a:rPr>
              <a:t>programming method</a:t>
            </a:r>
            <a:r>
              <a:rPr lang="en-US" sz="4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81A0-1887-4535-8032-6C37433F9D45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22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8D3-B77E-491C-B769-203A6042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6" y="273399"/>
            <a:ext cx="12618720" cy="76041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Processor Unit with Control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E949A-8902-4E27-8C37-6688ABC66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40000"/>
          </a:blip>
          <a:srcRect l="2877" t="2317" r="2530"/>
          <a:stretch/>
        </p:blipFill>
        <p:spPr>
          <a:xfrm>
            <a:off x="1662546" y="1033816"/>
            <a:ext cx="8271638" cy="704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513" r="5569"/>
          <a:stretch/>
        </p:blipFill>
        <p:spPr>
          <a:xfrm>
            <a:off x="10141528" y="2866875"/>
            <a:ext cx="6068290" cy="2385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10003613" y="7045328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Fig. 9-16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1433-94C8-4BB5-BAAE-014C4930CC0E}" type="datetime3">
              <a:rPr lang="en-US" smtClean="0"/>
              <a:t>27 March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AF7C2-166D-4ED7-AC4A-506D4F254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386" t="1847" r="1363" b="5606"/>
          <a:stretch/>
        </p:blipFill>
        <p:spPr>
          <a:xfrm>
            <a:off x="1037531" y="615137"/>
            <a:ext cx="14311506" cy="718219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2EB4-2006-4685-B23E-9977DCDD633F}" type="datetime3">
              <a:rPr lang="en-US" smtClean="0"/>
              <a:t>27 March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79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16522F-92CF-4EBE-988F-0EA5D44DC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612" t="1456" r="3241" b="5568"/>
          <a:stretch/>
        </p:blipFill>
        <p:spPr>
          <a:xfrm>
            <a:off x="1076134" y="454800"/>
            <a:ext cx="14304338" cy="746483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20-CABA-4EFA-AF2B-056CF2BFAA49}" type="datetime3">
              <a:rPr lang="en-US" smtClean="0"/>
              <a:t>27 March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468274" y="133008"/>
            <a:ext cx="8143028" cy="784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70528"/>
            <a:ext cx="5569528" cy="14885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42084"/>
              </p:ext>
            </p:extLst>
          </p:nvPr>
        </p:nvGraphicFramePr>
        <p:xfrm>
          <a:off x="382385" y="2061580"/>
          <a:ext cx="6833064" cy="4829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820854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74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070" y="7393406"/>
            <a:ext cx="100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85" y="237744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8967" y="2884790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2410" y="3508029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6F2F-E483-4EE1-B96D-DB03364E0FD9}" type="datetime3">
              <a:rPr lang="en-US" smtClean="0"/>
              <a:t>27 March 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2368" y="1578644"/>
            <a:ext cx="726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26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ACD1-7F32-49E5-B33D-B5E4BC41569C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38397"/>
            <a:ext cx="12660283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29788"/>
            <a:ext cx="16043564" cy="575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The control memory is an 8-word (usually, </a:t>
            </a:r>
            <a:r>
              <a:rPr lang="en-US" sz="4400" dirty="0">
                <a:solidFill>
                  <a:srgbClr val="FF0000"/>
                </a:solidFill>
              </a:rPr>
              <a:t>1 word = 2 contiguous 8-bit bytes, i.e. 1 word = 16 bits</a:t>
            </a:r>
            <a:r>
              <a:rPr lang="en-US" sz="4400" dirty="0"/>
              <a:t>) by </a:t>
            </a:r>
            <a:r>
              <a:rPr lang="en-US" sz="4400" b="1" dirty="0">
                <a:solidFill>
                  <a:srgbClr val="0070C0"/>
                </a:solidFill>
              </a:rPr>
              <a:t>14-bit ROM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0070C0"/>
                </a:solidFill>
              </a:rPr>
              <a:t>first 9 bits</a:t>
            </a:r>
            <a:r>
              <a:rPr lang="en-US" sz="4400" dirty="0">
                <a:solidFill>
                  <a:srgbClr val="FF0000"/>
                </a:solidFill>
              </a:rPr>
              <a:t> of a micro-instruction word</a:t>
            </a:r>
            <a:r>
              <a:rPr lang="en-US" sz="4400" dirty="0"/>
              <a:t> contain the </a:t>
            </a:r>
            <a:r>
              <a:rPr lang="en-US" sz="4400" dirty="0">
                <a:solidFill>
                  <a:srgbClr val="0070C0"/>
                </a:solidFill>
              </a:rPr>
              <a:t>control variables</a:t>
            </a:r>
            <a:r>
              <a:rPr lang="en-US" sz="4400" dirty="0"/>
              <a:t> that </a:t>
            </a:r>
            <a:r>
              <a:rPr lang="en-US" sz="4400" dirty="0">
                <a:solidFill>
                  <a:srgbClr val="FF0000"/>
                </a:solidFill>
              </a:rPr>
              <a:t>initiate the micro-operations</a:t>
            </a:r>
            <a:r>
              <a:rPr lang="en-US" sz="4400" dirty="0"/>
              <a:t>. The </a:t>
            </a:r>
            <a:r>
              <a:rPr lang="en-US" sz="4400" dirty="0">
                <a:solidFill>
                  <a:srgbClr val="0070C0"/>
                </a:solidFill>
              </a:rPr>
              <a:t>last 5 bits </a:t>
            </a:r>
            <a:r>
              <a:rPr lang="en-US" sz="4400" dirty="0">
                <a:solidFill>
                  <a:srgbClr val="FF0000"/>
                </a:solidFill>
              </a:rPr>
              <a:t>provide </a:t>
            </a:r>
            <a:r>
              <a:rPr lang="en-US" sz="4400" dirty="0">
                <a:solidFill>
                  <a:srgbClr val="0070C0"/>
                </a:solidFill>
              </a:rPr>
              <a:t>information to select the next address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Control Address Register (</a:t>
            </a:r>
            <a:r>
              <a:rPr lang="en-US" sz="4400" b="1" dirty="0">
                <a:solidFill>
                  <a:srgbClr val="FF0000"/>
                </a:solidFill>
              </a:rPr>
              <a:t>CAR</a:t>
            </a:r>
            <a:r>
              <a:rPr lang="en-US" sz="4400" dirty="0">
                <a:solidFill>
                  <a:srgbClr val="FF0000"/>
                </a:solidFill>
              </a:rPr>
              <a:t>) holds the address for the control memory</a:t>
            </a:r>
            <a:r>
              <a:rPr lang="en-US" sz="4400" dirty="0"/>
              <a:t>. This register receives an input value when its load control is enabled; otherwise, it is incremented by 1. That is, </a:t>
            </a:r>
            <a:r>
              <a:rPr lang="en-US" sz="4400" dirty="0">
                <a:solidFill>
                  <a:srgbClr val="FF0000"/>
                </a:solidFill>
              </a:rPr>
              <a:t>CAR is a </a:t>
            </a:r>
            <a:r>
              <a:rPr lang="en-US" sz="4400" b="1" dirty="0">
                <a:solidFill>
                  <a:srgbClr val="0070C0"/>
                </a:solidFill>
              </a:rPr>
              <a:t>counter</a:t>
            </a:r>
            <a:r>
              <a:rPr lang="en-US" sz="4400" dirty="0">
                <a:solidFill>
                  <a:srgbClr val="FF0000"/>
                </a:solidFill>
              </a:rPr>
              <a:t> having parallel-load capability</a:t>
            </a:r>
            <a:r>
              <a:rPr lang="en-US" sz="4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BD8E-D8B3-4657-85FD-EC7924227748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4" y="155523"/>
            <a:ext cx="12593781" cy="8918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047404"/>
            <a:ext cx="16010313" cy="6872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Bits 10, 11, and 12 of a micro-instruction contain an address for the CAR.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Bits 13 and 14 select an input for a multiplexer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Bit 1 provides the initial state condition denoted by a variable </a:t>
            </a:r>
            <a:r>
              <a:rPr lang="en-US" sz="4000" i="1" dirty="0"/>
              <a:t>x</a:t>
            </a:r>
            <a:r>
              <a:rPr lang="en-US" sz="4000" dirty="0"/>
              <a:t> and also enables an external address when </a:t>
            </a:r>
            <a:r>
              <a:rPr lang="en-US" sz="4000" i="1" dirty="0" err="1"/>
              <a:t>q</a:t>
            </a:r>
            <a:r>
              <a:rPr lang="en-US" sz="4000" i="1" baseline="-25000" dirty="0" err="1"/>
              <a:t>s</a:t>
            </a:r>
            <a:r>
              <a:rPr lang="en-US" sz="4000" dirty="0"/>
              <a:t> and </a:t>
            </a:r>
            <a:r>
              <a:rPr lang="en-US" sz="4000" i="1" dirty="0" err="1"/>
              <a:t>q</a:t>
            </a:r>
            <a:r>
              <a:rPr lang="en-US" sz="4000" i="1" baseline="-25000" dirty="0" err="1"/>
              <a:t>a</a:t>
            </a:r>
            <a:r>
              <a:rPr lang="en-US" sz="4000" dirty="0"/>
              <a:t> are equal to 1.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We stipulate that when </a:t>
            </a:r>
            <a:r>
              <a:rPr lang="en-US" sz="4000" i="1" dirty="0">
                <a:solidFill>
                  <a:srgbClr val="FF0000"/>
                </a:solidFill>
              </a:rPr>
              <a:t>x</a:t>
            </a:r>
            <a:r>
              <a:rPr lang="en-US" sz="4000" dirty="0">
                <a:solidFill>
                  <a:srgbClr val="FF0000"/>
                </a:solidFill>
              </a:rPr>
              <a:t> = 1, the address field of the micro-instruction must be 000. </a:t>
            </a:r>
          </a:p>
          <a:p>
            <a:pPr marL="0" indent="0">
              <a:buNone/>
            </a:pPr>
            <a:r>
              <a:rPr lang="en-US" sz="4000" dirty="0"/>
              <a:t>Then </a:t>
            </a:r>
            <a:r>
              <a:rPr lang="en-US" sz="4000" dirty="0">
                <a:solidFill>
                  <a:srgbClr val="FF0000"/>
                </a:solidFill>
              </a:rPr>
              <a:t>if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address </a:t>
            </a:r>
            <a:r>
              <a:rPr lang="en-US" sz="4000" dirty="0">
                <a:solidFill>
                  <a:srgbClr val="FF0000"/>
                </a:solidFill>
              </a:rPr>
              <a:t>001</a:t>
            </a:r>
            <a:r>
              <a:rPr lang="en-US" sz="4000" dirty="0"/>
              <a:t> is available at the inputs of CAR, but </a:t>
            </a:r>
            <a:r>
              <a:rPr lang="en-US" sz="4000" dirty="0">
                <a:solidFill>
                  <a:srgbClr val="FF0000"/>
                </a:solidFill>
              </a:rPr>
              <a:t>if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address </a:t>
            </a:r>
            <a:r>
              <a:rPr lang="en-US" sz="4000" dirty="0">
                <a:solidFill>
                  <a:srgbClr val="FF0000"/>
                </a:solidFill>
              </a:rPr>
              <a:t>010</a:t>
            </a:r>
            <a:r>
              <a:rPr lang="en-US" sz="4000" dirty="0"/>
              <a:t> is applied to CAR.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If both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are zero</a:t>
            </a:r>
            <a:r>
              <a:rPr lang="en-US" sz="4000" dirty="0"/>
              <a:t>, address from bits </a:t>
            </a:r>
            <a:r>
              <a:rPr lang="en-US" sz="4000" dirty="0">
                <a:solidFill>
                  <a:srgbClr val="FF0000"/>
                </a:solidFill>
              </a:rPr>
              <a:t>10, 11, and 12 </a:t>
            </a:r>
            <a:r>
              <a:rPr lang="en-US" sz="4000" dirty="0"/>
              <a:t>are applied to the inputs of CAR. In this way, the control memory stays at address zero until an external variable is enabled.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D2F7-B1FF-4031-B306-55F7B2083B8E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24" y="155517"/>
            <a:ext cx="10309754" cy="80112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906763"/>
            <a:ext cx="16159941" cy="7090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 multiplexer (MUX) has </a:t>
            </a:r>
            <a:r>
              <a:rPr lang="en-US" sz="4000" dirty="0">
                <a:solidFill>
                  <a:srgbClr val="FF0000"/>
                </a:solidFill>
              </a:rPr>
              <a:t>four inputs </a:t>
            </a:r>
            <a:r>
              <a:rPr lang="en-US" sz="4000" dirty="0"/>
              <a:t>that are </a:t>
            </a:r>
            <a:r>
              <a:rPr lang="en-US" sz="4000" dirty="0">
                <a:solidFill>
                  <a:srgbClr val="FF0000"/>
                </a:solidFill>
              </a:rPr>
              <a:t>selected with bits 13 and 14 </a:t>
            </a:r>
            <a:r>
              <a:rPr lang="en-US" sz="4000" dirty="0"/>
              <a:t>of the micro-instructions. The </a:t>
            </a:r>
            <a:r>
              <a:rPr lang="en-US" sz="4000" dirty="0">
                <a:solidFill>
                  <a:srgbClr val="FF0000"/>
                </a:solidFill>
              </a:rPr>
              <a:t>functions of the multiplexer select bits </a:t>
            </a:r>
            <a:r>
              <a:rPr lang="en-US" sz="4000" dirty="0"/>
              <a:t>are tabulated in the Table of Fig. 10-10.</a:t>
            </a:r>
          </a:p>
          <a:p>
            <a:pPr marL="0" indent="0">
              <a:buNone/>
            </a:pPr>
            <a:r>
              <a:rPr lang="en-US" sz="4000" dirty="0"/>
              <a:t>If </a:t>
            </a:r>
            <a:r>
              <a:rPr lang="en-US" sz="4000" dirty="0">
                <a:solidFill>
                  <a:srgbClr val="FF0000"/>
                </a:solidFill>
              </a:rPr>
              <a:t>bits 13 and 14 are 00</a:t>
            </a:r>
            <a:r>
              <a:rPr lang="en-US" sz="4000" dirty="0"/>
              <a:t>, a multiplexer input that is equal to 0 is selected. The output of the multiplexer is 0, and the increment input to CAR is enabled. This configuration </a:t>
            </a:r>
            <a:r>
              <a:rPr lang="en-US" sz="4000" dirty="0">
                <a:solidFill>
                  <a:srgbClr val="FF0000"/>
                </a:solidFill>
              </a:rPr>
              <a:t>increments CAR </a:t>
            </a:r>
            <a:r>
              <a:rPr lang="en-US" sz="4000" dirty="0"/>
              <a:t>to choose the next address in sequence.</a:t>
            </a:r>
          </a:p>
          <a:p>
            <a:pPr marL="0" indent="0">
              <a:buNone/>
            </a:pPr>
            <a:r>
              <a:rPr lang="en-US" sz="4000" dirty="0"/>
              <a:t>An input of 1 is selected by the multiplexer when </a:t>
            </a:r>
            <a:r>
              <a:rPr lang="en-US" sz="4000" dirty="0">
                <a:solidFill>
                  <a:srgbClr val="FF0000"/>
                </a:solidFill>
              </a:rPr>
              <a:t>bits 13 and 14 are 01</a:t>
            </a:r>
            <a:r>
              <a:rPr lang="en-US" sz="4000" dirty="0"/>
              <a:t>. The output of the multiplexer is 1, and the </a:t>
            </a:r>
            <a:r>
              <a:rPr lang="en-US" sz="4000" dirty="0">
                <a:solidFill>
                  <a:srgbClr val="FF0000"/>
                </a:solidFill>
              </a:rPr>
              <a:t>external input is loaded into CAR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The status variable </a:t>
            </a:r>
            <a:r>
              <a:rPr lang="en-US" sz="4000" i="1" dirty="0"/>
              <a:t>S </a:t>
            </a:r>
            <a:r>
              <a:rPr lang="en-US" sz="4000" dirty="0"/>
              <a:t>is selected when </a:t>
            </a:r>
            <a:r>
              <a:rPr lang="en-US" sz="4000" dirty="0">
                <a:solidFill>
                  <a:srgbClr val="FF0000"/>
                </a:solidFill>
              </a:rPr>
              <a:t>bits 13 and 14 are equal to 10</a:t>
            </a:r>
            <a:r>
              <a:rPr lang="en-US" sz="4000" dirty="0"/>
              <a:t>. If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the output of the multiplexer is 1 and the </a:t>
            </a:r>
            <a:r>
              <a:rPr lang="en-US" sz="4000" dirty="0">
                <a:solidFill>
                  <a:srgbClr val="FF0000"/>
                </a:solidFill>
              </a:rPr>
              <a:t>address bits</a:t>
            </a:r>
            <a:r>
              <a:rPr lang="en-US" sz="4000" dirty="0"/>
              <a:t> of the micro-instruction </a:t>
            </a:r>
            <a:r>
              <a:rPr lang="en-US" sz="4000" dirty="0">
                <a:solidFill>
                  <a:srgbClr val="FF0000"/>
                </a:solidFill>
              </a:rPr>
              <a:t>are loaded into the CAR </a:t>
            </a:r>
            <a:r>
              <a:rPr lang="en-US" sz="4000" dirty="0"/>
              <a:t>(only if </a:t>
            </a:r>
            <a:r>
              <a:rPr lang="en-US" sz="4000" i="1" dirty="0"/>
              <a:t>x</a:t>
            </a:r>
            <a:r>
              <a:rPr lang="en-US" sz="4000" dirty="0"/>
              <a:t> = 0). If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  <a:r>
              <a:rPr lang="en-US" sz="4000" dirty="0"/>
              <a:t>, the output of the multiplexer is 0 and </a:t>
            </a:r>
            <a:r>
              <a:rPr lang="en-US" sz="4000" dirty="0">
                <a:solidFill>
                  <a:srgbClr val="FF0000"/>
                </a:solidFill>
              </a:rPr>
              <a:t>the CAR is incremented</a:t>
            </a:r>
            <a:r>
              <a:rPr lang="en-US" sz="4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378A-5463-48E2-AFCA-83E540E4424F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0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468274" y="133008"/>
            <a:ext cx="8143028" cy="784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70528"/>
            <a:ext cx="5569528" cy="14885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/>
        </p:nvGraphicFramePr>
        <p:xfrm>
          <a:off x="382385" y="2061580"/>
          <a:ext cx="6833064" cy="4829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820854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74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070" y="7393406"/>
            <a:ext cx="100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85" y="237744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8967" y="2884790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2410" y="3508029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6F2F-E483-4EE1-B96D-DB03364E0FD9}" type="datetime3">
              <a:rPr lang="en-US" smtClean="0"/>
              <a:t>27 March 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2368" y="1578644"/>
            <a:ext cx="726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00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22268"/>
            <a:ext cx="12577155" cy="77550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8" y="831275"/>
            <a:ext cx="16043562" cy="6932812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With </a:t>
            </a:r>
            <a:r>
              <a:rPr lang="en-US" sz="4000" dirty="0">
                <a:solidFill>
                  <a:srgbClr val="FF0000"/>
                </a:solidFill>
              </a:rPr>
              <a:t>bits 13 and 14 equal to 11</a:t>
            </a:r>
            <a:r>
              <a:rPr lang="en-US" sz="4000" dirty="0"/>
              <a:t>, the status variable </a:t>
            </a:r>
            <a:r>
              <a:rPr lang="en-US" sz="4000" i="1" dirty="0"/>
              <a:t>E</a:t>
            </a:r>
            <a:r>
              <a:rPr lang="en-US" sz="4000" dirty="0"/>
              <a:t> is selected and the </a:t>
            </a:r>
            <a:r>
              <a:rPr lang="en-US" sz="4000" dirty="0">
                <a:solidFill>
                  <a:srgbClr val="FF0000"/>
                </a:solidFill>
              </a:rPr>
              <a:t>address bits </a:t>
            </a:r>
            <a:r>
              <a:rPr lang="en-US" sz="4000" dirty="0"/>
              <a:t>of the micro-instruction </a:t>
            </a:r>
            <a:r>
              <a:rPr lang="en-US" sz="4000" dirty="0">
                <a:solidFill>
                  <a:srgbClr val="FF0000"/>
                </a:solidFill>
              </a:rPr>
              <a:t>are loaded into the CAR if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but </a:t>
            </a:r>
            <a:r>
              <a:rPr lang="en-US" sz="4000" dirty="0">
                <a:solidFill>
                  <a:srgbClr val="FF0000"/>
                </a:solidFill>
              </a:rPr>
              <a:t>the CAR is incremented if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  <a:r>
              <a:rPr lang="en-US" sz="4000" dirty="0"/>
              <a:t>. Thus, the multiplexer allows the control to choose between two addresses, depending on the value of the selected status bit.</a:t>
            </a:r>
          </a:p>
          <a:p>
            <a:pPr marL="0" indent="0">
              <a:buNone/>
            </a:pPr>
            <a:r>
              <a:rPr lang="en-US" sz="4000" dirty="0"/>
              <a:t>Once the configuration of a micro-program control unit is established, the designer's task is to </a:t>
            </a:r>
            <a:r>
              <a:rPr lang="en-US" sz="4000" dirty="0">
                <a:solidFill>
                  <a:srgbClr val="FF0000"/>
                </a:solidFill>
              </a:rPr>
              <a:t>generate the micro-code for the control memory</a:t>
            </a:r>
            <a:r>
              <a:rPr lang="en-US" sz="4000" dirty="0"/>
              <a:t>. This code generation is called </a:t>
            </a:r>
            <a:r>
              <a:rPr lang="en-US" sz="4000" dirty="0">
                <a:solidFill>
                  <a:srgbClr val="FF0000"/>
                </a:solidFill>
              </a:rPr>
              <a:t>micro-programming</a:t>
            </a:r>
            <a:r>
              <a:rPr lang="en-US" sz="4000" dirty="0"/>
              <a:t> and is a process that determines the bit configuration for each all words in control memory.</a:t>
            </a:r>
          </a:p>
          <a:p>
            <a:pPr marL="0" indent="0">
              <a:buNone/>
            </a:pPr>
            <a:r>
              <a:rPr lang="en-US" sz="4000" dirty="0"/>
              <a:t>To appreciate this process, we will derive the micro-program for the adder-</a:t>
            </a:r>
            <a:r>
              <a:rPr lang="en-US" sz="4000" dirty="0" err="1"/>
              <a:t>subtractor</a:t>
            </a:r>
            <a:r>
              <a:rPr lang="en-US" sz="4000" dirty="0"/>
              <a:t> example. The </a:t>
            </a:r>
            <a:r>
              <a:rPr lang="en-US" sz="4000" dirty="0">
                <a:solidFill>
                  <a:srgbClr val="FF0000"/>
                </a:solidFill>
              </a:rPr>
              <a:t>control memory has 8 words and each word contains 14 bits</a:t>
            </a:r>
            <a:r>
              <a:rPr lang="en-US" sz="4000" dirty="0"/>
              <a:t>. To micro-program the control memory, we must determine the </a:t>
            </a:r>
            <a:r>
              <a:rPr lang="en-US" sz="4000" dirty="0">
                <a:solidFill>
                  <a:srgbClr val="FF0000"/>
                </a:solidFill>
              </a:rPr>
              <a:t>bit values of each of the eight words</a:t>
            </a:r>
            <a:r>
              <a:rPr lang="en-US" sz="4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3B5-86B0-4299-91C4-D0EF31C9F708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9" ma:contentTypeDescription="Create a new document." ma:contentTypeScope="" ma:versionID="20527a1f5442c6bf5a990be0ad4f6701">
  <xsd:schema xmlns:xsd="http://www.w3.org/2001/XMLSchema" xmlns:xs="http://www.w3.org/2001/XMLSchema" xmlns:p="http://schemas.microsoft.com/office/2006/metadata/properties" xmlns:ns2="f05aa4fc-6785-42fa-879e-4fefad1725f6" targetNamespace="http://schemas.microsoft.com/office/2006/metadata/properties" ma:root="true" ma:fieldsID="e3de2bbdc668caace9de9a704c17ecd5" ns2:_="">
    <xsd:import namespace="f05aa4fc-6785-42fa-879e-4fefad172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aa4fc-6785-42fa-879e-4fefad172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58E20A-3CCF-4936-A030-6C75490658A6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05aa4fc-6785-42fa-879e-4fefad1725f6"/>
  </ds:schemaRefs>
</ds:datastoreItem>
</file>

<file path=customXml/itemProps3.xml><?xml version="1.0" encoding="utf-8"?>
<ds:datastoreItem xmlns:ds="http://schemas.openxmlformats.org/officeDocument/2006/customXml" ds:itemID="{B5129C82-F178-4287-9D4C-609748630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5aa4fc-6785-42fa-879e-4fefad172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7840</TotalTime>
  <Words>3470</Words>
  <Application>Microsoft Office PowerPoint</Application>
  <PresentationFormat>Custom</PresentationFormat>
  <Paragraphs>389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Cambria Math</vt:lpstr>
      <vt:lpstr>Office Theme</vt:lpstr>
      <vt:lpstr>Lecture # 6 (Final) Control Logic Design Microprogram, flow-chart, state-diagram</vt:lpstr>
      <vt:lpstr>Microprogram Control</vt:lpstr>
      <vt:lpstr>Microprogram Control Contd..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Microprogram for Control Memory </vt:lpstr>
      <vt:lpstr>Control State Diagram</vt:lpstr>
      <vt:lpstr>Hardware Configuration</vt:lpstr>
      <vt:lpstr>Microprogram for Control Memory </vt:lpstr>
      <vt:lpstr>Hardware Configuration</vt:lpstr>
      <vt:lpstr>Hardware Configuration</vt:lpstr>
      <vt:lpstr>Sequence of Register Transfers</vt:lpstr>
      <vt:lpstr>Hardware Configuration</vt:lpstr>
      <vt:lpstr>Hardware Configuration</vt:lpstr>
      <vt:lpstr>Sequence of Register Transfers</vt:lpstr>
      <vt:lpstr>Control State Diagram</vt:lpstr>
      <vt:lpstr>Control of Processor Unit</vt:lpstr>
      <vt:lpstr>Control of Processor Unit</vt:lpstr>
      <vt:lpstr>Example of Micro-program</vt:lpstr>
      <vt:lpstr>Flow chart for counting the number of 1’s in register R1</vt:lpstr>
      <vt:lpstr>Binary microprogram to count the number of 1’s in R1</vt:lpstr>
      <vt:lpstr>Binary microprogram to count the number of 1’s in R1</vt:lpstr>
      <vt:lpstr>Binary microprogram to count the number of 1’s in R1</vt:lpstr>
      <vt:lpstr>Binary microprogram to count the number of 1’s in R1</vt:lpstr>
      <vt:lpstr>Binary microprogram to count the number of 1’s in R1</vt:lpstr>
      <vt:lpstr>Control of Processor Unit</vt:lpstr>
      <vt:lpstr>Binary microprogram to count the number of 1’s in R1</vt:lpstr>
      <vt:lpstr>Binary microprogram to count the number of 1’s in R1</vt:lpstr>
      <vt:lpstr>PowerPoint Presentation</vt:lpstr>
      <vt:lpstr>Binary microprogram to count the number of 1’s in R1</vt:lpstr>
      <vt:lpstr>Processor Unit with Control Variable</vt:lpstr>
      <vt:lpstr>PowerPoint Presentation</vt:lpstr>
      <vt:lpstr>PowerPoint Presentation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Muhibul Haque Bhuyan</cp:lastModifiedBy>
  <cp:revision>367</cp:revision>
  <dcterms:created xsi:type="dcterms:W3CDTF">2017-01-20T15:00:05Z</dcterms:created>
  <dcterms:modified xsi:type="dcterms:W3CDTF">2023-03-27T07:26:22Z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