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304" r:id="rId7"/>
    <p:sldId id="266" r:id="rId8"/>
    <p:sldId id="271" r:id="rId9"/>
    <p:sldId id="267" r:id="rId10"/>
    <p:sldId id="303" r:id="rId11"/>
    <p:sldId id="305" r:id="rId12"/>
    <p:sldId id="306" r:id="rId13"/>
    <p:sldId id="307" r:id="rId14"/>
    <p:sldId id="275" r:id="rId15"/>
    <p:sldId id="276" r:id="rId16"/>
    <p:sldId id="325" r:id="rId17"/>
    <p:sldId id="311" r:id="rId18"/>
    <p:sldId id="308" r:id="rId19"/>
    <p:sldId id="309" r:id="rId20"/>
    <p:sldId id="310" r:id="rId21"/>
    <p:sldId id="277" r:id="rId22"/>
    <p:sldId id="278" r:id="rId23"/>
    <p:sldId id="279" r:id="rId24"/>
    <p:sldId id="280" r:id="rId25"/>
    <p:sldId id="281" r:id="rId26"/>
    <p:sldId id="300" r:id="rId27"/>
    <p:sldId id="312" r:id="rId28"/>
    <p:sldId id="313" r:id="rId29"/>
    <p:sldId id="314" r:id="rId30"/>
    <p:sldId id="315" r:id="rId31"/>
    <p:sldId id="316" r:id="rId32"/>
    <p:sldId id="283" r:id="rId33"/>
    <p:sldId id="284" r:id="rId34"/>
    <p:sldId id="285" r:id="rId35"/>
    <p:sldId id="286" r:id="rId36"/>
    <p:sldId id="301" r:id="rId37"/>
    <p:sldId id="288" r:id="rId38"/>
    <p:sldId id="289" r:id="rId39"/>
    <p:sldId id="290" r:id="rId40"/>
    <p:sldId id="291" r:id="rId41"/>
    <p:sldId id="317" r:id="rId42"/>
    <p:sldId id="292" r:id="rId43"/>
    <p:sldId id="318" r:id="rId44"/>
    <p:sldId id="321" r:id="rId45"/>
    <p:sldId id="322" r:id="rId46"/>
    <p:sldId id="319" r:id="rId47"/>
    <p:sldId id="294" r:id="rId48"/>
    <p:sldId id="295" r:id="rId49"/>
    <p:sldId id="324" r:id="rId50"/>
    <p:sldId id="296" r:id="rId51"/>
    <p:sldId id="297" r:id="rId52"/>
    <p:sldId id="302" r:id="rId53"/>
    <p:sldId id="265" r:id="rId54"/>
    <p:sldId id="26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9/28/2022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Agents</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9253170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Two (2)</a:t>
                      </a:r>
                    </a:p>
                  </a:txBody>
                  <a:tcPr/>
                </a:tc>
                <a:tc>
                  <a:txBody>
                    <a:bodyPr/>
                    <a:lstStyle/>
                    <a:p>
                      <a:r>
                        <a:rPr lang="en-US" dirty="0"/>
                        <a:t>Week No:</a:t>
                      </a:r>
                    </a:p>
                  </a:txBody>
                  <a:tcPr/>
                </a:tc>
                <a:tc>
                  <a:txBody>
                    <a:bodyPr/>
                    <a:lstStyle/>
                    <a:p>
                      <a:r>
                        <a:rPr lang="en-US" dirty="0"/>
                        <a:t>Two (2)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Abdus Salam		Mail: abdus.salam@aiub.edu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PROGRAM</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table can be constructed by trying out all possible percept sequences and recording which actions the agent does in response. Thus, the table is, of course, an external characterization of the agent. Internally, the agent function for an artificial agent will be implemented by an </a:t>
            </a:r>
            <a:r>
              <a:rPr lang="en-US" sz="2400" b="1" dirty="0"/>
              <a:t>agent program</a:t>
            </a:r>
            <a:r>
              <a:rPr lang="en-US" sz="2400" dirty="0"/>
              <a:t>. </a:t>
            </a:r>
          </a:p>
          <a:p>
            <a:pPr algn="just"/>
            <a:endParaRPr lang="en-US" sz="2400" dirty="0"/>
          </a:p>
          <a:p>
            <a:pPr algn="just"/>
            <a:r>
              <a:rPr lang="en-US" sz="2400" dirty="0"/>
              <a:t>It is important to keep these two ideas distinct. The </a:t>
            </a:r>
            <a:r>
              <a:rPr lang="en-US" sz="2400" b="1" dirty="0"/>
              <a:t>agent function </a:t>
            </a:r>
            <a:r>
              <a:rPr lang="en-US" sz="2400" dirty="0"/>
              <a:t>is an abstract mathematical description; the </a:t>
            </a:r>
            <a:r>
              <a:rPr lang="en-US" sz="2400" b="1" dirty="0"/>
              <a:t>agent program</a:t>
            </a:r>
            <a:r>
              <a:rPr lang="en-US" sz="2400" dirty="0"/>
              <a:t> is a concrete implementation, running within some physical system.</a:t>
            </a:r>
          </a:p>
        </p:txBody>
      </p:sp>
    </p:spTree>
    <p:extLst>
      <p:ext uri="{BB962C8B-B14F-4D97-AF65-F5344CB8AC3E}">
        <p14:creationId xmlns:p14="http://schemas.microsoft.com/office/powerpoint/2010/main" val="146459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AGENT FUNCTION</a:t>
            </a:r>
            <a:endParaRPr lang="en-US" dirty="0"/>
          </a:p>
        </p:txBody>
      </p:sp>
      <p:sp>
        <p:nvSpPr>
          <p:cNvPr id="3" name="Content Placeholder 2">
            <a:extLst>
              <a:ext uri="{FF2B5EF4-FFF2-40B4-BE49-F238E27FC236}">
                <a16:creationId xmlns:a16="http://schemas.microsoft.com/office/drawing/2014/main" id="{6B3CCE15-381C-45E6-8F7F-4B576C259690}"/>
              </a:ext>
            </a:extLst>
          </p:cNvPr>
          <p:cNvSpPr txBox="1">
            <a:spLocks/>
          </p:cNvSpPr>
          <p:nvPr/>
        </p:nvSpPr>
        <p:spPr>
          <a:xfrm>
            <a:off x="227013" y="2025748"/>
            <a:ext cx="8565296" cy="14794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dirty="0">
                <a:solidFill>
                  <a:schemeClr val="tx1"/>
                </a:solidFill>
              </a:rPr>
              <a:t>The agent function is a mathematical function that maps a sequence of perceptions into action.</a:t>
            </a:r>
          </a:p>
          <a:p>
            <a:pPr algn="just"/>
            <a:r>
              <a:rPr lang="en-US" sz="2200" dirty="0">
                <a:solidFill>
                  <a:schemeClr val="tx1"/>
                </a:solidFill>
              </a:rPr>
              <a:t>The </a:t>
            </a:r>
            <a:r>
              <a:rPr lang="en-US" sz="2200" b="1" dirty="0">
                <a:solidFill>
                  <a:schemeClr val="tx1"/>
                </a:solidFill>
              </a:rPr>
              <a:t>function</a:t>
            </a:r>
            <a:r>
              <a:rPr lang="en-US" sz="2200" dirty="0">
                <a:solidFill>
                  <a:schemeClr val="tx1"/>
                </a:solidFill>
              </a:rPr>
              <a:t> is implemented as the </a:t>
            </a:r>
            <a:r>
              <a:rPr lang="en-US" sz="2200" b="1" dirty="0">
                <a:solidFill>
                  <a:schemeClr val="tx1"/>
                </a:solidFill>
              </a:rPr>
              <a:t>agent program</a:t>
            </a:r>
            <a:r>
              <a:rPr lang="en-US" sz="2200" dirty="0">
                <a:solidFill>
                  <a:schemeClr val="tx1"/>
                </a:solidFill>
              </a:rPr>
              <a:t>.</a:t>
            </a:r>
          </a:p>
          <a:p>
            <a:pPr algn="just"/>
            <a:r>
              <a:rPr lang="en-US" sz="2200" dirty="0">
                <a:solidFill>
                  <a:schemeClr val="tx1"/>
                </a:solidFill>
              </a:rPr>
              <a:t>The part of the agent taking an action is called an actuator.</a:t>
            </a:r>
          </a:p>
          <a:p>
            <a:pPr algn="just"/>
            <a:r>
              <a:rPr lang="en-US" sz="2200" dirty="0">
                <a:solidFill>
                  <a:schemeClr val="tx1"/>
                </a:solidFill>
              </a:rPr>
              <a:t>environment -&gt; sensors -&gt; agent function -&gt; actuators -&gt; environment</a:t>
            </a:r>
          </a:p>
          <a:p>
            <a:pPr algn="just"/>
            <a:endParaRPr lang="en-US" sz="2200" dirty="0">
              <a:solidFill>
                <a:schemeClr val="tx1"/>
              </a:solidFill>
            </a:endParaRPr>
          </a:p>
        </p:txBody>
      </p:sp>
      <p:pic>
        <p:nvPicPr>
          <p:cNvPr id="4" name="Picture 3">
            <a:extLst>
              <a:ext uri="{FF2B5EF4-FFF2-40B4-BE49-F238E27FC236}">
                <a16:creationId xmlns:a16="http://schemas.microsoft.com/office/drawing/2014/main" id="{6F222A5E-AF5C-4BC5-94AC-3552E891FC83}"/>
              </a:ext>
            </a:extLst>
          </p:cNvPr>
          <p:cNvPicPr>
            <a:picLocks noChangeAspect="1"/>
          </p:cNvPicPr>
          <p:nvPr/>
        </p:nvPicPr>
        <p:blipFill>
          <a:blip r:embed="rId2"/>
          <a:stretch>
            <a:fillRect/>
          </a:stretch>
        </p:blipFill>
        <p:spPr>
          <a:xfrm>
            <a:off x="166261" y="3505200"/>
            <a:ext cx="8686800" cy="3352800"/>
          </a:xfrm>
          <a:prstGeom prst="rect">
            <a:avLst/>
          </a:prstGeom>
        </p:spPr>
      </p:pic>
    </p:spTree>
    <p:extLst>
      <p:ext uri="{BB962C8B-B14F-4D97-AF65-F5344CB8AC3E}">
        <p14:creationId xmlns:p14="http://schemas.microsoft.com/office/powerpoint/2010/main" val="219212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88" y="1993323"/>
            <a:ext cx="8779712" cy="396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03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14" y="2036618"/>
            <a:ext cx="7988368" cy="46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56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7" y="2757487"/>
            <a:ext cx="7827385" cy="2313277"/>
          </a:xfrm>
          <a:prstGeom prst="rect">
            <a:avLst/>
          </a:prstGeom>
        </p:spPr>
      </p:pic>
    </p:spTree>
    <p:extLst>
      <p:ext uri="{BB962C8B-B14F-4D97-AF65-F5344CB8AC3E}">
        <p14:creationId xmlns:p14="http://schemas.microsoft.com/office/powerpoint/2010/main" val="49399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pic>
        <p:nvPicPr>
          <p:cNvPr id="3" name="Picture 2">
            <a:extLst>
              <a:ext uri="{FF2B5EF4-FFF2-40B4-BE49-F238E27FC236}">
                <a16:creationId xmlns:a16="http://schemas.microsoft.com/office/drawing/2014/main" id="{87F246C4-1653-4831-B264-9CCD84912B2E}"/>
              </a:ext>
            </a:extLst>
          </p:cNvPr>
          <p:cNvPicPr>
            <a:picLocks noChangeAspect="1"/>
          </p:cNvPicPr>
          <p:nvPr/>
        </p:nvPicPr>
        <p:blipFill>
          <a:blip r:embed="rId2"/>
          <a:stretch>
            <a:fillRect/>
          </a:stretch>
        </p:blipFill>
        <p:spPr>
          <a:xfrm>
            <a:off x="443346" y="1983545"/>
            <a:ext cx="8035636" cy="4283610"/>
          </a:xfrm>
          <a:prstGeom prst="rect">
            <a:avLst/>
          </a:prstGeom>
        </p:spPr>
      </p:pic>
    </p:spTree>
    <p:extLst>
      <p:ext uri="{BB962C8B-B14F-4D97-AF65-F5344CB8AC3E}">
        <p14:creationId xmlns:p14="http://schemas.microsoft.com/office/powerpoint/2010/main" val="61743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sp>
        <p:nvSpPr>
          <p:cNvPr id="4" name="Subtitle 4">
            <a:extLst>
              <a:ext uri="{FF2B5EF4-FFF2-40B4-BE49-F238E27FC236}">
                <a16:creationId xmlns:a16="http://schemas.microsoft.com/office/drawing/2014/main" id="{C945CD77-1CA7-42DC-BF3C-C2C12663E09F}"/>
              </a:ext>
            </a:extLst>
          </p:cNvPr>
          <p:cNvSpPr>
            <a:spLocks noGrp="1"/>
          </p:cNvSpPr>
          <p:nvPr>
            <p:ph type="subTitle" idx="1"/>
          </p:nvPr>
        </p:nvSpPr>
        <p:spPr>
          <a:xfrm>
            <a:off x="476205" y="1532427"/>
            <a:ext cx="7754112" cy="484632"/>
          </a:xfrm>
        </p:spPr>
        <p:txBody>
          <a:bodyPr/>
          <a:lstStyle/>
          <a:p>
            <a:r>
              <a:rPr lang="en-US" dirty="0"/>
              <a:t>Continued</a:t>
            </a:r>
            <a:r>
              <a:rPr lang="x-none" dirty="0"/>
              <a:t>..</a:t>
            </a:r>
          </a:p>
        </p:txBody>
      </p:sp>
      <p:pic>
        <p:nvPicPr>
          <p:cNvPr id="5" name="Picture 4">
            <a:extLst>
              <a:ext uri="{FF2B5EF4-FFF2-40B4-BE49-F238E27FC236}">
                <a16:creationId xmlns:a16="http://schemas.microsoft.com/office/drawing/2014/main" id="{5548C8A8-9F7A-4A09-9FEF-69CA017DCF52}"/>
              </a:ext>
            </a:extLst>
          </p:cNvPr>
          <p:cNvPicPr>
            <a:picLocks noChangeAspect="1"/>
          </p:cNvPicPr>
          <p:nvPr/>
        </p:nvPicPr>
        <p:blipFill>
          <a:blip r:embed="rId2"/>
          <a:stretch>
            <a:fillRect/>
          </a:stretch>
        </p:blipFill>
        <p:spPr>
          <a:xfrm>
            <a:off x="346364" y="2027329"/>
            <a:ext cx="8451486" cy="4576243"/>
          </a:xfrm>
          <a:prstGeom prst="rect">
            <a:avLst/>
          </a:prstGeom>
        </p:spPr>
      </p:pic>
    </p:spTree>
    <p:extLst>
      <p:ext uri="{BB962C8B-B14F-4D97-AF65-F5344CB8AC3E}">
        <p14:creationId xmlns:p14="http://schemas.microsoft.com/office/powerpoint/2010/main" val="179121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53" y="463073"/>
            <a:ext cx="7808976" cy="1088136"/>
          </a:xfrm>
        </p:spPr>
        <p:txBody>
          <a:bodyPr>
            <a:normAutofit fontScale="90000"/>
          </a:bodyPr>
          <a:lstStyle/>
          <a:p>
            <a:r>
              <a:rPr lang="en-US" dirty="0"/>
              <a:t>DESIRABLE PROPERTIES OF AGENT</a:t>
            </a:r>
          </a:p>
        </p:txBody>
      </p:sp>
      <p:sp>
        <p:nvSpPr>
          <p:cNvPr id="4" name="Subtitle 4">
            <a:extLst>
              <a:ext uri="{FF2B5EF4-FFF2-40B4-BE49-F238E27FC236}">
                <a16:creationId xmlns:a16="http://schemas.microsoft.com/office/drawing/2014/main" id="{C945CD77-1CA7-42DC-BF3C-C2C12663E09F}"/>
              </a:ext>
            </a:extLst>
          </p:cNvPr>
          <p:cNvSpPr>
            <a:spLocks noGrp="1"/>
          </p:cNvSpPr>
          <p:nvPr>
            <p:ph type="subTitle" idx="1"/>
          </p:nvPr>
        </p:nvSpPr>
        <p:spPr>
          <a:xfrm>
            <a:off x="476205" y="1532427"/>
            <a:ext cx="7754112" cy="484632"/>
          </a:xfrm>
        </p:spPr>
        <p:txBody>
          <a:bodyPr/>
          <a:lstStyle/>
          <a:p>
            <a:r>
              <a:rPr lang="en-US" dirty="0"/>
              <a:t>Continued</a:t>
            </a:r>
            <a:r>
              <a:rPr lang="x-none" dirty="0"/>
              <a:t>..</a:t>
            </a:r>
          </a:p>
        </p:txBody>
      </p:sp>
      <p:pic>
        <p:nvPicPr>
          <p:cNvPr id="6" name="Picture 5">
            <a:extLst>
              <a:ext uri="{FF2B5EF4-FFF2-40B4-BE49-F238E27FC236}">
                <a16:creationId xmlns:a16="http://schemas.microsoft.com/office/drawing/2014/main" id="{285E0215-2B02-4A5F-8553-A32BA03B57DC}"/>
              </a:ext>
            </a:extLst>
          </p:cNvPr>
          <p:cNvPicPr>
            <a:picLocks noChangeAspect="1"/>
          </p:cNvPicPr>
          <p:nvPr/>
        </p:nvPicPr>
        <p:blipFill>
          <a:blip r:embed="rId2"/>
          <a:stretch>
            <a:fillRect/>
          </a:stretch>
        </p:blipFill>
        <p:spPr>
          <a:xfrm>
            <a:off x="332509" y="2114041"/>
            <a:ext cx="8325089" cy="3836134"/>
          </a:xfrm>
          <a:prstGeom prst="rect">
            <a:avLst/>
          </a:prstGeom>
        </p:spPr>
      </p:pic>
    </p:spTree>
    <p:extLst>
      <p:ext uri="{BB962C8B-B14F-4D97-AF65-F5344CB8AC3E}">
        <p14:creationId xmlns:p14="http://schemas.microsoft.com/office/powerpoint/2010/main" val="132144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93" y="603752"/>
            <a:ext cx="7808976" cy="1088136"/>
          </a:xfrm>
        </p:spPr>
        <p:txBody>
          <a:bodyPr>
            <a:normAutofit fontScale="90000"/>
          </a:bodyPr>
          <a:lstStyle/>
          <a:p>
            <a:br>
              <a:rPr lang="en-US" sz="3600" b="1" dirty="0">
                <a:cs typeface="_PDMS_IslamicFont" pitchFamily="2" charset="-78"/>
              </a:rPr>
            </a:br>
            <a:r>
              <a:rPr lang="en-US" sz="3600" b="1" dirty="0">
                <a:cs typeface="_PDMS_IslamicFont" pitchFamily="2" charset="-78"/>
              </a:rPr>
              <a:t>GOOD BEHAVIOR: </a:t>
            </a:r>
            <a:br>
              <a:rPr lang="en-US" sz="3600" b="1" dirty="0">
                <a:cs typeface="_PDMS_IslamicFont" pitchFamily="2" charset="-78"/>
              </a:rPr>
            </a:br>
            <a:r>
              <a:rPr lang="en-US" sz="4400" b="1" dirty="0">
                <a:cs typeface="_PDMS_IslamicFont" pitchFamily="2" charset="-78"/>
              </a:rPr>
              <a:t>THE CONCEPT OF RATIONALITY</a:t>
            </a:r>
            <a:r>
              <a:rPr lang="en-US" sz="3600" b="1" dirty="0">
                <a:cs typeface="_PDMS_IslamicFont" pitchFamily="2" charset="-78"/>
              </a:rPr>
              <a:t> </a:t>
            </a:r>
          </a:p>
        </p:txBody>
      </p:sp>
      <p:sp>
        <p:nvSpPr>
          <p:cNvPr id="10" name="TextBox 9">
            <a:extLst>
              <a:ext uri="{FF2B5EF4-FFF2-40B4-BE49-F238E27FC236}">
                <a16:creationId xmlns:a16="http://schemas.microsoft.com/office/drawing/2014/main" id="{EAA7EE26-3B63-4167-ACBD-35797CF448AF}"/>
              </a:ext>
            </a:extLst>
          </p:cNvPr>
          <p:cNvSpPr txBox="1"/>
          <p:nvPr/>
        </p:nvSpPr>
        <p:spPr>
          <a:xfrm>
            <a:off x="609600" y="1958928"/>
            <a:ext cx="7980218" cy="954107"/>
          </a:xfrm>
          <a:prstGeom prst="rect">
            <a:avLst/>
          </a:prstGeom>
          <a:noFill/>
        </p:spPr>
        <p:txBody>
          <a:bodyPr wrap="square" rtlCol="0">
            <a:spAutoFit/>
          </a:bodyPr>
          <a:lstStyle/>
          <a:p>
            <a:r>
              <a:rPr lang="en-US" sz="2000" b="1" dirty="0">
                <a:latin typeface="_PDMS_IslamicFont" pitchFamily="2" charset="-78"/>
                <a:cs typeface="_PDMS_IslamicFont" pitchFamily="2" charset="-78"/>
              </a:rPr>
              <a:t>Rational Agent</a:t>
            </a:r>
            <a:endParaRPr lang="en-US" sz="3200" b="1" dirty="0">
              <a:latin typeface="_PDMS_IslamicFont" pitchFamily="2" charset="-78"/>
              <a:cs typeface="_PDMS_IslamicFont" pitchFamily="2" charset="-78"/>
            </a:endParaRPr>
          </a:p>
          <a:p>
            <a:r>
              <a:rPr lang="en-US" sz="1600" dirty="0">
                <a:latin typeface="_PDMS_IslamicFont" pitchFamily="2" charset="-78"/>
                <a:cs typeface="_PDMS_IslamicFont" pitchFamily="2" charset="-78"/>
              </a:rPr>
              <a:t>	-</a:t>
            </a:r>
            <a:r>
              <a:rPr lang="en-US" dirty="0">
                <a:latin typeface="_PDMS_IslamicFont" pitchFamily="2" charset="-78"/>
                <a:cs typeface="_PDMS_IslamicFont" pitchFamily="2" charset="-78"/>
              </a:rPr>
              <a:t> one does the right thing</a:t>
            </a:r>
          </a:p>
          <a:p>
            <a:r>
              <a:rPr lang="en-US" dirty="0">
                <a:latin typeface="_PDMS_IslamicFont" pitchFamily="2" charset="-78"/>
                <a:cs typeface="_PDMS_IslamicFont" pitchFamily="2" charset="-78"/>
              </a:rPr>
              <a:t>	- Every entry in the table for the agent function is filled out correctly</a:t>
            </a:r>
          </a:p>
        </p:txBody>
      </p:sp>
      <p:sp>
        <p:nvSpPr>
          <p:cNvPr id="12" name="Rectangle 11">
            <a:extLst>
              <a:ext uri="{FF2B5EF4-FFF2-40B4-BE49-F238E27FC236}">
                <a16:creationId xmlns:a16="http://schemas.microsoft.com/office/drawing/2014/main" id="{222FD977-33F5-4681-90C9-3D1DC2C99C67}"/>
              </a:ext>
            </a:extLst>
          </p:cNvPr>
          <p:cNvSpPr/>
          <p:nvPr/>
        </p:nvSpPr>
        <p:spPr>
          <a:xfrm>
            <a:off x="609600" y="2913035"/>
            <a:ext cx="7599330" cy="646331"/>
          </a:xfrm>
          <a:prstGeom prst="rect">
            <a:avLst/>
          </a:prstGeom>
        </p:spPr>
        <p:txBody>
          <a:bodyPr wrap="square">
            <a:spAutoFit/>
          </a:bodyPr>
          <a:lstStyle/>
          <a:p>
            <a:r>
              <a:rPr lang="en-US" b="1" dirty="0">
                <a:latin typeface="_PDMS_IslamicFont" pitchFamily="2" charset="-78"/>
                <a:cs typeface="_PDMS_IslamicFont" pitchFamily="2" charset="-78"/>
              </a:rPr>
              <a:t>What does it mean to do the right thing ? </a:t>
            </a:r>
            <a:endParaRPr lang="en-US" dirty="0"/>
          </a:p>
          <a:p>
            <a:r>
              <a:rPr lang="en-US" dirty="0"/>
              <a:t>by considering the </a:t>
            </a:r>
            <a:r>
              <a:rPr lang="en-US" i="1" dirty="0"/>
              <a:t>consequences  </a:t>
            </a:r>
            <a:r>
              <a:rPr lang="en-US" dirty="0"/>
              <a:t>of the agent's behavior </a:t>
            </a:r>
          </a:p>
        </p:txBody>
      </p:sp>
      <p:sp>
        <p:nvSpPr>
          <p:cNvPr id="13" name="Rectangle 12">
            <a:extLst>
              <a:ext uri="{FF2B5EF4-FFF2-40B4-BE49-F238E27FC236}">
                <a16:creationId xmlns:a16="http://schemas.microsoft.com/office/drawing/2014/main" id="{4F75A12C-5C79-4070-995E-021E676ADEAD}"/>
              </a:ext>
            </a:extLst>
          </p:cNvPr>
          <p:cNvSpPr/>
          <p:nvPr/>
        </p:nvSpPr>
        <p:spPr>
          <a:xfrm>
            <a:off x="609600" y="3599798"/>
            <a:ext cx="8233896" cy="2554545"/>
          </a:xfrm>
          <a:prstGeom prst="rect">
            <a:avLst/>
          </a:prstGeom>
        </p:spPr>
        <p:txBody>
          <a:bodyPr wrap="square">
            <a:spAutoFit/>
          </a:bodyPr>
          <a:lstStyle/>
          <a:p>
            <a:pPr algn="just"/>
            <a:r>
              <a:rPr lang="en-US" sz="2000" dirty="0"/>
              <a:t>When an agent is plunked down in an </a:t>
            </a:r>
            <a:r>
              <a:rPr lang="en-US" sz="2000" b="1" dirty="0"/>
              <a:t>environment</a:t>
            </a:r>
            <a:r>
              <a:rPr lang="en-US" sz="2000" dirty="0"/>
              <a:t>, it generates a sequence of </a:t>
            </a:r>
            <a:r>
              <a:rPr lang="en-US" sz="2000" b="1" dirty="0"/>
              <a:t>actions</a:t>
            </a:r>
            <a:r>
              <a:rPr lang="en-US" sz="2000" dirty="0"/>
              <a:t> according to the </a:t>
            </a:r>
            <a:r>
              <a:rPr lang="en-US" sz="2000" b="1" dirty="0"/>
              <a:t>percepts</a:t>
            </a:r>
            <a:r>
              <a:rPr lang="en-US" sz="2000" dirty="0"/>
              <a:t> it receives. </a:t>
            </a:r>
          </a:p>
          <a:p>
            <a:pPr algn="just"/>
            <a:endParaRPr lang="en-US" sz="2000" dirty="0"/>
          </a:p>
          <a:p>
            <a:pPr algn="just"/>
            <a:r>
              <a:rPr lang="en-US" sz="2000" dirty="0"/>
              <a:t>This sequence of </a:t>
            </a:r>
            <a:r>
              <a:rPr lang="en-US" sz="2000" b="1" dirty="0"/>
              <a:t>actions</a:t>
            </a:r>
            <a:r>
              <a:rPr lang="en-US" sz="2000" dirty="0"/>
              <a:t> causes the </a:t>
            </a:r>
            <a:r>
              <a:rPr lang="en-US" sz="2000" b="1" dirty="0"/>
              <a:t>environment</a:t>
            </a:r>
            <a:r>
              <a:rPr lang="en-US" sz="2000" dirty="0"/>
              <a:t> to go through a sequence of </a:t>
            </a:r>
            <a:r>
              <a:rPr lang="en-US" sz="2000" b="1" dirty="0"/>
              <a:t>states</a:t>
            </a:r>
            <a:r>
              <a:rPr lang="en-US" sz="2000" dirty="0"/>
              <a:t>. If the sequence is desirable, then the agent has performed well. </a:t>
            </a:r>
          </a:p>
          <a:p>
            <a:pPr algn="just"/>
            <a:endParaRPr lang="en-US" sz="2000" dirty="0"/>
          </a:p>
          <a:p>
            <a:pPr algn="just"/>
            <a:r>
              <a:rPr lang="en-US" sz="2000" dirty="0"/>
              <a:t>This notion of desirability is captured by a </a:t>
            </a:r>
            <a:r>
              <a:rPr lang="en-US" sz="2000" b="1" dirty="0"/>
              <a:t>performance measure </a:t>
            </a:r>
            <a:r>
              <a:rPr lang="en-US" sz="2000" dirty="0"/>
              <a:t>that evaluates any given sequence of environment states.</a:t>
            </a:r>
          </a:p>
        </p:txBody>
      </p:sp>
    </p:spTree>
    <p:extLst>
      <p:ext uri="{BB962C8B-B14F-4D97-AF65-F5344CB8AC3E}">
        <p14:creationId xmlns:p14="http://schemas.microsoft.com/office/powerpoint/2010/main" val="119693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 AGENT</a:t>
            </a:r>
            <a:endParaRPr lang="en-US" dirty="0"/>
          </a:p>
        </p:txBody>
      </p:sp>
      <p:sp>
        <p:nvSpPr>
          <p:cNvPr id="3" name="Content Placeholder 2">
            <a:extLst>
              <a:ext uri="{FF2B5EF4-FFF2-40B4-BE49-F238E27FC236}">
                <a16:creationId xmlns:a16="http://schemas.microsoft.com/office/drawing/2014/main" id="{376E6651-76FF-48C4-9097-28DA1BFDE564}"/>
              </a:ext>
            </a:extLst>
          </p:cNvPr>
          <p:cNvSpPr txBox="1">
            <a:spLocks/>
          </p:cNvSpPr>
          <p:nvPr/>
        </p:nvSpPr>
        <p:spPr>
          <a:xfrm>
            <a:off x="421341" y="2265920"/>
            <a:ext cx="8201892" cy="34933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A rational agent is one that can take the right decision in every situation.</a:t>
            </a:r>
          </a:p>
          <a:p>
            <a:pPr algn="just"/>
            <a:endParaRPr lang="en-US" sz="2400" dirty="0">
              <a:solidFill>
                <a:schemeClr val="tx1"/>
              </a:solidFill>
            </a:endParaRPr>
          </a:p>
          <a:p>
            <a:pPr algn="just"/>
            <a:r>
              <a:rPr lang="en-US" sz="2400" dirty="0">
                <a:solidFill>
                  <a:schemeClr val="tx1"/>
                </a:solidFill>
              </a:rPr>
              <a:t>Performance measure: a set of criteria/test bed for the success of the agent's behavior.</a:t>
            </a:r>
          </a:p>
          <a:p>
            <a:pPr algn="just"/>
            <a:endParaRPr lang="en-US" sz="2400" dirty="0">
              <a:solidFill>
                <a:schemeClr val="tx1"/>
              </a:solidFill>
            </a:endParaRPr>
          </a:p>
          <a:p>
            <a:pPr algn="just"/>
            <a:r>
              <a:rPr lang="en-US" sz="2400" dirty="0">
                <a:solidFill>
                  <a:schemeClr val="tx1"/>
                </a:solidFill>
              </a:rPr>
              <a:t>The performance measures should be based on the desired effect of the agent on the environment.</a:t>
            </a:r>
          </a:p>
          <a:p>
            <a:pPr algn="just"/>
            <a:endParaRPr lang="en-US" sz="2400" dirty="0">
              <a:solidFill>
                <a:schemeClr val="tx1"/>
              </a:solidFill>
            </a:endParaRPr>
          </a:p>
        </p:txBody>
      </p:sp>
    </p:spTree>
    <p:extLst>
      <p:ext uri="{BB962C8B-B14F-4D97-AF65-F5344CB8AC3E}">
        <p14:creationId xmlns:p14="http://schemas.microsoft.com/office/powerpoint/2010/main" val="296139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Agents and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Good Behavior: The Concept of Rationality</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Nature of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Structure of Agents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RATIONALITY</a:t>
            </a:r>
            <a:endParaRPr lang="en-US" dirty="0"/>
          </a:p>
        </p:txBody>
      </p:sp>
      <p:sp>
        <p:nvSpPr>
          <p:cNvPr id="3" name="Content Placeholder 2">
            <a:extLst>
              <a:ext uri="{FF2B5EF4-FFF2-40B4-BE49-F238E27FC236}">
                <a16:creationId xmlns:a16="http://schemas.microsoft.com/office/drawing/2014/main" id="{A04E78B7-0FF9-4989-AB2B-D28AD8DC0244}"/>
              </a:ext>
            </a:extLst>
          </p:cNvPr>
          <p:cNvSpPr txBox="1">
            <a:spLocks/>
          </p:cNvSpPr>
          <p:nvPr/>
        </p:nvSpPr>
        <p:spPr>
          <a:xfrm>
            <a:off x="290945" y="2220992"/>
            <a:ext cx="8295676" cy="3764172"/>
          </a:xfrm>
          <a:prstGeom prst="rect">
            <a:avLst/>
          </a:prstGeom>
        </p:spPr>
        <p:txBody>
          <a:bodyPr vert="horz" lIns="91440" tIns="45720" rIns="91440" bIns="45720" rtlCol="0">
            <a:noAutofit/>
          </a:bodyPr>
          <a:lst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n-US" sz="2400" dirty="0"/>
              <a:t>The agent's rational behavior depends on:</a:t>
            </a:r>
          </a:p>
          <a:p>
            <a:pPr lvl="1" algn="just"/>
            <a:r>
              <a:rPr lang="en-US" sz="2200" dirty="0"/>
              <a:t>the </a:t>
            </a:r>
            <a:r>
              <a:rPr lang="en-US" sz="2200" b="1" dirty="0"/>
              <a:t>performance measure </a:t>
            </a:r>
            <a:r>
              <a:rPr lang="en-US" sz="2200" dirty="0"/>
              <a:t>that </a:t>
            </a:r>
            <a:r>
              <a:rPr lang="en-US" sz="2200" b="1" dirty="0"/>
              <a:t>defines succes</a:t>
            </a:r>
            <a:r>
              <a:rPr lang="en-US" sz="2200" dirty="0"/>
              <a:t>s</a:t>
            </a:r>
          </a:p>
          <a:p>
            <a:pPr lvl="1" algn="just"/>
            <a:r>
              <a:rPr lang="en-US" sz="2200" dirty="0"/>
              <a:t>the agent's </a:t>
            </a:r>
            <a:r>
              <a:rPr lang="en-US" sz="2200" b="1" dirty="0"/>
              <a:t>knowledge</a:t>
            </a:r>
            <a:r>
              <a:rPr lang="en-US" sz="2200" dirty="0"/>
              <a:t> of the </a:t>
            </a:r>
            <a:r>
              <a:rPr lang="en-US" sz="2200" b="1" dirty="0"/>
              <a:t>environment</a:t>
            </a:r>
          </a:p>
          <a:p>
            <a:pPr lvl="1" algn="just"/>
            <a:r>
              <a:rPr lang="en-US" sz="2200" dirty="0"/>
              <a:t>the </a:t>
            </a:r>
            <a:r>
              <a:rPr lang="en-US" sz="2200" b="1" dirty="0"/>
              <a:t>action</a:t>
            </a:r>
            <a:r>
              <a:rPr lang="en-US" sz="2200" dirty="0"/>
              <a:t> that it is capable of </a:t>
            </a:r>
            <a:r>
              <a:rPr lang="en-US" sz="2200" b="1" dirty="0"/>
              <a:t>performing</a:t>
            </a:r>
          </a:p>
          <a:p>
            <a:pPr lvl="1" algn="just"/>
            <a:r>
              <a:rPr lang="en-US" sz="2200" dirty="0"/>
              <a:t>the </a:t>
            </a:r>
            <a:r>
              <a:rPr lang="en-US" sz="2200" b="1" dirty="0"/>
              <a:t>current sequence </a:t>
            </a:r>
            <a:r>
              <a:rPr lang="en-US" sz="2200" dirty="0"/>
              <a:t>of </a:t>
            </a:r>
            <a:r>
              <a:rPr lang="en-US" sz="2200" b="1" dirty="0"/>
              <a:t>perceptions</a:t>
            </a:r>
            <a:r>
              <a:rPr lang="en-US" sz="2200" dirty="0"/>
              <a:t>.</a:t>
            </a:r>
          </a:p>
          <a:p>
            <a:pPr marL="0" indent="0" algn="just">
              <a:buNone/>
            </a:pPr>
            <a:r>
              <a:rPr lang="en-US" sz="2400" dirty="0"/>
              <a:t>For each possible percept sequence, a </a:t>
            </a:r>
            <a:r>
              <a:rPr lang="en-US" sz="2400" b="1" dirty="0"/>
              <a:t>rational agent</a:t>
            </a:r>
            <a:r>
              <a:rPr lang="en-US" sz="2400" dirty="0"/>
              <a:t> should select an action that is expected to maximize its </a:t>
            </a:r>
            <a:r>
              <a:rPr lang="en-US" sz="2400" b="1" dirty="0"/>
              <a:t>performance measure</a:t>
            </a:r>
            <a:r>
              <a:rPr lang="en-US" sz="2400" dirty="0"/>
              <a:t>, given the evidence provided by the percept sequence and whatever built-in knowledge the agent has.</a:t>
            </a:r>
          </a:p>
        </p:txBody>
      </p:sp>
    </p:spTree>
    <p:extLst>
      <p:ext uri="{BB962C8B-B14F-4D97-AF65-F5344CB8AC3E}">
        <p14:creationId xmlns:p14="http://schemas.microsoft.com/office/powerpoint/2010/main" val="419215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808976" cy="1464201"/>
          </a:xfrm>
        </p:spPr>
        <p:txBody>
          <a:bodyPr>
            <a:noAutofit/>
          </a:bodyPr>
          <a:lstStyle/>
          <a:p>
            <a:br>
              <a:rPr lang="en-US" sz="3200" dirty="0">
                <a:latin typeface="_PDMS_IslamicFont" pitchFamily="2" charset="-78"/>
                <a:cs typeface="_PDMS_IslamicFont" pitchFamily="2" charset="-78"/>
              </a:rPr>
            </a:br>
            <a:r>
              <a:rPr lang="en-US" sz="2800" b="1" dirty="0">
                <a:latin typeface="_PDMS_IslamicFont" pitchFamily="2" charset="-78"/>
                <a:cs typeface="_PDMS_IslamicFont" pitchFamily="2" charset="-78"/>
              </a:rPr>
              <a:t>SPECIFYING THE TASK ENVIRONMENT:</a:t>
            </a:r>
            <a:br>
              <a:rPr lang="en-US" sz="2800" b="1" dirty="0">
                <a:latin typeface="_PDMS_IslamicFont" pitchFamily="2" charset="-78"/>
                <a:cs typeface="_PDMS_IslamicFont" pitchFamily="2" charset="-78"/>
              </a:rPr>
            </a:br>
            <a:r>
              <a:rPr lang="en-US" sz="2800" b="1" dirty="0">
                <a:latin typeface="_PDMS_IslamicFont" pitchFamily="2" charset="-78"/>
                <a:cs typeface="_PDMS_IslamicFont" pitchFamily="2" charset="-78"/>
              </a:rPr>
              <a:t>PEAS DESCRIPTION </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221922"/>
            <a:ext cx="9047018" cy="398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12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PEAS: Examples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7" y="1960850"/>
            <a:ext cx="8625677" cy="4772459"/>
          </a:xfrm>
          <a:prstGeom prst="rect">
            <a:avLst/>
          </a:prstGeom>
        </p:spPr>
      </p:pic>
    </p:spTree>
    <p:extLst>
      <p:ext uri="{BB962C8B-B14F-4D97-AF65-F5344CB8AC3E}">
        <p14:creationId xmlns:p14="http://schemas.microsoft.com/office/powerpoint/2010/main" val="185732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1" y="2216727"/>
            <a:ext cx="8575963" cy="4093428"/>
          </a:xfrm>
          <a:prstGeom prst="rect">
            <a:avLst/>
          </a:prstGeom>
          <a:noFill/>
        </p:spPr>
        <p:txBody>
          <a:bodyPr wrap="square" rtlCol="0">
            <a:spAutoFit/>
          </a:bodyPr>
          <a:lstStyle/>
          <a:p>
            <a:pPr algn="just"/>
            <a:r>
              <a:rPr lang="en-US" sz="2000" b="1" dirty="0"/>
              <a:t>Fully observable </a:t>
            </a:r>
            <a:r>
              <a:rPr lang="en-US" sz="2000" dirty="0"/>
              <a:t>vs. </a:t>
            </a:r>
            <a:r>
              <a:rPr lang="en-US" sz="2000" b="1" dirty="0"/>
              <a:t>partially observable</a:t>
            </a:r>
            <a:r>
              <a:rPr lang="en-US" sz="2000" dirty="0"/>
              <a:t>: If an agent’s sensors give it access to the complete state of the environment at each point in time, then we say that the task environment is fully observable. A task environment is effectively fully observable if the sensors detect all aspects that are </a:t>
            </a:r>
            <a:r>
              <a:rPr lang="en-US" sz="2000" i="1" dirty="0"/>
              <a:t>relevant </a:t>
            </a:r>
            <a:r>
              <a:rPr lang="en-US" sz="2000" dirty="0"/>
              <a:t>to the choice of action; relevance. Fully observable environments are convenient because the agent need not maintain any internal state to keep track of the world. </a:t>
            </a:r>
          </a:p>
          <a:p>
            <a:pPr algn="just"/>
            <a:endParaRPr lang="en-US" sz="2000" dirty="0"/>
          </a:p>
          <a:p>
            <a:pPr algn="just"/>
            <a:r>
              <a:rPr lang="en-US" sz="2000" dirty="0"/>
              <a:t>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 If the agent has no sensors at all then the environment is </a:t>
            </a:r>
            <a:r>
              <a:rPr lang="en-US" sz="2000" b="1" dirty="0"/>
              <a:t>unobservable</a:t>
            </a:r>
            <a:r>
              <a:rPr lang="en-US" sz="2000" dirty="0"/>
              <a:t>.</a:t>
            </a:r>
          </a:p>
        </p:txBody>
      </p:sp>
    </p:spTree>
    <p:extLst>
      <p:ext uri="{BB962C8B-B14F-4D97-AF65-F5344CB8AC3E}">
        <p14:creationId xmlns:p14="http://schemas.microsoft.com/office/powerpoint/2010/main" val="356257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938992"/>
          </a:xfrm>
          <a:prstGeom prst="rect">
            <a:avLst/>
          </a:prstGeom>
          <a:noFill/>
        </p:spPr>
        <p:txBody>
          <a:bodyPr wrap="square" rtlCol="0">
            <a:spAutoFit/>
          </a:bodyPr>
          <a:lstStyle/>
          <a:p>
            <a:pPr algn="just"/>
            <a:r>
              <a:rPr lang="en-US" sz="2000" dirty="0"/>
              <a:t>We say an environment is </a:t>
            </a:r>
            <a:r>
              <a:rPr lang="en-US" sz="2000" b="1" dirty="0"/>
              <a:t>uncertain </a:t>
            </a:r>
            <a:r>
              <a:rPr lang="en-US" sz="2000" dirty="0"/>
              <a:t>if it is not fully observable or not deterministic. </a:t>
            </a:r>
          </a:p>
          <a:p>
            <a:pPr algn="just"/>
            <a:r>
              <a:rPr lang="en-US" sz="2000" dirty="0"/>
              <a:t>In our use of the word “stochastic” generally implies that uncertainty about outcomes is quantified in terms of probabilities; a </a:t>
            </a:r>
            <a:r>
              <a:rPr lang="en-US" sz="2000" b="1" dirty="0"/>
              <a:t>nondeterministic </a:t>
            </a:r>
            <a:r>
              <a:rPr lang="en-US" sz="2000" dirty="0"/>
              <a:t>environment is one in which actions are characterized by their </a:t>
            </a:r>
            <a:r>
              <a:rPr lang="en-US" sz="2000" i="1" dirty="0"/>
              <a:t>possible </a:t>
            </a:r>
            <a:r>
              <a:rPr lang="en-US" sz="2000" dirty="0"/>
              <a:t>outcomes, but no probabilities are attached to them. </a:t>
            </a:r>
          </a:p>
        </p:txBody>
      </p:sp>
    </p:spTree>
    <p:extLst>
      <p:ext uri="{BB962C8B-B14F-4D97-AF65-F5344CB8AC3E}">
        <p14:creationId xmlns:p14="http://schemas.microsoft.com/office/powerpoint/2010/main" val="280127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323439"/>
          </a:xfrm>
          <a:prstGeom prst="rect">
            <a:avLst/>
          </a:prstGeom>
          <a:noFill/>
        </p:spPr>
        <p:txBody>
          <a:bodyPr wrap="square" rtlCol="0">
            <a:spAutoFit/>
          </a:bodyPr>
          <a:lstStyle/>
          <a:p>
            <a:pPr algn="just"/>
            <a:r>
              <a:rPr lang="en-US" sz="2000" b="1" dirty="0"/>
              <a:t>Single agent </a:t>
            </a:r>
            <a:r>
              <a:rPr lang="en-US" sz="2000" dirty="0"/>
              <a:t>vs. </a:t>
            </a:r>
            <a:r>
              <a:rPr lang="en-US" sz="2000" b="1" dirty="0"/>
              <a:t>multi-agent</a:t>
            </a:r>
            <a:r>
              <a:rPr lang="en-US" sz="2000" dirty="0"/>
              <a:t>: The distinction between single-agent and multi-agent environments may seem simple enough. For example, an agent solving a crossword puzzle by itself is clearly in a single-agent environment, whereas an agent playing chess is in a two-agent environment.</a:t>
            </a:r>
          </a:p>
        </p:txBody>
      </p:sp>
      <p:sp>
        <p:nvSpPr>
          <p:cNvPr id="4" name="TextBox 3"/>
          <p:cNvSpPr txBox="1"/>
          <p:nvPr/>
        </p:nvSpPr>
        <p:spPr>
          <a:xfrm>
            <a:off x="338209" y="3540825"/>
            <a:ext cx="8575963" cy="2246769"/>
          </a:xfrm>
          <a:prstGeom prst="rect">
            <a:avLst/>
          </a:prstGeom>
          <a:noFill/>
        </p:spPr>
        <p:txBody>
          <a:bodyPr wrap="square" rtlCol="0">
            <a:spAutoFit/>
          </a:bodyPr>
          <a:lstStyle/>
          <a:p>
            <a:pPr algn="just"/>
            <a:r>
              <a:rPr lang="en-US" sz="2000" b="1" dirty="0"/>
              <a:t>Deterministic </a:t>
            </a:r>
            <a:r>
              <a:rPr lang="en-US" sz="2000" dirty="0"/>
              <a:t>vs. </a:t>
            </a:r>
            <a:r>
              <a:rPr lang="en-US" sz="2000" b="1" dirty="0"/>
              <a:t>stochastic</a:t>
            </a:r>
            <a:r>
              <a:rPr lang="en-US" sz="2000" dirty="0"/>
              <a:t>. If the next state of the environment is completely determined by the current state and the action executed by the agent, then we say the environment is deterministic; otherwise, it is stochastic. </a:t>
            </a:r>
          </a:p>
          <a:p>
            <a:pPr algn="just"/>
            <a:endParaRPr lang="en-US" sz="2000" dirty="0"/>
          </a:p>
          <a:p>
            <a:pPr algn="just"/>
            <a:r>
              <a:rPr lang="en-US" sz="2000" dirty="0"/>
              <a:t>In principle, an agent need not worry about uncertainty in a fully observable, deterministic environment. If the environment is partially observable, however, then it could </a:t>
            </a:r>
            <a:r>
              <a:rPr lang="en-US" sz="2000" i="1" dirty="0"/>
              <a:t>appear </a:t>
            </a:r>
            <a:r>
              <a:rPr lang="en-US" sz="2000" dirty="0"/>
              <a:t>to be stochastic.</a:t>
            </a:r>
          </a:p>
        </p:txBody>
      </p:sp>
    </p:spTree>
    <p:extLst>
      <p:ext uri="{BB962C8B-B14F-4D97-AF65-F5344CB8AC3E}">
        <p14:creationId xmlns:p14="http://schemas.microsoft.com/office/powerpoint/2010/main" val="259116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216539"/>
          </a:xfrm>
          <a:prstGeom prst="rect">
            <a:avLst/>
          </a:prstGeom>
          <a:noFill/>
        </p:spPr>
        <p:txBody>
          <a:bodyPr wrap="square" rtlCol="0">
            <a:spAutoFit/>
          </a:bodyPr>
          <a:lstStyle/>
          <a:p>
            <a:pPr algn="just"/>
            <a:r>
              <a:rPr lang="en-US" sz="2000" b="1" dirty="0"/>
              <a:t>Episodic </a:t>
            </a:r>
            <a:r>
              <a:rPr lang="en-US" sz="2000" dirty="0"/>
              <a:t>vs. </a:t>
            </a:r>
            <a:r>
              <a:rPr lang="en-US" sz="2000" b="1" dirty="0"/>
              <a:t>sequential</a:t>
            </a:r>
            <a:r>
              <a:rPr lang="en-US" sz="2000" dirty="0"/>
              <a:t>: In an episodic task environment, the agent’s experience is divided into atomic episodes. In each episode the agent receives a percept and then performs a single action. Crucially, the next episode does not depend on the actions taken in previous episodes. Many classification tasks are episodic. </a:t>
            </a:r>
          </a:p>
          <a:p>
            <a:pPr algn="just"/>
            <a:endParaRPr lang="en-US" sz="1400" dirty="0"/>
          </a:p>
          <a:p>
            <a:pPr algn="just"/>
            <a:r>
              <a:rPr lang="en-US" sz="2000" dirty="0"/>
              <a:t>For example, </a:t>
            </a:r>
            <a:r>
              <a:rPr lang="en-US" sz="2000" b="1" dirty="0"/>
              <a:t>an agent </a:t>
            </a:r>
            <a:r>
              <a:rPr lang="en-US" sz="2000" dirty="0"/>
              <a:t>that has to spot defective parts on an assembly line bases each decision on the current part, regardless of previous decisions; moreover, the current decision doesn’t affect whether the next part is defective. In </a:t>
            </a:r>
            <a:r>
              <a:rPr lang="en-US" sz="2000" b="1" dirty="0"/>
              <a:t>sequential environments</a:t>
            </a:r>
            <a:r>
              <a:rPr lang="en-US" sz="2000" dirty="0"/>
              <a:t>, on the other hand, the current decision could affect all future decisions. Chess and taxi driving are sequential: in both cases, short-term actions can have long-term consequences. </a:t>
            </a:r>
          </a:p>
          <a:p>
            <a:pPr algn="just"/>
            <a:endParaRPr lang="en-US" sz="1400" dirty="0"/>
          </a:p>
          <a:p>
            <a:pPr algn="just"/>
            <a:r>
              <a:rPr lang="en-US" sz="2000" dirty="0"/>
              <a:t>Episodic environments are much simpler than sequential environments because the agent does not need to think ahead.</a:t>
            </a:r>
          </a:p>
        </p:txBody>
      </p:sp>
    </p:spTree>
    <p:extLst>
      <p:ext uri="{BB962C8B-B14F-4D97-AF65-F5344CB8AC3E}">
        <p14:creationId xmlns:p14="http://schemas.microsoft.com/office/powerpoint/2010/main" val="1167590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3170099"/>
          </a:xfrm>
          <a:prstGeom prst="rect">
            <a:avLst/>
          </a:prstGeom>
          <a:noFill/>
        </p:spPr>
        <p:txBody>
          <a:bodyPr wrap="square" rtlCol="0">
            <a:spAutoFit/>
          </a:bodyPr>
          <a:lstStyle/>
          <a:p>
            <a:pPr algn="just"/>
            <a:r>
              <a:rPr lang="en-US" sz="2000" b="1" dirty="0"/>
              <a:t>Static </a:t>
            </a:r>
            <a:r>
              <a:rPr lang="en-US" sz="2000" dirty="0"/>
              <a:t>vs. </a:t>
            </a:r>
            <a:r>
              <a:rPr lang="en-US" sz="2000" b="1" dirty="0"/>
              <a:t>dynamic</a:t>
            </a:r>
            <a:r>
              <a:rPr lang="en-US" sz="2000" dirty="0"/>
              <a:t>: If the environment can change while an agent is deliberating, then we say the environment is dynamic for that agent; otherwise, it is static. </a:t>
            </a:r>
          </a:p>
          <a:p>
            <a:pPr algn="just"/>
            <a:endParaRPr lang="en-US" sz="2000" dirty="0"/>
          </a:p>
          <a:p>
            <a:pPr algn="just"/>
            <a:r>
              <a:rPr lang="en-US" sz="2000" b="1" dirty="0"/>
              <a:t>Static environments</a:t>
            </a:r>
            <a:r>
              <a:rPr lang="en-US" sz="2000" dirty="0"/>
              <a:t> are easy to deal with because the agent need not keep looking at the world while it is deciding on an action, nor need it worry about the passage of time. </a:t>
            </a:r>
          </a:p>
          <a:p>
            <a:pPr algn="just"/>
            <a:endParaRPr lang="en-US" sz="2000" dirty="0"/>
          </a:p>
          <a:p>
            <a:pPr algn="just"/>
            <a:r>
              <a:rPr lang="en-US" sz="2000" b="1" dirty="0"/>
              <a:t>Dynamic environments</a:t>
            </a:r>
            <a:r>
              <a:rPr lang="en-US" sz="2000" dirty="0"/>
              <a:t>, on the other hand, are continuously asking the agent what it wants to do; if it hasn’t decided yet, that counts as deciding to do nothing.</a:t>
            </a:r>
          </a:p>
        </p:txBody>
      </p:sp>
    </p:spTree>
    <p:extLst>
      <p:ext uri="{BB962C8B-B14F-4D97-AF65-F5344CB8AC3E}">
        <p14:creationId xmlns:p14="http://schemas.microsoft.com/office/powerpoint/2010/main" val="158488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093428"/>
          </a:xfrm>
          <a:prstGeom prst="rect">
            <a:avLst/>
          </a:prstGeom>
          <a:noFill/>
        </p:spPr>
        <p:txBody>
          <a:bodyPr wrap="square" rtlCol="0">
            <a:spAutoFit/>
          </a:bodyPr>
          <a:lstStyle/>
          <a:p>
            <a:pPr algn="just"/>
            <a:r>
              <a:rPr lang="en-US" sz="2000" b="1" dirty="0"/>
              <a:t>Discrete </a:t>
            </a:r>
            <a:r>
              <a:rPr lang="en-US" sz="2000" dirty="0"/>
              <a:t>vs. </a:t>
            </a:r>
            <a:r>
              <a:rPr lang="en-US" sz="2000" b="1" dirty="0"/>
              <a:t>continuous</a:t>
            </a:r>
            <a:r>
              <a:rPr lang="en-US" sz="2000" dirty="0"/>
              <a:t>: The discrete/continuous distinction applies to the </a:t>
            </a:r>
            <a:r>
              <a:rPr lang="en-US" sz="2000" i="1" dirty="0"/>
              <a:t>state </a:t>
            </a:r>
            <a:r>
              <a:rPr lang="en-US" sz="2000" dirty="0"/>
              <a:t>of the environment, to the way </a:t>
            </a:r>
            <a:r>
              <a:rPr lang="en-US" sz="2000" i="1" dirty="0"/>
              <a:t>time </a:t>
            </a:r>
            <a:r>
              <a:rPr lang="en-US" sz="2000" dirty="0"/>
              <a:t>is handled, and to the </a:t>
            </a:r>
            <a:r>
              <a:rPr lang="en-US" sz="2000" i="1" dirty="0"/>
              <a:t>percepts </a:t>
            </a:r>
            <a:r>
              <a:rPr lang="en-US" sz="2000" dirty="0"/>
              <a:t>and </a:t>
            </a:r>
            <a:r>
              <a:rPr lang="en-US" sz="2000" i="1" dirty="0"/>
              <a:t>actions </a:t>
            </a:r>
            <a:r>
              <a:rPr lang="en-US" sz="2000" dirty="0"/>
              <a:t>of the agent. </a:t>
            </a:r>
          </a:p>
          <a:p>
            <a:pPr algn="just"/>
            <a:endParaRPr lang="en-US" sz="2000" dirty="0"/>
          </a:p>
          <a:p>
            <a:pPr algn="just"/>
            <a:r>
              <a:rPr lang="en-US" sz="2000" dirty="0"/>
              <a:t>For example, the chess environment has a finite number of distinct states. Chess also has a discrete set of percepts and actions. </a:t>
            </a:r>
          </a:p>
          <a:p>
            <a:pPr algn="just"/>
            <a:endParaRPr lang="en-US" sz="2000" dirty="0"/>
          </a:p>
          <a:p>
            <a:pPr algn="just"/>
            <a:r>
              <a:rPr lang="en-US" sz="2000" dirty="0"/>
              <a:t>Taxi driving is a continuous-state and continuous-time problem: the speed and location of the taxi and of the other vehicles sweep through a range of continuous values and do so smoothly over time. Taxi-driving actions are also continuous (steering angles, etc.). </a:t>
            </a:r>
          </a:p>
          <a:p>
            <a:pPr algn="just"/>
            <a:r>
              <a:rPr lang="en-US" sz="2000" dirty="0"/>
              <a:t>Input from digital cameras is discrete, strictly speaking, but is typically treated as representing continuously varying intensities and locations.</a:t>
            </a:r>
          </a:p>
        </p:txBody>
      </p:sp>
    </p:spTree>
    <p:extLst>
      <p:ext uri="{BB962C8B-B14F-4D97-AF65-F5344CB8AC3E}">
        <p14:creationId xmlns:p14="http://schemas.microsoft.com/office/powerpoint/2010/main" val="241429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rmAutofit fontScale="90000"/>
          </a:bodyPr>
          <a:lstStyle/>
          <a:p>
            <a:r>
              <a:rPr lang="en-US" dirty="0"/>
              <a:t>TASK ENVIRONMENT: EXAMPLES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1" y="2113683"/>
            <a:ext cx="9037039" cy="45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91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a:t>
            </a:r>
          </a:p>
        </p:txBody>
      </p:sp>
      <p:sp>
        <p:nvSpPr>
          <p:cNvPr id="4" name="TextBox 3"/>
          <p:cNvSpPr txBox="1"/>
          <p:nvPr/>
        </p:nvSpPr>
        <p:spPr>
          <a:xfrm>
            <a:off x="421341" y="2075271"/>
            <a:ext cx="8251604" cy="707886"/>
          </a:xfrm>
          <a:prstGeom prst="rect">
            <a:avLst/>
          </a:prstGeom>
          <a:noFill/>
        </p:spPr>
        <p:txBody>
          <a:bodyPr wrap="square" rtlCol="0">
            <a:spAutoFit/>
          </a:bodyPr>
          <a:lstStyle/>
          <a:p>
            <a:pPr algn="just"/>
            <a:r>
              <a:rPr lang="en-US" sz="2000" dirty="0"/>
              <a:t>An </a:t>
            </a:r>
            <a:r>
              <a:rPr lang="en-US" sz="2000" b="1" dirty="0"/>
              <a:t>agent </a:t>
            </a:r>
            <a:r>
              <a:rPr lang="en-US" sz="2000" dirty="0"/>
              <a:t>is anything that can be viewed as perceiving its </a:t>
            </a:r>
            <a:r>
              <a:rPr lang="en-US" sz="2000" b="1" dirty="0"/>
              <a:t>environment </a:t>
            </a:r>
            <a:r>
              <a:rPr lang="en-US" sz="2000" dirty="0"/>
              <a:t>through </a:t>
            </a:r>
            <a:r>
              <a:rPr lang="en-US" sz="2000" b="1" dirty="0"/>
              <a:t>sensors </a:t>
            </a:r>
            <a:r>
              <a:rPr lang="en-US" sz="2000" dirty="0"/>
              <a:t>and acting upon that environment through </a:t>
            </a:r>
            <a:r>
              <a:rPr lang="en-US" sz="2000" b="1" dirty="0"/>
              <a:t>actuators</a:t>
            </a:r>
            <a:r>
              <a:rPr lang="en-US"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8" y="2783157"/>
            <a:ext cx="6491287" cy="388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64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STRUCTURE OF AGENTS</a:t>
            </a:r>
          </a:p>
        </p:txBody>
      </p:sp>
      <p:sp>
        <p:nvSpPr>
          <p:cNvPr id="5" name="TextBox 4"/>
          <p:cNvSpPr txBox="1"/>
          <p:nvPr/>
        </p:nvSpPr>
        <p:spPr>
          <a:xfrm>
            <a:off x="193963" y="2258291"/>
            <a:ext cx="8506692" cy="4093428"/>
          </a:xfrm>
          <a:prstGeom prst="rect">
            <a:avLst/>
          </a:prstGeom>
          <a:noFill/>
        </p:spPr>
        <p:txBody>
          <a:bodyPr wrap="square" rtlCol="0">
            <a:spAutoFit/>
          </a:bodyPr>
          <a:lstStyle/>
          <a:p>
            <a:pPr algn="just"/>
            <a:r>
              <a:rPr lang="en-US" sz="2000" dirty="0"/>
              <a:t>The job of AI is to design an </a:t>
            </a:r>
            <a:r>
              <a:rPr lang="en-US" sz="2000" b="1" dirty="0"/>
              <a:t>agent program </a:t>
            </a:r>
            <a:r>
              <a:rPr lang="en-US" sz="2000" dirty="0"/>
              <a:t>that implements the </a:t>
            </a:r>
            <a:r>
              <a:rPr lang="en-US" sz="2000" b="1" dirty="0"/>
              <a:t>agent function</a:t>
            </a:r>
            <a:r>
              <a:rPr lang="en-US" sz="2000" dirty="0"/>
              <a:t>— the mapping from percepts to actions. </a:t>
            </a:r>
          </a:p>
          <a:p>
            <a:pPr algn="just"/>
            <a:endParaRPr lang="en-US" sz="2000" dirty="0"/>
          </a:p>
          <a:p>
            <a:pPr algn="just"/>
            <a:r>
              <a:rPr lang="en-US" sz="2000" dirty="0"/>
              <a:t>We assume this program will run on some sort of computing device with physical sensors and actuators—we call this the </a:t>
            </a:r>
            <a:r>
              <a:rPr lang="en-US" sz="2000" b="1" dirty="0"/>
              <a:t>architecture</a:t>
            </a:r>
            <a:r>
              <a:rPr lang="en-US" sz="2000" dirty="0"/>
              <a:t>:</a:t>
            </a:r>
          </a:p>
          <a:p>
            <a:pPr algn="just"/>
            <a:endParaRPr lang="en-US" sz="2000" dirty="0"/>
          </a:p>
          <a:p>
            <a:pPr algn="just"/>
            <a:r>
              <a:rPr lang="en-US" sz="2000" i="1" dirty="0"/>
              <a:t>agent </a:t>
            </a:r>
            <a:r>
              <a:rPr lang="en-US" sz="2000" dirty="0"/>
              <a:t>= </a:t>
            </a:r>
            <a:r>
              <a:rPr lang="en-US" sz="2000" i="1" dirty="0"/>
              <a:t>architecture </a:t>
            </a:r>
            <a:r>
              <a:rPr lang="en-US" sz="2000" dirty="0"/>
              <a:t>+ </a:t>
            </a:r>
            <a:r>
              <a:rPr lang="en-US" sz="2000" i="1" dirty="0"/>
              <a:t>program</a:t>
            </a:r>
          </a:p>
          <a:p>
            <a:pPr algn="just"/>
            <a:endParaRPr lang="en-US" sz="2000" i="1" dirty="0"/>
          </a:p>
          <a:p>
            <a:pPr algn="just"/>
            <a:r>
              <a:rPr lang="en-US" sz="2000" dirty="0"/>
              <a:t>Obviously, the program we choose has to be one that is appropriate for the architecture. If the program is going to recommend actions like </a:t>
            </a:r>
            <a:r>
              <a:rPr lang="en-US" sz="2000" b="1" dirty="0"/>
              <a:t>Walk</a:t>
            </a:r>
            <a:r>
              <a:rPr lang="en-US" sz="2000" dirty="0"/>
              <a:t>, the architecture had better have </a:t>
            </a:r>
            <a:r>
              <a:rPr lang="en-US" sz="2000" b="1" dirty="0"/>
              <a:t>legs</a:t>
            </a:r>
            <a:r>
              <a:rPr lang="en-US" sz="2000" dirty="0"/>
              <a:t>. The architecture might be just an ordinary PC, or it might be a robotic car with several onboard computers, cameras, and other sensors.</a:t>
            </a:r>
          </a:p>
        </p:txBody>
      </p:sp>
    </p:spTree>
    <p:extLst>
      <p:ext uri="{BB962C8B-B14F-4D97-AF65-F5344CB8AC3E}">
        <p14:creationId xmlns:p14="http://schemas.microsoft.com/office/powerpoint/2010/main" val="4212440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AGENT EXAMPLE: </a:t>
            </a:r>
            <a:br>
              <a:rPr lang="en-US" dirty="0"/>
            </a:br>
            <a:r>
              <a:rPr lang="en-US" dirty="0"/>
              <a:t>TABLE DRIVEN AGENT</a:t>
            </a:r>
          </a:p>
        </p:txBody>
      </p:sp>
      <p:sp>
        <p:nvSpPr>
          <p:cNvPr id="3" name="Content Placeholder 2">
            <a:extLst>
              <a:ext uri="{FF2B5EF4-FFF2-40B4-BE49-F238E27FC236}">
                <a16:creationId xmlns:a16="http://schemas.microsoft.com/office/drawing/2014/main" id="{3E77B7C3-627A-4258-857B-2F9F257D7572}"/>
              </a:ext>
            </a:extLst>
          </p:cNvPr>
          <p:cNvSpPr txBox="1">
            <a:spLocks/>
          </p:cNvSpPr>
          <p:nvPr/>
        </p:nvSpPr>
        <p:spPr>
          <a:xfrm>
            <a:off x="150811" y="2067950"/>
            <a:ext cx="8880647" cy="47900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b="1" dirty="0">
                <a:solidFill>
                  <a:schemeClr val="tx1"/>
                </a:solidFill>
              </a:rPr>
              <a:t>Table-driven agents</a:t>
            </a:r>
            <a:r>
              <a:rPr lang="en-US" sz="2000" dirty="0">
                <a:solidFill>
                  <a:schemeClr val="tx1"/>
                </a:solidFill>
              </a:rPr>
              <a:t>: It consists in a lookup table of actions to be taken for every possible state of the environment.</a:t>
            </a:r>
          </a:p>
          <a:p>
            <a:pPr algn="just"/>
            <a:endParaRPr lang="en-US" sz="2000" dirty="0">
              <a:solidFill>
                <a:schemeClr val="tx1"/>
              </a:solidFill>
            </a:endParaRPr>
          </a:p>
          <a:p>
            <a:pPr algn="just"/>
            <a:r>
              <a:rPr lang="en-US" sz="2000" dirty="0">
                <a:solidFill>
                  <a:schemeClr val="tx1"/>
                </a:solidFill>
              </a:rPr>
              <a:t>If the environment has </a:t>
            </a:r>
            <a:r>
              <a:rPr lang="en-US" sz="2000" b="1" dirty="0">
                <a:solidFill>
                  <a:schemeClr val="tx1"/>
                </a:solidFill>
              </a:rPr>
              <a:t>n</a:t>
            </a:r>
            <a:r>
              <a:rPr lang="en-US" sz="2000" dirty="0">
                <a:solidFill>
                  <a:schemeClr val="tx1"/>
                </a:solidFill>
              </a:rPr>
              <a:t> variables, each with </a:t>
            </a:r>
            <a:r>
              <a:rPr lang="en-US" sz="2000" b="1" dirty="0">
                <a:solidFill>
                  <a:schemeClr val="tx1"/>
                </a:solidFill>
              </a:rPr>
              <a:t>t</a:t>
            </a:r>
            <a:r>
              <a:rPr lang="en-US" sz="2000" dirty="0">
                <a:solidFill>
                  <a:schemeClr val="tx1"/>
                </a:solidFill>
              </a:rPr>
              <a:t> possible states, then the table size is </a:t>
            </a:r>
            <a:r>
              <a:rPr lang="en-US" sz="2000" b="1" dirty="0">
                <a:solidFill>
                  <a:schemeClr val="tx1"/>
                </a:solidFill>
              </a:rPr>
              <a:t>t</a:t>
            </a:r>
            <a:r>
              <a:rPr lang="en-US" sz="2000" b="1" baseline="30000" dirty="0">
                <a:solidFill>
                  <a:schemeClr val="tx1"/>
                </a:solidFill>
              </a:rPr>
              <a:t>n</a:t>
            </a:r>
            <a:r>
              <a:rPr lang="en-US" sz="2000" dirty="0">
                <a:solidFill>
                  <a:schemeClr val="tx1"/>
                </a:solidFill>
              </a:rPr>
              <a:t>.</a:t>
            </a:r>
          </a:p>
          <a:p>
            <a:pPr algn="just"/>
            <a:endParaRPr lang="en-US" sz="2000" dirty="0">
              <a:solidFill>
                <a:schemeClr val="tx1"/>
              </a:solidFill>
            </a:endParaRPr>
          </a:p>
          <a:p>
            <a:pPr algn="just"/>
            <a:r>
              <a:rPr lang="en-US" sz="2000" dirty="0">
                <a:solidFill>
                  <a:schemeClr val="tx1"/>
                </a:solidFill>
              </a:rPr>
              <a:t>Only works for a small number of possible states for the environment.</a:t>
            </a:r>
          </a:p>
        </p:txBody>
      </p:sp>
    </p:spTree>
    <p:extLst>
      <p:ext uri="{BB962C8B-B14F-4D97-AF65-F5344CB8AC3E}">
        <p14:creationId xmlns:p14="http://schemas.microsoft.com/office/powerpoint/2010/main" val="199124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cs typeface="_PDMS_IslamicFont" pitchFamily="2" charset="-78"/>
              </a:rPr>
            </a:br>
            <a:r>
              <a:rPr lang="en-US" sz="4400" dirty="0">
                <a:cs typeface="_PDMS_IslamicFont" pitchFamily="2" charset="-78"/>
              </a:rPr>
              <a:t>TABLE-DRIVEN-AGENT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7" y="2224088"/>
            <a:ext cx="8925358" cy="342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53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6096"/>
            <a:ext cx="7808976" cy="1088136"/>
          </a:xfrm>
        </p:spPr>
        <p:txBody>
          <a:bodyPr>
            <a:normAutofit fontScale="90000"/>
          </a:bodyPr>
          <a:lstStyle/>
          <a:p>
            <a:r>
              <a:rPr lang="en-US" dirty="0"/>
              <a:t>VACUUM CLEANING AGENT:</a:t>
            </a:r>
            <a:br>
              <a:rPr lang="en-US" dirty="0"/>
            </a:br>
            <a:r>
              <a:rPr lang="en-US" dirty="0"/>
              <a:t>Table Driven</a:t>
            </a:r>
          </a:p>
        </p:txBody>
      </p:sp>
      <p:pic>
        <p:nvPicPr>
          <p:cNvPr id="3" name="Picture 2">
            <a:extLst>
              <a:ext uri="{FF2B5EF4-FFF2-40B4-BE49-F238E27FC236}">
                <a16:creationId xmlns:a16="http://schemas.microsoft.com/office/drawing/2014/main" id="{112BBF61-CB3A-4406-B419-1585D8F4E2BC}"/>
              </a:ext>
            </a:extLst>
          </p:cNvPr>
          <p:cNvPicPr>
            <a:picLocks noChangeAspect="1"/>
          </p:cNvPicPr>
          <p:nvPr/>
        </p:nvPicPr>
        <p:blipFill>
          <a:blip r:embed="rId2"/>
          <a:stretch>
            <a:fillRect/>
          </a:stretch>
        </p:blipFill>
        <p:spPr>
          <a:xfrm>
            <a:off x="150812" y="1999018"/>
            <a:ext cx="8894714" cy="4755887"/>
          </a:xfrm>
          <a:prstGeom prst="rect">
            <a:avLst/>
          </a:prstGeom>
        </p:spPr>
      </p:pic>
    </p:spTree>
    <p:extLst>
      <p:ext uri="{BB962C8B-B14F-4D97-AF65-F5344CB8AC3E}">
        <p14:creationId xmlns:p14="http://schemas.microsoft.com/office/powerpoint/2010/main" val="2196395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2"/>
            <a:ext cx="7808976" cy="1088136"/>
          </a:xfrm>
        </p:spPr>
        <p:txBody>
          <a:bodyPr>
            <a:noAutofit/>
          </a:bodyPr>
          <a:lstStyle/>
          <a:p>
            <a:r>
              <a:rPr lang="en-US" sz="4000" dirty="0"/>
              <a:t>LIMITATION OF </a:t>
            </a:r>
            <a:br>
              <a:rPr lang="en-US" sz="4000" dirty="0"/>
            </a:br>
            <a:r>
              <a:rPr lang="en-US" sz="4000" dirty="0"/>
              <a:t>TABLE-DRIVEN AGENT</a:t>
            </a:r>
          </a:p>
        </p:txBody>
      </p:sp>
      <p:sp>
        <p:nvSpPr>
          <p:cNvPr id="3" name="Content Placeholder 2">
            <a:extLst>
              <a:ext uri="{FF2B5EF4-FFF2-40B4-BE49-F238E27FC236}">
                <a16:creationId xmlns:a16="http://schemas.microsoft.com/office/drawing/2014/main" id="{2E9F3DD2-6C64-4BDD-9753-FC472E3E93EF}"/>
              </a:ext>
            </a:extLst>
          </p:cNvPr>
          <p:cNvSpPr txBox="1">
            <a:spLocks/>
          </p:cNvSpPr>
          <p:nvPr/>
        </p:nvSpPr>
        <p:spPr>
          <a:xfrm>
            <a:off x="263235" y="2161309"/>
            <a:ext cx="8243455" cy="377194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cs typeface="_PDMS_IslamicFont" pitchFamily="2" charset="-78"/>
              </a:rPr>
              <a:t>No physical agent in this universe will have the space to store the table,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No agent could ever learn all the right table entries from its experience, and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Even if the environment is simple enough to yield a feasible table size,  the designer still has no guidance about how to fill in the table entries </a:t>
            </a:r>
          </a:p>
          <a:p>
            <a:pPr algn="just"/>
            <a:endParaRPr lang="en-US" sz="2400" dirty="0">
              <a:solidFill>
                <a:schemeClr val="tx1"/>
              </a:solidFill>
            </a:endParaRPr>
          </a:p>
        </p:txBody>
      </p:sp>
    </p:spTree>
    <p:extLst>
      <p:ext uri="{BB962C8B-B14F-4D97-AF65-F5344CB8AC3E}">
        <p14:creationId xmlns:p14="http://schemas.microsoft.com/office/powerpoint/2010/main" val="2799434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74088"/>
            <a:ext cx="7808976" cy="1253186"/>
          </a:xfrm>
        </p:spPr>
        <p:txBody>
          <a:bodyPr>
            <a:normAutofit fontScale="90000"/>
          </a:bodyPr>
          <a:lstStyle/>
          <a:p>
            <a:r>
              <a:rPr lang="en-US" sz="4000" b="1" dirty="0">
                <a:cs typeface="_PDMS_IslamicFont" pitchFamily="2" charset="-78"/>
              </a:rPr>
              <a:t>BASIC KINDS OF </a:t>
            </a:r>
            <a:br>
              <a:rPr lang="en-US" sz="4000" b="1" dirty="0">
                <a:cs typeface="_PDMS_IslamicFont" pitchFamily="2" charset="-78"/>
              </a:rPr>
            </a:br>
            <a:r>
              <a:rPr lang="en-US" sz="4000" b="1" dirty="0">
                <a:cs typeface="_PDMS_IslamicFont" pitchFamily="2" charset="-78"/>
              </a:rPr>
              <a:t>AGENT PROGRAMS</a:t>
            </a:r>
            <a:endParaRPr lang="en-US" dirty="0"/>
          </a:p>
        </p:txBody>
      </p:sp>
      <p:sp>
        <p:nvSpPr>
          <p:cNvPr id="3" name="Content Placeholder 2">
            <a:extLst>
              <a:ext uri="{FF2B5EF4-FFF2-40B4-BE49-F238E27FC236}">
                <a16:creationId xmlns:a16="http://schemas.microsoft.com/office/drawing/2014/main" id="{CCE10C98-4198-4B16-B636-A91E0B628AE9}"/>
              </a:ext>
            </a:extLst>
          </p:cNvPr>
          <p:cNvSpPr txBox="1">
            <a:spLocks/>
          </p:cNvSpPr>
          <p:nvPr/>
        </p:nvSpPr>
        <p:spPr>
          <a:xfrm>
            <a:off x="403548" y="2133120"/>
            <a:ext cx="8319111" cy="40507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514350" indent="-514350">
              <a:buFont typeface="+mj-lt"/>
              <a:buAutoNum type="arabicPeriod"/>
            </a:pPr>
            <a:r>
              <a:rPr lang="en-US" sz="2800" dirty="0">
                <a:solidFill>
                  <a:schemeClr val="tx1"/>
                </a:solidFill>
                <a:cs typeface="_PDMS_IslamicFont" pitchFamily="2" charset="-78"/>
              </a:rPr>
              <a:t>Simple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Model-based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Goal-based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Utility-based agents. </a:t>
            </a:r>
          </a:p>
          <a:p>
            <a:pPr marL="514350" indent="-514350">
              <a:buFont typeface="+mj-lt"/>
              <a:buAutoNum type="arabicPeriod"/>
            </a:pPr>
            <a:endParaRPr lang="en-US" sz="2800" dirty="0">
              <a:solidFill>
                <a:schemeClr val="tx1"/>
              </a:solidFill>
            </a:endParaRPr>
          </a:p>
        </p:txBody>
      </p:sp>
    </p:spTree>
    <p:extLst>
      <p:ext uri="{BB962C8B-B14F-4D97-AF65-F5344CB8AC3E}">
        <p14:creationId xmlns:p14="http://schemas.microsoft.com/office/powerpoint/2010/main" val="255274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100403" y="1672679"/>
            <a:ext cx="9043597" cy="1107996"/>
          </a:xfrm>
          <a:prstGeom prst="rect">
            <a:avLst/>
          </a:prstGeom>
        </p:spPr>
        <p:txBody>
          <a:bodyPr wrap="square">
            <a:spAutoFit/>
          </a:bodyPr>
          <a:lstStyle/>
          <a:p>
            <a:endParaRPr lang="en-US" sz="2200" dirty="0"/>
          </a:p>
          <a:p>
            <a:r>
              <a:rPr lang="en-US" sz="2200" dirty="0"/>
              <a:t>select actions on the basis of the </a:t>
            </a:r>
            <a:r>
              <a:rPr lang="en-US" sz="2200" i="1" dirty="0"/>
              <a:t>current percept, ignoring the rest of the percept history. </a:t>
            </a:r>
            <a:endParaRPr lang="en-US" sz="2200" dirty="0"/>
          </a:p>
        </p:txBody>
      </p:sp>
      <p:sp>
        <p:nvSpPr>
          <p:cNvPr id="4" name="Rectangle 3">
            <a:extLst>
              <a:ext uri="{FF2B5EF4-FFF2-40B4-BE49-F238E27FC236}">
                <a16:creationId xmlns:a16="http://schemas.microsoft.com/office/drawing/2014/main" id="{91E980E7-6673-44AC-B42D-973D19028800}"/>
              </a:ext>
            </a:extLst>
          </p:cNvPr>
          <p:cNvSpPr/>
          <p:nvPr/>
        </p:nvSpPr>
        <p:spPr>
          <a:xfrm>
            <a:off x="2206294" y="2272843"/>
            <a:ext cx="8943194" cy="1015663"/>
          </a:xfrm>
          <a:prstGeom prst="rect">
            <a:avLst/>
          </a:prstGeom>
        </p:spPr>
        <p:txBody>
          <a:bodyPr wrap="square">
            <a:spAutoFit/>
          </a:bodyPr>
          <a:lstStyle/>
          <a:p>
            <a:endParaRPr lang="en-US" sz="2000" dirty="0"/>
          </a:p>
          <a:p>
            <a:r>
              <a:rPr lang="en-US" sz="2000" dirty="0"/>
              <a:t>a </a:t>
            </a:r>
            <a:r>
              <a:rPr lang="en-US" sz="2000" b="1" i="1" dirty="0"/>
              <a:t>condition-action rule</a:t>
            </a:r>
            <a:r>
              <a:rPr lang="en-US" sz="2000" dirty="0"/>
              <a:t>, written as </a:t>
            </a:r>
          </a:p>
          <a:p>
            <a:r>
              <a:rPr lang="en-US" sz="2000" b="1" dirty="0"/>
              <a:t>		if </a:t>
            </a:r>
            <a:r>
              <a:rPr lang="en-US" sz="2000" b="1" i="1" dirty="0"/>
              <a:t>car-in-front-is-braking then initiate-braking. </a:t>
            </a:r>
            <a:endParaRPr lang="en-US" sz="2000" dirty="0"/>
          </a:p>
        </p:txBody>
      </p:sp>
      <p:sp>
        <p:nvSpPr>
          <p:cNvPr id="5" name="Rectangle 4">
            <a:extLst>
              <a:ext uri="{FF2B5EF4-FFF2-40B4-BE49-F238E27FC236}">
                <a16:creationId xmlns:a16="http://schemas.microsoft.com/office/drawing/2014/main" id="{4FB91CFF-512C-48AB-94DB-3FC525E8A22B}"/>
              </a:ext>
            </a:extLst>
          </p:cNvPr>
          <p:cNvSpPr/>
          <p:nvPr/>
        </p:nvSpPr>
        <p:spPr>
          <a:xfrm>
            <a:off x="150604" y="3447264"/>
            <a:ext cx="8943194" cy="707886"/>
          </a:xfrm>
          <a:prstGeom prst="rect">
            <a:avLst/>
          </a:prstGeom>
        </p:spPr>
        <p:txBody>
          <a:bodyPr wrap="square">
            <a:spAutoFit/>
          </a:bodyPr>
          <a:lstStyle/>
          <a:p>
            <a:pPr algn="just"/>
            <a:r>
              <a:rPr lang="en-US" sz="2000" dirty="0"/>
              <a:t>general and flexible approach is first to build a general-purpose interpreter for condition-action rules and then to create rule sets for specific task environments. </a:t>
            </a:r>
          </a:p>
        </p:txBody>
      </p:sp>
      <p:pic>
        <p:nvPicPr>
          <p:cNvPr id="6" name="Picture 5">
            <a:extLst>
              <a:ext uri="{FF2B5EF4-FFF2-40B4-BE49-F238E27FC236}">
                <a16:creationId xmlns:a16="http://schemas.microsoft.com/office/drawing/2014/main" id="{4F303FDE-C94D-401A-8BF1-0F593265A42D}"/>
              </a:ext>
            </a:extLst>
          </p:cNvPr>
          <p:cNvPicPr>
            <a:picLocks noChangeAspect="1"/>
          </p:cNvPicPr>
          <p:nvPr/>
        </p:nvPicPr>
        <p:blipFill>
          <a:blip r:embed="rId2"/>
          <a:stretch>
            <a:fillRect/>
          </a:stretch>
        </p:blipFill>
        <p:spPr>
          <a:xfrm>
            <a:off x="100403" y="4332544"/>
            <a:ext cx="9043597" cy="2525455"/>
          </a:xfrm>
          <a:prstGeom prst="rect">
            <a:avLst/>
          </a:prstGeom>
        </p:spPr>
      </p:pic>
    </p:spTree>
    <p:extLst>
      <p:ext uri="{BB962C8B-B14F-4D97-AF65-F5344CB8AC3E}">
        <p14:creationId xmlns:p14="http://schemas.microsoft.com/office/powerpoint/2010/main" val="2621345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EC4197F-7EDA-4FA4-9386-01C6EDB34E73}"/>
              </a:ext>
            </a:extLst>
          </p:cNvPr>
          <p:cNvPicPr>
            <a:picLocks noChangeAspect="1"/>
          </p:cNvPicPr>
          <p:nvPr/>
        </p:nvPicPr>
        <p:blipFill>
          <a:blip r:embed="rId2"/>
          <a:stretch>
            <a:fillRect/>
          </a:stretch>
        </p:blipFill>
        <p:spPr>
          <a:xfrm>
            <a:off x="93050" y="116547"/>
            <a:ext cx="8988604" cy="6741452"/>
          </a:xfrm>
          <a:prstGeom prst="rect">
            <a:avLst/>
          </a:prstGeom>
        </p:spPr>
      </p:pic>
      <p:sp>
        <p:nvSpPr>
          <p:cNvPr id="7" name="TextBox 6">
            <a:extLst>
              <a:ext uri="{FF2B5EF4-FFF2-40B4-BE49-F238E27FC236}">
                <a16:creationId xmlns:a16="http://schemas.microsoft.com/office/drawing/2014/main" id="{2F67C564-E5D1-45C6-B417-1320CAED789D}"/>
              </a:ext>
            </a:extLst>
          </p:cNvPr>
          <p:cNvSpPr txBox="1"/>
          <p:nvPr/>
        </p:nvSpPr>
        <p:spPr>
          <a:xfrm>
            <a:off x="7678414" y="323005"/>
            <a:ext cx="1288473" cy="2031325"/>
          </a:xfrm>
          <a:prstGeom prst="rect">
            <a:avLst/>
          </a:prstGeom>
          <a:noFill/>
        </p:spPr>
        <p:txBody>
          <a:bodyPr wrap="square" rtlCol="0">
            <a:spAutoFit/>
          </a:bodyPr>
          <a:lstStyle/>
          <a:p>
            <a:pPr algn="ctr"/>
            <a:r>
              <a:rPr lang="en-US" sz="1400" b="1" dirty="0">
                <a:solidFill>
                  <a:srgbClr val="FF0000"/>
                </a:solidFill>
              </a:rPr>
              <a:t>Problem??</a:t>
            </a:r>
          </a:p>
          <a:p>
            <a:pPr algn="ctr"/>
            <a:r>
              <a:rPr lang="en-US" sz="1400" b="1" dirty="0"/>
              <a:t>Infinite Loop in Deterministic</a:t>
            </a:r>
          </a:p>
          <a:p>
            <a:pPr algn="ctr"/>
            <a:r>
              <a:rPr lang="en-US" sz="1400" b="1" dirty="0"/>
              <a:t>SRA</a:t>
            </a:r>
          </a:p>
          <a:p>
            <a:pPr algn="ctr"/>
            <a:endParaRPr lang="en-US" sz="1400" b="1" dirty="0"/>
          </a:p>
          <a:p>
            <a:pPr algn="ctr"/>
            <a:r>
              <a:rPr lang="en-US" sz="1400" b="1" dirty="0">
                <a:solidFill>
                  <a:srgbClr val="00B050"/>
                </a:solidFill>
              </a:rPr>
              <a:t>Solution??</a:t>
            </a:r>
          </a:p>
          <a:p>
            <a:pPr algn="ctr"/>
            <a:r>
              <a:rPr lang="en-US" sz="1400" b="1" dirty="0"/>
              <a:t>Randomized SRA</a:t>
            </a:r>
          </a:p>
        </p:txBody>
      </p:sp>
      <p:sp>
        <p:nvSpPr>
          <p:cNvPr id="8" name="TextBox 7">
            <a:extLst>
              <a:ext uri="{FF2B5EF4-FFF2-40B4-BE49-F238E27FC236}">
                <a16:creationId xmlns:a16="http://schemas.microsoft.com/office/drawing/2014/main" id="{3C902131-A852-4924-B1CD-3C5D8846A110}"/>
              </a:ext>
            </a:extLst>
          </p:cNvPr>
          <p:cNvSpPr txBox="1"/>
          <p:nvPr/>
        </p:nvSpPr>
        <p:spPr>
          <a:xfrm>
            <a:off x="5981780" y="5344180"/>
            <a:ext cx="2299306" cy="738664"/>
          </a:xfrm>
          <a:prstGeom prst="rect">
            <a:avLst/>
          </a:prstGeom>
          <a:noFill/>
        </p:spPr>
        <p:txBody>
          <a:bodyPr wrap="none" rtlCol="0">
            <a:spAutoFit/>
          </a:bodyPr>
          <a:lstStyle/>
          <a:p>
            <a:r>
              <a:rPr lang="en-US" sz="1400" b="1" dirty="0">
                <a:solidFill>
                  <a:srgbClr val="FF0000"/>
                </a:solidFill>
              </a:rPr>
              <a:t>What will happen? when, </a:t>
            </a:r>
          </a:p>
          <a:p>
            <a:r>
              <a:rPr lang="en-US" sz="1400" b="1" dirty="0">
                <a:solidFill>
                  <a:srgbClr val="FF0000"/>
                </a:solidFill>
              </a:rPr>
              <a:t>Vacuum Cleaner with poor perception!</a:t>
            </a:r>
          </a:p>
          <a:p>
            <a:r>
              <a:rPr lang="en-US" sz="1400" b="1" dirty="0">
                <a:solidFill>
                  <a:srgbClr val="FF0000"/>
                </a:solidFill>
              </a:rPr>
              <a:t>Without location sensor ! </a:t>
            </a:r>
          </a:p>
        </p:txBody>
      </p:sp>
      <p:sp>
        <p:nvSpPr>
          <p:cNvPr id="9" name="TextBox 8">
            <a:extLst>
              <a:ext uri="{FF2B5EF4-FFF2-40B4-BE49-F238E27FC236}">
                <a16:creationId xmlns:a16="http://schemas.microsoft.com/office/drawing/2014/main" id="{2F67C564-E5D1-45C6-B417-1320CAED789D}"/>
              </a:ext>
            </a:extLst>
          </p:cNvPr>
          <p:cNvSpPr txBox="1"/>
          <p:nvPr/>
        </p:nvSpPr>
        <p:spPr>
          <a:xfrm>
            <a:off x="155396" y="1400223"/>
            <a:ext cx="1288473" cy="1169551"/>
          </a:xfrm>
          <a:prstGeom prst="rect">
            <a:avLst/>
          </a:prstGeom>
          <a:noFill/>
        </p:spPr>
        <p:txBody>
          <a:bodyPr wrap="square" rtlCol="0">
            <a:spAutoFit/>
          </a:bodyPr>
          <a:lstStyle/>
          <a:p>
            <a:pPr algn="ctr"/>
            <a:r>
              <a:rPr lang="en-US" sz="1400" b="1" dirty="0"/>
              <a:t>Works only if the Environment is </a:t>
            </a:r>
          </a:p>
          <a:p>
            <a:pPr algn="ctr"/>
            <a:r>
              <a:rPr lang="en-US" sz="1400" b="1" dirty="0"/>
              <a:t>Fully Observable</a:t>
            </a:r>
          </a:p>
        </p:txBody>
      </p:sp>
    </p:spTree>
    <p:extLst>
      <p:ext uri="{BB962C8B-B14F-4D97-AF65-F5344CB8AC3E}">
        <p14:creationId xmlns:p14="http://schemas.microsoft.com/office/powerpoint/2010/main" val="913215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421341" y="2475875"/>
            <a:ext cx="8004507" cy="2800767"/>
          </a:xfrm>
          <a:prstGeom prst="rect">
            <a:avLst/>
          </a:prstGeom>
        </p:spPr>
        <p:txBody>
          <a:bodyPr wrap="square">
            <a:spAutoFit/>
          </a:bodyPr>
          <a:lstStyle/>
          <a:p>
            <a:pPr algn="just"/>
            <a:r>
              <a:rPr lang="en-US" sz="2200" dirty="0">
                <a:solidFill>
                  <a:prstClr val="black"/>
                </a:solidFill>
              </a:rPr>
              <a:t>Simple reflex agents have the admirable property of being simple, but they turn out to be of limited intelligence. </a:t>
            </a:r>
          </a:p>
          <a:p>
            <a:pPr algn="just"/>
            <a:endParaRPr lang="en-US" sz="2200" dirty="0">
              <a:solidFill>
                <a:prstClr val="black"/>
              </a:solidFill>
            </a:endParaRPr>
          </a:p>
          <a:p>
            <a:pPr algn="just"/>
            <a:r>
              <a:rPr lang="en-US" sz="2200" dirty="0">
                <a:solidFill>
                  <a:prstClr val="black"/>
                </a:solidFill>
              </a:rPr>
              <a:t>The agent in Figure 2.10 will work only if the correct decision can be made based on only the current percept—that is, only if the environment is fully observable.</a:t>
            </a:r>
          </a:p>
          <a:p>
            <a:pPr algn="just"/>
            <a:endParaRPr lang="en-US" sz="2200" dirty="0">
              <a:solidFill>
                <a:prstClr val="black"/>
              </a:solidFill>
            </a:endParaRPr>
          </a:p>
          <a:p>
            <a:pPr algn="just"/>
            <a:r>
              <a:rPr lang="en-US" sz="2200" dirty="0">
                <a:solidFill>
                  <a:prstClr val="black"/>
                </a:solidFill>
              </a:rPr>
              <a:t>Even a little bit of unobservability can cause serious trouble.</a:t>
            </a:r>
          </a:p>
        </p:txBody>
      </p:sp>
    </p:spTree>
    <p:extLst>
      <p:ext uri="{BB962C8B-B14F-4D97-AF65-F5344CB8AC3E}">
        <p14:creationId xmlns:p14="http://schemas.microsoft.com/office/powerpoint/2010/main" val="3970476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4" name="Rectangle 3">
            <a:extLst>
              <a:ext uri="{FF2B5EF4-FFF2-40B4-BE49-F238E27FC236}">
                <a16:creationId xmlns:a16="http://schemas.microsoft.com/office/drawing/2014/main" id="{73BECF4B-8D76-4D05-84C2-BC66A194891C}"/>
              </a:ext>
            </a:extLst>
          </p:cNvPr>
          <p:cNvSpPr/>
          <p:nvPr/>
        </p:nvSpPr>
        <p:spPr>
          <a:xfrm>
            <a:off x="266597" y="2190769"/>
            <a:ext cx="8364785" cy="1477328"/>
          </a:xfrm>
          <a:prstGeom prst="rect">
            <a:avLst/>
          </a:prstGeom>
        </p:spPr>
        <p:txBody>
          <a:bodyPr wrap="square">
            <a:spAutoFit/>
          </a:bodyPr>
          <a:lstStyle/>
          <a:p>
            <a:pPr algn="just"/>
            <a:r>
              <a:rPr lang="en-US" i="1" dirty="0"/>
              <a:t>keep track of the part of the world it can't see now. [</a:t>
            </a:r>
            <a:r>
              <a:rPr lang="en-US" dirty="0"/>
              <a:t>handle partial observability]</a:t>
            </a:r>
            <a:r>
              <a:rPr lang="en-US" i="1" dirty="0"/>
              <a:t> </a:t>
            </a:r>
            <a:endParaRPr lang="en-US" dirty="0"/>
          </a:p>
          <a:p>
            <a:pPr algn="just"/>
            <a:endParaRPr lang="en-US" b="1" dirty="0"/>
          </a:p>
          <a:p>
            <a:pPr algn="just"/>
            <a:r>
              <a:rPr lang="en-US" dirty="0"/>
              <a:t>That is, the agent should maintain some sort of </a:t>
            </a:r>
            <a:r>
              <a:rPr lang="en-US" b="1" dirty="0"/>
              <a:t>internal state </a:t>
            </a:r>
            <a:r>
              <a:rPr lang="en-US" dirty="0"/>
              <a:t>that depends on the percept history and thereby reflects at least some of the unobserved aspects of the current state. </a:t>
            </a:r>
          </a:p>
        </p:txBody>
      </p:sp>
      <p:sp>
        <p:nvSpPr>
          <p:cNvPr id="6" name="Rectangle 5">
            <a:extLst>
              <a:ext uri="{FF2B5EF4-FFF2-40B4-BE49-F238E27FC236}">
                <a16:creationId xmlns:a16="http://schemas.microsoft.com/office/drawing/2014/main" id="{0363713E-5A03-4053-B922-2E24DF2B2292}"/>
              </a:ext>
            </a:extLst>
          </p:cNvPr>
          <p:cNvSpPr/>
          <p:nvPr/>
        </p:nvSpPr>
        <p:spPr>
          <a:xfrm>
            <a:off x="266597" y="3391098"/>
            <a:ext cx="8364785" cy="2308324"/>
          </a:xfrm>
          <a:prstGeom prst="rect">
            <a:avLst/>
          </a:prstGeom>
        </p:spPr>
        <p:txBody>
          <a:bodyPr wrap="square">
            <a:spAutoFit/>
          </a:bodyPr>
          <a:lstStyle/>
          <a:p>
            <a:pPr algn="just"/>
            <a:endParaRPr lang="en-US" dirty="0"/>
          </a:p>
          <a:p>
            <a:pPr algn="just"/>
            <a:r>
              <a:rPr lang="en-US" dirty="0"/>
              <a:t>Updating this internal state information as time goes by requires two kinds of knowledge to be encoded in the agent program. </a:t>
            </a:r>
          </a:p>
          <a:p>
            <a:pPr algn="just"/>
            <a:endParaRPr lang="en-US" dirty="0"/>
          </a:p>
          <a:p>
            <a:pPr algn="just"/>
            <a:r>
              <a:rPr lang="en-US" b="1" dirty="0"/>
              <a:t>First, </a:t>
            </a:r>
            <a:r>
              <a:rPr lang="en-US" dirty="0"/>
              <a:t>we need some information about </a:t>
            </a:r>
            <a:r>
              <a:rPr lang="en-US" b="1" dirty="0"/>
              <a:t>how the world evolves </a:t>
            </a:r>
            <a:r>
              <a:rPr lang="en-US" dirty="0"/>
              <a:t>independently of the agent-- for example, that an overtaking car generally will be closer behind than it was a moment ago.</a:t>
            </a:r>
          </a:p>
          <a:p>
            <a:pPr algn="just"/>
            <a:endParaRPr lang="en-US" dirty="0"/>
          </a:p>
        </p:txBody>
      </p:sp>
    </p:spTree>
    <p:extLst>
      <p:ext uri="{BB962C8B-B14F-4D97-AF65-F5344CB8AC3E}">
        <p14:creationId xmlns:p14="http://schemas.microsoft.com/office/powerpoint/2010/main" val="91082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AGENT</a:t>
            </a:r>
          </a:p>
        </p:txBody>
      </p:sp>
      <p:sp>
        <p:nvSpPr>
          <p:cNvPr id="7" name="Content Placeholder 2">
            <a:extLst>
              <a:ext uri="{FF2B5EF4-FFF2-40B4-BE49-F238E27FC236}">
                <a16:creationId xmlns:a16="http://schemas.microsoft.com/office/drawing/2014/main" id="{5E5BA6C7-0BC7-4CEC-BC49-5B464F363BE8}"/>
              </a:ext>
            </a:extLst>
          </p:cNvPr>
          <p:cNvSpPr txBox="1">
            <a:spLocks/>
          </p:cNvSpPr>
          <p:nvPr/>
        </p:nvSpPr>
        <p:spPr>
          <a:xfrm>
            <a:off x="435547" y="2186674"/>
            <a:ext cx="7794770" cy="38545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Agent: </a:t>
            </a:r>
            <a:r>
              <a:rPr lang="en-US" sz="2400" dirty="0">
                <a:solidFill>
                  <a:schemeClr val="tx1"/>
                </a:solidFill>
              </a:rPr>
              <a:t>An entity in a program or environment capable of generating action.</a:t>
            </a:r>
          </a:p>
          <a:p>
            <a:pPr algn="just"/>
            <a:endParaRPr lang="en-US" sz="2400" dirty="0">
              <a:solidFill>
                <a:schemeClr val="tx1"/>
              </a:solidFill>
            </a:endParaRPr>
          </a:p>
          <a:p>
            <a:pPr algn="just"/>
            <a:r>
              <a:rPr lang="en-US" sz="2400" dirty="0">
                <a:solidFill>
                  <a:schemeClr val="tx1"/>
                </a:solidFill>
              </a:rPr>
              <a:t>An agent uses perception of the environment to make decisions about actions to take.</a:t>
            </a:r>
          </a:p>
          <a:p>
            <a:pPr algn="just"/>
            <a:endParaRPr lang="en-US" sz="2400" dirty="0">
              <a:solidFill>
                <a:schemeClr val="tx1"/>
              </a:solidFill>
            </a:endParaRPr>
          </a:p>
          <a:p>
            <a:pPr algn="just"/>
            <a:r>
              <a:rPr lang="en-US" sz="2400" dirty="0">
                <a:solidFill>
                  <a:schemeClr val="tx1"/>
                </a:solidFill>
              </a:rPr>
              <a:t>The perception capability is usually called a sensor.</a:t>
            </a:r>
          </a:p>
          <a:p>
            <a:pPr algn="just"/>
            <a:endParaRPr lang="en-US" sz="2400" dirty="0">
              <a:solidFill>
                <a:schemeClr val="tx1"/>
              </a:solidFill>
            </a:endParaRPr>
          </a:p>
          <a:p>
            <a:pPr algn="just"/>
            <a:r>
              <a:rPr lang="en-US" sz="2400" dirty="0">
                <a:solidFill>
                  <a:schemeClr val="tx1"/>
                </a:solidFill>
              </a:rPr>
              <a:t>The actions can depend on the most recent perception or on the entire history (percept sequence).</a:t>
            </a:r>
          </a:p>
          <a:p>
            <a:pPr algn="just"/>
            <a:endParaRPr lang="en-US" sz="24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6" name="Rectangle 5">
            <a:extLst>
              <a:ext uri="{FF2B5EF4-FFF2-40B4-BE49-F238E27FC236}">
                <a16:creationId xmlns:a16="http://schemas.microsoft.com/office/drawing/2014/main" id="{0363713E-5A03-4053-B922-2E24DF2B2292}"/>
              </a:ext>
            </a:extLst>
          </p:cNvPr>
          <p:cNvSpPr/>
          <p:nvPr/>
        </p:nvSpPr>
        <p:spPr>
          <a:xfrm>
            <a:off x="266597" y="2199607"/>
            <a:ext cx="8364785" cy="2308324"/>
          </a:xfrm>
          <a:prstGeom prst="rect">
            <a:avLst/>
          </a:prstGeom>
        </p:spPr>
        <p:txBody>
          <a:bodyPr wrap="square">
            <a:spAutoFit/>
          </a:bodyPr>
          <a:lstStyle/>
          <a:p>
            <a:pPr algn="just"/>
            <a:r>
              <a:rPr lang="en-US" b="1" dirty="0"/>
              <a:t>Second, </a:t>
            </a:r>
            <a:r>
              <a:rPr lang="en-US" dirty="0"/>
              <a:t>we need some information about </a:t>
            </a:r>
            <a:r>
              <a:rPr lang="en-US" b="1" dirty="0"/>
              <a:t>how the agent’s own actions affect </a:t>
            </a:r>
            <a:r>
              <a:rPr lang="en-US" dirty="0"/>
              <a:t>the world—for example, that when the agent turns the steering wheel clockwise, the car turns to the right, or that after driving for five minutes northbound on the freeway, one is usually about five miles north of where one was five minutes ago. </a:t>
            </a:r>
          </a:p>
          <a:p>
            <a:pPr algn="just"/>
            <a:endParaRPr lang="en-US" dirty="0"/>
          </a:p>
          <a:p>
            <a:pPr algn="just"/>
            <a:r>
              <a:rPr lang="en-US" dirty="0"/>
              <a:t>This knowledge about “how the world works”—whether implemented in simple Boolean circuits or in complete scientific theories—is called a </a:t>
            </a:r>
            <a:r>
              <a:rPr lang="en-US" b="1" dirty="0"/>
              <a:t>model of the world</a:t>
            </a:r>
            <a:r>
              <a:rPr lang="en-US" dirty="0"/>
              <a:t>. An agent that uses such a model is called a </a:t>
            </a:r>
            <a:r>
              <a:rPr lang="en-US" b="1" dirty="0"/>
              <a:t>model-based agent</a:t>
            </a:r>
            <a:r>
              <a:rPr lang="en-US" dirty="0"/>
              <a:t>.</a:t>
            </a:r>
          </a:p>
        </p:txBody>
      </p:sp>
    </p:spTree>
    <p:extLst>
      <p:ext uri="{BB962C8B-B14F-4D97-AF65-F5344CB8AC3E}">
        <p14:creationId xmlns:p14="http://schemas.microsoft.com/office/powerpoint/2010/main" val="3341746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7" y="0"/>
            <a:ext cx="8697294" cy="35909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7" y="3683476"/>
            <a:ext cx="8697293" cy="3028950"/>
          </a:xfrm>
          <a:prstGeom prst="rect">
            <a:avLst/>
          </a:prstGeom>
        </p:spPr>
      </p:pic>
    </p:spTree>
    <p:extLst>
      <p:ext uri="{BB962C8B-B14F-4D97-AF65-F5344CB8AC3E}">
        <p14:creationId xmlns:p14="http://schemas.microsoft.com/office/powerpoint/2010/main" val="270133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21342" y="2276702"/>
            <a:ext cx="8237750" cy="3139321"/>
          </a:xfrm>
          <a:prstGeom prst="rect">
            <a:avLst/>
          </a:prstGeom>
          <a:noFill/>
        </p:spPr>
        <p:txBody>
          <a:bodyPr wrap="square" rtlCol="0">
            <a:spAutoFit/>
          </a:bodyPr>
          <a:lstStyle/>
          <a:p>
            <a:pPr algn="just"/>
            <a:r>
              <a:rPr lang="en-US" dirty="0"/>
              <a:t>Knowing something about the current state of the environment is not always enough to decide what to do. </a:t>
            </a:r>
          </a:p>
          <a:p>
            <a:pPr algn="just"/>
            <a:endParaRPr lang="en-US" dirty="0"/>
          </a:p>
          <a:p>
            <a:pPr algn="just"/>
            <a:r>
              <a:rPr lang="en-US" dirty="0"/>
              <a:t>For example, at a road junction, the taxi can turn left, turn right, or go straight on. The correct decision depends on where the taxi is trying to get to. In other words, as well as a current state description, the agent needs some sort of </a:t>
            </a:r>
            <a:r>
              <a:rPr lang="en-US" b="1" dirty="0"/>
              <a:t>goal </a:t>
            </a:r>
            <a:r>
              <a:rPr lang="en-US" dirty="0"/>
              <a:t>information that describes situations that are desirable—for example, being at the passenger’s destination. </a:t>
            </a:r>
          </a:p>
          <a:p>
            <a:pPr algn="just"/>
            <a:endParaRPr lang="en-US" dirty="0"/>
          </a:p>
          <a:p>
            <a:pPr algn="just"/>
            <a:r>
              <a:rPr lang="en-US" dirty="0"/>
              <a:t>The agent program can combine this with the model (the same information as was used in the model-based reflex agent) to choose actions that achieve the goal. </a:t>
            </a:r>
          </a:p>
        </p:txBody>
      </p:sp>
    </p:spTree>
    <p:extLst>
      <p:ext uri="{BB962C8B-B14F-4D97-AF65-F5344CB8AC3E}">
        <p14:creationId xmlns:p14="http://schemas.microsoft.com/office/powerpoint/2010/main" val="2703282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065193"/>
            <a:ext cx="8234796" cy="4740572"/>
          </a:xfrm>
          <a:prstGeom prst="rect">
            <a:avLst/>
          </a:prstGeom>
        </p:spPr>
      </p:pic>
    </p:spTree>
    <p:extLst>
      <p:ext uri="{BB962C8B-B14F-4D97-AF65-F5344CB8AC3E}">
        <p14:creationId xmlns:p14="http://schemas.microsoft.com/office/powerpoint/2010/main" val="1098137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21342" y="2276702"/>
            <a:ext cx="8237750" cy="3970318"/>
          </a:xfrm>
          <a:prstGeom prst="rect">
            <a:avLst/>
          </a:prstGeom>
          <a:noFill/>
        </p:spPr>
        <p:txBody>
          <a:bodyPr wrap="square" rtlCol="0">
            <a:spAutoFit/>
          </a:bodyPr>
          <a:lstStyle/>
          <a:p>
            <a:pPr algn="just"/>
            <a:r>
              <a:rPr lang="en-US" dirty="0"/>
              <a:t>Sometimes goal-based action selection is straightforward—for example, when goal satisfaction results immediately from a single action. </a:t>
            </a:r>
          </a:p>
          <a:p>
            <a:pPr algn="just"/>
            <a:endParaRPr lang="en-US" dirty="0"/>
          </a:p>
          <a:p>
            <a:pPr algn="just"/>
            <a:r>
              <a:rPr lang="en-US" dirty="0"/>
              <a:t>Sometimes it will be more tricky—for example, when the agent has to consider long sequences of twists and turns in order to find a way to achieve the goal. </a:t>
            </a:r>
          </a:p>
          <a:p>
            <a:pPr algn="just"/>
            <a:endParaRPr lang="en-US" dirty="0"/>
          </a:p>
          <a:p>
            <a:pPr algn="just"/>
            <a:r>
              <a:rPr lang="en-US" b="1" dirty="0"/>
              <a:t>Search</a:t>
            </a:r>
            <a:r>
              <a:rPr lang="en-US" dirty="0"/>
              <a:t> (Chapters 3 to 5) and </a:t>
            </a:r>
            <a:r>
              <a:rPr lang="en-US" b="1" dirty="0"/>
              <a:t>planning</a:t>
            </a:r>
            <a:r>
              <a:rPr lang="en-US" dirty="0"/>
              <a:t> (Chapters 10 and 11) are the subfields of AI devoted to finding action sequences that achieve the agent’s goals.</a:t>
            </a:r>
          </a:p>
          <a:p>
            <a:pPr algn="just"/>
            <a:endParaRPr lang="en-US" dirty="0"/>
          </a:p>
          <a:p>
            <a:pPr algn="just"/>
            <a:r>
              <a:rPr lang="en-US" b="1" dirty="0"/>
              <a:t>The goal-based agent’s</a:t>
            </a:r>
            <a:r>
              <a:rPr lang="en-US" dirty="0"/>
              <a:t> behavior can easily be changed to go to a different destination, simply by specifying that destination as the goal. </a:t>
            </a:r>
            <a:r>
              <a:rPr lang="en-US" b="1" dirty="0"/>
              <a:t>The reflex agent’s </a:t>
            </a:r>
            <a:r>
              <a:rPr lang="en-US" dirty="0"/>
              <a:t>rules for when to turn and when to go straight will work only for a single destination; they must all be replaced to go somewhere new.</a:t>
            </a:r>
          </a:p>
          <a:p>
            <a:pPr algn="just"/>
            <a:endParaRPr lang="en-US" dirty="0"/>
          </a:p>
        </p:txBody>
      </p:sp>
    </p:spTree>
    <p:extLst>
      <p:ext uri="{BB962C8B-B14F-4D97-AF65-F5344CB8AC3E}">
        <p14:creationId xmlns:p14="http://schemas.microsoft.com/office/powerpoint/2010/main" val="3690892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3170099"/>
          </a:xfrm>
          <a:prstGeom prst="rect">
            <a:avLst/>
          </a:prstGeom>
        </p:spPr>
        <p:txBody>
          <a:bodyPr wrap="square">
            <a:spAutoFit/>
          </a:bodyPr>
          <a:lstStyle/>
          <a:p>
            <a:pPr algn="just"/>
            <a:r>
              <a:rPr lang="en-US" sz="2000" dirty="0"/>
              <a:t>Goals alone are not enough to generate high-quality behavior in most environments. For example, many action sequences will get the taxi to its destination (thereby achieving the goal) but </a:t>
            </a:r>
            <a:r>
              <a:rPr lang="en-US" sz="2000" b="1" dirty="0"/>
              <a:t>some are quicker, safer, more reliable, or cheaper than others</a:t>
            </a:r>
            <a:r>
              <a:rPr lang="en-US" sz="2000" dirty="0"/>
              <a:t>. </a:t>
            </a:r>
          </a:p>
          <a:p>
            <a:pPr algn="just"/>
            <a:endParaRPr lang="en-US" sz="2000" dirty="0"/>
          </a:p>
          <a:p>
            <a:pPr algn="just"/>
            <a:r>
              <a:rPr lang="en-US" sz="2000" dirty="0"/>
              <a:t>Goals just provide a crude binary distinction between “happy” and “unhappy” states. A more general performance measure should allow a comparison of different world states according to exactly how happy they would make the agent. Because “happy” does not sound very scientific, economists and computer scientists use the term </a:t>
            </a:r>
            <a:r>
              <a:rPr lang="en-US" sz="2000" b="1" dirty="0"/>
              <a:t>utility </a:t>
            </a:r>
            <a:r>
              <a:rPr lang="en-US" sz="2000" dirty="0"/>
              <a:t>instead.</a:t>
            </a:r>
          </a:p>
        </p:txBody>
      </p:sp>
    </p:spTree>
    <p:extLst>
      <p:ext uri="{BB962C8B-B14F-4D97-AF65-F5344CB8AC3E}">
        <p14:creationId xmlns:p14="http://schemas.microsoft.com/office/powerpoint/2010/main" val="2796292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4401205"/>
          </a:xfrm>
          <a:prstGeom prst="rect">
            <a:avLst/>
          </a:prstGeom>
        </p:spPr>
        <p:txBody>
          <a:bodyPr wrap="square">
            <a:spAutoFit/>
          </a:bodyPr>
          <a:lstStyle/>
          <a:p>
            <a:pPr algn="just"/>
            <a:r>
              <a:rPr lang="en-US" sz="2000" dirty="0"/>
              <a:t>An agent’s </a:t>
            </a:r>
            <a:r>
              <a:rPr lang="en-US" sz="2000" b="1" dirty="0"/>
              <a:t>utility function </a:t>
            </a:r>
            <a:r>
              <a:rPr lang="en-US" sz="2000" dirty="0"/>
              <a:t>is essentially an internalization of the performance measure. If the internal utility function and the external performance measure are in agreement, then an agent that chooses actions to maximize its utility will be rational according to the external performance measure.</a:t>
            </a:r>
          </a:p>
          <a:p>
            <a:pPr algn="just"/>
            <a:endParaRPr lang="en-US" sz="2000" dirty="0"/>
          </a:p>
          <a:p>
            <a:pPr algn="just"/>
            <a:r>
              <a:rPr lang="en-US" sz="2000" dirty="0"/>
              <a:t>In two kinds of cases, goals are inadequate, but a utility-based agent can still make rational decisions.</a:t>
            </a:r>
          </a:p>
          <a:p>
            <a:pPr marL="457200" indent="-457200" algn="just">
              <a:buAutoNum type="arabicPeriod"/>
            </a:pPr>
            <a:r>
              <a:rPr lang="en-US" sz="2000" dirty="0"/>
              <a:t>when there are conflicting goals, only some of which can </a:t>
            </a:r>
            <a:r>
              <a:rPr lang="en-US" sz="2000" i="1" dirty="0"/>
              <a:t>be achieved (for example, speed and safety), the utility function specifies the appropriate tradeoff.</a:t>
            </a:r>
          </a:p>
          <a:p>
            <a:pPr marL="457200" indent="-457200" algn="just">
              <a:buAutoNum type="arabicPeriod"/>
            </a:pPr>
            <a:r>
              <a:rPr lang="en-US" sz="2000" dirty="0"/>
              <a:t>when there are several goals that the agent can aim for, none of which can be achieved with certainty, utility provides a way in which the likelihood of success can be weighed against the importance of the goals.</a:t>
            </a:r>
            <a:endParaRPr lang="en-US" sz="2000" i="1" dirty="0"/>
          </a:p>
          <a:p>
            <a:pPr algn="just"/>
            <a:endParaRPr lang="en-US" sz="2000" dirty="0"/>
          </a:p>
        </p:txBody>
      </p:sp>
    </p:spTree>
    <p:extLst>
      <p:ext uri="{BB962C8B-B14F-4D97-AF65-F5344CB8AC3E}">
        <p14:creationId xmlns:p14="http://schemas.microsoft.com/office/powerpoint/2010/main" val="2779561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3" name="Picture 2">
            <a:extLst>
              <a:ext uri="{FF2B5EF4-FFF2-40B4-BE49-F238E27FC236}">
                <a16:creationId xmlns:a16="http://schemas.microsoft.com/office/drawing/2014/main" id="{A7EE1B9A-8E90-4EC4-A7DF-37077C8C2507}"/>
              </a:ext>
            </a:extLst>
          </p:cNvPr>
          <p:cNvPicPr>
            <a:picLocks noChangeAspect="1"/>
          </p:cNvPicPr>
          <p:nvPr/>
        </p:nvPicPr>
        <p:blipFill>
          <a:blip r:embed="rId2"/>
          <a:stretch>
            <a:fillRect/>
          </a:stretch>
        </p:blipFill>
        <p:spPr>
          <a:xfrm>
            <a:off x="0" y="0"/>
            <a:ext cx="9186499" cy="6858000"/>
          </a:xfrm>
          <a:prstGeom prst="rect">
            <a:avLst/>
          </a:prstGeom>
        </p:spPr>
      </p:pic>
    </p:spTree>
    <p:extLst>
      <p:ext uri="{BB962C8B-B14F-4D97-AF65-F5344CB8AC3E}">
        <p14:creationId xmlns:p14="http://schemas.microsoft.com/office/powerpoint/2010/main" val="1529862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AGENT</a:t>
            </a:r>
          </a:p>
        </p:txBody>
      </p:sp>
      <p:pic>
        <p:nvPicPr>
          <p:cNvPr id="3" name="Picture 2">
            <a:extLst>
              <a:ext uri="{FF2B5EF4-FFF2-40B4-BE49-F238E27FC236}">
                <a16:creationId xmlns:a16="http://schemas.microsoft.com/office/drawing/2014/main" id="{97DBD4D0-86E9-4186-A2FB-1470B6C94EE9}"/>
              </a:ext>
            </a:extLst>
          </p:cNvPr>
          <p:cNvPicPr>
            <a:picLocks noChangeAspect="1"/>
          </p:cNvPicPr>
          <p:nvPr/>
        </p:nvPicPr>
        <p:blipFill>
          <a:blip r:embed="rId2"/>
          <a:stretch>
            <a:fillRect/>
          </a:stretch>
        </p:blipFill>
        <p:spPr>
          <a:xfrm>
            <a:off x="0" y="1891664"/>
            <a:ext cx="9144000" cy="4966335"/>
          </a:xfrm>
          <a:prstGeom prst="rect">
            <a:avLst/>
          </a:prstGeom>
        </p:spPr>
      </p:pic>
    </p:spTree>
    <p:extLst>
      <p:ext uri="{BB962C8B-B14F-4D97-AF65-F5344CB8AC3E}">
        <p14:creationId xmlns:p14="http://schemas.microsoft.com/office/powerpoint/2010/main" val="3126062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rmAutofit fontScale="90000"/>
          </a:bodyPr>
          <a:lstStyle/>
          <a:p>
            <a:r>
              <a:rPr lang="en-US" dirty="0"/>
              <a:t>HOW COMPONENT OF </a:t>
            </a:r>
            <a:br>
              <a:rPr lang="en-US" dirty="0"/>
            </a:br>
            <a:r>
              <a:rPr lang="en-US" dirty="0"/>
              <a:t>AGENT PROGRAMS WORK</a:t>
            </a:r>
          </a:p>
        </p:txBody>
      </p:sp>
      <p:pic>
        <p:nvPicPr>
          <p:cNvPr id="3" name="Picture 2">
            <a:extLst>
              <a:ext uri="{FF2B5EF4-FFF2-40B4-BE49-F238E27FC236}">
                <a16:creationId xmlns:a16="http://schemas.microsoft.com/office/drawing/2014/main" id="{A5C194C0-FC87-4BED-92DC-C98AC1CE090E}"/>
              </a:ext>
            </a:extLst>
          </p:cNvPr>
          <p:cNvPicPr>
            <a:picLocks noChangeAspect="1"/>
          </p:cNvPicPr>
          <p:nvPr/>
        </p:nvPicPr>
        <p:blipFill>
          <a:blip r:embed="rId2"/>
          <a:stretch>
            <a:fillRect/>
          </a:stretch>
        </p:blipFill>
        <p:spPr>
          <a:xfrm>
            <a:off x="191305" y="2074970"/>
            <a:ext cx="8812018" cy="4707617"/>
          </a:xfrm>
          <a:prstGeom prst="rect">
            <a:avLst/>
          </a:prstGeom>
        </p:spPr>
      </p:pic>
    </p:spTree>
    <p:extLst>
      <p:ext uri="{BB962C8B-B14F-4D97-AF65-F5344CB8AC3E}">
        <p14:creationId xmlns:p14="http://schemas.microsoft.com/office/powerpoint/2010/main" val="218911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0" y="589684"/>
            <a:ext cx="8469441" cy="1088136"/>
          </a:xfrm>
        </p:spPr>
        <p:txBody>
          <a:bodyPr>
            <a:noAutofit/>
          </a:bodyPr>
          <a:lstStyle/>
          <a:p>
            <a:r>
              <a:rPr lang="en-US" sz="3200" dirty="0"/>
              <a:t>TAXONOMY OF AUTONOMOUS AGENT</a:t>
            </a:r>
          </a:p>
        </p:txBody>
      </p:sp>
      <p:pic>
        <p:nvPicPr>
          <p:cNvPr id="3" name="Picture 2">
            <a:extLst>
              <a:ext uri="{FF2B5EF4-FFF2-40B4-BE49-F238E27FC236}">
                <a16:creationId xmlns:a16="http://schemas.microsoft.com/office/drawing/2014/main" id="{CA300382-F047-4CD9-AFE3-91CFD72EC05E}"/>
              </a:ext>
            </a:extLst>
          </p:cNvPr>
          <p:cNvPicPr>
            <a:picLocks noChangeAspect="1"/>
          </p:cNvPicPr>
          <p:nvPr/>
        </p:nvPicPr>
        <p:blipFill>
          <a:blip r:embed="rId2"/>
          <a:stretch>
            <a:fillRect/>
          </a:stretch>
        </p:blipFill>
        <p:spPr>
          <a:xfrm>
            <a:off x="277090" y="2025748"/>
            <a:ext cx="8297381" cy="4538890"/>
          </a:xfrm>
          <a:prstGeom prst="rect">
            <a:avLst/>
          </a:prstGeom>
        </p:spPr>
      </p:pic>
    </p:spTree>
    <p:extLst>
      <p:ext uri="{BB962C8B-B14F-4D97-AF65-F5344CB8AC3E}">
        <p14:creationId xmlns:p14="http://schemas.microsoft.com/office/powerpoint/2010/main" val="1813525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2: Intelligent Agents ,  Pages 34-58</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 V/S PROGRAM</a:t>
            </a:r>
          </a:p>
        </p:txBody>
      </p:sp>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421341" y="2154062"/>
            <a:ext cx="8225765"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Size </a:t>
            </a:r>
            <a:r>
              <a:rPr lang="en-US" sz="2400" dirty="0">
                <a:solidFill>
                  <a:schemeClr val="tx1"/>
                </a:solidFill>
              </a:rPr>
              <a:t>- an agent is usually smaller than a program.</a:t>
            </a:r>
          </a:p>
          <a:p>
            <a:pPr algn="just"/>
            <a:endParaRPr lang="en-US" sz="2400" dirty="0">
              <a:solidFill>
                <a:schemeClr val="tx1"/>
              </a:solidFill>
            </a:endParaRPr>
          </a:p>
          <a:p>
            <a:pPr algn="just"/>
            <a:r>
              <a:rPr lang="en-US" sz="2400" b="1" dirty="0">
                <a:solidFill>
                  <a:schemeClr val="tx1"/>
                </a:solidFill>
              </a:rPr>
              <a:t>Purpose</a:t>
            </a:r>
            <a:r>
              <a:rPr lang="en-US" sz="2400" dirty="0">
                <a:solidFill>
                  <a:schemeClr val="tx1"/>
                </a:solidFill>
              </a:rPr>
              <a:t> - an agent has a specific purpose while programs are multi-functional.</a:t>
            </a:r>
          </a:p>
          <a:p>
            <a:pPr algn="just"/>
            <a:endParaRPr lang="en-US" sz="2400" dirty="0">
              <a:solidFill>
                <a:schemeClr val="tx1"/>
              </a:solidFill>
            </a:endParaRPr>
          </a:p>
          <a:p>
            <a:pPr algn="just"/>
            <a:r>
              <a:rPr lang="en-US" sz="2400" b="1" dirty="0">
                <a:solidFill>
                  <a:schemeClr val="tx1"/>
                </a:solidFill>
              </a:rPr>
              <a:t>Persistence</a:t>
            </a:r>
            <a:r>
              <a:rPr lang="en-US" sz="2400" dirty="0">
                <a:solidFill>
                  <a:schemeClr val="tx1"/>
                </a:solidFill>
              </a:rPr>
              <a:t> - an agent's life span is not entirely dependent on a user launching and quitting it.</a:t>
            </a:r>
          </a:p>
          <a:p>
            <a:pPr algn="just"/>
            <a:endParaRPr lang="en-US" sz="2400" dirty="0">
              <a:solidFill>
                <a:schemeClr val="tx1"/>
              </a:solidFill>
            </a:endParaRPr>
          </a:p>
          <a:p>
            <a:pPr algn="just"/>
            <a:r>
              <a:rPr lang="en-US" sz="2400" b="1" dirty="0">
                <a:solidFill>
                  <a:schemeClr val="tx1"/>
                </a:solidFill>
              </a:rPr>
              <a:t>Autonomy</a:t>
            </a:r>
            <a:r>
              <a:rPr lang="en-US" sz="2400" dirty="0">
                <a:solidFill>
                  <a:schemeClr val="tx1"/>
                </a:solidFill>
              </a:rPr>
              <a:t> - an agent doesn't need the user's input to function.</a:t>
            </a:r>
          </a:p>
          <a:p>
            <a:pPr algn="just"/>
            <a:endParaRPr lang="en-US" sz="2400" dirty="0">
              <a:solidFill>
                <a:schemeClr val="tx1"/>
              </a:solidFill>
            </a:endParaRPr>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 AGENTS</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b="1" dirty="0"/>
              <a:t>A human agent </a:t>
            </a:r>
            <a:r>
              <a:rPr lang="en-US" sz="2400" dirty="0"/>
              <a:t>has eyes, ears, and other organs for sensors and hands, legs, vocal tract, and so on for actuators. </a:t>
            </a:r>
          </a:p>
          <a:p>
            <a:pPr algn="just"/>
            <a:endParaRPr lang="en-US" sz="2400" dirty="0"/>
          </a:p>
          <a:p>
            <a:pPr algn="just"/>
            <a:r>
              <a:rPr lang="en-US" sz="2400" b="1" dirty="0"/>
              <a:t>A robotic agent</a:t>
            </a:r>
            <a:r>
              <a:rPr lang="en-US" sz="2400" dirty="0"/>
              <a:t> might have cameras and infrared range finders for sensors and various motors for actuators. </a:t>
            </a:r>
          </a:p>
          <a:p>
            <a:pPr algn="just"/>
            <a:endParaRPr lang="en-US" sz="2400" dirty="0"/>
          </a:p>
          <a:p>
            <a:pPr algn="just"/>
            <a:r>
              <a:rPr lang="en-US" sz="2400" b="1" dirty="0"/>
              <a:t>A software agent </a:t>
            </a:r>
            <a:r>
              <a:rPr lang="en-US" sz="2400" dirty="0"/>
              <a:t>receives keystrokes, file contents, and network packets as sensory inputs and acts on the environment by displaying on the screen, writing files, and sending network packets.</a:t>
            </a:r>
          </a:p>
        </p:txBody>
      </p:sp>
    </p:spTree>
    <p:extLst>
      <p:ext uri="{BB962C8B-B14F-4D97-AF65-F5344CB8AC3E}">
        <p14:creationId xmlns:p14="http://schemas.microsoft.com/office/powerpoint/2010/main" val="122285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AGENTS</a:t>
            </a:r>
          </a:p>
        </p:txBody>
      </p:sp>
      <p:sp>
        <p:nvSpPr>
          <p:cNvPr id="5" name="TextBox 4"/>
          <p:cNvSpPr txBox="1"/>
          <p:nvPr/>
        </p:nvSpPr>
        <p:spPr>
          <a:xfrm>
            <a:off x="249383" y="2244436"/>
            <a:ext cx="8409707" cy="3416320"/>
          </a:xfrm>
          <a:prstGeom prst="rect">
            <a:avLst/>
          </a:prstGeom>
          <a:noFill/>
        </p:spPr>
        <p:txBody>
          <a:bodyPr wrap="square" rtlCol="0">
            <a:spAutoFit/>
          </a:bodyPr>
          <a:lstStyle/>
          <a:p>
            <a:pPr algn="just"/>
            <a:r>
              <a:rPr lang="en-US" sz="2400" dirty="0"/>
              <a:t>The term </a:t>
            </a:r>
            <a:r>
              <a:rPr lang="en-US" sz="2400" b="1" dirty="0"/>
              <a:t>percept</a:t>
            </a:r>
            <a:r>
              <a:rPr lang="en-US" sz="2400" dirty="0"/>
              <a:t> refers to the agent’s perceptual inputs at any given instant. </a:t>
            </a:r>
          </a:p>
          <a:p>
            <a:pPr algn="just"/>
            <a:endParaRPr lang="en-US" sz="2400" dirty="0"/>
          </a:p>
          <a:p>
            <a:pPr algn="just"/>
            <a:r>
              <a:rPr lang="en-US" sz="2400" dirty="0"/>
              <a:t>An agent’s </a:t>
            </a:r>
            <a:r>
              <a:rPr lang="en-US" sz="2400" b="1" dirty="0"/>
              <a:t>percept sequence </a:t>
            </a:r>
            <a:r>
              <a:rPr lang="en-US" sz="2400" dirty="0"/>
              <a:t>is the complete history of everything the agent has ever perceived.</a:t>
            </a:r>
          </a:p>
          <a:p>
            <a:pPr algn="just"/>
            <a:endParaRPr lang="en-US" sz="2400" dirty="0"/>
          </a:p>
          <a:p>
            <a:pPr algn="just"/>
            <a:r>
              <a:rPr lang="en-US" sz="2400" dirty="0"/>
              <a:t>In general, an agent’s choice of </a:t>
            </a:r>
            <a:r>
              <a:rPr lang="en-US" sz="2400" b="1" dirty="0"/>
              <a:t>action</a:t>
            </a:r>
            <a:r>
              <a:rPr lang="en-US" sz="2400" dirty="0"/>
              <a:t> at any given instant can depend on the entire </a:t>
            </a:r>
            <a:r>
              <a:rPr lang="en-US" sz="2400" b="1" dirty="0"/>
              <a:t>percept sequence </a:t>
            </a:r>
            <a:r>
              <a:rPr lang="en-US" sz="2400" dirty="0"/>
              <a:t>observed to date, but not on anything it hasn’t perceived.</a:t>
            </a:r>
          </a:p>
        </p:txBody>
      </p:sp>
    </p:spTree>
    <p:extLst>
      <p:ext uri="{BB962C8B-B14F-4D97-AF65-F5344CB8AC3E}">
        <p14:creationId xmlns:p14="http://schemas.microsoft.com/office/powerpoint/2010/main" val="6873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FUNCTION</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agent’s choice of action for every possible percept sequence can be defined.</a:t>
            </a:r>
          </a:p>
          <a:p>
            <a:pPr algn="just"/>
            <a:endParaRPr lang="en-US" sz="2400" dirty="0"/>
          </a:p>
          <a:p>
            <a:pPr algn="just"/>
            <a:r>
              <a:rPr lang="en-US" sz="2400" dirty="0"/>
              <a:t>An agent’s behavior is described by the </a:t>
            </a:r>
            <a:r>
              <a:rPr lang="en-US" sz="2400" b="1" dirty="0"/>
              <a:t>agent function </a:t>
            </a:r>
            <a:r>
              <a:rPr lang="en-US" sz="2400" dirty="0"/>
              <a:t>that maps any given percept sequence to an action.</a:t>
            </a:r>
          </a:p>
          <a:p>
            <a:pPr algn="just"/>
            <a:endParaRPr lang="en-US" sz="2400" dirty="0"/>
          </a:p>
          <a:p>
            <a:pPr algn="just"/>
            <a:r>
              <a:rPr lang="en-US" sz="2400" dirty="0"/>
              <a:t>We can imagine tabulating the agent function that describes any given agent; for most agents, this would be a very large table—infinite, in fact, unless we place a bound on the length of percept sequences we want to consider.</a:t>
            </a:r>
          </a:p>
        </p:txBody>
      </p:sp>
    </p:spTree>
    <p:extLst>
      <p:ext uri="{BB962C8B-B14F-4D97-AF65-F5344CB8AC3E}">
        <p14:creationId xmlns:p14="http://schemas.microsoft.com/office/powerpoint/2010/main" val="271921046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54346-3E23-4543-B3B8-72DCF4E3C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7D4FEB4-5272-4196-8435-CCF16E005F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6A32393-6016-4A67-A014-1A68ADE8D3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1010</TotalTime>
  <Words>3009</Words>
  <Application>Microsoft Office PowerPoint</Application>
  <PresentationFormat>On-screen Show (4:3)</PresentationFormat>
  <Paragraphs>243</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_PDMS_IslamicFont</vt:lpstr>
      <vt:lpstr>Arial</vt:lpstr>
      <vt:lpstr>Calibri</vt:lpstr>
      <vt:lpstr>Corbel</vt:lpstr>
      <vt:lpstr>Wingdings</vt:lpstr>
      <vt:lpstr>Spectrum</vt:lpstr>
      <vt:lpstr>Intelligent Agents</vt:lpstr>
      <vt:lpstr>Lecture Outline</vt:lpstr>
      <vt:lpstr>AGENT</vt:lpstr>
      <vt:lpstr>INTELLIGENT AGENT</vt:lpstr>
      <vt:lpstr>TAXONOMY OF AUTONOMOUS AGENT</vt:lpstr>
      <vt:lpstr>AGENT V/S PROGRAM</vt:lpstr>
      <vt:lpstr>DIFFERENT AGENTS</vt:lpstr>
      <vt:lpstr>AGENTS</vt:lpstr>
      <vt:lpstr>AGENT  FUNCTION</vt:lpstr>
      <vt:lpstr>AGENT  PROGRAM</vt:lpstr>
      <vt:lpstr>AGENT FUNCTION</vt:lpstr>
      <vt:lpstr>VACUUM CLEANING AGENT</vt:lpstr>
      <vt:lpstr>VACUUM CLEANING AGENT</vt:lpstr>
      <vt:lpstr>VACUUM CLEANING AGENT</vt:lpstr>
      <vt:lpstr>DESIRABLE PROPERTIES OF AGENT</vt:lpstr>
      <vt:lpstr>DESIRABLE PROPERTIES OF AGENT</vt:lpstr>
      <vt:lpstr>DESIRABLE PROPERTIES OF AGENT</vt:lpstr>
      <vt:lpstr> GOOD BEHAVIOR:  THE CONCEPT OF RATIONALITY </vt:lpstr>
      <vt:lpstr>RATIONAL AGENT</vt:lpstr>
      <vt:lpstr>RATIONALITY</vt:lpstr>
      <vt:lpstr> SPECIFYING THE TASK ENVIRONMENT: PEAS DESCRIPTION </vt:lpstr>
      <vt:lpstr>PEAS: Examples</vt:lpstr>
      <vt:lpstr>PROPERTIES OF   TASK ENVIRONMENT </vt:lpstr>
      <vt:lpstr>PROPERTIES OF   TASK ENVIRONMENT </vt:lpstr>
      <vt:lpstr>PROPERTIES OF   TASK ENVIRONMENT </vt:lpstr>
      <vt:lpstr>PROPERTIES OF   TASK ENVIRONMENT </vt:lpstr>
      <vt:lpstr>PROPERTIES OF   TASK ENVIRONMENT </vt:lpstr>
      <vt:lpstr>PROPERTIES OF   TASK ENVIRONMENT </vt:lpstr>
      <vt:lpstr>TASK ENVIRONMENT: EXAMPLES</vt:lpstr>
      <vt:lpstr>THE STRUCTURE OF AGENTS</vt:lpstr>
      <vt:lpstr>AGENT EXAMPLE:  TABLE DRIVEN AGENT</vt:lpstr>
      <vt:lpstr> TABLE-DRIVEN-AGENT </vt:lpstr>
      <vt:lpstr>VACUUM CLEANING AGENT: Table Driven</vt:lpstr>
      <vt:lpstr>LIMITATION OF  TABLE-DRIVEN AGENT</vt:lpstr>
      <vt:lpstr>BASIC KINDS OF  AGENT PROGRAMS</vt:lpstr>
      <vt:lpstr> SIMPLE REFLEX AGENTS </vt:lpstr>
      <vt:lpstr>PowerPoint Presentation</vt:lpstr>
      <vt:lpstr> SIMPLE REFLEX AGENTS </vt:lpstr>
      <vt:lpstr> MODEL-BASED REFLEX AGENTS </vt:lpstr>
      <vt:lpstr> MODEL-BASED REFLEX AGENTS </vt:lpstr>
      <vt:lpstr> MODEL-BASED REFLEX AGENTS </vt:lpstr>
      <vt:lpstr>GOAL-BASED AGENT</vt:lpstr>
      <vt:lpstr>GOAL-BASED AGENT</vt:lpstr>
      <vt:lpstr>GOAL-BASED AGENT</vt:lpstr>
      <vt:lpstr> UTILITY-BASED AGENTS  </vt:lpstr>
      <vt:lpstr> UTILITY-BASED AGENTS  </vt:lpstr>
      <vt:lpstr>PowerPoint Presentation</vt:lpstr>
      <vt:lpstr>LEARNING AGENT</vt:lpstr>
      <vt:lpstr>HOW COMPONENT OF  AGENT PROGRAMS WORK</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Student</cp:lastModifiedBy>
  <cp:revision>146</cp:revision>
  <dcterms:created xsi:type="dcterms:W3CDTF">2018-12-10T17:20:29Z</dcterms:created>
  <dcterms:modified xsi:type="dcterms:W3CDTF">2022-09-28T07:41:01Z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