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71" r:id="rId7"/>
    <p:sldId id="272" r:id="rId8"/>
    <p:sldId id="270" r:id="rId9"/>
    <p:sldId id="269" r:id="rId10"/>
    <p:sldId id="273" r:id="rId11"/>
    <p:sldId id="26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309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(Algorithm and simulation)</a:t>
            </a:r>
            <a:endParaRPr lang="x-none" dirty="0"/>
          </a:p>
        </p:txBody>
      </p:sp>
      <p:sp>
        <p:nvSpPr>
          <p:cNvPr id="19" name="Rectangle 18"/>
          <p:cNvSpPr/>
          <p:nvPr/>
        </p:nvSpPr>
        <p:spPr>
          <a:xfrm>
            <a:off x="323603" y="4491079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933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88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77885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13314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171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419600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01343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36772" y="4789942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8257" y="4789714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73686" y="4789942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9" idx="3"/>
            <a:endCxn id="20" idx="1"/>
          </p:cNvCxnSpPr>
          <p:nvPr/>
        </p:nvCxnSpPr>
        <p:spPr>
          <a:xfrm>
            <a:off x="1052946" y="4654365"/>
            <a:ext cx="340425" cy="298635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2" idx="1"/>
          </p:cNvCxnSpPr>
          <p:nvPr/>
        </p:nvCxnSpPr>
        <p:spPr>
          <a:xfrm>
            <a:off x="2046514" y="4953000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4" idx="1"/>
          </p:cNvCxnSpPr>
          <p:nvPr/>
        </p:nvCxnSpPr>
        <p:spPr>
          <a:xfrm flipV="1">
            <a:off x="3331028" y="4953000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6" idx="1"/>
          </p:cNvCxnSpPr>
          <p:nvPr/>
        </p:nvCxnSpPr>
        <p:spPr>
          <a:xfrm>
            <a:off x="4637314" y="4953000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5954486" y="4953000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64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30927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37213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154385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5" idx="0"/>
            <a:endCxn id="20" idx="2"/>
          </p:cNvCxnSpPr>
          <p:nvPr/>
        </p:nvCxnSpPr>
        <p:spPr>
          <a:xfrm flipV="1">
            <a:off x="16110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0"/>
            <a:endCxn id="22" idx="2"/>
          </p:cNvCxnSpPr>
          <p:nvPr/>
        </p:nvCxnSpPr>
        <p:spPr>
          <a:xfrm flipV="1">
            <a:off x="2895599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  <a:endCxn id="24" idx="2"/>
          </p:cNvCxnSpPr>
          <p:nvPr/>
        </p:nvCxnSpPr>
        <p:spPr>
          <a:xfrm flipV="1">
            <a:off x="4201885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26" idx="2"/>
          </p:cNvCxnSpPr>
          <p:nvPr/>
        </p:nvCxnSpPr>
        <p:spPr>
          <a:xfrm flipV="1">
            <a:off x="5519057" y="5116286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591299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859486" y="5504688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Curr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6955971" y="5116514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65151" y="2239373"/>
            <a:ext cx="776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Algorithm</a:t>
            </a:r>
          </a:p>
          <a:p>
            <a:r>
              <a:rPr lang="en-US" dirty="0" smtClean="0"/>
              <a:t>Input: Head (the address of first node)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 Head</a:t>
            </a:r>
          </a:p>
          <a:p>
            <a:r>
              <a:rPr lang="en-US" dirty="0" smtClean="0"/>
              <a:t>Step 1: if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== NULL exit otherwise access current node (with address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 2: move </a:t>
            </a:r>
            <a:r>
              <a:rPr lang="en-US" dirty="0" err="1"/>
              <a:t>C</a:t>
            </a:r>
            <a:r>
              <a:rPr lang="en-US" dirty="0" err="1" smtClean="0"/>
              <a:t>urr</a:t>
            </a:r>
            <a:r>
              <a:rPr lang="en-US" dirty="0" smtClean="0"/>
              <a:t> to next node and go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Linked List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Array vs. Linked List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Representation of Linked List in memory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Traversing a Linked List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Definition and example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Definition: </a:t>
            </a:r>
            <a:r>
              <a:rPr lang="en-US" altLang="ja-JP" dirty="0"/>
              <a:t>Linked list is a data structure consisting of a group of memory space which together represent a list i.e. a sequence of data</a:t>
            </a:r>
            <a:r>
              <a:rPr lang="en-US" altLang="ja-JP" dirty="0" smtClean="0"/>
              <a:t>.</a:t>
            </a:r>
          </a:p>
          <a:p>
            <a:endParaRPr lang="en-US" altLang="ja-JP" dirty="0"/>
          </a:p>
          <a:p>
            <a:r>
              <a:rPr lang="en-US" dirty="0"/>
              <a:t>Each data is stored in a separate memory space/block (called cell/node</a:t>
            </a:r>
            <a:r>
              <a:rPr lang="en-US" dirty="0" smtClean="0"/>
              <a:t>)</a:t>
            </a:r>
          </a:p>
          <a:p>
            <a:endParaRPr lang="en-US" altLang="ja-JP" dirty="0"/>
          </a:p>
          <a:p>
            <a:r>
              <a:rPr lang="en-US" dirty="0"/>
              <a:t>Each memory block contains the data along with link/location/address to the memory location for the next data in the list.</a:t>
            </a:r>
          </a:p>
          <a:p>
            <a:endParaRPr lang="en-US" altLang="ja-JP" dirty="0" smtClean="0"/>
          </a:p>
          <a:p>
            <a:endParaRPr lang="en-US" altLang="ja-JP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80609"/>
              </p:ext>
            </p:extLst>
          </p:nvPr>
        </p:nvGraphicFramePr>
        <p:xfrm>
          <a:off x="343318" y="4584828"/>
          <a:ext cx="862736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377937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  <a:gridCol w="377937"/>
                <a:gridCol w="208280"/>
                <a:gridCol w="208280"/>
                <a:gridCol w="208280"/>
                <a:gridCol w="208280"/>
                <a:gridCol w="208280"/>
                <a:gridCol w="213962"/>
                <a:gridCol w="213962"/>
              </a:tblGrid>
              <a:tr h="230534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540">
                <a:tc rowSpan="2" gridSpan="4"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 gridSpan="4"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954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Link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sequence of data can also be represented as an array. But in an array, data are stored consecutively in the memory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example, an array to contain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integer values of type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 called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/>
              <a:t> could be represented like this: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linked list is </a:t>
            </a:r>
            <a:r>
              <a:rPr lang="en-US" dirty="0" smtClean="0"/>
              <a:t>a </a:t>
            </a:r>
            <a:r>
              <a:rPr lang="en-US" dirty="0"/>
              <a:t>sequence of data. But in a linked list the data are not stored consecutively in the memory</a:t>
            </a:r>
          </a:p>
          <a:p>
            <a:endParaRPr lang="en-US" dirty="0"/>
          </a:p>
          <a:p>
            <a:endParaRPr lang="en-US" altLang="ja-JP" dirty="0" smtClean="0"/>
          </a:p>
          <a:p>
            <a:endParaRPr lang="en-US" altLang="ja-JP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4" y="3861053"/>
            <a:ext cx="7998228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Array vs. Linked List (Representation in memory)</a:t>
            </a:r>
            <a:endParaRPr lang="x-non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82362"/>
              </p:ext>
            </p:extLst>
          </p:nvPr>
        </p:nvGraphicFramePr>
        <p:xfrm>
          <a:off x="476205" y="2537585"/>
          <a:ext cx="2523305" cy="259588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245717"/>
                <a:gridCol w="208280"/>
                <a:gridCol w="10693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Memory</a:t>
                      </a:r>
                      <a:endParaRPr lang="en-US" b="1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FF00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FF02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FF03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17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FF04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15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03688"/>
              </p:ext>
            </p:extLst>
          </p:nvPr>
        </p:nvGraphicFramePr>
        <p:xfrm>
          <a:off x="447700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/>
                <a:gridCol w="208280"/>
                <a:gridCol w="884250"/>
                <a:gridCol w="665018"/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752896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92084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52896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2500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72490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52500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2500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32461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52896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51610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10887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752500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20980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9611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computer science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stacks and queues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Implementation of graphs : Adjacency list representation of graphs is most popular which </a:t>
            </a:r>
            <a:r>
              <a:rPr lang="en-US" altLang="ja-JP" dirty="0" smtClean="0"/>
              <a:t>uses </a:t>
            </a:r>
            <a:r>
              <a:rPr lang="en-US" altLang="ja-JP" dirty="0"/>
              <a:t>linked list to store adjacent vertices.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Dynamic memory allocation : We use linked list of free blocks.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Maintaining directory of names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Performing arithmetic operations on long integers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Manipulation of polynomials by storing constants in the node of linked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representing sparse </a:t>
            </a:r>
            <a:r>
              <a:rPr lang="en-US" altLang="ja-JP" dirty="0" smtClean="0"/>
              <a:t>matrices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406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Applications in real life problem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Image viewer – Previous and next images are linked, hence can be accessed by next and previous button.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Previous and next page in web browser – We can access previous and next </a:t>
            </a:r>
            <a:r>
              <a:rPr lang="en-US" altLang="ja-JP" dirty="0" err="1"/>
              <a:t>url</a:t>
            </a:r>
            <a:r>
              <a:rPr lang="en-US" altLang="ja-JP" dirty="0"/>
              <a:t> searched in web browser by pressing back and next button since, they are linked as linked list.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/>
              <a:t>Music Player – Songs in music player are linked to previous and next song. you can play songs either from starting or ending of the list.</a:t>
            </a:r>
          </a:p>
        </p:txBody>
      </p:sp>
    </p:spTree>
    <p:extLst>
      <p:ext uri="{BB962C8B-B14F-4D97-AF65-F5344CB8AC3E}">
        <p14:creationId xmlns:p14="http://schemas.microsoft.com/office/powerpoint/2010/main" val="21810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Representation of a node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node;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393373" y="4260368"/>
            <a:ext cx="2336588" cy="1045030"/>
            <a:chOff x="1201270" y="1850571"/>
            <a:chExt cx="2336588" cy="1045030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53" name="Rectangle 52"/>
            <p:cNvSpPr/>
            <p:nvPr/>
          </p:nvSpPr>
          <p:spPr>
            <a:xfrm>
              <a:off x="1201271" y="2373086"/>
              <a:ext cx="1489923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91195" y="2373086"/>
              <a:ext cx="846663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Traversal </a:t>
            </a:r>
            <a:endParaRPr lang="x-non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3299"/>
              </p:ext>
            </p:extLst>
          </p:nvPr>
        </p:nvGraphicFramePr>
        <p:xfrm>
          <a:off x="1080752" y="2177170"/>
          <a:ext cx="3051958" cy="38269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294410"/>
                <a:gridCol w="208280"/>
                <a:gridCol w="884250"/>
                <a:gridCol w="665018"/>
              </a:tblGrid>
              <a:tr h="4436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Address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Memory</a:t>
                      </a:r>
                      <a:endParaRPr lang="en-US" sz="1800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17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FF0X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NULL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FF1F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…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6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FFFF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11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FF00</a:t>
                      </a:r>
                      <a:endParaRPr lang="en-US" sz="1600" b="0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1943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Linked List</a:t>
                      </a:r>
                      <a:r>
                        <a:rPr lang="en-US" b="1" baseline="0" dirty="0" smtClean="0"/>
                        <a:t> representation</a:t>
                      </a:r>
                      <a:endParaRPr lang="en-US" b="1" dirty="0"/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4132710" y="4833257"/>
            <a:ext cx="391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524592" y="3396348"/>
            <a:ext cx="0" cy="1436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132710" y="3396348"/>
            <a:ext cx="3918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128756" y="3536867"/>
            <a:ext cx="199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28651" y="3536867"/>
            <a:ext cx="0" cy="1854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28756" y="5391397"/>
            <a:ext cx="1998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128756" y="5520047"/>
            <a:ext cx="7996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928365" y="2705600"/>
            <a:ext cx="0" cy="2814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4132710" y="2705600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9850" y="2848099"/>
            <a:ext cx="5927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4712623" y="2848109"/>
            <a:ext cx="0" cy="128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128757" y="4134600"/>
            <a:ext cx="5838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3555" y="4785757"/>
            <a:ext cx="267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9861" y="4601091"/>
            <a:ext cx="61369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702</TotalTime>
  <Words>644</Words>
  <Application>Microsoft Office PowerPoint</Application>
  <PresentationFormat>On-screen Show (4:3)</PresentationFormat>
  <Paragraphs>179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Linked List</vt:lpstr>
      <vt:lpstr>Lecture Outline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66</cp:revision>
  <dcterms:created xsi:type="dcterms:W3CDTF">2018-12-10T17:20:29Z</dcterms:created>
  <dcterms:modified xsi:type="dcterms:W3CDTF">2020-05-07T14:49:04Z</dcterms:modified>
</cp:coreProperties>
</file>