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f Mahfuz" initials="AM" lastIdx="1" clrIdx="0">
    <p:extLst>
      <p:ext uri="{19B8F6BF-5375-455C-9EA6-DF929625EA0E}">
        <p15:presenceInfo xmlns:p15="http://schemas.microsoft.com/office/powerpoint/2012/main" userId="Asif Mahf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412-BDED-4E7C-B6B5-D4749929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349B-298A-47CB-930A-A5C887F2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ED5E-08DD-4D24-A4FC-6609073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310D-9B6A-4CD7-81F0-2FA277D1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85506-C36C-4F4D-9DF4-401766E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06CA-1372-4474-8D2C-FB88EEBD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225E7-418D-4CE6-9A22-B804C64B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F3C3-C23A-4778-BF2C-5CFE2891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FC7C-AA22-418B-BE87-4EDD937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BF65-640F-451D-9ADB-975B9D9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8C573-BD20-4E9F-9325-E120EC4D6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6FB6-96D0-4FAF-9E00-FB6B12B3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77B2-126D-4747-9890-20451EAF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1D13-819F-4E3C-AB83-370C5F6C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0BD4-7DD2-4E21-BD47-BF7C2C0D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843-86A7-4638-A61B-F2DD232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1A8-ACE3-4C5C-8851-257F5D4D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7CFF-E91E-4B16-BE5B-E664495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81C1-BC53-4421-997E-A5FC7C3D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528C9-C05A-4F25-AF70-1636ECF0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3BE-993B-4989-8262-8CBF551C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BAF8-0E05-4F44-B391-22C04113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40E0-E5AD-4A0E-A4F7-EBD323AE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8FC2-D52E-4D3F-8380-5DB99413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87D1-4565-407B-B9D7-EE495A76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E95-20E0-4034-8747-58A09F4A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1469-6276-4C0B-8902-10F06EAA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3A51A-34DA-41ED-99A4-A4615498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A9218-7CA2-4343-A926-CFB53ED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8F0C-6AB9-4B18-9309-B3F7CC5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1E26-9A07-4DCB-BB60-6D3CCB16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997A-215E-4F0F-9893-8DDEB746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FD61-1C17-4C54-AE81-549A403F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3048F-1AD5-4E87-AD0C-CEEF7744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293D8-EBED-4BB0-A26F-A514EE255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9351-F0D8-4428-A328-57A33AA2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57DFD-FE43-4FCC-A525-97F87DFA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87FD-0067-4CFF-9172-D0FDC5AE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4DB62-547C-48E3-9EE2-0AB89853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759E-6766-4AA1-BA35-2F670453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2EE87-AFD1-4D89-9172-80DB216B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B9346-7481-41C4-AB04-60C94442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3CC93-920A-4B6E-B745-95812888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25DCD-777C-4122-B85E-11305932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A73DA-F259-4304-ABC6-08BBCB6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1A9A4-A51E-41F5-8A8F-E39F216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9DE2-3483-40E8-9E08-01595B13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756A-6308-471E-A407-139BAA0A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60E1-B2EC-409A-B24E-A4F60F8A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DDFE-8F35-47F4-8B8D-6A1932EA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A449-CA30-4637-8E59-B493893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7308-E4B0-4857-8239-DCA9D642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DA6C-9AD6-4CCB-852B-EFC6B29B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266B5-C17C-4242-A415-8DDF41D68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F4F8-A90B-45C8-BE06-FF25D2A4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2294-9181-4755-BBC8-937C8515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B415-3AEA-4B14-B3AC-734EA9F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4043-B99F-4213-B5F8-EE65E8A8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36F51-73F6-422A-B119-F8F0B004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FB13-1C86-4F0D-B70F-CE96F614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68870-C430-480F-9291-C5A5E024F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D37C-5C9D-418B-BBB5-93CDFA228CA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E083-8C51-4EFA-BB47-6C1F07C7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0404-DB39-4307-B38A-1D1EF4BD0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9932-B005-4F7E-820A-86E7ACEE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195-FE4F-4D2A-B5BF-C06608572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-1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Sequential Circuit Design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 and Flip-Flops</a:t>
            </a:r>
          </a:p>
        </p:txBody>
      </p:sp>
    </p:spTree>
    <p:extLst>
      <p:ext uri="{BB962C8B-B14F-4D97-AF65-F5344CB8AC3E}">
        <p14:creationId xmlns:p14="http://schemas.microsoft.com/office/powerpoint/2010/main" val="22950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S-R Latches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514BA-3F37-4225-83A1-8A17D650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52" y="4490542"/>
            <a:ext cx="3501571" cy="2367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1ADD27-C958-4BFB-AAD4-7A1EB888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8" y="620023"/>
            <a:ext cx="5509080" cy="4345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830A0-CACF-444C-A022-221D3FAA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828"/>
            <a:ext cx="5451116" cy="3243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309A38-A194-498F-B3AA-A9AB99FE6F02}"/>
              </a:ext>
            </a:extLst>
          </p:cNvPr>
          <p:cNvSpPr txBox="1"/>
          <p:nvPr/>
        </p:nvSpPr>
        <p:spPr>
          <a:xfrm>
            <a:off x="520506" y="5001142"/>
            <a:ext cx="479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Table of operation for a gated S-R Latch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6B819-60FC-4629-AB3B-1D1F4C51C2DB}"/>
              </a:ext>
            </a:extLst>
          </p:cNvPr>
          <p:cNvSpPr txBox="1"/>
          <p:nvPr/>
        </p:nvSpPr>
        <p:spPr>
          <a:xfrm>
            <a:off x="6442792" y="3960131"/>
            <a:ext cx="475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Logic Circuit of a gated S-R Latch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E4892-062B-456C-A658-A27537C5E4FF}"/>
              </a:ext>
            </a:extLst>
          </p:cNvPr>
          <p:cNvSpPr txBox="1"/>
          <p:nvPr/>
        </p:nvSpPr>
        <p:spPr>
          <a:xfrm>
            <a:off x="3601329" y="6037922"/>
            <a:ext cx="362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Truth table for a NAND gate</a:t>
            </a:r>
          </a:p>
        </p:txBody>
      </p:sp>
    </p:spTree>
    <p:extLst>
      <p:ext uri="{BB962C8B-B14F-4D97-AF65-F5344CB8AC3E}">
        <p14:creationId xmlns:p14="http://schemas.microsoft.com/office/powerpoint/2010/main" val="21349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S-R Latches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A61A-2772-4290-800D-D3C2B7FF9E24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2: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E3A18B-9E2B-4889-8544-6B9D8038C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67"/>
          <a:stretch/>
        </p:blipFill>
        <p:spPr>
          <a:xfrm>
            <a:off x="-1" y="1046439"/>
            <a:ext cx="12191999" cy="941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B37C00-91F0-43EA-9BDB-EBAA4399D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98"/>
          <a:stretch/>
        </p:blipFill>
        <p:spPr>
          <a:xfrm>
            <a:off x="2332382" y="2089289"/>
            <a:ext cx="9445357" cy="2469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EA4EE-A8E3-4A4E-92A9-FF95DBBE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02" r="54560"/>
          <a:stretch/>
        </p:blipFill>
        <p:spPr>
          <a:xfrm>
            <a:off x="2332380" y="4558747"/>
            <a:ext cx="4291983" cy="1317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D309FE-997B-4DCB-93FC-43680C65D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02" r="84286"/>
          <a:stretch/>
        </p:blipFill>
        <p:spPr>
          <a:xfrm>
            <a:off x="2332381" y="4558747"/>
            <a:ext cx="1484245" cy="13179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11C47B-44F9-4740-A532-186F974CB447}"/>
              </a:ext>
            </a:extLst>
          </p:cNvPr>
          <p:cNvSpPr txBox="1"/>
          <p:nvPr/>
        </p:nvSpPr>
        <p:spPr>
          <a:xfrm>
            <a:off x="414262" y="4986893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EFCBC6-7D5F-4805-9A88-09A0E9B1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8" t="66651" r="34899" b="-1449"/>
          <a:stretch/>
        </p:blipFill>
        <p:spPr>
          <a:xfrm>
            <a:off x="6624363" y="4611755"/>
            <a:ext cx="1868556" cy="13179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663887-EE8C-4A90-8077-516EC318A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01" t="66651" b="-1449"/>
          <a:stretch/>
        </p:blipFill>
        <p:spPr>
          <a:xfrm>
            <a:off x="8481391" y="4611755"/>
            <a:ext cx="3296347" cy="13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E355E-E1E5-4537-856E-19D4BE1AFB7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D Latches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1972-7DD0-4E71-AF19-2B984BC275C6}"/>
              </a:ext>
            </a:extLst>
          </p:cNvPr>
          <p:cNvSpPr txBox="1"/>
          <p:nvPr/>
        </p:nvSpPr>
        <p:spPr>
          <a:xfrm>
            <a:off x="0" y="58477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D latch is another variant of latches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combines the S and R input into a single input 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D and EN is HIGH, the latch is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D is LOW and EN is HIGH, the latch is RESET.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simple rule is, when EN is HIGH, the Q follows the input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BBB8-526D-4598-9BDF-D1DB3B88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7" y="2757194"/>
            <a:ext cx="5429653" cy="310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42E30-02E2-4F2F-9CA2-75547710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52" y="2757194"/>
            <a:ext cx="3443639" cy="3109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375C2-A603-4D84-937A-D8CCA2275C16}"/>
              </a:ext>
            </a:extLst>
          </p:cNvPr>
          <p:cNvSpPr txBox="1"/>
          <p:nvPr/>
        </p:nvSpPr>
        <p:spPr>
          <a:xfrm>
            <a:off x="984368" y="5873115"/>
            <a:ext cx="479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 gated D-Latch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9DF81-FFA5-4D9B-A81A-AE5E885B1282}"/>
              </a:ext>
            </a:extLst>
          </p:cNvPr>
          <p:cNvSpPr txBox="1"/>
          <p:nvPr/>
        </p:nvSpPr>
        <p:spPr>
          <a:xfrm>
            <a:off x="6861266" y="5866228"/>
            <a:ext cx="479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of a gated D-Latch</a:t>
            </a:r>
          </a:p>
        </p:txBody>
      </p:sp>
    </p:spTree>
    <p:extLst>
      <p:ext uri="{BB962C8B-B14F-4D97-AF65-F5344CB8AC3E}">
        <p14:creationId xmlns:p14="http://schemas.microsoft.com/office/powerpoint/2010/main" val="184197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13132-4B58-40C0-94D0-5EA403BCDA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D Latches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C8806-ED51-425A-8A24-780ADC6C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6" y="1245755"/>
            <a:ext cx="5189039" cy="397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5BFF7-F92E-49E4-A819-A495204E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14072"/>
            <a:ext cx="5723174" cy="323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63FDD-2AF0-495B-A5D5-5FECBE0B3BE0}"/>
              </a:ext>
            </a:extLst>
          </p:cNvPr>
          <p:cNvSpPr txBox="1"/>
          <p:nvPr/>
        </p:nvSpPr>
        <p:spPr>
          <a:xfrm>
            <a:off x="6346907" y="5094396"/>
            <a:ext cx="522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Logic Circuit of a Gated D-Latch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5C4D8-25E0-4054-A564-7F0867090201}"/>
              </a:ext>
            </a:extLst>
          </p:cNvPr>
          <p:cNvSpPr txBox="1"/>
          <p:nvPr/>
        </p:nvSpPr>
        <p:spPr>
          <a:xfrm>
            <a:off x="611605" y="5427579"/>
            <a:ext cx="467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Table of operation for Gated D-Latch</a:t>
            </a:r>
          </a:p>
        </p:txBody>
      </p:sp>
    </p:spTree>
    <p:extLst>
      <p:ext uri="{BB962C8B-B14F-4D97-AF65-F5344CB8AC3E}">
        <p14:creationId xmlns:p14="http://schemas.microsoft.com/office/powerpoint/2010/main" val="18804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173D7-37E8-481A-B191-B209544C3E77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E7C5A-0E83-4276-9531-A507525B8E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D Latches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DC71-15C0-4B3E-B244-15FA7D290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41"/>
          <a:stretch/>
        </p:blipFill>
        <p:spPr>
          <a:xfrm>
            <a:off x="0" y="1046440"/>
            <a:ext cx="12192000" cy="856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DA5F-39A3-4207-89F7-8BE9F675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60519"/>
            <a:ext cx="9448800" cy="332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84385-4DB3-4B38-A4BE-8919624F3AE6}"/>
              </a:ext>
            </a:extLst>
          </p:cNvPr>
          <p:cNvSpPr txBox="1"/>
          <p:nvPr/>
        </p:nvSpPr>
        <p:spPr>
          <a:xfrm>
            <a:off x="772071" y="4827867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261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FBD64-88EA-41C1-ABFC-38551940BFA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4DB89-4056-4C7C-8906-1DE370CE5D50}"/>
              </a:ext>
            </a:extLst>
          </p:cNvPr>
          <p:cNvSpPr txBox="1"/>
          <p:nvPr/>
        </p:nvSpPr>
        <p:spPr>
          <a:xfrm>
            <a:off x="0" y="584775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Flip-Flops are synchronous bi-stable devices, also know as bi-stable multi-vibrator.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Synchronous means the output changes only at the triggering of a control input “Clock”.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Compared to gated latches, flip-flops are edge triggered devices.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Edge triggered means, the output only changes at “Rising Edge” or “Falling Edge” of a clock.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rising edge triggered device is also called a positive edge triggered device.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falling edge triggered device is also called a negative edge triggered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91088-C415-48A9-9E8E-D1E3E99C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2" y="3262431"/>
            <a:ext cx="23050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D2328-5B26-4F8D-871D-2DE14179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8" y="3729156"/>
            <a:ext cx="210502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911F5-062B-45FC-89EF-A383BB9AC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20" y="3729156"/>
            <a:ext cx="212407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A9EC4-D7F8-4747-A11B-71EEC1D4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231" y="3729156"/>
            <a:ext cx="2152650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56F50-DA6C-4A67-B249-8AA2EC406EA5}"/>
              </a:ext>
            </a:extLst>
          </p:cNvPr>
          <p:cNvSpPr txBox="1"/>
          <p:nvPr/>
        </p:nvSpPr>
        <p:spPr>
          <a:xfrm>
            <a:off x="531068" y="5434131"/>
            <a:ext cx="192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a) D Flip-Flop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D25B4-FDF8-4325-8092-F02A083A3555}"/>
              </a:ext>
            </a:extLst>
          </p:cNvPr>
          <p:cNvSpPr txBox="1"/>
          <p:nvPr/>
        </p:nvSpPr>
        <p:spPr>
          <a:xfrm>
            <a:off x="3159710" y="5423453"/>
            <a:ext cx="2012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b) J-K Flip-Flop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AD22F-F926-4764-8F30-0C18B9C2D49F}"/>
              </a:ext>
            </a:extLst>
          </p:cNvPr>
          <p:cNvSpPr txBox="1"/>
          <p:nvPr/>
        </p:nvSpPr>
        <p:spPr>
          <a:xfrm>
            <a:off x="6651091" y="5423453"/>
            <a:ext cx="192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a) D Flip-Flop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A60A7-A749-466F-906F-2E8EEF032FAE}"/>
              </a:ext>
            </a:extLst>
          </p:cNvPr>
          <p:cNvSpPr txBox="1"/>
          <p:nvPr/>
        </p:nvSpPr>
        <p:spPr>
          <a:xfrm>
            <a:off x="9210166" y="5434131"/>
            <a:ext cx="2012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b) J-K Flip-Flop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34850-247E-4E3E-8D0F-AD6D11C22D6F}"/>
              </a:ext>
            </a:extLst>
          </p:cNvPr>
          <p:cNvSpPr txBox="1"/>
          <p:nvPr/>
        </p:nvSpPr>
        <p:spPr>
          <a:xfrm>
            <a:off x="767692" y="5918701"/>
            <a:ext cx="412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Positive edge triggered Flip-Flops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30485-32CD-41BD-B38D-942F281CE635}"/>
              </a:ext>
            </a:extLst>
          </p:cNvPr>
          <p:cNvSpPr txBox="1"/>
          <p:nvPr/>
        </p:nvSpPr>
        <p:spPr>
          <a:xfrm>
            <a:off x="6877880" y="5888809"/>
            <a:ext cx="434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Negative edge triggered Flip-Flops</a:t>
            </a:r>
          </a:p>
        </p:txBody>
      </p:sp>
    </p:spTree>
    <p:extLst>
      <p:ext uri="{BB962C8B-B14F-4D97-AF65-F5344CB8AC3E}">
        <p14:creationId xmlns:p14="http://schemas.microsoft.com/office/powerpoint/2010/main" val="12330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FAAA8-0E9F-4DE4-8CE9-B091AEBCB06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 Flip-Flops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0B167-9F9B-4167-9703-73932A30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61" y="3232823"/>
            <a:ext cx="3284195" cy="2582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CBFBB1-B234-4CC1-9494-FCDE3C1B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21" y="2525306"/>
            <a:ext cx="3492110" cy="3290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C6AC1E-5A3D-461B-8E3C-6135C608A11F}"/>
              </a:ext>
            </a:extLst>
          </p:cNvPr>
          <p:cNvSpPr txBox="1"/>
          <p:nvPr/>
        </p:nvSpPr>
        <p:spPr>
          <a:xfrm>
            <a:off x="1565395" y="5851557"/>
            <a:ext cx="411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Positive edge triggered D-flip 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A812-0DE6-40DD-ACE1-843F9A355FBD}"/>
              </a:ext>
            </a:extLst>
          </p:cNvPr>
          <p:cNvSpPr txBox="1"/>
          <p:nvPr/>
        </p:nvSpPr>
        <p:spPr>
          <a:xfrm>
            <a:off x="6362110" y="5873115"/>
            <a:ext cx="3935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Negative edge triggered D-flip flop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ED39E-CE94-407D-BF70-D4091A3E3DC1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2192000" cy="194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 input is a synchronous input, as the input is only transferred at the triggering of a clock pulse (positive or negative).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operation is almost similar to that of a D latch.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At a clock pulse, if D is HIGH, the flip-flop is SET,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Q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At a clock pulse, if D is LOW, the flip-flop is SET,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Q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ED39E-CE94-407D-BF70-D4091A3E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2192000" cy="1940531"/>
              </a:xfrm>
              <a:prstGeom prst="rect">
                <a:avLst/>
              </a:prstGeom>
              <a:blipFill>
                <a:blip r:embed="rId4"/>
                <a:stretch>
                  <a:fillRect l="-650" t="-2516" r="-75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2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F067F-EC6B-4725-8963-1ABFAFD5DDC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 Flip-Flops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4C8C2-20DD-485C-8418-C493FFFE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3" y="1194912"/>
            <a:ext cx="5946847" cy="180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62A5F-923F-4456-825A-EB8E15BA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584775"/>
            <a:ext cx="583882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4ECD2-8E58-4C58-94A1-E5692AA0C607}"/>
              </a:ext>
            </a:extLst>
          </p:cNvPr>
          <p:cNvSpPr txBox="1"/>
          <p:nvPr/>
        </p:nvSpPr>
        <p:spPr>
          <a:xfrm>
            <a:off x="6904525" y="3558601"/>
            <a:ext cx="473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b) Positive edge triggered D flip-flop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CC3E-4F9A-4855-99CA-3B05F0E94B12}"/>
              </a:ext>
            </a:extLst>
          </p:cNvPr>
          <p:cNvSpPr txBox="1"/>
          <p:nvPr/>
        </p:nvSpPr>
        <p:spPr>
          <a:xfrm>
            <a:off x="74575" y="3083358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a) Operation table of positive edge triggered D flip-flop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298CF-59E3-4779-821C-403CA9780E1B}"/>
              </a:ext>
            </a:extLst>
          </p:cNvPr>
          <p:cNvSpPr txBox="1"/>
          <p:nvPr/>
        </p:nvSpPr>
        <p:spPr>
          <a:xfrm>
            <a:off x="0" y="4050445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operation table, the arrow indicates the rising edge, and thus it is a positive edge triggered D flip-flop.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Rising edge is indicated by an upward arrow, likewise, a falling edge is indicated by a downward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circuit diagram of a D flip-flop is also similar to a gated D Latch, except for an additional pulse transition detector.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pulse transition detector is used to produce the triggering edge.</a:t>
            </a:r>
          </a:p>
        </p:txBody>
      </p:sp>
    </p:spTree>
    <p:extLst>
      <p:ext uri="{BB962C8B-B14F-4D97-AF65-F5344CB8AC3E}">
        <p14:creationId xmlns:p14="http://schemas.microsoft.com/office/powerpoint/2010/main" val="36382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F5DB4-6414-49B7-9FC0-77941DB5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440"/>
            <a:ext cx="12192000" cy="94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73F667-EBC9-4668-B550-6E906D6D75F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 Flip-Flops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12172-0733-4B37-AB3E-B87DD7DA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71" y="2454303"/>
            <a:ext cx="10191429" cy="348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267A1-B9E2-4866-A315-10211C53601E}"/>
              </a:ext>
            </a:extLst>
          </p:cNvPr>
          <p:cNvSpPr txBox="1"/>
          <p:nvPr/>
        </p:nvSpPr>
        <p:spPr>
          <a:xfrm>
            <a:off x="333957" y="5106162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999AA-DB17-4BE9-BC0D-BB12BB2A5A57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4:</a:t>
            </a:r>
          </a:p>
        </p:txBody>
      </p:sp>
    </p:spTree>
    <p:extLst>
      <p:ext uri="{BB962C8B-B14F-4D97-AF65-F5344CB8AC3E}">
        <p14:creationId xmlns:p14="http://schemas.microsoft.com/office/powerpoint/2010/main" val="264230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59113-D969-46A6-B2BB-9043BC303E5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05E13-892D-4D7F-AEE6-666AB314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22" y="3157170"/>
            <a:ext cx="2864123" cy="2293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957302-BC32-4015-A58F-6ECD9875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1" y="3258199"/>
            <a:ext cx="6552291" cy="2293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FEC9A-D0D4-40EB-AC12-B8B1CF82BBC9}"/>
              </a:ext>
            </a:extLst>
          </p:cNvPr>
          <p:cNvSpPr txBox="1"/>
          <p:nvPr/>
        </p:nvSpPr>
        <p:spPr>
          <a:xfrm>
            <a:off x="0" y="5552088"/>
            <a:ext cx="513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of positive-edge triggered J-K flip-flop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7C0B1-9089-43DD-9352-5F99F7C6FE5C}"/>
              </a:ext>
            </a:extLst>
          </p:cNvPr>
          <p:cNvSpPr txBox="1"/>
          <p:nvPr/>
        </p:nvSpPr>
        <p:spPr>
          <a:xfrm>
            <a:off x="6170982" y="5552088"/>
            <a:ext cx="4852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Logic circuit of positive-edge triggered J-K flip-flop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0DD86-57EE-422C-8D45-8F5FF89FF276}"/>
              </a:ext>
            </a:extLst>
          </p:cNvPr>
          <p:cNvSpPr txBox="1"/>
          <p:nvPr/>
        </p:nvSpPr>
        <p:spPr>
          <a:xfrm>
            <a:off x="0" y="5980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JK Flip-Flop is a more versatile and widely used type of Flip-Flop.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 and K inputs are synchronous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JK flip-flop eradicates the problem of SR flip-flop.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JK flip-flops does not have the invalid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both J and K are HIGH, a JK flip-flop performs the toggle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JK flip-flops are widely used to make counters.</a:t>
            </a:r>
          </a:p>
        </p:txBody>
      </p:sp>
    </p:spTree>
    <p:extLst>
      <p:ext uri="{BB962C8B-B14F-4D97-AF65-F5344CB8AC3E}">
        <p14:creationId xmlns:p14="http://schemas.microsoft.com/office/powerpoint/2010/main" val="210557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8A34-A2E6-4D11-8B4A-8A08CE6489F1}"/>
              </a:ext>
            </a:extLst>
          </p:cNvPr>
          <p:cNvSpPr txBox="1"/>
          <p:nvPr/>
        </p:nvSpPr>
        <p:spPr>
          <a:xfrm>
            <a:off x="0" y="58477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latch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a temporary storage device that has two stable states (bi-stable).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a basic form of temporary storage device which can reside in either 1 or 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S-R (Set-Reset) latch is the most basic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can be constructed from two cross-coupled NOR gates or NAND gates.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NOR gates the latch responds to active-HIGH inputs.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NAND gates the latch responds to active-LOW inputs.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30B02-FE96-4021-86BE-D49B1E98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2" y="3042382"/>
            <a:ext cx="4148592" cy="297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D99BF-DE00-4247-82ED-3EBC5551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42" y="3042382"/>
            <a:ext cx="4027050" cy="2974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04664-8D78-4711-BAB2-F8B733568F0B}"/>
              </a:ext>
            </a:extLst>
          </p:cNvPr>
          <p:cNvSpPr txBox="1"/>
          <p:nvPr/>
        </p:nvSpPr>
        <p:spPr>
          <a:xfrm>
            <a:off x="918332" y="6111463"/>
            <a:ext cx="414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 Active-HIGH S-R Latch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5EEED-5143-4D93-8306-8AA718E064B4}"/>
              </a:ext>
            </a:extLst>
          </p:cNvPr>
          <p:cNvSpPr txBox="1"/>
          <p:nvPr/>
        </p:nvSpPr>
        <p:spPr>
          <a:xfrm>
            <a:off x="6610507" y="6118064"/>
            <a:ext cx="414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 Active-LOW S-R Latch</a:t>
            </a:r>
          </a:p>
        </p:txBody>
      </p:sp>
    </p:spTree>
    <p:extLst>
      <p:ext uri="{BB962C8B-B14F-4D97-AF65-F5344CB8AC3E}">
        <p14:creationId xmlns:p14="http://schemas.microsoft.com/office/powerpoint/2010/main" val="262620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F3A06-9449-484B-9E92-DB688E9E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77" y="1044725"/>
            <a:ext cx="4292713" cy="3910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3630B-F8C7-4161-AF8F-5E3825F612B9}"/>
              </a:ext>
            </a:extLst>
          </p:cNvPr>
          <p:cNvSpPr txBox="1"/>
          <p:nvPr/>
        </p:nvSpPr>
        <p:spPr>
          <a:xfrm>
            <a:off x="7436551" y="5096166"/>
            <a:ext cx="489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Characteristic table of positive-edge triggered J-K flip-flop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10F28-FA1E-402B-B901-71C17E8DCB6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15D60-EE4A-4029-B3AE-7907DD1D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775"/>
            <a:ext cx="3705225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420F2-127F-4119-85AE-B17A5D1B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157" y="756785"/>
            <a:ext cx="31908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2D13-BB69-47EC-BB81-2944E2EA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" y="3372141"/>
            <a:ext cx="32194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6DFC0-68D3-451A-850A-3E5821687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702" y="3448341"/>
            <a:ext cx="3876675" cy="164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BA3EFE-DAAE-4087-9685-3644087923E7}"/>
              </a:ext>
            </a:extLst>
          </p:cNvPr>
          <p:cNvSpPr txBox="1"/>
          <p:nvPr/>
        </p:nvSpPr>
        <p:spPr>
          <a:xfrm>
            <a:off x="583144" y="2575043"/>
            <a:ext cx="253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Set Operation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AD321-B30C-4BF0-84EB-0C9DF43A8202}"/>
              </a:ext>
            </a:extLst>
          </p:cNvPr>
          <p:cNvSpPr txBox="1"/>
          <p:nvPr/>
        </p:nvSpPr>
        <p:spPr>
          <a:xfrm>
            <a:off x="4407127" y="2608213"/>
            <a:ext cx="253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Reset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0FB5D-D68F-48AD-A317-6DCC8FCF35B2}"/>
              </a:ext>
            </a:extLst>
          </p:cNvPr>
          <p:cNvSpPr txBox="1"/>
          <p:nvPr/>
        </p:nvSpPr>
        <p:spPr>
          <a:xfrm>
            <a:off x="583144" y="5241110"/>
            <a:ext cx="253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Toggle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0CFE-4E56-4294-8B38-E797F9DB89CE}"/>
              </a:ext>
            </a:extLst>
          </p:cNvPr>
          <p:cNvSpPr txBox="1"/>
          <p:nvPr/>
        </p:nvSpPr>
        <p:spPr>
          <a:xfrm>
            <a:off x="4528571" y="5250054"/>
            <a:ext cx="253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Memory Operation</a:t>
            </a:r>
          </a:p>
        </p:txBody>
      </p:sp>
    </p:spTree>
    <p:extLst>
      <p:ext uri="{BB962C8B-B14F-4D97-AF65-F5344CB8AC3E}">
        <p14:creationId xmlns:p14="http://schemas.microsoft.com/office/powerpoint/2010/main" val="350995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5D2B83-734F-4962-8D08-933B6134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440"/>
            <a:ext cx="12192000" cy="739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D953D1-2FBA-475B-B49D-C09C1DED166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D1DD5-858E-4577-8804-AC522EEB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95" y="2079392"/>
            <a:ext cx="9924505" cy="4546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CE814-6790-4FEB-BC60-E0A313831E66}"/>
              </a:ext>
            </a:extLst>
          </p:cNvPr>
          <p:cNvSpPr txBox="1"/>
          <p:nvPr/>
        </p:nvSpPr>
        <p:spPr>
          <a:xfrm>
            <a:off x="439298" y="5371207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4DEE-CD40-489F-B9EF-4DEF1775EDDA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5:</a:t>
            </a:r>
          </a:p>
        </p:txBody>
      </p:sp>
    </p:spTree>
    <p:extLst>
      <p:ext uri="{BB962C8B-B14F-4D97-AF65-F5344CB8AC3E}">
        <p14:creationId xmlns:p14="http://schemas.microsoft.com/office/powerpoint/2010/main" val="202478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81D11-37CA-4D4E-9251-DD1CAA6DDC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 with Asynchronous Inputs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F3F8E-6726-4E7A-A695-570493A7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41" y="2938302"/>
            <a:ext cx="5687182" cy="3229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4031E-DCDF-4B5E-A6DF-5E276643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4" y="2893098"/>
            <a:ext cx="2067338" cy="3319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C4007-9DE3-43B7-A66E-C09F4532EEC1}"/>
              </a:ext>
            </a:extLst>
          </p:cNvPr>
          <p:cNvSpPr txBox="1"/>
          <p:nvPr/>
        </p:nvSpPr>
        <p:spPr>
          <a:xfrm>
            <a:off x="0" y="58477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Most flip-flops also have asynchronous inputs other than their synchronous inputs.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asynchronous inputs affect the output independent of the presence of clock edge.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Two such inputs are Preset and Clear.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Both are Active-LOW, that is, they affect the output when they are LOW.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Preset is LOW, it sets the flip-flop, irrespective of the synchronous inputs.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Clear is LOW, it resets the flip-flop, irrespective of the synchronous inputs.</a:t>
            </a:r>
          </a:p>
        </p:txBody>
      </p:sp>
    </p:spTree>
    <p:extLst>
      <p:ext uri="{BB962C8B-B14F-4D97-AF65-F5344CB8AC3E}">
        <p14:creationId xmlns:p14="http://schemas.microsoft.com/office/powerpoint/2010/main" val="163493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8A6DB-A978-47DB-BC6A-4C2EDB294E2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 with Asynchronous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A3AF7-BAAC-455D-80AA-06CC2DC3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1" y="1169550"/>
            <a:ext cx="9691134" cy="5215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7ED47-3F5F-4130-959B-1861FD89FF7E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6: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2211-B2EF-45C6-AA15-23BA0CE5D80B}"/>
              </a:ext>
            </a:extLst>
          </p:cNvPr>
          <p:cNvSpPr txBox="1"/>
          <p:nvPr/>
        </p:nvSpPr>
        <p:spPr>
          <a:xfrm>
            <a:off x="157944" y="5811560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5956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3C7F8-3C6E-46DB-B958-1D79607711C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of Flip-Flops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8BA4C-7080-484A-9754-1E9C818D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0" y="584775"/>
            <a:ext cx="3850966" cy="6261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21FA1-FFB5-4759-9EB3-CE2BD5EBA239}"/>
              </a:ext>
            </a:extLst>
          </p:cNvPr>
          <p:cNvSpPr txBox="1"/>
          <p:nvPr/>
        </p:nvSpPr>
        <p:spPr>
          <a:xfrm>
            <a:off x="0" y="584775"/>
            <a:ext cx="8044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 STORAGE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 flip-flops can be used as parallel data storage devices.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Multiple D flip-flops are connected in parallel.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a N-bit data, N no. of flip-flops are required.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data is stored at the triggering edge of the clock pulse.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Figure shows a 4-bit positive edge triggered data storage device.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same clock is parallel connected to all the flip-flops.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input of the flip-flops are connected to the data bus.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At every clock pulse, the data in the data bus gets stored in the flip-flops.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device also has common asynchronous Clear input.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the memory is needed to emptied, the Clear input is set to LOW.</a:t>
            </a:r>
          </a:p>
        </p:txBody>
      </p:sp>
    </p:spTree>
    <p:extLst>
      <p:ext uri="{BB962C8B-B14F-4D97-AF65-F5344CB8AC3E}">
        <p14:creationId xmlns:p14="http://schemas.microsoft.com/office/powerpoint/2010/main" val="318880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1C08E-7A0F-45C9-9D81-F5439CE899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of Flip-Flops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5E377-BC73-4AE5-A7A9-30E9B665ADA6}"/>
              </a:ext>
            </a:extLst>
          </p:cNvPr>
          <p:cNvSpPr txBox="1"/>
          <p:nvPr/>
        </p:nvSpPr>
        <p:spPr>
          <a:xfrm>
            <a:off x="0" y="584775"/>
            <a:ext cx="63726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FREQUENCY DIVISION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JK flip-flops can be used to slow down clocks.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also known as frequency division.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JK flip-flop is operated in the toggle mode.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flip-flop divides the frequency by 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fore,  N flip-flops can be connected in series to divide the frequency by 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benefit of using flip-flops for frequency division is that the duty cycle is exactly 50%.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figure shows the arrangement to divide the clock frequency by 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EECCE-3CC5-4832-A48F-9BA23C96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09" y="691476"/>
            <a:ext cx="5479490" cy="3570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85891-EC8A-414B-9048-C0B392CA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09" y="4665633"/>
            <a:ext cx="5479491" cy="19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4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89D0-1127-415D-9895-962A3600325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of Flip-Flops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FFFFD-1062-463E-A11B-D54593F0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46" y="702365"/>
            <a:ext cx="7899014" cy="6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1944-2F5B-4779-9153-51A9420F76F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of Flip-Flops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AB03-640D-41B1-8B15-0702A3DF8C08}"/>
              </a:ext>
            </a:extLst>
          </p:cNvPr>
          <p:cNvSpPr txBox="1"/>
          <p:nvPr/>
        </p:nvSpPr>
        <p:spPr>
          <a:xfrm>
            <a:off x="0" y="58477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COUNTING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Flip-flops can also be used to make digital counters.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JK flip-flops are used to make counters.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JK flip-flop is operated in the toggle mode.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 flip-flops are required for N-bit counters.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Counters can be synchronous or asynchronous.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9E74E-CDDD-4705-8E2C-4D004E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3311537"/>
            <a:ext cx="5963479" cy="2936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7E0DC-DDAB-448E-8C5E-7A8EDC02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364477"/>
            <a:ext cx="6096000" cy="29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3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19E2F-6C77-4FC8-838B-2BD8D154485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7EE5-85F9-4FF4-875D-8ADD718C6E51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Thomas L. Floyd, “Digital Fundamentals” 11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edition, Prentice Hall – Pearson Education.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1C340-5964-4A33-B984-7BA099F2BB0F}"/>
              </a:ext>
            </a:extLst>
          </p:cNvPr>
          <p:cNvSpPr/>
          <p:nvPr/>
        </p:nvSpPr>
        <p:spPr>
          <a:xfrm>
            <a:off x="2413613" y="2497976"/>
            <a:ext cx="736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17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AA06A-96D3-429A-94DE-EFF4B5F38E3A}"/>
              </a:ext>
            </a:extLst>
          </p:cNvPr>
          <p:cNvSpPr txBox="1"/>
          <p:nvPr/>
        </p:nvSpPr>
        <p:spPr>
          <a:xfrm>
            <a:off x="0" y="4828005"/>
            <a:ext cx="579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Block diagram of an Active-HIGH S-R Latch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For an Active-HIGH S-R Latch there are no bubbles in the inputs.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485292-DF7C-47CF-B14D-7A25DCAA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7" y="705523"/>
            <a:ext cx="4226335" cy="3786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E1080-4482-4E7F-A9CD-83768E46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21" y="705523"/>
            <a:ext cx="4690672" cy="3786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59DDE5-3A5C-48FA-9035-8925DDF4FC0E}"/>
              </a:ext>
            </a:extLst>
          </p:cNvPr>
          <p:cNvSpPr txBox="1"/>
          <p:nvPr/>
        </p:nvSpPr>
        <p:spPr>
          <a:xfrm>
            <a:off x="6233154" y="4828005"/>
            <a:ext cx="579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Block diagram of an Active-LOW S-R Latch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For an Active-LOW S-R Latch there are bubbles in the inputs.</a:t>
            </a:r>
          </a:p>
        </p:txBody>
      </p:sp>
    </p:spTree>
    <p:extLst>
      <p:ext uri="{BB962C8B-B14F-4D97-AF65-F5344CB8AC3E}">
        <p14:creationId xmlns:p14="http://schemas.microsoft.com/office/powerpoint/2010/main" val="318632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BE62-DF79-4BA7-80FD-676D344F9B96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Operation of an Active-HIGH S-R Latch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6A71C-D530-49AB-9FBE-01C6D296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47" y="704807"/>
            <a:ext cx="4200561" cy="3011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16B60-5A23-4329-88D3-83E7D25CE144}"/>
                  </a:ext>
                </a:extLst>
              </p:cNvPr>
              <p:cNvSpPr txBox="1"/>
              <p:nvPr/>
            </p:nvSpPr>
            <p:spPr>
              <a:xfrm>
                <a:off x="203125" y="1163764"/>
                <a:ext cx="6520068" cy="526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STARTING CONDITION Q=0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S=1, R=0, Q=0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 (SET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=0.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AND R=0, Q=1.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S=0, R=0, Q=1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(MEMORY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S=0 AND Q=1,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AND R=0, Q=1.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S=0, R=1, Q=1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(RESET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R=1, Q=0.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Q=0 AND S=0,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both inputs are 1, the operation is INVALID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16B60-5A23-4329-88D3-83E7D25CE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5" y="1163764"/>
                <a:ext cx="6520068" cy="5269135"/>
              </a:xfrm>
              <a:prstGeom prst="rect">
                <a:avLst/>
              </a:prstGeom>
              <a:blipFill>
                <a:blip r:embed="rId3"/>
                <a:stretch>
                  <a:fillRect l="-1402" t="-926" r="-1402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23FA2DB-A8E3-4743-8346-DF55DAAE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457" y="3801593"/>
            <a:ext cx="3591339" cy="2413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149F35-012F-48FF-A6E3-678764912F01}"/>
              </a:ext>
            </a:extLst>
          </p:cNvPr>
          <p:cNvSpPr txBox="1"/>
          <p:nvPr/>
        </p:nvSpPr>
        <p:spPr>
          <a:xfrm>
            <a:off x="7191080" y="6300399"/>
            <a:ext cx="404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Truth-table for NOR gate</a:t>
            </a:r>
          </a:p>
        </p:txBody>
      </p:sp>
    </p:spTree>
    <p:extLst>
      <p:ext uri="{BB962C8B-B14F-4D97-AF65-F5344CB8AC3E}">
        <p14:creationId xmlns:p14="http://schemas.microsoft.com/office/powerpoint/2010/main" val="18583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BE62-DF79-4BA7-80FD-676D344F9B96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Table of operation of an Active-HIGH S-R Latch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6A71C-D530-49AB-9FBE-01C6D296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272" y="1901326"/>
            <a:ext cx="5592879" cy="400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BC57E-D52C-4669-A58F-276FFB69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9" y="1680819"/>
            <a:ext cx="4832540" cy="44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BE62-DF79-4BA7-80FD-676D344F9B96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Operation of an Active-LOW S-R Latch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1CE4B-A23E-4487-9119-DB5A513A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19" y="584775"/>
            <a:ext cx="4163511" cy="3074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CB3B3-3CA1-4232-B4BC-F35F55B4BE70}"/>
                  </a:ext>
                </a:extLst>
              </p:cNvPr>
              <p:cNvSpPr txBox="1"/>
              <p:nvPr/>
            </p:nvSpPr>
            <p:spPr>
              <a:xfrm>
                <a:off x="202009" y="1163380"/>
                <a:ext cx="6520068" cy="526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STARTING CONDITION Q=0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S=0, R=1, Q=0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 (SET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Q=1. AS Q=1 AND R=1,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S=1, R=1, Q=1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(MEMORY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S=1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=0, Q=1.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Q=1 AND R=1,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S=1, R=0, Q=1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 (RESET OPERATION)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R=0,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 AND S=1, Q=0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both inputs are 0, the operation is INVALID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CB3B3-3CA1-4232-B4BC-F35F55B4B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9" y="1163380"/>
                <a:ext cx="6520068" cy="5269904"/>
              </a:xfrm>
              <a:prstGeom prst="rect">
                <a:avLst/>
              </a:prstGeom>
              <a:blipFill>
                <a:blip r:embed="rId3"/>
                <a:stretch>
                  <a:fillRect l="-1402" t="-926" r="-1402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FB000FE-7E40-4E63-B162-4DD7C35F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71" y="3909122"/>
            <a:ext cx="3496608" cy="2364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C914E-6D50-489B-B85B-5FF013EF0090}"/>
              </a:ext>
            </a:extLst>
          </p:cNvPr>
          <p:cNvSpPr txBox="1"/>
          <p:nvPr/>
        </p:nvSpPr>
        <p:spPr>
          <a:xfrm>
            <a:off x="7055527" y="6273225"/>
            <a:ext cx="404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Truth-table for NAND gate</a:t>
            </a:r>
          </a:p>
        </p:txBody>
      </p:sp>
    </p:spTree>
    <p:extLst>
      <p:ext uri="{BB962C8B-B14F-4D97-AF65-F5344CB8AC3E}">
        <p14:creationId xmlns:p14="http://schemas.microsoft.com/office/powerpoint/2010/main" val="8342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BE62-DF79-4BA7-80FD-676D344F9B96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Table of operation of an Active-LOW S-R Latch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0B4CF-BD78-4A82-B98D-23D9E925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2" y="1673832"/>
            <a:ext cx="4862243" cy="4450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64321-AFDF-4175-B00A-FD1B083E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13" y="1970399"/>
            <a:ext cx="5134307" cy="37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BE62-DF79-4BA7-80FD-676D344F9B96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Exercise 1: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2CA29-6092-462B-BAA1-0CBC26870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67"/>
          <a:stretch/>
        </p:blipFill>
        <p:spPr>
          <a:xfrm>
            <a:off x="0" y="1021097"/>
            <a:ext cx="11950301" cy="1258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A946ED-E4E8-4348-95EF-5125F625F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36"/>
          <a:stretch/>
        </p:blipFill>
        <p:spPr>
          <a:xfrm>
            <a:off x="2539224" y="2570889"/>
            <a:ext cx="9411077" cy="1987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DFD6A-4DA9-4F13-9D89-D7894CED4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64"/>
          <a:stretch/>
        </p:blipFill>
        <p:spPr>
          <a:xfrm>
            <a:off x="2539224" y="4558714"/>
            <a:ext cx="9411077" cy="127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A08D3-332E-41E9-97BF-72E0A43FB10E}"/>
              </a:ext>
            </a:extLst>
          </p:cNvPr>
          <p:cNvSpPr txBox="1"/>
          <p:nvPr/>
        </p:nvSpPr>
        <p:spPr>
          <a:xfrm>
            <a:off x="374221" y="4966975"/>
            <a:ext cx="166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7E588-6192-4182-9A43-7F966CB20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64" r="87976"/>
          <a:stretch/>
        </p:blipFill>
        <p:spPr>
          <a:xfrm>
            <a:off x="2539225" y="4558712"/>
            <a:ext cx="1131628" cy="12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FE21-CD4B-48F0-A5E3-B74D49634A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Gated S-R Latches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F21EE-CAA5-4FF1-A8E9-86A052D4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9" y="2874063"/>
            <a:ext cx="5195409" cy="3091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2BA15-7D15-48CE-A372-C1E85D0FA136}"/>
              </a:ext>
            </a:extLst>
          </p:cNvPr>
          <p:cNvSpPr txBox="1"/>
          <p:nvPr/>
        </p:nvSpPr>
        <p:spPr>
          <a:xfrm>
            <a:off x="0" y="58477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gated latch is a variation of basic latch.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gated latch has an extra input “ENABLE” (EN).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latch responds to S and R if and only if EN is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 the extra input brings more control over the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Gated Latches are level sensitive.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D29384-D4EB-416A-ABB3-A51F8ECB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88" y="2874062"/>
            <a:ext cx="3251664" cy="30917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4CE68D-0E99-4E3F-85B0-7F02573EFDB2}"/>
              </a:ext>
            </a:extLst>
          </p:cNvPr>
          <p:cNvSpPr txBox="1"/>
          <p:nvPr/>
        </p:nvSpPr>
        <p:spPr>
          <a:xfrm>
            <a:off x="595022" y="6181853"/>
            <a:ext cx="452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 gated S-R Latch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DB915-5C64-4403-87DB-679B067AF9EB}"/>
              </a:ext>
            </a:extLst>
          </p:cNvPr>
          <p:cNvSpPr txBox="1"/>
          <p:nvPr/>
        </p:nvSpPr>
        <p:spPr>
          <a:xfrm>
            <a:off x="6577654" y="6181853"/>
            <a:ext cx="475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of a gated S-R Latch</a:t>
            </a:r>
          </a:p>
        </p:txBody>
      </p:sp>
    </p:spTree>
    <p:extLst>
      <p:ext uri="{BB962C8B-B14F-4D97-AF65-F5344CB8AC3E}">
        <p14:creationId xmlns:p14="http://schemas.microsoft.com/office/powerpoint/2010/main" val="250724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1469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Office Theme</vt:lpstr>
      <vt:lpstr>Lecture -1 Sequential Circuit Design Latches and Flip-Flops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-1 Sequential Circuit Design Latches and Flip-Flops</dc:title>
  <dc:creator>Asif Mahfuz</dc:creator>
  <cp:lastModifiedBy>Asif Mahfuz</cp:lastModifiedBy>
  <cp:revision>33</cp:revision>
  <dcterms:created xsi:type="dcterms:W3CDTF">2020-05-13T06:40:16Z</dcterms:created>
  <dcterms:modified xsi:type="dcterms:W3CDTF">2020-06-01T06:50:01Z</dcterms:modified>
</cp:coreProperties>
</file>