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2D33-1F3E-4E87-9646-3C3BD118D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08E88-DB6B-4D9C-84C5-4FBE4EEE9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5EFA6-9FC0-4A5C-9812-F09CAEDB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76C-0E41-4634-B3C2-845E2528C6E1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608A-A0DA-46D1-B8BD-F4F03261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A81E-AB92-48AE-BAF1-5AEE7FE0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D9A4-F1ED-4B04-ABD5-D021C19A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5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2E18-37D1-416B-9A97-CEA9FC37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21AAB-E8A5-452B-8CC7-8A5E580C0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AB7E7-60D2-4F32-A104-17D2A6A1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76C-0E41-4634-B3C2-845E2528C6E1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D8D7-2D06-4A4D-835C-F2A960EA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2611-0325-4A3C-A036-23C21203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D9A4-F1ED-4B04-ABD5-D021C19A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4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EF78D-ACC3-4AFC-B961-E4D4748DA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8A737-1556-43DB-B559-E9E23FF9A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6D99F-9329-4C20-8605-7CB992AF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76C-0E41-4634-B3C2-845E2528C6E1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862E-B369-4D1C-8B59-2012B7B4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216D-0FA8-4EC5-832A-F604C9F7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D9A4-F1ED-4B04-ABD5-D021C19A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B101-980B-4C29-B136-69444588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1FE7-334C-4ECB-9A94-1B029DDB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A7E8-4413-4744-8B4E-BAB346FC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76C-0E41-4634-B3C2-845E2528C6E1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E489-D3A5-403B-A74E-28ECF78F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8395-40EF-4815-A432-1F1C66C6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D9A4-F1ED-4B04-ABD5-D021C19A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8036-5F94-4EB9-BEB8-CFFE7752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AE297-1DB5-48DF-A63D-B6BE28605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D866-AC8F-4B44-9C3F-DC89A893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76C-0E41-4634-B3C2-845E2528C6E1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AA7E-EFC1-49E2-A9A5-50FD7736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C740-54DE-46EB-9232-854C9C0D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D9A4-F1ED-4B04-ABD5-D021C19A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F45D-68A0-4856-A63E-C712FC5A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2451-47B1-40C3-849C-BA13E25EA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45A15-4436-4DEF-B096-BF775673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84B6-A166-4BB5-8B9A-546F5A29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76C-0E41-4634-B3C2-845E2528C6E1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165A5-6C60-4D11-9232-7D3D9401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1FAA2-0D42-4EEC-90DF-7DCF22D8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D9A4-F1ED-4B04-ABD5-D021C19A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58BD-F37C-4BB6-8643-D18660DD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3E0B1-057B-4A41-BFE7-76435641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D81A5-54F8-4DD1-88EC-4B269393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C93EF-0D06-4AE6-891A-8D5FFE57C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98936-B937-4FEF-9779-40E487059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6D195-F7F4-4DFD-ABB4-FC0CBA63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76C-0E41-4634-B3C2-845E2528C6E1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90075-8A8D-42C5-8FB2-19365B82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8E7B8-41AE-4C4E-B36C-8B807AB9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D9A4-F1ED-4B04-ABD5-D021C19A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15DD-C0B8-4A5E-B065-2F866652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52BFB-7B29-4DA0-BDE8-C0195357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76C-0E41-4634-B3C2-845E2528C6E1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D165C-D83E-4FB0-A6D2-67D02F73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B2FA4-87CB-42FD-8124-295F5A29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D9A4-F1ED-4B04-ABD5-D021C19A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3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9FAB3-D9B3-41E6-B8AE-97499C63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76C-0E41-4634-B3C2-845E2528C6E1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7899-7E10-455B-A33D-FF4EE2DD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9E6BB-0FA5-48B7-AA09-DEDBB9F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D9A4-F1ED-4B04-ABD5-D021C19A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7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26BE-BE6D-4DA7-9807-3D6DCC58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B36D-2402-4E64-9809-593F4CE1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6F6C7-CE7E-4685-80BC-2662D5BBE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36FEC-853D-478C-BE3A-614AF5EE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76C-0E41-4634-B3C2-845E2528C6E1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DEDC9-94C6-4611-9EFA-CE321D47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B07A-6617-458D-A883-3BE47E0E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D9A4-F1ED-4B04-ABD5-D021C19A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2502-C983-4CF6-BE6A-974FC2A2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24097-78B4-4AE2-9070-6E3E4345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003C1-135B-4B50-B262-020666A3A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8F428-0B1D-4A20-851D-35999FE6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776C-0E41-4634-B3C2-845E2528C6E1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CEDA7-D1CA-49EF-8B0C-477EA1D8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0CA1E-0574-40D6-9ABC-C46F7E88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D9A4-F1ED-4B04-ABD5-D021C19A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205B4-4C1D-46B2-91ED-10A42E02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7F4FA-FF17-4DF8-9F7B-A3B094B1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A342-3B1B-434E-A4C4-6800D2F19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776C-0E41-4634-B3C2-845E2528C6E1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FA8D2-A909-4A88-88C4-57EC99B90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02CBB-8BB1-4724-A747-D9FBBB28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D9A4-F1ED-4B04-ABD5-D021C19A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4CEA-0FB7-48C6-925F-A4F9D5320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Lecture-2</a:t>
            </a:r>
            <a:b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Sequential Circuit Design</a:t>
            </a:r>
            <a:b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Counters</a:t>
            </a:r>
          </a:p>
        </p:txBody>
      </p:sp>
    </p:spTree>
    <p:extLst>
      <p:ext uri="{BB962C8B-B14F-4D97-AF65-F5344CB8AC3E}">
        <p14:creationId xmlns:p14="http://schemas.microsoft.com/office/powerpoint/2010/main" val="78537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25E690-CE2A-4156-A21F-2C47A321B6EA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Asynchronous MOD-12 Counter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354FC-A403-4F3D-8BD2-C8A5D582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735" y="601039"/>
            <a:ext cx="5029200" cy="2266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3A8697-8ACC-45BF-B6F4-A56D0BBC8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8" y="2867990"/>
            <a:ext cx="9316580" cy="3697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3530F-A6F4-4441-8D3B-D4DCDA691BF2}"/>
              </a:ext>
            </a:extLst>
          </p:cNvPr>
          <p:cNvSpPr txBox="1"/>
          <p:nvPr/>
        </p:nvSpPr>
        <p:spPr>
          <a:xfrm>
            <a:off x="171157" y="1910091"/>
            <a:ext cx="3080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 state 0000 and 1100 Q</a:t>
            </a:r>
            <a:r>
              <a:rPr lang="en-US" sz="2000" b="1" baseline="-25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Q</a:t>
            </a:r>
            <a:r>
              <a:rPr lang="en-US" sz="2000" b="1" baseline="-25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already 0 so need to clear these two flip-flops.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A3265A-88B6-492C-98B9-00C3BF9F09E9}"/>
              </a:ext>
            </a:extLst>
          </p:cNvPr>
          <p:cNvCxnSpPr>
            <a:cxnSpLocks/>
          </p:cNvCxnSpPr>
          <p:nvPr/>
        </p:nvCxnSpPr>
        <p:spPr>
          <a:xfrm>
            <a:off x="1404730" y="3233530"/>
            <a:ext cx="132522" cy="3180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E502F0-574C-4A9F-BD7A-BDC5E898D26C}"/>
              </a:ext>
            </a:extLst>
          </p:cNvPr>
          <p:cNvCxnSpPr>
            <a:cxnSpLocks/>
          </p:cNvCxnSpPr>
          <p:nvPr/>
        </p:nvCxnSpPr>
        <p:spPr>
          <a:xfrm>
            <a:off x="1404730" y="3233530"/>
            <a:ext cx="1847251" cy="3180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0F86C0-0EB2-4ACC-8880-18805C70E8BC}"/>
              </a:ext>
            </a:extLst>
          </p:cNvPr>
          <p:cNvSpPr txBox="1"/>
          <p:nvPr/>
        </p:nvSpPr>
        <p:spPr>
          <a:xfrm>
            <a:off x="3506832" y="1806160"/>
            <a:ext cx="338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NAND of Q2 and Q3 at 1100 state produces a 0 which clears FF2 and FF3.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502CB3-3700-4A68-85E1-751C9909C3D6}"/>
              </a:ext>
            </a:extLst>
          </p:cNvPr>
          <p:cNvCxnSpPr>
            <a:cxnSpLocks/>
          </p:cNvCxnSpPr>
          <p:nvPr/>
        </p:nvCxnSpPr>
        <p:spPr>
          <a:xfrm>
            <a:off x="5870713" y="2610678"/>
            <a:ext cx="2372139" cy="857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10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39C3D-5214-4A90-8D90-8CDADB37AE9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Synchronous 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3C063-C45D-4FF4-866E-104383B70601}"/>
              </a:ext>
            </a:extLst>
          </p:cNvPr>
          <p:cNvSpPr txBox="1"/>
          <p:nvPr/>
        </p:nvSpPr>
        <p:spPr>
          <a:xfrm>
            <a:off x="0" y="58477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Flip-Flops are connected to a common clock.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Flip-Flops change their state at the same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JK flip-flops are used.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design is complex compared to asynchronous counters.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ACAB2-8782-4DDB-9388-36C24641B867}"/>
              </a:ext>
            </a:extLst>
          </p:cNvPr>
          <p:cNvSpPr txBox="1"/>
          <p:nvPr/>
        </p:nvSpPr>
        <p:spPr>
          <a:xfrm>
            <a:off x="0" y="2763082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Common Synchronous Counter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9B7B2-8139-46AB-854B-25984C947926}"/>
              </a:ext>
            </a:extLst>
          </p:cNvPr>
          <p:cNvSpPr txBox="1"/>
          <p:nvPr/>
        </p:nvSpPr>
        <p:spPr>
          <a:xfrm>
            <a:off x="0" y="3347857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Synchronous Binary Counters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2- Bit Binary Counter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3- Bit Binary Counter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4- Bit Binary Counter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Synchronous BCD Decade Counters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Up/ Down Synchronous Counters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Irregular Sequence Counters</a:t>
            </a:r>
          </a:p>
        </p:txBody>
      </p:sp>
    </p:spTree>
    <p:extLst>
      <p:ext uri="{BB962C8B-B14F-4D97-AF65-F5344CB8AC3E}">
        <p14:creationId xmlns:p14="http://schemas.microsoft.com/office/powerpoint/2010/main" val="311345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9148CE-4EF3-4BE2-8A34-753DB2997FF6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2-Bit Synchronous Counter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4FC67-59D1-4AC1-8BA7-A51D32EB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75" y="548244"/>
            <a:ext cx="3816626" cy="3105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7BEDA-DBA1-4C5C-976D-CF80451D9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6" y="4578184"/>
            <a:ext cx="2993197" cy="1355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CEBF84-8123-4F28-9EEE-60FEB3E91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643" y="3654032"/>
            <a:ext cx="7686261" cy="3203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9D258D-4929-47AE-9EDC-0DDE6E8ABD5C}"/>
              </a:ext>
            </a:extLst>
          </p:cNvPr>
          <p:cNvSpPr txBox="1"/>
          <p:nvPr/>
        </p:nvSpPr>
        <p:spPr>
          <a:xfrm>
            <a:off x="1" y="548244"/>
            <a:ext cx="8375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2-Bit Binary Counter count from 0 up to 3 and then resets.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Unlike asynchronous counter we need find the inputs to the flip-flop.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first bit alternates at every clock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 the first flip-flop can be used in toggle mode.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But for the second bit we need to find the pattern that toggles the bit.</a:t>
            </a:r>
          </a:p>
        </p:txBody>
      </p:sp>
    </p:spTree>
    <p:extLst>
      <p:ext uri="{BB962C8B-B14F-4D97-AF65-F5344CB8AC3E}">
        <p14:creationId xmlns:p14="http://schemas.microsoft.com/office/powerpoint/2010/main" val="176886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9148CE-4EF3-4BE2-8A34-753DB2997FF6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2-Bit Synchronous Counter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77529-A4C8-4761-80F0-CC586550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3531"/>
            <a:ext cx="9037983" cy="3203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F298E1-0DE3-4FC0-AC09-FB25DF983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5" y="3839333"/>
            <a:ext cx="10416209" cy="3047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0B445-F4F0-4192-B0A1-954119AB7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803" y="1505461"/>
            <a:ext cx="2993197" cy="13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2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93DD7-406C-4BE7-8123-FEFB8F83DC66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3-Bit Synchronous Counter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96B44-71D9-4600-8E85-9F9D41A4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999"/>
            <a:ext cx="8096709" cy="2928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E5F978-123C-488F-9DB6-739A479F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3653"/>
            <a:ext cx="8096708" cy="2966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0039B-D2F3-4B47-BAC6-2A5362342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709" y="556441"/>
            <a:ext cx="4095291" cy="3227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E866F-8033-4F61-8691-96E7ABAFF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397" y="5530557"/>
            <a:ext cx="2504453" cy="52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F4494-38AA-4E19-ABEB-F28375EBF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398" y="4798543"/>
            <a:ext cx="2284713" cy="529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ED80A-038A-4F0D-AB71-59AA8CC2A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9397" y="4201862"/>
            <a:ext cx="2284714" cy="6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1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377F3D-FCC5-4591-A43E-8D0FB0C3D89F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4-Bit Synchronous Counter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F670F-C166-4136-926E-F5FDEC07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26" y="556441"/>
            <a:ext cx="8761220" cy="2676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545E4F-8491-4ABE-AA1C-8066C376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940" y="3326296"/>
            <a:ext cx="8360665" cy="3531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30006-5419-4219-BD5C-8B1D9E1F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" y="556591"/>
            <a:ext cx="3415872" cy="4398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63E64-33F9-47C9-86E5-34907C3ED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68" y="4955046"/>
            <a:ext cx="1714070" cy="485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6DCB9-A2B1-4D7D-839E-C94CD7A19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068" y="5478266"/>
            <a:ext cx="1795054" cy="418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A9B78-CC05-4CB9-A976-8C94D7C4E8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068" y="5934004"/>
            <a:ext cx="2118966" cy="404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B626B-CD53-4809-A453-32ED5EBBBA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067" y="6376244"/>
            <a:ext cx="3211259" cy="4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1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94DC9-579D-43E7-AED3-D2673116FE08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Synchronous BCD Decade Counter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3C031-E07F-420C-82E5-2D63CDAC8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440"/>
            <a:ext cx="7585942" cy="6301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572977-83A8-4060-AB7B-C15BC0FDD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871" y="1540254"/>
            <a:ext cx="2781300" cy="18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7BB9F-718C-48A0-AB36-851BBA29F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03" y="3590526"/>
            <a:ext cx="4552950" cy="58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49A0BF-59E2-4195-8DF1-8D12CB0B7214}"/>
                  </a:ext>
                </a:extLst>
              </p:cNvPr>
              <p:cNvSpPr txBox="1"/>
              <p:nvPr/>
            </p:nvSpPr>
            <p:spPr>
              <a:xfrm>
                <a:off x="9978891" y="779481"/>
                <a:ext cx="1954592" cy="70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Why do we need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??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49A0BF-59E2-4195-8DF1-8D12CB0B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891" y="779481"/>
                <a:ext cx="1954592" cy="708592"/>
              </a:xfrm>
              <a:prstGeom prst="rect">
                <a:avLst/>
              </a:prstGeom>
              <a:blipFill>
                <a:blip r:embed="rId5"/>
                <a:stretch>
                  <a:fillRect l="-3427" t="-5172" r="-4984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1F2E96-A0A4-4CB9-A0ED-CECEFDF6551F}"/>
              </a:ext>
            </a:extLst>
          </p:cNvPr>
          <p:cNvCxnSpPr>
            <a:cxnSpLocks/>
          </p:cNvCxnSpPr>
          <p:nvPr/>
        </p:nvCxnSpPr>
        <p:spPr>
          <a:xfrm flipH="1">
            <a:off x="10426096" y="1426389"/>
            <a:ext cx="530091" cy="772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E0DA71-D9D0-4217-982E-FF6B4B2331F4}"/>
              </a:ext>
            </a:extLst>
          </p:cNvPr>
          <p:cNvSpPr txBox="1"/>
          <p:nvPr/>
        </p:nvSpPr>
        <p:spPr>
          <a:xfrm>
            <a:off x="9051236" y="4669113"/>
            <a:ext cx="227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Why do we need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0EA13-597C-4FCA-B1D7-18EB7A7BE9C1}"/>
              </a:ext>
            </a:extLst>
          </p:cNvPr>
          <p:cNvCxnSpPr>
            <a:cxnSpLocks/>
          </p:cNvCxnSpPr>
          <p:nvPr/>
        </p:nvCxnSpPr>
        <p:spPr>
          <a:xfrm flipV="1">
            <a:off x="10559189" y="4171551"/>
            <a:ext cx="834882" cy="516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93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9DC25E-44A6-492E-8034-F44A40C0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556440"/>
            <a:ext cx="11966713" cy="3220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BF42AF-94FA-4ADA-AE0B-80B2A775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47" y="3934904"/>
            <a:ext cx="7176153" cy="28915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D79F99-8BAB-4B2A-9ACC-0896FA717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97" y="3971615"/>
            <a:ext cx="2781300" cy="18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73AD6-7033-4D42-B84A-B6F913FA8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97" y="5898875"/>
            <a:ext cx="4552950" cy="5810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F310FD-7588-4B62-9CE8-4FB08B76843F}"/>
              </a:ext>
            </a:extLst>
          </p:cNvPr>
          <p:cNvCxnSpPr>
            <a:cxnSpLocks/>
          </p:cNvCxnSpPr>
          <p:nvPr/>
        </p:nvCxnSpPr>
        <p:spPr>
          <a:xfrm flipH="1" flipV="1">
            <a:off x="1007165" y="2014330"/>
            <a:ext cx="846382" cy="21428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01B07F-9083-4640-9A49-11DAF2179A68}"/>
              </a:ext>
            </a:extLst>
          </p:cNvPr>
          <p:cNvCxnSpPr>
            <a:cxnSpLocks/>
          </p:cNvCxnSpPr>
          <p:nvPr/>
        </p:nvCxnSpPr>
        <p:spPr>
          <a:xfrm flipV="1">
            <a:off x="2809461" y="2166654"/>
            <a:ext cx="434736" cy="2378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76CE85-BBAE-4B4E-BAAE-F46F70265A6E}"/>
              </a:ext>
            </a:extLst>
          </p:cNvPr>
          <p:cNvCxnSpPr>
            <a:cxnSpLocks/>
          </p:cNvCxnSpPr>
          <p:nvPr/>
        </p:nvCxnSpPr>
        <p:spPr>
          <a:xfrm flipV="1">
            <a:off x="2955235" y="2014330"/>
            <a:ext cx="2796208" cy="3273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E0A8D8-E72D-46C9-9FF3-D79A467673E8}"/>
              </a:ext>
            </a:extLst>
          </p:cNvPr>
          <p:cNvCxnSpPr>
            <a:cxnSpLocks/>
          </p:cNvCxnSpPr>
          <p:nvPr/>
        </p:nvCxnSpPr>
        <p:spPr>
          <a:xfrm flipV="1">
            <a:off x="3988904" y="1881809"/>
            <a:ext cx="4863548" cy="40170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94F4F0-E58A-4321-80DF-FC92D7B94C66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Synchronous BCD Decade Counter</a:t>
            </a:r>
          </a:p>
        </p:txBody>
      </p:sp>
    </p:spTree>
    <p:extLst>
      <p:ext uri="{BB962C8B-B14F-4D97-AF65-F5344CB8AC3E}">
        <p14:creationId xmlns:p14="http://schemas.microsoft.com/office/powerpoint/2010/main" val="134054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9E2C0-305D-44DD-BFB2-86B967BDFA1F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Up-Down Synchronous 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FEE91-F38A-45ED-8540-1528235115FB}"/>
              </a:ext>
            </a:extLst>
          </p:cNvPr>
          <p:cNvSpPr txBox="1"/>
          <p:nvPr/>
        </p:nvSpPr>
        <p:spPr>
          <a:xfrm>
            <a:off x="0" y="55644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up/down counter is one that is capable of progressing in either direction through a certain sequence.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is also called a bi-directional counter.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general most up/down can be reversed at any point in their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4EDFA-F0E5-4EE8-B586-06CDB2D43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06" y="2782442"/>
            <a:ext cx="4871653" cy="1338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80BDF-ABD3-4DA3-B5AA-5376080C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6101"/>
            <a:ext cx="6888695" cy="4731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86F21-3079-46A3-93AB-8DA7FE522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695" y="4777559"/>
            <a:ext cx="5095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4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3B9A8F-9D36-4177-81EA-945965CC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5" y="662609"/>
            <a:ext cx="11309809" cy="46713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685151-8180-4FAE-94F0-1D21B946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61" y="5334000"/>
            <a:ext cx="5095875" cy="1524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7E6894-EF2A-4DDC-83C4-E634F52D7882}"/>
              </a:ext>
            </a:extLst>
          </p:cNvPr>
          <p:cNvCxnSpPr/>
          <p:nvPr/>
        </p:nvCxnSpPr>
        <p:spPr>
          <a:xfrm flipH="1" flipV="1">
            <a:off x="2292626" y="2302566"/>
            <a:ext cx="1590261" cy="3054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EA1B00-00E5-4BDA-BBAA-B4B2C84DE046}"/>
              </a:ext>
            </a:extLst>
          </p:cNvPr>
          <p:cNvCxnSpPr/>
          <p:nvPr/>
        </p:nvCxnSpPr>
        <p:spPr>
          <a:xfrm flipV="1">
            <a:off x="5314122" y="3057939"/>
            <a:ext cx="384313" cy="2835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150ED0-62A9-44F8-9F8B-3AED67A93870}"/>
              </a:ext>
            </a:extLst>
          </p:cNvPr>
          <p:cNvCxnSpPr/>
          <p:nvPr/>
        </p:nvCxnSpPr>
        <p:spPr>
          <a:xfrm flipV="1">
            <a:off x="7624739" y="3097696"/>
            <a:ext cx="1691539" cy="32635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6DA7D7-D117-41FD-9C50-1F3C167FCBC6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Up-Down Synchronous Counter</a:t>
            </a:r>
          </a:p>
        </p:txBody>
      </p:sp>
    </p:spTree>
    <p:extLst>
      <p:ext uri="{BB962C8B-B14F-4D97-AF65-F5344CB8AC3E}">
        <p14:creationId xmlns:p14="http://schemas.microsoft.com/office/powerpoint/2010/main" val="265902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91580-6186-46D6-A2F6-AF2B366E502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Asynchronous 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89A7E-1D40-4335-A42C-79E18D643FEE}"/>
              </a:ext>
            </a:extLst>
          </p:cNvPr>
          <p:cNvSpPr txBox="1"/>
          <p:nvPr/>
        </p:nvSpPr>
        <p:spPr>
          <a:xfrm>
            <a:off x="0" y="58477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COUNTERS: Counters in digital circuit are devices used for counting. These are sequential circuits made of flip-flops. There are two broad categories of counters, namely,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04A3E-404E-4158-AA4D-1A63D29622AD}"/>
              </a:ext>
            </a:extLst>
          </p:cNvPr>
          <p:cNvSpPr txBox="1"/>
          <p:nvPr/>
        </p:nvSpPr>
        <p:spPr>
          <a:xfrm>
            <a:off x="0" y="14157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Asynchronous Counters are counters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where the flip-flops do not have a common clock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so they do not change states at the same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B3F7C-F19E-4E37-8265-236C01DDC788}"/>
              </a:ext>
            </a:extLst>
          </p:cNvPr>
          <p:cNvSpPr txBox="1"/>
          <p:nvPr/>
        </p:nvSpPr>
        <p:spPr>
          <a:xfrm>
            <a:off x="0" y="224676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Synchronous Counters are counters where the flip-flops have a common clock and so the flip-flop changes its states at the same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BF4D3-03BC-4BE4-884F-0E2A5E62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9" y="3081079"/>
            <a:ext cx="4791075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810EF0-4B1C-4FEF-AF00-FFF76011F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178" y="3077766"/>
            <a:ext cx="4981575" cy="26479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A6BDB12-7FD3-46DC-9322-4B54B5DF4C67}"/>
              </a:ext>
            </a:extLst>
          </p:cNvPr>
          <p:cNvGrpSpPr/>
          <p:nvPr/>
        </p:nvGrpSpPr>
        <p:grpSpPr>
          <a:xfrm>
            <a:off x="7321826" y="5534057"/>
            <a:ext cx="2372140" cy="1221476"/>
            <a:chOff x="7348330" y="5348578"/>
            <a:chExt cx="2372140" cy="12214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E12656-A4A6-4876-AE61-077273BC4BF5}"/>
                </a:ext>
              </a:extLst>
            </p:cNvPr>
            <p:cNvSpPr txBox="1"/>
            <p:nvPr/>
          </p:nvSpPr>
          <p:spPr>
            <a:xfrm>
              <a:off x="7348330" y="5923723"/>
              <a:ext cx="2372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The clock is common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A5F37D32-E8B7-4862-A815-CA96E2476CE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54063" y="5543385"/>
              <a:ext cx="575144" cy="185530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AFD871-EC1B-40D6-941B-7EDFE16D4757}"/>
              </a:ext>
            </a:extLst>
          </p:cNvPr>
          <p:cNvSpPr txBox="1"/>
          <p:nvPr/>
        </p:nvSpPr>
        <p:spPr>
          <a:xfrm>
            <a:off x="874644" y="5821629"/>
            <a:ext cx="237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clock is not common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4F87A-ACAD-41D6-99C8-6D1A6E0D27A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060714" y="4401743"/>
            <a:ext cx="1663147" cy="14198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2A3BF5-B256-45F8-9AA3-953B6BA2A51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470992" y="4401741"/>
            <a:ext cx="589722" cy="1419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42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9ABFFA-9F17-4202-9613-EFF9CB4C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421" y="1040175"/>
            <a:ext cx="5606648" cy="4740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E13F4-C296-4A95-BB55-565C1C1C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0" y="854645"/>
            <a:ext cx="5595868" cy="510883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0DA520-2147-437D-94A1-466EA8C99FDB}"/>
              </a:ext>
            </a:extLst>
          </p:cNvPr>
          <p:cNvCxnSpPr>
            <a:cxnSpLocks/>
          </p:cNvCxnSpPr>
          <p:nvPr/>
        </p:nvCxnSpPr>
        <p:spPr>
          <a:xfrm flipV="1">
            <a:off x="4863548" y="1378226"/>
            <a:ext cx="2663687" cy="1046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77338A-D3F5-4F6E-9D86-18DCD5F512D3}"/>
              </a:ext>
            </a:extLst>
          </p:cNvPr>
          <p:cNvCxnSpPr>
            <a:cxnSpLocks/>
          </p:cNvCxnSpPr>
          <p:nvPr/>
        </p:nvCxnSpPr>
        <p:spPr>
          <a:xfrm flipV="1">
            <a:off x="4890052" y="1550504"/>
            <a:ext cx="3975652" cy="1878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E53EFD-21F4-43D2-8CB5-DC2310289014}"/>
              </a:ext>
            </a:extLst>
          </p:cNvPr>
          <p:cNvCxnSpPr>
            <a:cxnSpLocks/>
          </p:cNvCxnSpPr>
          <p:nvPr/>
        </p:nvCxnSpPr>
        <p:spPr>
          <a:xfrm flipV="1">
            <a:off x="4863548" y="1630018"/>
            <a:ext cx="5446643" cy="3074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CB4A97-1BB9-4CC2-BB3D-C818F3097D2E}"/>
              </a:ext>
            </a:extLst>
          </p:cNvPr>
          <p:cNvCxnSpPr>
            <a:cxnSpLocks/>
          </p:cNvCxnSpPr>
          <p:nvPr/>
        </p:nvCxnSpPr>
        <p:spPr>
          <a:xfrm flipV="1">
            <a:off x="5035826" y="1550505"/>
            <a:ext cx="6202017" cy="39756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FDBE55-B8D6-4E3D-8F3A-3F78450B20F5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Up-Down Synchronous Counter</a:t>
            </a:r>
          </a:p>
        </p:txBody>
      </p:sp>
    </p:spTree>
    <p:extLst>
      <p:ext uri="{BB962C8B-B14F-4D97-AF65-F5344CB8AC3E}">
        <p14:creationId xmlns:p14="http://schemas.microsoft.com/office/powerpoint/2010/main" val="35907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C109D-5FD6-46F6-9783-8402E5E0EF2B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Irregular Sequence 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16BAF-024F-416F-8792-B38107D25D51}"/>
              </a:ext>
            </a:extLst>
          </p:cNvPr>
          <p:cNvSpPr txBox="1"/>
          <p:nvPr/>
        </p:nvSpPr>
        <p:spPr>
          <a:xfrm>
            <a:off x="0" y="55644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To design an irregular sequence counter we need to first understand the concept of state machines. A state machine is a sequential circuit having a finite number of states occurring in prescribed order. There are generally two types of state machines, namely, Moore State Machine and Mealy State Machines.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5A2E2-6430-4267-BC68-E6AC187A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25" y="2340413"/>
            <a:ext cx="3752850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FF2F83-CD26-4F70-8805-DC81E3A3E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50" y="2126101"/>
            <a:ext cx="4295775" cy="185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AAC89-390D-47BE-960B-F49E47A0CD44}"/>
              </a:ext>
            </a:extLst>
          </p:cNvPr>
          <p:cNvSpPr txBox="1"/>
          <p:nvPr/>
        </p:nvSpPr>
        <p:spPr>
          <a:xfrm>
            <a:off x="1474456" y="4105632"/>
            <a:ext cx="281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Moore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9E261-5321-43B8-9E3A-C7210EE3A495}"/>
              </a:ext>
            </a:extLst>
          </p:cNvPr>
          <p:cNvSpPr txBox="1"/>
          <p:nvPr/>
        </p:nvSpPr>
        <p:spPr>
          <a:xfrm>
            <a:off x="7532946" y="4105632"/>
            <a:ext cx="281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Mealy Machine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E300B-0F8D-42BB-BCCC-1D87204C7D28}"/>
              </a:ext>
            </a:extLst>
          </p:cNvPr>
          <p:cNvSpPr txBox="1"/>
          <p:nvPr/>
        </p:nvSpPr>
        <p:spPr>
          <a:xfrm>
            <a:off x="0" y="447496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State Machines have a finite number of state and they go about it in a prescribed manner.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order of sequence is described with the help of a state diagram.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state diagram is a diagram which shows the progression of states through which the counter advances when it is clocked.</a:t>
            </a:r>
          </a:p>
        </p:txBody>
      </p:sp>
    </p:spTree>
    <p:extLst>
      <p:ext uri="{BB962C8B-B14F-4D97-AF65-F5344CB8AC3E}">
        <p14:creationId xmlns:p14="http://schemas.microsoft.com/office/powerpoint/2010/main" val="262021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F8286-BE16-4976-95F2-10CF9EDF0D92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Irregular Sequence Counter (Gray Code Counter)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45792-FA27-423F-BD93-A77975CDAB60}"/>
              </a:ext>
            </a:extLst>
          </p:cNvPr>
          <p:cNvSpPr txBox="1"/>
          <p:nvPr/>
        </p:nvSpPr>
        <p:spPr>
          <a:xfrm>
            <a:off x="0" y="556441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Step1: Develop a state Diagram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Step2: Develop a Next-state table.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Step3: Create a flip-flop transition table.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Step4: Use Karnaugh-map to derive the logic requirements.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Step5: Implement a counter to produce the specific sequence of states.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3E23D-9ABA-4DAC-810F-BF5C52AA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6" y="2187656"/>
            <a:ext cx="3737663" cy="3709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A3AB55-496D-4797-B476-DD5C041F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55" y="2187656"/>
            <a:ext cx="6525040" cy="3719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391AC-2D17-42D6-AABA-75DDE0321D87}"/>
              </a:ext>
            </a:extLst>
          </p:cNvPr>
          <p:cNvSpPr txBox="1"/>
          <p:nvPr/>
        </p:nvSpPr>
        <p:spPr>
          <a:xfrm>
            <a:off x="501886" y="6301559"/>
            <a:ext cx="1328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4C7D47-4B84-4D24-99D0-7D9B3D080A5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166259" y="5453421"/>
            <a:ext cx="637868" cy="848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B53ED0-1634-4A90-BE7C-1F3F7243C8B3}"/>
              </a:ext>
            </a:extLst>
          </p:cNvPr>
          <p:cNvSpPr txBox="1"/>
          <p:nvPr/>
        </p:nvSpPr>
        <p:spPr>
          <a:xfrm>
            <a:off x="7481950" y="6331945"/>
            <a:ext cx="1328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STEP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5F7988-9E3B-4423-A66B-2370B8E712C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010401" y="5777949"/>
            <a:ext cx="1135922" cy="553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9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B913B-441C-4763-98AD-7ED38BFF8980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Irregular Sequence Counter (Gray Code Counter)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E2677C-7B2D-44E5-BAFE-3509B5B64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15" y="556555"/>
            <a:ext cx="6838236" cy="39715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510F7D-C34D-4CE6-942C-61320F785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" y="1514407"/>
            <a:ext cx="4476750" cy="2019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D7917B-38AD-418A-82E4-C9DBC4284E11}"/>
              </a:ext>
            </a:extLst>
          </p:cNvPr>
          <p:cNvCxnSpPr>
            <a:cxnSpLocks/>
          </p:cNvCxnSpPr>
          <p:nvPr/>
        </p:nvCxnSpPr>
        <p:spPr>
          <a:xfrm>
            <a:off x="6573078" y="1673433"/>
            <a:ext cx="10469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63ED80-0389-455B-BAE0-C48AA33DBD86}"/>
              </a:ext>
            </a:extLst>
          </p:cNvPr>
          <p:cNvSpPr/>
          <p:nvPr/>
        </p:nvSpPr>
        <p:spPr>
          <a:xfrm>
            <a:off x="3432313" y="2796208"/>
            <a:ext cx="1192696" cy="2517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0CB81-A9E7-444F-8913-1F0B77DB8023}"/>
              </a:ext>
            </a:extLst>
          </p:cNvPr>
          <p:cNvCxnSpPr>
            <a:cxnSpLocks/>
          </p:cNvCxnSpPr>
          <p:nvPr/>
        </p:nvCxnSpPr>
        <p:spPr>
          <a:xfrm flipV="1">
            <a:off x="4625009" y="1697687"/>
            <a:ext cx="3617843" cy="1224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A475D9-9762-4A48-907C-421FFF8C5255}"/>
              </a:ext>
            </a:extLst>
          </p:cNvPr>
          <p:cNvSpPr/>
          <p:nvPr/>
        </p:nvSpPr>
        <p:spPr>
          <a:xfrm>
            <a:off x="490330" y="2796208"/>
            <a:ext cx="2226366" cy="2517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87A3C-AD0B-434D-9FFE-B672A167EDFF}"/>
              </a:ext>
            </a:extLst>
          </p:cNvPr>
          <p:cNvSpPr txBox="1"/>
          <p:nvPr/>
        </p:nvSpPr>
        <p:spPr>
          <a:xfrm>
            <a:off x="0" y="504907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Once the table is populated, considering present state as output K-Map for J and K for the three flip-flops are filled and the logic requirements are found.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E60C39-A319-4030-9EB5-E12545BCE99F}"/>
              </a:ext>
            </a:extLst>
          </p:cNvPr>
          <p:cNvSpPr txBox="1"/>
          <p:nvPr/>
        </p:nvSpPr>
        <p:spPr>
          <a:xfrm>
            <a:off x="2305878" y="4386470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STEP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4AFD7F-4BC8-4C7E-92C8-EAC22A0EFDCB}"/>
              </a:ext>
            </a:extLst>
          </p:cNvPr>
          <p:cNvCxnSpPr>
            <a:cxnSpLocks/>
          </p:cNvCxnSpPr>
          <p:nvPr/>
        </p:nvCxnSpPr>
        <p:spPr>
          <a:xfrm flipV="1">
            <a:off x="2869095" y="3700482"/>
            <a:ext cx="1755914" cy="6859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84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3B6E5D-E0D8-4482-95B9-8FCCD737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6" y="921313"/>
            <a:ext cx="1952625" cy="2381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AC81AC-E40D-457C-A0F7-B0227383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606" y="921313"/>
            <a:ext cx="2371725" cy="2381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DE7741-68E5-4E85-B7E4-7C07242FE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412" y="921313"/>
            <a:ext cx="2409825" cy="239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F0F42-FC05-4743-B33E-26063D435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6" y="3820227"/>
            <a:ext cx="2000250" cy="2333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363220-BF22-4435-8E1D-34C2FE9B7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281" y="3791652"/>
            <a:ext cx="2305050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48FA7-B4B2-4D03-9030-20B62C228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9646" y="3827267"/>
            <a:ext cx="2447044" cy="2487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B6159-3690-40FC-8BC7-5D54FD56796A}"/>
              </a:ext>
            </a:extLst>
          </p:cNvPr>
          <p:cNvSpPr txBox="1"/>
          <p:nvPr/>
        </p:nvSpPr>
        <p:spPr>
          <a:xfrm>
            <a:off x="5136250" y="6314536"/>
            <a:ext cx="1126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9933A-65F1-442B-BD1E-0B94ED0850EF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Irregular Sequence Counter (Gray Code Counter) Design</a:t>
            </a:r>
          </a:p>
        </p:txBody>
      </p:sp>
    </p:spTree>
    <p:extLst>
      <p:ext uri="{BB962C8B-B14F-4D97-AF65-F5344CB8AC3E}">
        <p14:creationId xmlns:p14="http://schemas.microsoft.com/office/powerpoint/2010/main" val="244066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B949A-004D-4C1F-8735-9335C2A6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38" y="1033670"/>
            <a:ext cx="8852924" cy="3843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1EE283-F8E7-4E4C-BA2B-C389234DC6B8}"/>
              </a:ext>
            </a:extLst>
          </p:cNvPr>
          <p:cNvSpPr txBox="1"/>
          <p:nvPr/>
        </p:nvSpPr>
        <p:spPr>
          <a:xfrm>
            <a:off x="2779643" y="5094862"/>
            <a:ext cx="6632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3-Bit Gray Code Counter 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1905A-716F-45FA-BF69-97B285D84796}"/>
              </a:ext>
            </a:extLst>
          </p:cNvPr>
          <p:cNvSpPr txBox="1"/>
          <p:nvPr/>
        </p:nvSpPr>
        <p:spPr>
          <a:xfrm>
            <a:off x="5532782" y="5897699"/>
            <a:ext cx="1126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999AB-48D2-40E9-8647-2AAB1967D02D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Irregular Sequence Counter (Gray Code Counter) Design</a:t>
            </a:r>
          </a:p>
        </p:txBody>
      </p:sp>
    </p:spTree>
    <p:extLst>
      <p:ext uri="{BB962C8B-B14F-4D97-AF65-F5344CB8AC3E}">
        <p14:creationId xmlns:p14="http://schemas.microsoft.com/office/powerpoint/2010/main" val="3674649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F5786F-D3BE-4599-B701-37330F719811}"/>
              </a:ext>
            </a:extLst>
          </p:cNvPr>
          <p:cNvSpPr txBox="1"/>
          <p:nvPr/>
        </p:nvSpPr>
        <p:spPr>
          <a:xfrm>
            <a:off x="0" y="57133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Design a counter with the sequence 1,2,5 and 7.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A5754-F7AD-4F85-B831-F7F2561F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81" y="1184341"/>
            <a:ext cx="3084193" cy="2806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FD03A-EBBB-4345-9F5D-FA5CDBAF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27" y="1226065"/>
            <a:ext cx="7107973" cy="2698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39239-9311-44A9-96EC-816471E2F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5" y="4148722"/>
            <a:ext cx="4809297" cy="2551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CE45CB-19D8-4F98-9985-ABA9E2B23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062" y="4023690"/>
            <a:ext cx="7191245" cy="2834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B0A30-C1F3-47D5-9A6A-66F416F00F68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Irregular Sequence Counter Design</a:t>
            </a:r>
          </a:p>
        </p:txBody>
      </p:sp>
    </p:spTree>
    <p:extLst>
      <p:ext uri="{BB962C8B-B14F-4D97-AF65-F5344CB8AC3E}">
        <p14:creationId xmlns:p14="http://schemas.microsoft.com/office/powerpoint/2010/main" val="1169360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3953D-C16B-4DA9-A405-AED42E6A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01" y="556441"/>
            <a:ext cx="9050398" cy="3127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CE1F86-8E85-4723-810D-52C2E5F5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295" y="3684105"/>
            <a:ext cx="8837410" cy="3011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1CFBE-A235-49DE-96FA-B684321E10A4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Irregular Sequence Counter Design</a:t>
            </a:r>
          </a:p>
        </p:txBody>
      </p:sp>
    </p:spTree>
    <p:extLst>
      <p:ext uri="{BB962C8B-B14F-4D97-AF65-F5344CB8AC3E}">
        <p14:creationId xmlns:p14="http://schemas.microsoft.com/office/powerpoint/2010/main" val="1522548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3FCF53-5BB7-449E-9C9D-DA02E679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89" y="2725807"/>
            <a:ext cx="2669142" cy="1740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B21A69-48A3-49F7-9595-D4CE0452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243" y="1563756"/>
            <a:ext cx="8600054" cy="3730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AEB1C-2B1E-4CD3-A425-E5165A6424F3}"/>
              </a:ext>
            </a:extLst>
          </p:cNvPr>
          <p:cNvSpPr txBox="1"/>
          <p:nvPr/>
        </p:nvSpPr>
        <p:spPr>
          <a:xfrm>
            <a:off x="282720" y="2212249"/>
            <a:ext cx="3014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THE K-MAP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586C7-D081-4512-B7D8-872CCDA3E982}"/>
              </a:ext>
            </a:extLst>
          </p:cNvPr>
          <p:cNvSpPr txBox="1"/>
          <p:nvPr/>
        </p:nvSpPr>
        <p:spPr>
          <a:xfrm>
            <a:off x="3902765" y="5301734"/>
            <a:ext cx="7673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implementation of the counter for the given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682DC-4319-4DFB-817D-C8584F2B0DC1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Irregular Sequence Counter Design</a:t>
            </a:r>
          </a:p>
        </p:txBody>
      </p:sp>
    </p:spTree>
    <p:extLst>
      <p:ext uri="{BB962C8B-B14F-4D97-AF65-F5344CB8AC3E}">
        <p14:creationId xmlns:p14="http://schemas.microsoft.com/office/powerpoint/2010/main" val="3424496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A3B064-E4EF-4318-958B-7459275A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826"/>
            <a:ext cx="12184268" cy="678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E57B8B-4AFB-435B-9DE2-BE3F12B6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2571"/>
            <a:ext cx="4564340" cy="4343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F81295-B707-4CAB-90F4-E0CA01813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70" y="1951161"/>
            <a:ext cx="739140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E9B8F-BC41-4156-BF10-754BC3BE03CD}"/>
              </a:ext>
            </a:extLst>
          </p:cNvPr>
          <p:cNvSpPr txBox="1"/>
          <p:nvPr/>
        </p:nvSpPr>
        <p:spPr>
          <a:xfrm>
            <a:off x="990600" y="5765878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2BE55-386C-4895-8132-0E9CF22C28DF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Irregular Sequence Counter Design</a:t>
            </a:r>
          </a:p>
        </p:txBody>
      </p:sp>
    </p:spTree>
    <p:extLst>
      <p:ext uri="{BB962C8B-B14F-4D97-AF65-F5344CB8AC3E}">
        <p14:creationId xmlns:p14="http://schemas.microsoft.com/office/powerpoint/2010/main" val="92093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3E15D1-AE54-4E06-977E-FFC856F4D7B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Asynchronous 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55F13-738F-474E-8AD6-65B96E2D6072}"/>
              </a:ext>
            </a:extLst>
          </p:cNvPr>
          <p:cNvSpPr txBox="1"/>
          <p:nvPr/>
        </p:nvSpPr>
        <p:spPr>
          <a:xfrm>
            <a:off x="0" y="58477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Flip-Flops are not connected to a common clock.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Flip-Flops do not change their state at the same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JK flip-flops are used in toggle mode of operation.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B1884-0A2E-4846-9F73-399E611AEE22}"/>
              </a:ext>
            </a:extLst>
          </p:cNvPr>
          <p:cNvSpPr txBox="1"/>
          <p:nvPr/>
        </p:nvSpPr>
        <p:spPr>
          <a:xfrm>
            <a:off x="0" y="2763082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Common Asynchronous Counter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E2C9C-89A9-41D6-AEF1-A17DD52EC82C}"/>
              </a:ext>
            </a:extLst>
          </p:cNvPr>
          <p:cNvSpPr txBox="1"/>
          <p:nvPr/>
        </p:nvSpPr>
        <p:spPr>
          <a:xfrm>
            <a:off x="0" y="334785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Asynchronous Binary Counters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2- Bit Binary Counters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3- Bit Binary Counters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4- Bit Binary Counters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Asynchronous Decade Counter ( MOD-10)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Asynchronous Modulus Twelve Counter</a:t>
            </a:r>
          </a:p>
        </p:txBody>
      </p:sp>
    </p:spTree>
    <p:extLst>
      <p:ext uri="{BB962C8B-B14F-4D97-AF65-F5344CB8AC3E}">
        <p14:creationId xmlns:p14="http://schemas.microsoft.com/office/powerpoint/2010/main" val="306783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E2C6C-F01F-480E-AC1D-EB2D9318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72" y="523220"/>
            <a:ext cx="10181428" cy="3071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1418F0-BAE9-4A3D-872F-6727D75E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4653"/>
            <a:ext cx="11333990" cy="3263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EEA577-5B4D-4DAD-BE0B-393A33389D51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Irregular Sequence Counter Design</a:t>
            </a:r>
          </a:p>
        </p:txBody>
      </p:sp>
    </p:spTree>
    <p:extLst>
      <p:ext uri="{BB962C8B-B14F-4D97-AF65-F5344CB8AC3E}">
        <p14:creationId xmlns:p14="http://schemas.microsoft.com/office/powerpoint/2010/main" val="2270694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0729CE-3B4A-4C83-80DC-87465EEB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50227"/>
            <a:ext cx="12019723" cy="1450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DB2D1-4344-44EF-BA95-195B8B2E9D29}"/>
              </a:ext>
            </a:extLst>
          </p:cNvPr>
          <p:cNvSpPr txBox="1"/>
          <p:nvPr/>
        </p:nvSpPr>
        <p:spPr>
          <a:xfrm>
            <a:off x="-1" y="739401"/>
            <a:ext cx="594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Logic Requirements for the inputs J and 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A23BB-0E87-4170-8AEA-C03523B8AF8A}"/>
              </a:ext>
            </a:extLst>
          </p:cNvPr>
          <p:cNvSpPr txBox="1"/>
          <p:nvPr/>
        </p:nvSpPr>
        <p:spPr>
          <a:xfrm>
            <a:off x="1424608" y="2967335"/>
            <a:ext cx="934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Please draw the circuit for the counter on your own!!!!!!!!!!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80DDF-BD65-4D51-8DF1-2D260CA285FD}"/>
              </a:ext>
            </a:extLst>
          </p:cNvPr>
          <p:cNvSpPr txBox="1"/>
          <p:nvPr/>
        </p:nvSpPr>
        <p:spPr>
          <a:xfrm>
            <a:off x="0" y="-28334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Irregular Sequence Counter Design</a:t>
            </a:r>
          </a:p>
        </p:txBody>
      </p:sp>
    </p:spTree>
    <p:extLst>
      <p:ext uri="{BB962C8B-B14F-4D97-AF65-F5344CB8AC3E}">
        <p14:creationId xmlns:p14="http://schemas.microsoft.com/office/powerpoint/2010/main" val="4044084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19E2F-6C77-4FC8-838B-2BD8D154485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F7EE5-85F9-4FF4-875D-8ADD718C6E51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Thomas L. Floyd, “Digital Fundamentals” 11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edition, Prentice Hall – Pearson Education.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1C340-5964-4A33-B984-7BA099F2BB0F}"/>
              </a:ext>
            </a:extLst>
          </p:cNvPr>
          <p:cNvSpPr/>
          <p:nvPr/>
        </p:nvSpPr>
        <p:spPr>
          <a:xfrm>
            <a:off x="2413613" y="2497976"/>
            <a:ext cx="736477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417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6CA6A-B8B4-4511-BE4C-15CA061BD96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2-Bit Binary Asynchronous Counter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B59E9-74CF-4F2D-A5F3-58BD0D87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702219"/>
            <a:ext cx="10787269" cy="3006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15C9BA-EA24-439D-9592-C8CDCFC8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797" y="3826250"/>
            <a:ext cx="6397660" cy="3006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AE008-45D6-4DDD-BEFD-AB29CE6BF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6" y="4123029"/>
            <a:ext cx="5456994" cy="24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01991-9769-470B-80A2-F81C8424100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3-Bit Binary Asynchronous Counter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5A7B6-2BB7-43A5-9A4E-91E61C2D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56" y="584775"/>
            <a:ext cx="7341744" cy="2739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59897D-82C7-4897-8F29-35F51784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653"/>
            <a:ext cx="4766172" cy="2544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0AC5F-5391-4734-9180-78535C5175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21"/>
          <a:stretch/>
        </p:blipFill>
        <p:spPr>
          <a:xfrm>
            <a:off x="251791" y="3324607"/>
            <a:ext cx="11741425" cy="35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9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89AD27-D1B0-46D6-A26E-7FA7843D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2" y="584775"/>
            <a:ext cx="10706866" cy="3225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F27F54-7228-4D05-8F24-C71D6842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17" y="3809999"/>
            <a:ext cx="10098157" cy="30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0C950-AB73-4E3C-AB07-12D34E99D87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4-Bit Binary Asynchronous Counter</a:t>
            </a:r>
          </a:p>
        </p:txBody>
      </p:sp>
    </p:spTree>
    <p:extLst>
      <p:ext uri="{BB962C8B-B14F-4D97-AF65-F5344CB8AC3E}">
        <p14:creationId xmlns:p14="http://schemas.microsoft.com/office/powerpoint/2010/main" val="122862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E7DDC-175E-4BEE-945F-C3688B494E4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 Counters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DA4AC-3005-44EF-B6AA-FCA7D4036C23}"/>
              </a:ext>
            </a:extLst>
          </p:cNvPr>
          <p:cNvSpPr txBox="1"/>
          <p:nvPr/>
        </p:nvSpPr>
        <p:spPr>
          <a:xfrm>
            <a:off x="-1" y="584775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counter with N flip-flops can count to 2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sequences.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modulus of a counter in number of unique sequence that a counter can count through.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MOD counters do not complete the entire count sequence.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These type of sequence is called truncated sequence.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example of such counter can be MOD-11 counter.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MOD-11 counter has 4 flip-flops (as we require 4-bits to count up to 11)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With 4 flip-flops the complete count sequence is 16 (0 to 15).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However, a MOD-11 counter will have only 11 sequences (0 to 10).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Thus we need to figure out a way to reset the flip-flop when the counter reaches the 12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sequence (no. 11).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is where the asynchronous clear input becomes very handy.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 we can decode the 12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state to reset the counter. </a:t>
            </a:r>
          </a:p>
        </p:txBody>
      </p:sp>
    </p:spTree>
    <p:extLst>
      <p:ext uri="{BB962C8B-B14F-4D97-AF65-F5344CB8AC3E}">
        <p14:creationId xmlns:p14="http://schemas.microsoft.com/office/powerpoint/2010/main" val="191992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B4122-0463-4B93-B326-453AB26DB7D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Asynchronous Decade Counter (MOD-10)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E5A41-E6A6-4455-A467-25709026D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774"/>
            <a:ext cx="5746878" cy="6273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B52C12-631A-4CA5-8F85-0F9CD1B34B0D}"/>
              </a:ext>
            </a:extLst>
          </p:cNvPr>
          <p:cNvSpPr txBox="1"/>
          <p:nvPr/>
        </p:nvSpPr>
        <p:spPr>
          <a:xfrm>
            <a:off x="3127513" y="584775"/>
            <a:ext cx="9006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most popular MOD counter is the Decade Counter.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Counters with 10 sequences are called Decade Counters.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can count 10 sequence that is 0 to 9.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Thus it is also called a BCD counter.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has a wide range of application from displays to digital watches.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The counter counts from 0000 to 1001.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Then when counter reach 1010 the counter resets.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 the state 1010 is decoded to reset the counter.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7D445-27DB-4431-BC6A-9321E9103757}"/>
              </a:ext>
            </a:extLst>
          </p:cNvPr>
          <p:cNvSpPr txBox="1"/>
          <p:nvPr/>
        </p:nvSpPr>
        <p:spPr>
          <a:xfrm>
            <a:off x="5972165" y="4265230"/>
            <a:ext cx="5261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Since we do not want the states after 1001, at 1010 we force clear the counter and restart counting from 0000.</a:t>
            </a:r>
          </a:p>
        </p:txBody>
      </p:sp>
    </p:spTree>
    <p:extLst>
      <p:ext uri="{BB962C8B-B14F-4D97-AF65-F5344CB8AC3E}">
        <p14:creationId xmlns:p14="http://schemas.microsoft.com/office/powerpoint/2010/main" val="379378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E2CF3-A8AD-4B59-BCE1-F2EEF655DC98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Asynchronous Decade Counter (MOD-10)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BD57B-0A5A-45E4-8F84-DAE7ADE1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3" y="585980"/>
            <a:ext cx="7324725" cy="304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07CE3F6-B812-46AA-9143-C1CB41B6C9A0}"/>
              </a:ext>
            </a:extLst>
          </p:cNvPr>
          <p:cNvGrpSpPr/>
          <p:nvPr/>
        </p:nvGrpSpPr>
        <p:grpSpPr>
          <a:xfrm>
            <a:off x="5698435" y="1046440"/>
            <a:ext cx="5459895" cy="2382560"/>
            <a:chOff x="5698435" y="1046440"/>
            <a:chExt cx="5459895" cy="2382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E8301E-C59E-4708-AD80-F6C1D0B3F632}"/>
                </a:ext>
              </a:extLst>
            </p:cNvPr>
            <p:cNvSpPr txBox="1"/>
            <p:nvPr/>
          </p:nvSpPr>
          <p:spPr>
            <a:xfrm>
              <a:off x="7871791" y="1046440"/>
              <a:ext cx="328653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To decode 1010, we can only use the outputs Q</a:t>
              </a:r>
              <a:r>
                <a:rPr lang="en-US" sz="2000" b="1" baseline="-250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  <a:r>
                <a:rPr lang="en-US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and Q</a:t>
              </a:r>
              <a:r>
                <a:rPr lang="en-US" sz="2000" b="1" baseline="-250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r>
                <a:rPr lang="en-US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. NAND of Q</a:t>
              </a:r>
              <a:r>
                <a:rPr lang="en-US" sz="2000" b="1" baseline="-250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r>
                <a:rPr lang="en-US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and Q</a:t>
              </a:r>
              <a:r>
                <a:rPr lang="en-US" sz="2000" b="1" baseline="-250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  <a:r>
                <a:rPr lang="en-US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produces a 0 when both Q</a:t>
              </a:r>
              <a:r>
                <a:rPr lang="en-US" sz="2000" b="1" baseline="-250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r>
                <a:rPr lang="en-US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and Q</a:t>
              </a:r>
              <a:r>
                <a:rPr lang="en-US" sz="2000" b="1" baseline="-250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  <a:r>
                <a:rPr lang="en-US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are 1. And the output of the NAND gate is used to clear the flip-flops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1DB1171-19D1-4206-8863-9306FE0C77DF}"/>
                </a:ext>
              </a:extLst>
            </p:cNvPr>
            <p:cNvCxnSpPr/>
            <p:nvPr/>
          </p:nvCxnSpPr>
          <p:spPr>
            <a:xfrm flipH="1" flipV="1">
              <a:off x="6864626" y="1193046"/>
              <a:ext cx="1007165" cy="3769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1407C0-D3DF-45FA-AFE5-DAE6BFC15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8435" y="1569660"/>
              <a:ext cx="2173356" cy="18593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9B67F6C-8C34-4A64-AC13-137C6862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92" y="3641641"/>
            <a:ext cx="6126023" cy="321635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1AD5274-E108-4872-9A2C-870A3A0FBDA3}"/>
              </a:ext>
            </a:extLst>
          </p:cNvPr>
          <p:cNvGrpSpPr/>
          <p:nvPr/>
        </p:nvGrpSpPr>
        <p:grpSpPr>
          <a:xfrm>
            <a:off x="569843" y="4822592"/>
            <a:ext cx="10137914" cy="1631216"/>
            <a:chOff x="569843" y="4822592"/>
            <a:chExt cx="10137914" cy="16312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0B34A7-6510-43D7-BFAA-1B54F96D7BC7}"/>
                </a:ext>
              </a:extLst>
            </p:cNvPr>
            <p:cNvSpPr txBox="1"/>
            <p:nvPr/>
          </p:nvSpPr>
          <p:spPr>
            <a:xfrm>
              <a:off x="569843" y="4822592"/>
              <a:ext cx="418768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As the counter changes its state from 1001 to 1010(for fraction of seconds), the counter is reset by the help of clear. This produces the glitch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9497AF-4380-4776-9E34-BE20C8C67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7530" y="4943060"/>
              <a:ext cx="5950227" cy="7107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217C7-A9A1-4F31-B555-9782BA6C2FF6}"/>
              </a:ext>
            </a:extLst>
          </p:cNvPr>
          <p:cNvCxnSpPr>
            <a:cxnSpLocks/>
          </p:cNvCxnSpPr>
          <p:nvPr/>
        </p:nvCxnSpPr>
        <p:spPr>
          <a:xfrm>
            <a:off x="4757530" y="5673051"/>
            <a:ext cx="6122505" cy="780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7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1082</Words>
  <Application>Microsoft Office PowerPoint</Application>
  <PresentationFormat>Widescreen</PresentationFormat>
  <Paragraphs>119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Lecture-2 Sequential Circuit Design Counters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Lecture-2 Sequential Circuit Design Asynchronous Counters</dc:title>
  <dc:creator>Asif Mahfuz</dc:creator>
  <cp:lastModifiedBy>Asif Mahfuz</cp:lastModifiedBy>
  <cp:revision>22</cp:revision>
  <dcterms:created xsi:type="dcterms:W3CDTF">2020-05-14T05:07:25Z</dcterms:created>
  <dcterms:modified xsi:type="dcterms:W3CDTF">2020-06-01T06:50:46Z</dcterms:modified>
</cp:coreProperties>
</file>