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9275-F9FE-49E7-A545-910B8F6B0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DB428-F9C4-4B78-A144-BA316A480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FCC8B-10F6-4713-9AC2-BACD5724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48FC-88DC-46CA-BDAF-7BB760F0BE9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C0CA-005D-42D7-A13D-9AA2EC1B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1BFE2-4DCA-4FF5-8DCA-AA4F2C1B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2DBF-D992-4A7C-9894-E3C9218D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2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4AAB-AF13-4691-BFC1-F708F9E5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52D1D-31AF-4009-98E6-81668A533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D6EC5-9656-4DC7-B464-1B097837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48FC-88DC-46CA-BDAF-7BB760F0BE9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86AF5-BD64-4791-88EA-3ECF5465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70565-5EE7-4437-B4F3-1AFBE43B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2DBF-D992-4A7C-9894-E3C9218D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2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5A446-AEFC-40AB-AE0A-8A28FC4B3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9940D-E75D-4854-85BF-929C0A1F6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491CA-E28B-4EDC-84D1-37304EF4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48FC-88DC-46CA-BDAF-7BB760F0BE9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0259-FCFF-4AAB-B222-0B2BE3E3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349CE-51FC-49E5-92DA-60BB3D33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2DBF-D992-4A7C-9894-E3C9218D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2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CA91-8FC2-4D2B-B4FE-D932A2E1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AF68D-B716-41DF-8285-94AC3B0FB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99E0F-DEF5-4A1E-87D5-C2901C6A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48FC-88DC-46CA-BDAF-7BB760F0BE9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9302F-8B11-4112-A2C4-486918D9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01156-8725-4499-B643-6CCB7D66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2DBF-D992-4A7C-9894-E3C9218D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7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4E98-54A2-485B-822D-4A8AB8C2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DDB8D-01E3-4DCB-9BFD-FCFB6CBCA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C69CE-07C8-457E-ABF2-7C6FE4E9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48FC-88DC-46CA-BDAF-7BB760F0BE9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B5F-F234-45F3-AA80-1B4E8D0E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A9BB6-32FA-4E11-8668-C4D15275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2DBF-D992-4A7C-9894-E3C9218D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4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6BFC-64E8-4AE5-B8A5-57767941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C535-A89C-4651-96A1-8C1EE29EB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310F6-E954-4DA8-B2BE-1EF768E7F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111EA-531B-4758-9E9C-5FE92647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48FC-88DC-46CA-BDAF-7BB760F0BE9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B27F2-BC89-4695-810D-6A72AE0D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B03CE-C205-49B2-B7F9-CA582074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2DBF-D992-4A7C-9894-E3C9218D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6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1AC1-7A56-4042-953C-672BC929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E4AEF-43E5-497B-8CA5-2BB216F95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41370-2363-46E5-80EE-A3C2C36F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4C133-A858-4D66-8B72-2EFAFF588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418C8-2902-404D-B0DB-741E18EA3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AB776-2AC3-45CF-9D26-090CD6EB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48FC-88DC-46CA-BDAF-7BB760F0BE9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E9175-A1EC-4F57-8783-D24435A0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EAC8A-5B47-4A95-AD53-97CF349D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2DBF-D992-4A7C-9894-E3C9218D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4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F084-3A1D-4C7C-872C-CBFC6510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4D571-4386-4CB8-B02D-2C2F5BA4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48FC-88DC-46CA-BDAF-7BB760F0BE9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8F6A-E104-4CD8-BB3E-36F7CC24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1847A-0343-4341-ABA6-E9978EA4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2DBF-D992-4A7C-9894-E3C9218D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4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A51B1-72EA-4B14-8F40-3D811130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48FC-88DC-46CA-BDAF-7BB760F0BE9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CEF59-63A5-473B-9AD4-F5435707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70892-90A6-4256-A1E2-DE052130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2DBF-D992-4A7C-9894-E3C9218D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3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6300-F1C6-4947-9CCD-AD923DCB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CDDF-F238-48A9-AA8D-C38B83B64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758EF-0C02-4FB8-8562-8BB376156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4FE24-264C-4D51-9C36-C00FFFAB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48FC-88DC-46CA-BDAF-7BB760F0BE9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BCE3A-642E-44B8-8023-A8D5E6FE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14C30-FB6D-45E9-8176-55DF76BB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2DBF-D992-4A7C-9894-E3C9218D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5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8C65-9796-47A2-864B-9BBA685C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083BE-C686-420C-8CFB-FFC2117C7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0CCFD-3CBA-4317-BFB6-1F21802F5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9BE17-0EE2-41E1-998D-69AA5733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48FC-88DC-46CA-BDAF-7BB760F0BE9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75CDB-B868-4748-AA14-03195A4A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EB2C7-EC8E-462A-A36B-01522FED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2DBF-D992-4A7C-9894-E3C9218D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B2E12-BF09-4C63-BBF2-39CA3F68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8F905-067F-43A0-AFE3-FD74CC4A0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67A4D-22F7-49A4-9238-42BE91CE9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248FC-88DC-46CA-BDAF-7BB760F0BE90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7194B-BCD2-403F-BC2A-5090A0ED5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7ACA-BFA3-454E-B696-C59D98C1C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42DBF-D992-4A7C-9894-E3C9218DB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4CEA-0FB7-48C6-925F-A4F9D5320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sz="5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Lecture-9</a:t>
            </a:r>
            <a:br>
              <a:rPr lang="en-US" sz="54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5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555 Timer</a:t>
            </a:r>
          </a:p>
        </p:txBody>
      </p:sp>
    </p:spTree>
    <p:extLst>
      <p:ext uri="{BB962C8B-B14F-4D97-AF65-F5344CB8AC3E}">
        <p14:creationId xmlns:p14="http://schemas.microsoft.com/office/powerpoint/2010/main" val="78537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0A5D3F-20FE-4C79-955E-4393415D1034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Astable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A7A4-B737-48AF-BDB9-F6336A2AFABE}"/>
              </a:ext>
            </a:extLst>
          </p:cNvPr>
          <p:cNvSpPr txBox="1"/>
          <p:nvPr/>
        </p:nvSpPr>
        <p:spPr>
          <a:xfrm>
            <a:off x="-1" y="584775"/>
            <a:ext cx="60293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Initially, when the power is just turned on, the capacitor (C1) remain uncharged and thus the trigger (pin 2) and threshold (pin 6) is at 0V. So, output of comparator A is 0 and comparator B is 1. Thus, Q1 is OFF.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Now, C1 begins charging through R1 and R2, indicated in Figure. When C1 is just below 1/3 VCC, the output of comparator B is 1 and the flip-flop is set. Thus, the output (pin3) is 1.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The transistor Q1 is OFF.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When C1 charges beyond  1/3 VCC, then the output of comparator B is 0. However, the output (pin3) is still 1 and the transistor is still OFF.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So during the charging phase the output (pin3) of the 555 timer remains HIGH.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5C26B6-1D9A-475D-A6CC-D755BBEC6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5" y="584775"/>
            <a:ext cx="6162675" cy="4657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FA593B-CAFA-4BA8-A3A7-AB93FB8CC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809" y="5084324"/>
            <a:ext cx="2205069" cy="16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0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1811F-F761-4032-AC37-763A193565D7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Astable Mode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2BFD2-4190-42DD-853F-955018D9D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68394"/>
            <a:ext cx="2279374" cy="1689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678E0F-DEDD-4409-988A-84DDD8AB5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75" y="584776"/>
            <a:ext cx="6111225" cy="4543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E68B91-4BA6-4C41-B967-76EC58A49B59}"/>
              </a:ext>
            </a:extLst>
          </p:cNvPr>
          <p:cNvSpPr txBox="1"/>
          <p:nvPr/>
        </p:nvSpPr>
        <p:spPr>
          <a:xfrm>
            <a:off x="-1" y="584775"/>
            <a:ext cx="60293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Once the voltage of the C1 is just beyond 2/3 VCC, the output of the comparator A becomes 1.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This resets the flip-flop. Thus the output (pin3) is 0. However, Q1 turns on and the capacitor starts discharging.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Once the voltage of C1 is below 2/3 V</a:t>
            </a:r>
            <a:r>
              <a:rPr lang="en-US" sz="22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CC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, the output of the comparator A becomes 0. However, the capacitor still discharges. And the output (pin 3) remains 0.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Therefore, during the discharge phase the output of the 555 time is 0.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When the capacitor C1 discharges just below 1/3 V</a:t>
            </a:r>
            <a:r>
              <a:rPr lang="en-US" sz="22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CC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, the output of the comparator becomes 1 and the flip-flop is again set.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Thus, again the charging cycle begins.</a:t>
            </a:r>
          </a:p>
        </p:txBody>
      </p:sp>
    </p:spTree>
    <p:extLst>
      <p:ext uri="{BB962C8B-B14F-4D97-AF65-F5344CB8AC3E}">
        <p14:creationId xmlns:p14="http://schemas.microsoft.com/office/powerpoint/2010/main" val="205723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1D258-7B36-4BD8-9614-E709802E2ED4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Astable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047B16-048F-4DDE-A79C-95123D6E8FBF}"/>
                  </a:ext>
                </a:extLst>
              </p:cNvPr>
              <p:cNvSpPr txBox="1"/>
              <p:nvPr/>
            </p:nvSpPr>
            <p:spPr>
              <a:xfrm>
                <a:off x="0" y="583096"/>
                <a:ext cx="6997148" cy="6035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capacitor charges through R1 and R2 and during the charging phase the output is HIGH. Thus, time of the HIGH pulse can be calculated as: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=0.693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capacitor discharges through only R2 and during the discharging phase the output is LOW. Thus time of LOW pulse can be calculated as: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=0.693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time period of the oscillator is: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=0.693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Frequency of the oscillator is: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0.693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Duty cycle: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C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047B16-048F-4DDE-A79C-95123D6E8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3096"/>
                <a:ext cx="6997148" cy="6035563"/>
              </a:xfrm>
              <a:prstGeom prst="rect">
                <a:avLst/>
              </a:prstGeom>
              <a:blipFill>
                <a:blip r:embed="rId2"/>
                <a:stretch>
                  <a:fillRect l="-1132" t="-808" r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F0864E4-AB30-48C0-98D6-48FBF1D2FB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61" y="1557530"/>
            <a:ext cx="4823847" cy="39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3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A87310-AEC7-4BD3-803B-2FC4CA9C594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Mathematical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B6F30D-D8E4-4A0A-98AB-201DCEEBD2BA}"/>
                  </a:ext>
                </a:extLst>
              </p:cNvPr>
              <p:cNvSpPr txBox="1"/>
              <p:nvPr/>
            </p:nvSpPr>
            <p:spPr>
              <a:xfrm>
                <a:off x="0" y="584775"/>
                <a:ext cx="12192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Design an oscillator for a frequency of 200Hz with a duty cycle of 78%. Determine the time period, high &amp; low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2400" b="1" i="0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2400" b="1" i="0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(assume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𝐂𝟏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=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𝟏𝟎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B6F30D-D8E4-4A0A-98AB-201DCEEBD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775"/>
                <a:ext cx="12192000" cy="830997"/>
              </a:xfrm>
              <a:prstGeom prst="rect">
                <a:avLst/>
              </a:prstGeom>
              <a:blipFill>
                <a:blip r:embed="rId2"/>
                <a:stretch>
                  <a:fillRect l="-65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C308A9-7312-4F5F-8C28-4BEFAC0D59BF}"/>
                  </a:ext>
                </a:extLst>
              </p:cNvPr>
              <p:cNvSpPr txBox="1"/>
              <p:nvPr/>
            </p:nvSpPr>
            <p:spPr>
              <a:xfrm>
                <a:off x="0" y="1415772"/>
                <a:ext cx="12192000" cy="521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Time Period (T):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F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200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Hz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=0.005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Time HIGH and Time LOW: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=.78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×0.005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=0.0039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=3.9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ms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=.22×0.005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=0.0011=1.1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ms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i="0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=0.693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1.1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ms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=0.693×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μF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=158.7</m:t>
                      </m:r>
                      <m:r>
                        <a:rPr lang="el-G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3.9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ms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=0.693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3.9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ms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=0.693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10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μF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=404.1</m:t>
                      </m:r>
                      <m:r>
                        <a:rPr lang="el-G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4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C308A9-7312-4F5F-8C28-4BEFAC0D5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5772"/>
                <a:ext cx="12192000" cy="5218160"/>
              </a:xfrm>
              <a:prstGeom prst="rect">
                <a:avLst/>
              </a:prstGeom>
              <a:blipFill>
                <a:blip r:embed="rId3"/>
                <a:stretch>
                  <a:fillRect l="-650" t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6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EDB36C-680C-4504-B340-EE2AC113803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Monostable Mode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09E88-3722-41E9-9C83-002A373A3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45" y="1049923"/>
            <a:ext cx="6826102" cy="50195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033262-F5B5-411A-B14E-1DC556C25F2D}"/>
              </a:ext>
            </a:extLst>
          </p:cNvPr>
          <p:cNvSpPr txBox="1"/>
          <p:nvPr/>
        </p:nvSpPr>
        <p:spPr>
          <a:xfrm>
            <a:off x="0" y="2405547"/>
            <a:ext cx="4979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Monostable Mode Schematic: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components which determine the operation are: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One resistors (R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One capacitor (C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just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4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7A6404-0C14-434A-9C12-85EFD406F90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Monostable Mode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26878-C8F5-4BD3-80E6-E2103BD3B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1283"/>
            <a:ext cx="5847315" cy="51178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29542D-0C5C-40D8-A0CD-8BFCCB866027}"/>
              </a:ext>
            </a:extLst>
          </p:cNvPr>
          <p:cNvSpPr txBox="1"/>
          <p:nvPr/>
        </p:nvSpPr>
        <p:spPr>
          <a:xfrm>
            <a:off x="0" y="2326981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Prior to triggering the output is LOW and is in the stable state.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discharge capacitor Q1 is 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Thus C1 is bypassed and hence C1 do not charge.</a:t>
            </a:r>
          </a:p>
        </p:txBody>
      </p:sp>
    </p:spTree>
    <p:extLst>
      <p:ext uri="{BB962C8B-B14F-4D97-AF65-F5344CB8AC3E}">
        <p14:creationId xmlns:p14="http://schemas.microsoft.com/office/powerpoint/2010/main" val="144184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D96CE-6C06-471E-A509-F51FA8F4354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Monostable Mode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A2175-845F-4C5B-B756-EDB39FCF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678" y="1094443"/>
            <a:ext cx="6086322" cy="5278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28B83D-B183-41F5-B33E-D66712E086B3}"/>
                  </a:ext>
                </a:extLst>
              </p:cNvPr>
              <p:cNvSpPr txBox="1"/>
              <p:nvPr/>
            </p:nvSpPr>
            <p:spPr>
              <a:xfrm>
                <a:off x="0" y="584775"/>
                <a:ext cx="60960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At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a negative going triggering pulse is applied.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Hence the trigger pin becomes less than 1/3 V</a:t>
                </a:r>
                <a:r>
                  <a:rPr lang="en-US" sz="2400" baseline="-25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CC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Thus the output of comparator B becomes 1.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This sets the flip-flop and the output (pin 3) is HIGH.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Consequently, the transistor Q1 is OFF and the capacitor starts charging through R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capacitor charges still it reaches 2/3 V</a:t>
                </a:r>
                <a:r>
                  <a:rPr lang="en-US" sz="2400" baseline="-25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CC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time required for the capacitor to charge till 2/3 V</a:t>
                </a:r>
                <a:r>
                  <a:rPr lang="en-US" sz="2400" baseline="-25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CC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determines the width of the HIGH pulse (unstable state)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28B83D-B183-41F5-B33E-D66712E08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775"/>
                <a:ext cx="6096000" cy="5262979"/>
              </a:xfrm>
              <a:prstGeom prst="rect">
                <a:avLst/>
              </a:prstGeom>
              <a:blipFill>
                <a:blip r:embed="rId3"/>
                <a:stretch>
                  <a:fillRect l="-1300" t="-927" r="-1500" b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4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EA04F7-8676-443F-85CC-E72320C66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1285875"/>
            <a:ext cx="6124575" cy="4286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F3F9B7-79A4-4459-98D5-2A60BA591AA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Monostable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F57A33-C7AE-41C9-A321-ECD3D690A26D}"/>
                  </a:ext>
                </a:extLst>
              </p:cNvPr>
              <p:cNvSpPr txBox="1"/>
              <p:nvPr/>
            </p:nvSpPr>
            <p:spPr>
              <a:xfrm>
                <a:off x="0" y="584775"/>
                <a:ext cx="6067425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At the end of the charging phase, at time t</a:t>
                </a:r>
                <a:r>
                  <a:rPr lang="en-US" sz="2400" baseline="-25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the capacitor charges is just above 2/3 V</a:t>
                </a:r>
                <a:r>
                  <a:rPr lang="en-US" sz="2400" baseline="-25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CC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Thus the output of the comparator A becomes 1 and the flip-flop resets.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Consequently, at the same time, the output (pin3) becomes 0 and the transistor Q1 turns on.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Thus, the capacitor starts discharging and finally discharges to zero.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width of the pulse is 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=1.1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F57A33-C7AE-41C9-A321-ECD3D690A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775"/>
                <a:ext cx="6067425" cy="4524315"/>
              </a:xfrm>
              <a:prstGeom prst="rect">
                <a:avLst/>
              </a:prstGeom>
              <a:blipFill>
                <a:blip r:embed="rId3"/>
                <a:stretch>
                  <a:fillRect l="-1307" t="-1078" r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507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19E2F-6C77-4FC8-838B-2BD8D154485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F7EE5-85F9-4FF4-875D-8ADD718C6E51}"/>
              </a:ext>
            </a:extLst>
          </p:cNvPr>
          <p:cNvSpPr txBox="1"/>
          <p:nvPr/>
        </p:nvSpPr>
        <p:spPr>
          <a:xfrm>
            <a:off x="0" y="5847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Thomas L. Floyd, “Digital Fundamentals” 11</a:t>
            </a:r>
            <a:r>
              <a:rPr lang="en-US" sz="24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edition, Prentice Hall – Pearson Education.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1C340-5964-4A33-B984-7BA099F2BB0F}"/>
              </a:ext>
            </a:extLst>
          </p:cNvPr>
          <p:cNvSpPr/>
          <p:nvPr/>
        </p:nvSpPr>
        <p:spPr>
          <a:xfrm>
            <a:off x="2413613" y="2497976"/>
            <a:ext cx="736477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417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48F948-949F-4194-9A32-7BF601B55296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F87AD-6A66-4DC9-8A71-AC61F4C5F6CD}"/>
              </a:ext>
            </a:extLst>
          </p:cNvPr>
          <p:cNvSpPr txBox="1"/>
          <p:nvPr/>
        </p:nvSpPr>
        <p:spPr>
          <a:xfrm>
            <a:off x="0" y="584775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555 timer IC was first introduced around 1971 by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Signetics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Corporation.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It was the called the “The IC Time Machine”.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 IC 555 timer is used in different application like an oscillator, pulse generation, timer.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 name is derived from the three 5k resistors in the IC.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 operating range of the IC ranges from 4.5V – 15V DC supply.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 functional parts of the 555 timer IC include flip-flop, voltage divider and a comparator.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 main function of this IC is to generate an accurate timing pulse.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72E3D2-0195-464B-8CC6-406DF24B42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72" y="4555093"/>
            <a:ext cx="270065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4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E96CA7-A97E-44FA-A4DB-5AE35D0B4E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327" y="1406549"/>
            <a:ext cx="3638673" cy="40449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3C5B38-1424-4A00-B1D4-2B5CAD85161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Pin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65355D-B04E-441A-A794-1F55A57FF39B}"/>
                  </a:ext>
                </a:extLst>
              </p:cNvPr>
              <p:cNvSpPr txBox="1"/>
              <p:nvPr/>
            </p:nvSpPr>
            <p:spPr>
              <a:xfrm>
                <a:off x="0" y="584775"/>
                <a:ext cx="8553327" cy="4894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GND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All voltages are measured with respect to this terminal.</a:t>
                </a:r>
              </a:p>
              <a:p>
                <a:pPr marL="342900" lvl="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TRIGGER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The output of the timer depends on the amplitude of the external trigger pulse applied to this pin. When a negative going pulse of amplitude greater than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applied to this pin, the output of the timer is high. The output remains high as long as the trigger terminal is held at low voltage.</a:t>
                </a:r>
              </a:p>
              <a:p>
                <a:pPr marL="342900" lvl="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OUTPUT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The output of the timer is measured here with respect to ground.</a:t>
                </a:r>
              </a:p>
              <a:p>
                <a:pPr marL="342900" lvl="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RESET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The 555 timer can be disabled/ reset by applying a negative pulse to this pin. When the reset function is not in use, the reset terminal should be connected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to avoid any possibility of false triggering.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65355D-B04E-441A-A794-1F55A57FF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775"/>
                <a:ext cx="8553327" cy="4894160"/>
              </a:xfrm>
              <a:prstGeom prst="rect">
                <a:avLst/>
              </a:prstGeom>
              <a:blipFill>
                <a:blip r:embed="rId3"/>
                <a:stretch>
                  <a:fillRect l="-927" t="-996" r="-1069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71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E96CA7-A97E-44FA-A4DB-5AE35D0B4E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327" y="1406549"/>
            <a:ext cx="3638673" cy="40449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3C5B38-1424-4A00-B1D4-2B5CAD85161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Pin Configuration (contd…)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65355D-B04E-441A-A794-1F55A57FF39B}"/>
                  </a:ext>
                </a:extLst>
              </p:cNvPr>
              <p:cNvSpPr txBox="1"/>
              <p:nvPr/>
            </p:nvSpPr>
            <p:spPr>
              <a:xfrm>
                <a:off x="0" y="584775"/>
                <a:ext cx="8553327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CONTROL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VOLTAGE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An external voltage applied to this terminal changes the threshold as well as the triggering voltage. Thus by imposing a voltage on this pin or by connecting a pot between this pin and ground, the pulse width of the output waveform can be varied. When not used, the control pin should be bypassed to ground with a 0.01μF Capacitor to prevent any noise problem.</a:t>
                </a:r>
              </a:p>
              <a:p>
                <a:pPr marL="342900" lvl="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THRESHOLD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When the voltage at this pin is greater than or equal to the threshold voltage,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the output of the timer is low.</a:t>
                </a:r>
              </a:p>
              <a:p>
                <a:pPr marL="342900" lvl="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DISCHARGE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The pin is connected internally to the collector of transistor Q. When the output is high Q is OFF and acts as an open circuit to external capacitor C connected across it. On the other hand, when the output is ow, Q is saturated and acts as a short circuit, shorting out the capacitor C to ground.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+</a:t>
                </a: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V</a:t>
                </a:r>
                <a:r>
                  <a:rPr lang="en-US" sz="2400" b="1" baseline="-25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CC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The supply voltage of +5V to +18V is applied to this pin with respect to ground.</a:t>
                </a:r>
                <a:endParaRPr lang="en-US" sz="3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65355D-B04E-441A-A794-1F55A57FF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775"/>
                <a:ext cx="8553327" cy="6370975"/>
              </a:xfrm>
              <a:prstGeom prst="rect">
                <a:avLst/>
              </a:prstGeom>
              <a:blipFill>
                <a:blip r:embed="rId3"/>
                <a:stretch>
                  <a:fillRect l="-927" t="-766" r="-1069" b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01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1C24D2-B93C-466C-8812-234963C3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929" y="584775"/>
            <a:ext cx="6818141" cy="6251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A1C230-6348-41AD-BCDA-F60A76DF0058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Functional Block Diagram</a:t>
            </a:r>
          </a:p>
        </p:txBody>
      </p:sp>
    </p:spTree>
    <p:extLst>
      <p:ext uri="{BB962C8B-B14F-4D97-AF65-F5344CB8AC3E}">
        <p14:creationId xmlns:p14="http://schemas.microsoft.com/office/powerpoint/2010/main" val="387780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67A983-B96A-48F4-B51B-6FFF355D7A67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 of the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134C73-9C36-4757-A706-60C9212948FC}"/>
                  </a:ext>
                </a:extLst>
              </p:cNvPr>
              <p:cNvSpPr txBox="1"/>
              <p:nvPr/>
            </p:nvSpPr>
            <p:spPr>
              <a:xfrm>
                <a:off x="0" y="604911"/>
                <a:ext cx="12192000" cy="526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5K RESISTORS NETWORK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The resistor network provide the two comparators with the reference voltage. Each resistor drops a voltage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So for the upper comparator the reference voltage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for the lower comparator the reference voltage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342900" lvl="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VOLTAGE COMPARATORS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The voltage comparator gives a positive output when the voltage in the +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ve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input is higher than the –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ve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input. And when the –</a:t>
                </a:r>
                <a:r>
                  <a:rPr lang="en-US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ve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input is higher than the positive input, the output is 0. When the output of the upper comparator is high, it sets the Flip-Flop and when the output of the lower comparator is high, it resets the Flip-Flop.</a:t>
                </a:r>
              </a:p>
              <a:p>
                <a:pPr marL="342900" lvl="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R-S FLIP-FLOP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The R-S Flip-Flop is used as a memory element to hold the output.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connected to the output pin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connected to an NPN transistor.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NPN TRANSISTOR: 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When a positive voltage is given to the NPN transistor, the NPN transistor goes to saturation. This shorts the emitter and collector terminals. Therefore the discharge pin gets shorted to the ground.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134C73-9C36-4757-A706-60C921294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4911"/>
                <a:ext cx="12192000" cy="5265288"/>
              </a:xfrm>
              <a:prstGeom prst="rect">
                <a:avLst/>
              </a:prstGeom>
              <a:blipFill>
                <a:blip r:embed="rId2"/>
                <a:stretch>
                  <a:fillRect l="-650" t="-3935" r="-750" b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83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556D43-9B6F-42C8-94A3-557AA8E86F1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Basic Operation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162C90-0BD2-462C-8266-F0CC431CB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48544"/>
            <a:ext cx="5962650" cy="5467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36EB68-8812-4F24-B19E-0404DFBAEEF3}"/>
              </a:ext>
            </a:extLst>
          </p:cNvPr>
          <p:cNvSpPr txBox="1"/>
          <p:nvPr/>
        </p:nvSpPr>
        <p:spPr>
          <a:xfrm>
            <a:off x="0" y="584775"/>
            <a:ext cx="6096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When the normally HIGH trigger input momentarily goes below 1/3 V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the output of the comparator B switches from LOW to HIGH and sets the S-R latch (Q=1) causing the output (pin 3) to go HIGH and thus also turning the discharge transistor Q1 OFF.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When the LOW threshold input goes above 2/3 V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and causes the output of comparator A to switch from LOW to HIGH. This resets the latch (Q=0), causing the output (pin 3) to go back LOW and thus turning the discharge transistor 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Note: The trigger and threshold inputs are controlled by external components to produce either monostable or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astable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operation.</a:t>
            </a:r>
          </a:p>
        </p:txBody>
      </p:sp>
    </p:spTree>
    <p:extLst>
      <p:ext uri="{BB962C8B-B14F-4D97-AF65-F5344CB8AC3E}">
        <p14:creationId xmlns:p14="http://schemas.microsoft.com/office/powerpoint/2010/main" val="258307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2D175-3190-41A7-8CFD-7BE1BF0A6347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Modes of Operation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D4661-A13B-4BE1-800D-39786E7099B6}"/>
              </a:ext>
            </a:extLst>
          </p:cNvPr>
          <p:cNvSpPr txBox="1"/>
          <p:nvPr/>
        </p:nvSpPr>
        <p:spPr>
          <a:xfrm>
            <a:off x="0" y="584775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Astable Mode: In this mode the output of a 555 timer switches between the two unstable states without any external trigger. The feature of the 555 timer can be used to generate continuous rectangular wave.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Monostable Mode (One-shot): In this mode, the 555 timer has one stable state. Whenever, the trigger is made low, the 555 timer switches into the unstable state. Then after a certain time, determined by the external combination of resistor and capacitor, the 555 time returns to its stable state.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Bistable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Mode: In this mode, the 555 timer has two stable states. Each time when the 555 timer is triggered, the timer switches from one stable state to the other.</a:t>
            </a:r>
          </a:p>
        </p:txBody>
      </p:sp>
    </p:spTree>
    <p:extLst>
      <p:ext uri="{BB962C8B-B14F-4D97-AF65-F5344CB8AC3E}">
        <p14:creationId xmlns:p14="http://schemas.microsoft.com/office/powerpoint/2010/main" val="226373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5CEB3C-BD35-453F-837D-BAC48D6D3A3D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Astable Mode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32CEB-7740-486F-B8B8-479A5B379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375" y="1030751"/>
            <a:ext cx="7180625" cy="5331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CF3D6C-AB45-4994-BE1F-A725EEEAAE68}"/>
              </a:ext>
            </a:extLst>
          </p:cNvPr>
          <p:cNvSpPr txBox="1"/>
          <p:nvPr/>
        </p:nvSpPr>
        <p:spPr>
          <a:xfrm>
            <a:off x="0" y="2090172"/>
            <a:ext cx="49799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Astable Mode Schematic: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components which determine the operation are: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Two resistors (R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and R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One capacitor (C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output of this circuit is a square wave pulse.</a:t>
            </a:r>
          </a:p>
        </p:txBody>
      </p:sp>
    </p:spTree>
    <p:extLst>
      <p:ext uri="{BB962C8B-B14F-4D97-AF65-F5344CB8AC3E}">
        <p14:creationId xmlns:p14="http://schemas.microsoft.com/office/powerpoint/2010/main" val="166585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1693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Cambria Math</vt:lpstr>
      <vt:lpstr>Office Theme</vt:lpstr>
      <vt:lpstr>Lecture-9 555 Timer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Lecture-9 555 Timer</dc:title>
  <dc:creator>Asif Mahfuz</dc:creator>
  <cp:lastModifiedBy>Asif Mahfuz</cp:lastModifiedBy>
  <cp:revision>22</cp:revision>
  <dcterms:created xsi:type="dcterms:W3CDTF">2020-05-28T14:44:38Z</dcterms:created>
  <dcterms:modified xsi:type="dcterms:W3CDTF">2020-06-01T06:52:36Z</dcterms:modified>
</cp:coreProperties>
</file>