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embeddedFontLst>
    <p:embeddedFont>
      <p:font typeface="Corbel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jV1jvalq0h1a3tnLgLDKZ2Qabb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6A8E4E-C5E9-4282-9A6D-FE8EF9802689}">
  <a:tblStyle styleId="{E26A8E4E-C5E9-4282-9A6D-FE8EF980268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6E6E6"/>
          </a:solidFill>
        </a:fill>
      </a:tcStyle>
    </a:firstRow>
    <a:neCell>
      <a:tcTxStyle/>
    </a:neCell>
    <a:nwCell>
      <a:tcTxStyle/>
    </a:nwCell>
  </a:tblStyle>
  <a:tblStyle styleId="{53D98F0A-8FAF-49FD-AC1D-F4A1432F6FF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rbel-bold.fntdata"/><Relationship Id="rId30" Type="http://schemas.openxmlformats.org/officeDocument/2006/relationships/font" Target="fonts/Corbel-regular.fntdata"/><Relationship Id="rId11" Type="http://schemas.openxmlformats.org/officeDocument/2006/relationships/slide" Target="slides/slide5.xml"/><Relationship Id="rId33" Type="http://schemas.openxmlformats.org/officeDocument/2006/relationships/font" Target="fonts/Corbel-boldItalic.fntdata"/><Relationship Id="rId10" Type="http://schemas.openxmlformats.org/officeDocument/2006/relationships/slide" Target="slides/slide4.xml"/><Relationship Id="rId32" Type="http://schemas.openxmlformats.org/officeDocument/2006/relationships/font" Target="fonts/Corbel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5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b="0" i="0" sz="4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6" name="Google Shape;16;p25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7" name="Google Shape;17;p2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5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5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25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sz="4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" type="subTitle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5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IUB logo" id="23" name="Google Shape;2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38596" y="459899"/>
            <a:ext cx="1419654" cy="1428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"/>
          <p:cNvSpPr txBox="1"/>
          <p:nvPr>
            <p:ph type="title"/>
          </p:nvPr>
        </p:nvSpPr>
        <p:spPr>
          <a:xfrm>
            <a:off x="268941" y="1298762"/>
            <a:ext cx="406908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rbel"/>
              <a:buNone/>
              <a:defRPr b="1" sz="3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4"/>
          <p:cNvSpPr txBox="1"/>
          <p:nvPr>
            <p:ph idx="1" type="body"/>
          </p:nvPr>
        </p:nvSpPr>
        <p:spPr>
          <a:xfrm>
            <a:off x="4783567" y="914400"/>
            <a:ext cx="406908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/>
        </p:txBody>
      </p:sp>
      <p:sp>
        <p:nvSpPr>
          <p:cNvPr id="120" name="Google Shape;120;p34"/>
          <p:cNvSpPr txBox="1"/>
          <p:nvPr>
            <p:ph idx="2" type="body"/>
          </p:nvPr>
        </p:nvSpPr>
        <p:spPr>
          <a:xfrm>
            <a:off x="268941" y="2456329"/>
            <a:ext cx="4069080" cy="31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21" name="Google Shape;121;p34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4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3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125" name="Google Shape;125;p34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30" name="Google Shape;130;p35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31" name="Google Shape;131;p3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5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5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35"/>
          <p:cNvSpPr txBox="1"/>
          <p:nvPr>
            <p:ph type="title"/>
          </p:nvPr>
        </p:nvSpPr>
        <p:spPr>
          <a:xfrm>
            <a:off x="363071" y="4800600"/>
            <a:ext cx="836024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rbel"/>
              <a:buNone/>
              <a:defRPr b="0" i="0" sz="28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/>
          <p:nvPr>
            <p:ph idx="2" type="pic"/>
          </p:nvPr>
        </p:nvSpPr>
        <p:spPr>
          <a:xfrm>
            <a:off x="284163" y="457199"/>
            <a:ext cx="8577072" cy="4352544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419099" y="5367338"/>
            <a:ext cx="830421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37" name="Google Shape;137;p35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, Alt.">
  <p:cSld name="Picture with Caption, Alt.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36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42" name="Google Shape;142;p36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6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36"/>
          <p:cNvSpPr txBox="1"/>
          <p:nvPr>
            <p:ph type="title"/>
          </p:nvPr>
        </p:nvSpPr>
        <p:spPr>
          <a:xfrm>
            <a:off x="363071" y="4778189"/>
            <a:ext cx="836024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rbel"/>
              <a:buNone/>
              <a:defRPr b="0" sz="2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6"/>
          <p:cNvSpPr/>
          <p:nvPr>
            <p:ph idx="2" type="pic"/>
          </p:nvPr>
        </p:nvSpPr>
        <p:spPr>
          <a:xfrm>
            <a:off x="284163" y="457200"/>
            <a:ext cx="8577072" cy="3822192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36"/>
          <p:cNvSpPr txBox="1"/>
          <p:nvPr>
            <p:ph idx="1" type="body"/>
          </p:nvPr>
        </p:nvSpPr>
        <p:spPr>
          <a:xfrm>
            <a:off x="419099" y="5344927"/>
            <a:ext cx="830421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48" name="Google Shape;148;p36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6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6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, Picture, and Caption">
  <p:cSld name="Content, Picture, and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/>
          <p:nvPr>
            <p:ph idx="1" type="body"/>
          </p:nvPr>
        </p:nvSpPr>
        <p:spPr>
          <a:xfrm>
            <a:off x="3657600" y="914400"/>
            <a:ext cx="5195047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/>
        </p:txBody>
      </p:sp>
      <p:sp>
        <p:nvSpPr>
          <p:cNvPr id="153" name="Google Shape;153;p37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7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7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37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7" name="Google Shape;157;p37"/>
          <p:cNvSpPr txBox="1"/>
          <p:nvPr>
            <p:ph idx="2" type="body"/>
          </p:nvPr>
        </p:nvSpPr>
        <p:spPr>
          <a:xfrm>
            <a:off x="419101" y="4953001"/>
            <a:ext cx="2472017" cy="1246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58" name="Google Shape;158;p37"/>
          <p:cNvSpPr txBox="1"/>
          <p:nvPr>
            <p:ph type="title"/>
          </p:nvPr>
        </p:nvSpPr>
        <p:spPr>
          <a:xfrm>
            <a:off x="410764" y="4419600"/>
            <a:ext cx="2475395" cy="5109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bel"/>
              <a:buNone/>
              <a:defRPr b="1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7"/>
          <p:cNvSpPr/>
          <p:nvPr>
            <p:ph idx="3" type="pic"/>
          </p:nvPr>
        </p:nvSpPr>
        <p:spPr>
          <a:xfrm>
            <a:off x="284164" y="594360"/>
            <a:ext cx="2743200" cy="367588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0" name="Google Shape;160;p37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1" name="Google Shape;161;p37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7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>
  <p:cSld name="3 Pictures with Caption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8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66" name="Google Shape;166;p3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67" name="Google Shape;167;p3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8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8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38"/>
          <p:cNvSpPr txBox="1"/>
          <p:nvPr>
            <p:ph type="title"/>
          </p:nvPr>
        </p:nvSpPr>
        <p:spPr>
          <a:xfrm>
            <a:off x="3031661" y="4800600"/>
            <a:ext cx="569165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rbel"/>
              <a:buNone/>
              <a:defRPr b="0" i="0" sz="28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8"/>
          <p:cNvSpPr/>
          <p:nvPr>
            <p:ph idx="2" type="pic"/>
          </p:nvPr>
        </p:nvSpPr>
        <p:spPr>
          <a:xfrm>
            <a:off x="3021014" y="457199"/>
            <a:ext cx="5833872" cy="4352544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8"/>
          <p:cNvSpPr txBox="1"/>
          <p:nvPr>
            <p:ph idx="1" type="body"/>
          </p:nvPr>
        </p:nvSpPr>
        <p:spPr>
          <a:xfrm>
            <a:off x="3069805" y="5367338"/>
            <a:ext cx="5653507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73" name="Google Shape;173;p38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8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8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38"/>
          <p:cNvSpPr/>
          <p:nvPr>
            <p:ph idx="3" type="pic"/>
          </p:nvPr>
        </p:nvSpPr>
        <p:spPr>
          <a:xfrm>
            <a:off x="284164" y="457200"/>
            <a:ext cx="2736850" cy="2907792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8"/>
          <p:cNvSpPr/>
          <p:nvPr>
            <p:ph idx="4" type="pic"/>
          </p:nvPr>
        </p:nvSpPr>
        <p:spPr>
          <a:xfrm>
            <a:off x="284164" y="3364992"/>
            <a:ext cx="2736850" cy="289864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Google Shape;180;p39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81" name="Google Shape;181;p3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39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9"/>
          <p:cNvSpPr txBox="1"/>
          <p:nvPr>
            <p:ph idx="1" type="body"/>
          </p:nvPr>
        </p:nvSpPr>
        <p:spPr>
          <a:xfrm rot="5400000">
            <a:off x="2564607" y="-146843"/>
            <a:ext cx="4013200" cy="857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2000"/>
              </a:spcBef>
              <a:spcAft>
                <a:spcPts val="0"/>
              </a:spcAft>
              <a:buSzPts val="1620"/>
              <a:buChar char="🡽"/>
              <a:defRPr/>
            </a:lvl1pPr>
            <a:lvl2pPr indent="-331469" lvl="1" marL="914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9pPr>
          </a:lstStyle>
          <a:p/>
        </p:txBody>
      </p:sp>
      <p:sp>
        <p:nvSpPr>
          <p:cNvPr id="186" name="Google Shape;186;p39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9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9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40"/>
          <p:cNvSpPr txBox="1"/>
          <p:nvPr>
            <p:ph type="title"/>
          </p:nvPr>
        </p:nvSpPr>
        <p:spPr>
          <a:xfrm rot="5400000">
            <a:off x="5219069" y="2949131"/>
            <a:ext cx="5921375" cy="969264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orbe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0"/>
          <p:cNvSpPr txBox="1"/>
          <p:nvPr>
            <p:ph idx="1" type="body"/>
          </p:nvPr>
        </p:nvSpPr>
        <p:spPr>
          <a:xfrm rot="5400000">
            <a:off x="564357" y="177007"/>
            <a:ext cx="5937250" cy="6497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2000"/>
              </a:spcBef>
              <a:spcAft>
                <a:spcPts val="0"/>
              </a:spcAft>
              <a:buSzPts val="1620"/>
              <a:buChar char="🡽"/>
              <a:defRPr/>
            </a:lvl1pPr>
            <a:lvl2pPr indent="-331469" lvl="1" marL="914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9pPr>
          </a:lstStyle>
          <a:p/>
        </p:txBody>
      </p:sp>
      <p:sp>
        <p:nvSpPr>
          <p:cNvPr id="193" name="Google Shape;193;p40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0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0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6" name="Google Shape;196;p40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197" name="Google Shape;197;p4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" name="Google Shape;27;p26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28" name="Google Shape;28;p2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6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 result for AIUB logo" id="31" name="Google Shape;3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374" y="55844"/>
            <a:ext cx="1279161" cy="128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" name="Google Shape;34;p2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35" name="Google Shape;35;p2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8;p27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" type="body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2000"/>
              </a:spcBef>
              <a:spcAft>
                <a:spcPts val="0"/>
              </a:spcAft>
              <a:buSzPts val="1620"/>
              <a:buChar char="🡽"/>
              <a:defRPr/>
            </a:lvl1pPr>
            <a:lvl2pPr indent="-331469" lvl="1" marL="914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>
  <p:cSld name="Title Slide with Pictur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" name="Google Shape;45;p28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28"/>
          <p:cNvSpPr/>
          <p:nvPr>
            <p:ph idx="2" type="pic"/>
          </p:nvPr>
        </p:nvSpPr>
        <p:spPr>
          <a:xfrm>
            <a:off x="284162" y="2017058"/>
            <a:ext cx="8574087" cy="4377391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8"/>
          <p:cNvSpPr txBox="1"/>
          <p:nvPr>
            <p:ph idx="1" type="subTitle"/>
          </p:nvPr>
        </p:nvSpPr>
        <p:spPr>
          <a:xfrm>
            <a:off x="472420" y="1532965"/>
            <a:ext cx="7754284" cy="484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50" name="Google Shape;50;p28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51" name="Google Shape;51;p2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8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8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2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🡽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8"/>
          <p:cNvSpPr txBox="1"/>
          <p:nvPr>
            <p:ph type="ctrTitle"/>
          </p:nvPr>
        </p:nvSpPr>
        <p:spPr>
          <a:xfrm>
            <a:off x="418633" y="444728"/>
            <a:ext cx="7810967" cy="1088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58" name="Google Shape;58;p29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59" name="Google Shape;59;p2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9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29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🡽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9"/>
          <p:cNvSpPr txBox="1"/>
          <p:nvPr>
            <p:ph type="title"/>
          </p:nvPr>
        </p:nvSpPr>
        <p:spPr>
          <a:xfrm>
            <a:off x="429768" y="4814125"/>
            <a:ext cx="777240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b="0" i="0" sz="42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475488" y="5861304"/>
            <a:ext cx="7735824" cy="4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with Picture">
  <p:cSld name="Section with Pictur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/>
          <p:nvPr>
            <p:ph idx="2" type="pic"/>
          </p:nvPr>
        </p:nvSpPr>
        <p:spPr>
          <a:xfrm>
            <a:off x="284162" y="443754"/>
            <a:ext cx="8574087" cy="4370293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0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30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74" name="Google Shape;74;p30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75" name="Google Shape;75;p3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30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🡽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0"/>
          <p:cNvSpPr txBox="1"/>
          <p:nvPr>
            <p:ph type="title"/>
          </p:nvPr>
        </p:nvSpPr>
        <p:spPr>
          <a:xfrm>
            <a:off x="430306" y="4814047"/>
            <a:ext cx="7772400" cy="10488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b="0" i="0" sz="4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>
            <a:off x="470647" y="5862918"/>
            <a:ext cx="7732059" cy="40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1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" name="Google Shape;83;p31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4" name="Google Shape;84;p3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31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>
            <a:off x="403412" y="2151063"/>
            <a:ext cx="393192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/>
        </p:txBody>
      </p:sp>
      <p:sp>
        <p:nvSpPr>
          <p:cNvPr id="89" name="Google Shape;89;p31"/>
          <p:cNvSpPr txBox="1"/>
          <p:nvPr>
            <p:ph idx="2" type="body"/>
          </p:nvPr>
        </p:nvSpPr>
        <p:spPr>
          <a:xfrm>
            <a:off x="4778188" y="2151063"/>
            <a:ext cx="393192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/>
        </p:txBody>
      </p:sp>
      <p:sp>
        <p:nvSpPr>
          <p:cNvPr id="90" name="Google Shape;90;p31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2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32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6" name="Google Shape;96;p3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32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2"/>
          <p:cNvSpPr txBox="1"/>
          <p:nvPr>
            <p:ph idx="1" type="body"/>
          </p:nvPr>
        </p:nvSpPr>
        <p:spPr>
          <a:xfrm>
            <a:off x="403412" y="1735138"/>
            <a:ext cx="3931920" cy="83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101" name="Google Shape;101;p32"/>
          <p:cNvSpPr txBox="1"/>
          <p:nvPr>
            <p:ph idx="2" type="body"/>
          </p:nvPr>
        </p:nvSpPr>
        <p:spPr>
          <a:xfrm>
            <a:off x="403412" y="2590800"/>
            <a:ext cx="3931920" cy="353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8pPr>
            <a:lvl9pPr indent="-320040" lvl="8" marL="41148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9pPr>
          </a:lstStyle>
          <a:p/>
        </p:txBody>
      </p:sp>
      <p:sp>
        <p:nvSpPr>
          <p:cNvPr id="102" name="Google Shape;102;p32"/>
          <p:cNvSpPr txBox="1"/>
          <p:nvPr>
            <p:ph idx="3" type="body"/>
          </p:nvPr>
        </p:nvSpPr>
        <p:spPr>
          <a:xfrm>
            <a:off x="4779495" y="1735138"/>
            <a:ext cx="3931920" cy="83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 b="0" sz="26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103" name="Google Shape;103;p32"/>
          <p:cNvSpPr txBox="1"/>
          <p:nvPr>
            <p:ph idx="4" type="body"/>
          </p:nvPr>
        </p:nvSpPr>
        <p:spPr>
          <a:xfrm>
            <a:off x="4779495" y="2590800"/>
            <a:ext cx="3931920" cy="353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8pPr>
            <a:lvl9pPr indent="-320040" lvl="8" marL="41148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9pPr>
          </a:lstStyle>
          <a:p/>
        </p:txBody>
      </p:sp>
      <p:sp>
        <p:nvSpPr>
          <p:cNvPr id="104" name="Google Shape;104;p32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2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2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3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p33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10" name="Google Shape;110;p3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33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3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3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idx="1" type="body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160"/>
              <a:buFont typeface="Noto Sans Symbols"/>
              <a:buChar char="🡽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980"/>
              <a:buFont typeface="Noto Sans Symbols"/>
              <a:buChar char="🡽"/>
              <a:defRPr b="0" i="0" sz="2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🡽"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146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147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147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147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147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147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24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b="0" i="0" sz="4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jsmachines.sourceforge.net/machines/ll1.html" TargetMode="External"/><Relationship Id="rId4" Type="http://schemas.openxmlformats.org/officeDocument/2006/relationships/hyperlink" Target="https://www.geeksforgeeks.org/why-first-and-follow-in-compiler-design/" TargetMode="External"/><Relationship Id="rId5" Type="http://schemas.openxmlformats.org/officeDocument/2006/relationships/hyperlink" Target="http://www.cs.nuim.ie/~jpower/Courses/Previous/parsing/node48.html" TargetMode="External"/><Relationship Id="rId6" Type="http://schemas.openxmlformats.org/officeDocument/2006/relationships/hyperlink" Target="https://stackoverflow.com/questions/3720901/what-is-the-precise-definition-of-a-lookahead-se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FIRST and FOLLOW</a:t>
            </a:r>
            <a:endParaRPr/>
          </a:p>
        </p:txBody>
      </p:sp>
      <p:sp>
        <p:nvSpPr>
          <p:cNvPr id="205" name="Google Shape;205;p1"/>
          <p:cNvSpPr txBox="1"/>
          <p:nvPr>
            <p:ph idx="1" type="subTitle"/>
          </p:nvPr>
        </p:nvSpPr>
        <p:spPr>
          <a:xfrm>
            <a:off x="476205" y="1532427"/>
            <a:ext cx="2789509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Course Code: CSC3220</a:t>
            </a:r>
            <a:endParaRPr/>
          </a:p>
        </p:txBody>
      </p:sp>
      <p:sp>
        <p:nvSpPr>
          <p:cNvPr id="206" name="Google Shape;206;p1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Dept. of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Faculty of Science and Technology</a:t>
            </a:r>
            <a:endParaRPr b="1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7" name="Google Shape;207;p1"/>
          <p:cNvGraphicFramePr/>
          <p:nvPr/>
        </p:nvGraphicFramePr>
        <p:xfrm>
          <a:off x="476205" y="51860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{E26A8E4E-C5E9-4282-9A6D-FE8EF9802689}</a:tableStyleId>
              </a:tblPr>
              <a:tblGrid>
                <a:gridCol w="1483225"/>
                <a:gridCol w="1397725"/>
                <a:gridCol w="1227900"/>
                <a:gridCol w="1541425"/>
                <a:gridCol w="1240975"/>
                <a:gridCol w="1444550"/>
              </a:tblGrid>
              <a:tr h="37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Lecturer No: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Week No: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Semester: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Lecturer:</a:t>
                      </a:r>
                      <a:endParaRPr/>
                    </a:p>
                  </a:txBody>
                  <a:tcPr marT="45725" marB="45725" marR="91450" marL="91450"/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Md Masum Billah, billah.masumcu@aiub.edu</a:t>
                      </a:r>
                      <a:endParaRPr i="1" sz="1800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08" name="Google Shape;208;p1"/>
          <p:cNvSpPr txBox="1"/>
          <p:nvPr/>
        </p:nvSpPr>
        <p:spPr>
          <a:xfrm>
            <a:off x="3320578" y="1538380"/>
            <a:ext cx="4164439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Course Title: Compiler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Set (Case 2)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0"/>
          <p:cNvSpPr txBox="1"/>
          <p:nvPr/>
        </p:nvSpPr>
        <p:spPr>
          <a:xfrm>
            <a:off x="422031" y="1962795"/>
            <a:ext cx="8187397" cy="1607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4025" lvl="0" marL="454025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⮚"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For a Production, if the first things is epsilon (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) then ‘FIRST’ is epsilon (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Set (Case 3)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1"/>
          <p:cNvSpPr txBox="1"/>
          <p:nvPr/>
        </p:nvSpPr>
        <p:spPr>
          <a:xfrm>
            <a:off x="335494" y="1568899"/>
            <a:ext cx="8386475" cy="1638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4025" lvl="0" marL="454025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⮚"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For a Production, if the first things is Non-Terminals, then we should continue until we found a terminals. </a:t>
            </a:r>
            <a:endParaRPr/>
          </a:p>
          <a:p>
            <a:pPr indent="-454025" lvl="0" marL="454025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⮚"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Look for the next production and next until we encounter a terminals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Set (Example 1)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435" y="2839450"/>
            <a:ext cx="2373446" cy="20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2"/>
          <p:cNvSpPr txBox="1"/>
          <p:nvPr/>
        </p:nvSpPr>
        <p:spPr>
          <a:xfrm>
            <a:off x="1310780" y="2470118"/>
            <a:ext cx="1026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/>
          </a:p>
        </p:txBody>
      </p:sp>
      <p:sp>
        <p:nvSpPr>
          <p:cNvPr id="286" name="Google Shape;286;p12"/>
          <p:cNvSpPr txBox="1"/>
          <p:nvPr/>
        </p:nvSpPr>
        <p:spPr>
          <a:xfrm>
            <a:off x="5852160" y="2465117"/>
            <a:ext cx="1026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pic>
        <p:nvPicPr>
          <p:cNvPr id="287" name="Google Shape;28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2191" y="2839450"/>
            <a:ext cx="4746880" cy="1956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Set (Example 2)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3"/>
          <p:cNvSpPr txBox="1"/>
          <p:nvPr/>
        </p:nvSpPr>
        <p:spPr>
          <a:xfrm>
            <a:off x="1283749" y="2580321"/>
            <a:ext cx="1026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/>
          </a:p>
        </p:txBody>
      </p:sp>
      <p:sp>
        <p:nvSpPr>
          <p:cNvPr id="294" name="Google Shape;294;p13"/>
          <p:cNvSpPr txBox="1"/>
          <p:nvPr/>
        </p:nvSpPr>
        <p:spPr>
          <a:xfrm>
            <a:off x="5900375" y="2580321"/>
            <a:ext cx="1026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pic>
        <p:nvPicPr>
          <p:cNvPr id="295" name="Google Shape;2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813" y="2949653"/>
            <a:ext cx="2892814" cy="169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1378" y="2949653"/>
            <a:ext cx="4648505" cy="1697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Follow Set</a:t>
            </a:r>
            <a:endParaRPr/>
          </a:p>
        </p:txBody>
      </p:sp>
      <p:sp>
        <p:nvSpPr>
          <p:cNvPr id="302" name="Google Shape;302;p14"/>
          <p:cNvSpPr txBox="1"/>
          <p:nvPr>
            <p:ph idx="1" type="subTitle"/>
          </p:nvPr>
        </p:nvSpPr>
        <p:spPr>
          <a:xfrm>
            <a:off x="421341" y="1532427"/>
            <a:ext cx="7090807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Rules</a:t>
            </a:r>
            <a:endParaRPr/>
          </a:p>
        </p:txBody>
      </p:sp>
      <p:sp>
        <p:nvSpPr>
          <p:cNvPr id="303" name="Google Shape;303;p14"/>
          <p:cNvSpPr txBox="1"/>
          <p:nvPr/>
        </p:nvSpPr>
        <p:spPr>
          <a:xfrm>
            <a:off x="299258" y="2293433"/>
            <a:ext cx="8562109" cy="3791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 should be look for right side of anything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 always starts with $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Follow(X)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to be the set of terminals that can appear immediately to the right of Non-Terminal X in some sentential form.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 (S) = { S }  // where S is the starting Non-Terminal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 -&gt; pBq is a production, where p, B and q are any grammar symbols, then everything in FIRST (q) except ε is in FOLLOW (B)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A-&gt;pB is a production, then everything in FOLLOW(A) is in FOLLOW (B)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A-&gt;pBq is a production and FIRST(q) contains ε, then FOLLOW (B) contains { FIRST(q) - ε} U FOLLOW (A)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Follow Set</a:t>
            </a:r>
            <a:endParaRPr/>
          </a:p>
        </p:txBody>
      </p:sp>
      <p:sp>
        <p:nvSpPr>
          <p:cNvPr id="309" name="Google Shape;309;p15"/>
          <p:cNvSpPr txBox="1"/>
          <p:nvPr>
            <p:ph idx="1" type="subTitle"/>
          </p:nvPr>
        </p:nvSpPr>
        <p:spPr>
          <a:xfrm>
            <a:off x="421341" y="1532427"/>
            <a:ext cx="7090807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Rules</a:t>
            </a: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182880" y="2089078"/>
            <a:ext cx="8665698" cy="2785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Apply the following rules: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If $ is the input end-marker, and S is the start symbol, $ ∈ FOLLOW(S).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If there is a production, A → αBβ, then (FIRST(β) – ε) ⊆ FOLLOW(B).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If there is a production, A → αB, or a production A → αBβ, where ε ∈ FIRST(β), then FOLLOW(A) ⊆ FOLLOW(B).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unlike the computation of FIRST sets for non-terminals, where the focus is on</a:t>
            </a:r>
            <a:r>
              <a:rPr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a non-terminal generates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the computation of FOLLOW sets depends upon </a:t>
            </a:r>
            <a:r>
              <a:rPr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the non-terminal appears on the RHS of a production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Set (Case 1-a)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6"/>
          <p:cNvSpPr txBox="1"/>
          <p:nvPr/>
        </p:nvSpPr>
        <p:spPr>
          <a:xfrm>
            <a:off x="365760" y="1825624"/>
            <a:ext cx="8440615" cy="1944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 means something right behind of it.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 means the next one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next of a thing (whos Follow should be calculated)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terminal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/nonterminal then we must find the ‘FIRST’ of that terminal/nonterminal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particular ‘FIRST’ would be the designated ‘FOLLOW’ of the things (whos Follow should be calculated)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Set (Case 1-b)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7"/>
          <p:cNvSpPr txBox="1"/>
          <p:nvPr/>
        </p:nvSpPr>
        <p:spPr>
          <a:xfrm>
            <a:off x="271975" y="1547447"/>
            <a:ext cx="8295250" cy="4629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 means something right behind of it.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 means the next one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next of a thing (whos Follow should be calculated) terminal/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nonterminal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then we must find the ‘FIRST’ of that terminal/nonterminal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particular ‘FIRST’ would be the designated ‘FOLLOW’ of the things (whos Follow should be calculated)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Set (Case 2)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335494" y="1825624"/>
            <a:ext cx="8189528" cy="4476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never write epsilon (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in ‘FOLLOW’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we do not have anything on right side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is, if we do not have an ‘FOLLOW’ then we will take the ‘FOLLOW’ (all FOLLOW) of its parent (non-terminal) (from which the production came)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Set (Example 1)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6562" y="2722808"/>
            <a:ext cx="5811512" cy="2849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492" y="2722793"/>
            <a:ext cx="2167980" cy="192899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9"/>
          <p:cNvSpPr txBox="1"/>
          <p:nvPr/>
        </p:nvSpPr>
        <p:spPr>
          <a:xfrm>
            <a:off x="906012" y="2353461"/>
            <a:ext cx="1026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5718845" y="2353461"/>
            <a:ext cx="1026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Lecture Outline</a:t>
            </a:r>
            <a:endParaRPr/>
          </a:p>
        </p:txBody>
      </p:sp>
      <p:sp>
        <p:nvSpPr>
          <p:cNvPr id="214" name="Google Shape;214;p2"/>
          <p:cNvSpPr txBox="1"/>
          <p:nvPr>
            <p:ph idx="1" type="subTitle"/>
          </p:nvPr>
        </p:nvSpPr>
        <p:spPr>
          <a:xfrm>
            <a:off x="486697" y="2363928"/>
            <a:ext cx="7754112" cy="3009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Review of Subset Construction Rule (NFA to DFA conversion)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Overview of First and Follow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First and Follow set Rules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Examples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Exercises</a:t>
            </a:r>
            <a:endParaRPr/>
          </a:p>
          <a:p>
            <a:pPr indent="-2057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2057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Set (Example 2)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5077" y="2683849"/>
            <a:ext cx="6543609" cy="330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821" y="2683849"/>
            <a:ext cx="1987068" cy="14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0"/>
          <p:cNvSpPr txBox="1"/>
          <p:nvPr/>
        </p:nvSpPr>
        <p:spPr>
          <a:xfrm>
            <a:off x="802884" y="2314517"/>
            <a:ext cx="1026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/>
          </a:p>
        </p:txBody>
      </p:sp>
      <p:sp>
        <p:nvSpPr>
          <p:cNvPr id="346" name="Google Shape;346;p20"/>
          <p:cNvSpPr txBox="1"/>
          <p:nvPr/>
        </p:nvSpPr>
        <p:spPr>
          <a:xfrm>
            <a:off x="5183410" y="2314517"/>
            <a:ext cx="1026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First and Follow Set</a:t>
            </a:r>
            <a:endParaRPr/>
          </a:p>
        </p:txBody>
      </p:sp>
      <p:sp>
        <p:nvSpPr>
          <p:cNvPr id="352" name="Google Shape;352;p21"/>
          <p:cNvSpPr txBox="1"/>
          <p:nvPr>
            <p:ph idx="1" type="subTitle"/>
          </p:nvPr>
        </p:nvSpPr>
        <p:spPr>
          <a:xfrm>
            <a:off x="421341" y="1532427"/>
            <a:ext cx="7090807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Example </a:t>
            </a:r>
            <a:endParaRPr/>
          </a:p>
        </p:txBody>
      </p:sp>
      <p:graphicFrame>
        <p:nvGraphicFramePr>
          <p:cNvPr id="353" name="Google Shape;353;p21"/>
          <p:cNvGraphicFramePr/>
          <p:nvPr/>
        </p:nvGraphicFramePr>
        <p:xfrm>
          <a:off x="650151" y="22648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{53D98F0A-8FAF-49FD-AC1D-F4A1432F6FF7}</a:tableStyleId>
              </a:tblPr>
              <a:tblGrid>
                <a:gridCol w="2655750"/>
                <a:gridCol w="2574375"/>
                <a:gridCol w="2578825"/>
              </a:tblGrid>
              <a:tr h="53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Grammar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First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Follow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S-&gt;ABCDE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{a, b, c}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 $ }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A-a/epsilon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{a, epsilon}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{b, c}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B-&gt;b/epsilon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{b, epsilon}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{c}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C-&gt;c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{c}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{d, e, $}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D-&gt;d/epsilon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{d, epsilon}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{e, $ }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E-&gt;e/epsilon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{e, epsilon}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{$}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/>
        </p:nvSpPr>
        <p:spPr>
          <a:xfrm>
            <a:off x="335494" y="595100"/>
            <a:ext cx="3232896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References</a:t>
            </a:r>
            <a:endParaRPr/>
          </a:p>
        </p:txBody>
      </p:sp>
      <p:sp>
        <p:nvSpPr>
          <p:cNvPr id="359" name="Google Shape;359;p22"/>
          <p:cNvSpPr txBox="1"/>
          <p:nvPr/>
        </p:nvSpPr>
        <p:spPr>
          <a:xfrm>
            <a:off x="188171" y="1338617"/>
            <a:ext cx="8723073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Tool: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http://jsmachines.sourceforge.net/machines/ll1.html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Tutorial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https://www.geeksforgeeks.org/why-first-and-follow-in-compiler-design/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Maynooth University Material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http://www.cs.nuim.ie/~jpower/Courses/Previous/parsing/node48.html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StackOverflow Explanation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https://stackoverflow.com/questions/3720901/what-is-the-precise-definition-of-a-lookahead-set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/>
          <p:nvPr/>
        </p:nvSpPr>
        <p:spPr>
          <a:xfrm>
            <a:off x="335494" y="595100"/>
            <a:ext cx="3232896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References/ Books</a:t>
            </a:r>
            <a:endParaRPr/>
          </a:p>
        </p:txBody>
      </p:sp>
      <p:sp>
        <p:nvSpPr>
          <p:cNvPr id="365" name="Google Shape;365;p23"/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Compilers-Principles, techniques and tools (2nd Edition) V. Aho, Sethi and D. Ullman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Principles of Compiler Design (2nd Revised Edition 2009) A. A. Puntambekar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Basics of Compiler Design Torben Mogensen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Objective and Outcome</a:t>
            </a:r>
            <a:endParaRPr/>
          </a:p>
        </p:txBody>
      </p:sp>
      <p:sp>
        <p:nvSpPr>
          <p:cNvPr id="220" name="Google Shape;220;p3"/>
          <p:cNvSpPr txBox="1"/>
          <p:nvPr>
            <p:ph idx="1" type="subTitle"/>
          </p:nvPr>
        </p:nvSpPr>
        <p:spPr>
          <a:xfrm>
            <a:off x="486697" y="2082018"/>
            <a:ext cx="7754112" cy="3862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16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</a:rPr>
              <a:t>Objective: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To Explain the necessity or requirement of FIRST and FOLLOW set calculation.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To elaborate the method/algorithm of FIRST and FOLLOW calculation from a given CFG.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To provide necessary example and exercise of FIRST and FOLLOW calculation from a given CFG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16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</a:rPr>
              <a:t>Outcome: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After this class the students will know the necessity of FIRST and FOLLOW calculation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After this class the students will be able to demonstrate the FIRST and FOLLOW calculation method.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The students will also be capable of calculating FIRST and FOLLOW set from a given CFG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"/>
          <p:cNvSpPr txBox="1"/>
          <p:nvPr>
            <p:ph type="ctrTitle"/>
          </p:nvPr>
        </p:nvSpPr>
        <p:spPr>
          <a:xfrm>
            <a:off x="282633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Review on NFA to DFA</a:t>
            </a:r>
            <a:endParaRPr/>
          </a:p>
        </p:txBody>
      </p:sp>
      <p:sp>
        <p:nvSpPr>
          <p:cNvPr id="226" name="Google Shape;226;p4"/>
          <p:cNvSpPr txBox="1"/>
          <p:nvPr>
            <p:ph idx="1" type="subTitle"/>
          </p:nvPr>
        </p:nvSpPr>
        <p:spPr>
          <a:xfrm>
            <a:off x="476205" y="1532427"/>
            <a:ext cx="2789509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27" name="Google Shape;227;p4"/>
          <p:cNvSpPr/>
          <p:nvPr/>
        </p:nvSpPr>
        <p:spPr>
          <a:xfrm>
            <a:off x="900332" y="2187698"/>
            <a:ext cx="5957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NFA for the language, L3 = {a, b}∗{abb}.</a:t>
            </a:r>
            <a:endParaRPr/>
          </a:p>
        </p:txBody>
      </p:sp>
      <p:pic>
        <p:nvPicPr>
          <p:cNvPr id="228" name="Google Shape;2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4512" y="3207587"/>
            <a:ext cx="5774976" cy="148853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"/>
          <p:cNvSpPr txBox="1"/>
          <p:nvPr/>
        </p:nvSpPr>
        <p:spPr>
          <a:xfrm>
            <a:off x="3879166" y="5022166"/>
            <a:ext cx="16775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NFA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"/>
          <p:cNvSpPr txBox="1"/>
          <p:nvPr>
            <p:ph type="ctrTitle"/>
          </p:nvPr>
        </p:nvSpPr>
        <p:spPr>
          <a:xfrm>
            <a:off x="282633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Review on NFA to DFA</a:t>
            </a:r>
            <a:endParaRPr/>
          </a:p>
        </p:txBody>
      </p:sp>
      <p:sp>
        <p:nvSpPr>
          <p:cNvPr id="235" name="Google Shape;235;p5"/>
          <p:cNvSpPr txBox="1"/>
          <p:nvPr>
            <p:ph idx="1" type="subTitle"/>
          </p:nvPr>
        </p:nvSpPr>
        <p:spPr>
          <a:xfrm>
            <a:off x="476205" y="1532427"/>
            <a:ext cx="2789509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236" name="Google Shape;2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165" y="2714425"/>
            <a:ext cx="2535587" cy="142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365" y="4019183"/>
            <a:ext cx="400050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5"/>
          <p:cNvSpPr txBox="1"/>
          <p:nvPr/>
        </p:nvSpPr>
        <p:spPr>
          <a:xfrm>
            <a:off x="5556738" y="5762258"/>
            <a:ext cx="16775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Converted DFA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FIRST and FOLLOW Overview</a:t>
            </a: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282633" y="2136338"/>
            <a:ext cx="8578734" cy="3662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basic problem in parsing is choosing which production rule to use at any stage during a derivation.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Lookahead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attempting to analyze the possible production rules which can be applied, in order to pick the one most likely to derive the current symbol(s) on the input.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and FOLLOW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formalize the task of picking a production rule using two functions, FIRST and FOLLOW. we need to find FIRST and FOLLOW sets for a given grammar, so that the parser can properly apply the needed rule at the correct position.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FIRST Set Calculation</a:t>
            </a:r>
            <a:endParaRPr/>
          </a:p>
        </p:txBody>
      </p:sp>
      <p:sp>
        <p:nvSpPr>
          <p:cNvPr id="250" name="Google Shape;250;p7"/>
          <p:cNvSpPr txBox="1"/>
          <p:nvPr>
            <p:ph idx="1" type="subTitle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Rules</a:t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>
            <a:off x="266007" y="2072314"/>
            <a:ext cx="861198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If X is terminal, FIRST(X) = {X}.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If X → ε is a production, then add ε to FIRST(X).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If X is a non-terminal, and X → Y1 Y2 … Yk is a production, and ε is in all of FIRST(Y1), …, FIRST(Yk), then add ε to FIRST(X).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If X is a non-terminal, and X → Y1 Y2 … Yk is a production, then add a to FIRST(X) if for some i, a is in FIRST(Yi), and ε is in all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FIRST(Y1), …, FIRST(Yi-1).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7"/>
          <p:cNvSpPr/>
          <p:nvPr/>
        </p:nvSpPr>
        <p:spPr>
          <a:xfrm>
            <a:off x="266006" y="4295009"/>
            <a:ext cx="861198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Applying rules 1 and 2 is obvious. Applying rules 3 and 4 for FIRST(Y1 Y2 … Yk) can be done as follows: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all the non-ε symbols of FIRST(Y1) to FIRST(Y1 Y2 … Yk). If ε ∈ FIRST(Y1), add all the non-ε symbols of FIRST(Y2). If ε ∈ FIRST(Y1) and ε ∈ FIRST(Y2), add all the non-ε symbols of FIRST(Y3), and so on. Finally, add ε to FIRST(Y1 Y2 … Yk) if ε ∈ FIRST(Yi), for all 1 ≤ i ≤ k.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First Set</a:t>
            </a:r>
            <a:endParaRPr/>
          </a:p>
        </p:txBody>
      </p:sp>
      <p:sp>
        <p:nvSpPr>
          <p:cNvPr id="258" name="Google Shape;258;p8"/>
          <p:cNvSpPr txBox="1"/>
          <p:nvPr>
            <p:ph idx="1" type="subTitle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The algorithm to compute the firsts set of a symbol X: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59" name="Google Shape;259;p8"/>
          <p:cNvSpPr/>
          <p:nvPr/>
        </p:nvSpPr>
        <p:spPr>
          <a:xfrm>
            <a:off x="1969118" y="2017059"/>
            <a:ext cx="5205763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if(X is a terminal symbol):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first(X) =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(X -&gt; ℇ ∈ productions of the grammar):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first(X).add({ ℇ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foreach(X -&gt; Y1....Yn ∈ productions of the grammar):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j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while (j &lt;= n):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first(X).add({ b }), ∀ b ∈ first(Yj)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 ℇ ∈ first(Yj)):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j 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if(j = n+1):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first(X).add({ ℇ });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Set (Case 1)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9"/>
          <p:cNvSpPr txBox="1"/>
          <p:nvPr/>
        </p:nvSpPr>
        <p:spPr>
          <a:xfrm>
            <a:off x="239151" y="1721188"/>
            <a:ext cx="4332849" cy="4130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4025" lvl="0" marL="454025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⮚"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For a Production, if the first things is terminals that terminal (left most) would be considered as a ‘First’</a:t>
            </a:r>
            <a:endParaRPr/>
          </a:p>
          <a:p>
            <a:pPr indent="-454025" lvl="0" marL="454025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⮚"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If the Left most thing is a terminals then that terminals will be ‘First’</a:t>
            </a:r>
            <a:endParaRPr/>
          </a:p>
          <a:p>
            <a:pPr indent="-454025" lvl="0" marL="454025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⮚"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Don’t worry about the rest of the things residing on the right side of the first terminals </a:t>
            </a:r>
            <a:endParaRPr/>
          </a:p>
        </p:txBody>
      </p:sp>
      <p:pic>
        <p:nvPicPr>
          <p:cNvPr id="266" name="Google Shape;2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3710" y="2636520"/>
            <a:ext cx="4177474" cy="349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ctrum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2018-12-10T17:20:29Z</dcterms:created>
  <dc:creator>Mahbubul Syeed</dc:creator>
</cp:coreProperties>
</file>