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9" r:id="rId7"/>
    <p:sldId id="26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77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64" r:id="rId48"/>
    <p:sldId id="26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Traversing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615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5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  <a:solidFill>
            <a:schemeClr val="accent1"/>
          </a:solidFill>
        </p:grpSpPr>
        <p:sp>
          <p:nvSpPr>
            <p:cNvPr id="66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dirty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8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テキスト ボックス 78"/>
          <p:cNvSpPr txBox="1"/>
          <p:nvPr/>
        </p:nvSpPr>
        <p:spPr>
          <a:xfrm>
            <a:off x="7754333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87058" y="3124200"/>
            <a:ext cx="1593706" cy="419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1 2 5 9 8</a:t>
            </a:r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35494" y="611807"/>
            <a:ext cx="4693706" cy="239025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9531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4" name="Line 70"/>
          <p:cNvSpPr>
            <a:spLocks noChangeShapeType="1"/>
          </p:cNvSpPr>
          <p:nvPr/>
        </p:nvSpPr>
        <p:spPr bwMode="auto">
          <a:xfrm flipV="1">
            <a:off x="5867400" y="2362200"/>
            <a:ext cx="160020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Rectangle 71"/>
          <p:cNvSpPr txBox="1">
            <a:spLocks noChangeArrowheads="1"/>
          </p:cNvSpPr>
          <p:nvPr/>
        </p:nvSpPr>
        <p:spPr>
          <a:xfrm>
            <a:off x="304800" y="59436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9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lang="en-US" altLang="ja-JP" sz="3200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(6).</a:t>
            </a:r>
          </a:p>
        </p:txBody>
      </p: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9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テキスト ボックス 78"/>
          <p:cNvSpPr txBox="1"/>
          <p:nvPr/>
        </p:nvSpPr>
        <p:spPr>
          <a:xfrm>
            <a:off x="7792094" y="34239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465723" y="2971800"/>
            <a:ext cx="1311898" cy="444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393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build="p" autoUpdateAnimBg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029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 from either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3810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77" name="テキスト ボックス 82"/>
          <p:cNvSpPr txBox="1"/>
          <p:nvPr/>
        </p:nvSpPr>
        <p:spPr>
          <a:xfrm>
            <a:off x="7788888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321613" y="3002082"/>
            <a:ext cx="1593706" cy="4283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1 2 5 9 6</a:t>
            </a: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40364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8" name="Line 84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441325" y="6034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kumimoji="0" lang="en-US" altLang="ja-JP" sz="3200" dirty="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(7)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  <a:endParaRPr kumimoji="0" lang="ja-JP" altLang="en-US" sz="2400" dirty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Line 8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3" name="テキスト ボックス 90"/>
          <p:cNvSpPr txBox="1"/>
          <p:nvPr/>
        </p:nvSpPr>
        <p:spPr>
          <a:xfrm>
            <a:off x="7510286" y="34025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02108" y="3041650"/>
            <a:ext cx="1875513" cy="374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1 2 5 9 6 4</a:t>
            </a: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550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454025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Tx/>
              <a:buNone/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60475" indent="-346075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33972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939925" indent="-3317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29076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625725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97021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313113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altLang="ja-JP" dirty="0"/>
              <a:t>Label vertex 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 and return to </a:t>
            </a:r>
            <a:r>
              <a:rPr lang="en-US" altLang="ja-JP" dirty="0">
                <a:solidFill>
                  <a:srgbClr val="FF0000"/>
                </a:solidFill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1165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510286" y="34532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02108" y="2799195"/>
            <a:ext cx="1875513" cy="654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1 2 5 9 6 7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4929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8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83915" y="2514600"/>
            <a:ext cx="1593706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1  2 5 9 6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478050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182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795815" y="278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8" name="Line 91"/>
          <p:cNvSpPr>
            <a:spLocks noChangeShapeType="1"/>
          </p:cNvSpPr>
          <p:nvPr/>
        </p:nvSpPr>
        <p:spPr bwMode="auto">
          <a:xfrm flipV="1">
            <a:off x="5819775" y="23082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65723" y="2308225"/>
            <a:ext cx="1311898" cy="59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38520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6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</a:t>
            </a:r>
          </a:p>
        </p:txBody>
      </p:sp>
      <p:sp>
        <p:nvSpPr>
          <p:cNvPr id="88" name="Subtitle 2"/>
          <p:cNvSpPr txBox="1">
            <a:spLocks/>
          </p:cNvSpPr>
          <p:nvPr/>
        </p:nvSpPr>
        <p:spPr>
          <a:xfrm>
            <a:off x="335494" y="595100"/>
            <a:ext cx="4693706" cy="246707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21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Line 91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Do a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dfs(3)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6" name="Group 95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7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9" name="Line 96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1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</a:t>
            </a: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052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5" name="Group 93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8" name="Line 94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97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2" name="Line 98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4" name="テキスト ボックス 100"/>
          <p:cNvSpPr txBox="1"/>
          <p:nvPr/>
        </p:nvSpPr>
        <p:spPr>
          <a:xfrm>
            <a:off x="7792094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47531" y="2819400"/>
            <a:ext cx="1030090" cy="527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</a:t>
            </a:r>
          </a:p>
        </p:txBody>
      </p:sp>
      <p:sp>
        <p:nvSpPr>
          <p:cNvPr id="95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504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Search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Depth-First-Search (DFS)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DFS 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24239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585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890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21953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3109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3262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3414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557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786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87483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71303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6556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884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2265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24938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3103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3332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3484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627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856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80803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203663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2423985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927100" y="949198"/>
            <a:ext cx="1574800" cy="7270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770452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2.</a:t>
            </a:r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7935402" y="39365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752340" y="3560635"/>
            <a:ext cx="1025281" cy="32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</a:t>
            </a:r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8578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152400" y="1295400"/>
            <a:ext cx="1435100" cy="63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93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5" name="テキスト ボックス 100"/>
          <p:cNvSpPr txBox="1"/>
          <p:nvPr/>
        </p:nvSpPr>
        <p:spPr>
          <a:xfrm>
            <a:off x="7701761" y="3216275"/>
            <a:ext cx="10517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000" b="1" dirty="0"/>
              <a:t>1</a:t>
            </a:r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8549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invoking method.</a:t>
            </a:r>
          </a:p>
        </p:txBody>
      </p:sp>
      <p:sp>
        <p:nvSpPr>
          <p:cNvPr id="92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3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4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5405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2787375"/>
            <a:ext cx="444500" cy="466725"/>
            <a:chOff x="1012" y="1204"/>
            <a:chExt cx="280" cy="294"/>
          </a:xfrm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981200" y="232382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97150" y="1949175"/>
            <a:ext cx="444500" cy="466725"/>
            <a:chOff x="1636" y="676"/>
            <a:chExt cx="280" cy="294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895600" y="240002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740150" y="3625575"/>
            <a:ext cx="444500" cy="466725"/>
            <a:chOff x="2356" y="1732"/>
            <a:chExt cx="280" cy="294"/>
          </a:xfrm>
        </p:grpSpPr>
        <p:sp>
          <p:nvSpPr>
            <p:cNvPr id="11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191000" y="384782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264150" y="3777975"/>
            <a:ext cx="444500" cy="466725"/>
            <a:chOff x="3316" y="1828"/>
            <a:chExt cx="280" cy="294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5486400" y="300962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5797550" y="2558775"/>
            <a:ext cx="444500" cy="466725"/>
            <a:chOff x="3652" y="1060"/>
            <a:chExt cx="280" cy="294"/>
          </a:xfrm>
        </p:grpSpPr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21" name="Line 72"/>
          <p:cNvSpPr>
            <a:spLocks noChangeShapeType="1"/>
          </p:cNvSpPr>
          <p:nvPr/>
        </p:nvSpPr>
        <p:spPr bwMode="auto">
          <a:xfrm flipV="1">
            <a:off x="3429000" y="415262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2978150" y="4920975"/>
            <a:ext cx="444500" cy="466725"/>
            <a:chOff x="1876" y="2548"/>
            <a:chExt cx="280" cy="294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25" name="Line 79"/>
          <p:cNvSpPr>
            <a:spLocks noChangeShapeType="1"/>
          </p:cNvSpPr>
          <p:nvPr/>
        </p:nvSpPr>
        <p:spPr bwMode="auto">
          <a:xfrm>
            <a:off x="2590800" y="39240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2216150" y="3466825"/>
            <a:ext cx="444500" cy="450850"/>
            <a:chOff x="1396" y="1632"/>
            <a:chExt cx="280" cy="284"/>
          </a:xfrm>
        </p:grpSpPr>
        <p:sp>
          <p:nvSpPr>
            <p:cNvPr id="27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29" name="Line 86"/>
          <p:cNvSpPr>
            <a:spLocks noChangeShapeType="1"/>
          </p:cNvSpPr>
          <p:nvPr/>
        </p:nvSpPr>
        <p:spPr bwMode="auto">
          <a:xfrm>
            <a:off x="3429000" y="521942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0" name="Group 89"/>
          <p:cNvGrpSpPr>
            <a:grpSpLocks/>
          </p:cNvGrpSpPr>
          <p:nvPr/>
        </p:nvGrpSpPr>
        <p:grpSpPr bwMode="auto">
          <a:xfrm>
            <a:off x="4959350" y="5149575"/>
            <a:ext cx="444500" cy="466725"/>
            <a:chOff x="3124" y="2692"/>
            <a:chExt cx="280" cy="294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33" name="Line 93"/>
          <p:cNvSpPr>
            <a:spLocks noChangeShapeType="1"/>
          </p:cNvSpPr>
          <p:nvPr/>
        </p:nvSpPr>
        <p:spPr bwMode="auto">
          <a:xfrm flipH="1">
            <a:off x="4038600" y="26286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4197350" y="2247625"/>
            <a:ext cx="444500" cy="450850"/>
            <a:chOff x="2644" y="864"/>
            <a:chExt cx="280" cy="284"/>
          </a:xfrm>
        </p:grpSpPr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498476" y="1263663"/>
            <a:ext cx="39973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ja-JP" sz="3200" b="1" dirty="0">
                <a:solidFill>
                  <a:srgbClr val="FF0000"/>
                </a:solidFill>
              </a:rPr>
              <a:t>OUTPUT: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9746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Explore “</a:t>
                </a:r>
                <a:r>
                  <a:rPr lang="en-US" sz="2800" dirty="0">
                    <a:solidFill>
                      <a:srgbClr val="FF0000"/>
                    </a:solidFill>
                  </a:rPr>
                  <a:t>deeper</a:t>
                </a:r>
                <a:r>
                  <a:rPr lang="en-US" sz="2800" dirty="0">
                    <a:solidFill>
                      <a:schemeClr val="tx1"/>
                    </a:solidFill>
                  </a:rPr>
                  <a:t>” in the graph whenever possible - (Follows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LIFO</a:t>
                </a:r>
                <a:r>
                  <a:rPr lang="en-US" sz="2800" dirty="0">
                    <a:solidFill>
                      <a:schemeClr val="tx1"/>
                    </a:solidFill>
                  </a:rPr>
                  <a:t> mechanism)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Edges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explored/visited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 of the most recently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discovered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vertex v that still has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unexplored/unvisited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edges.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When all of v’s edges have been explored, backtrack to the vertex from which v was discovered.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computes 2 timestamps: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(discovered)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(finished)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builds one or more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tree(s)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forest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600" dirty="0">
                    <a:solidFill>
                      <a:schemeClr val="tx1"/>
                    </a:solidFill>
                  </a:rPr>
                  <a:t>Algorithm colors each vertex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undiscovered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discovered, in process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finished, all adjacent vertices have been discovered</a:t>
                </a:r>
              </a:p>
              <a:p>
                <a:pPr algn="just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  <a:blipFill rotWithShape="1">
                <a:blip r:embed="rId2"/>
                <a:stretch>
                  <a:fillRect l="-566" t="-2564" r="-991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15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DFS: Classification of Edges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can be used to classify </a:t>
            </a:r>
            <a:r>
              <a:rPr lang="en-US" sz="2200" dirty="0">
                <a:solidFill>
                  <a:srgbClr val="FF0000"/>
                </a:solidFill>
              </a:rPr>
              <a:t>edges</a:t>
            </a:r>
            <a:r>
              <a:rPr lang="en-US" sz="2200" dirty="0"/>
              <a:t> of G: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Tree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Edges in the depth-first forest.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Back edges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Edges (u, v) connecting a vertex u to an ancestor v in a depth-first tree (where v is not the parent of u). It also applies for self loops.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Forward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Non-tree edges (u, v) connecting a vertex u to a descendant v in a depth-first tree.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Cross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All other edges.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yields valuable information about the structure of a graph.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In DFS of an undirected graph we get only tree and back edges; no forward or back-edges.</a:t>
            </a:r>
          </a:p>
        </p:txBody>
      </p:sp>
    </p:spTree>
    <p:extLst>
      <p:ext uri="{BB962C8B-B14F-4D97-AF65-F5344CB8AC3E}">
        <p14:creationId xmlns:p14="http://schemas.microsoft.com/office/powerpoint/2010/main" val="83391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7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7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9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9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9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9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8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8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8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0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01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02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03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44129" y="4495800"/>
            <a:ext cx="1453456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starting the traversal with node </a:t>
            </a:r>
            <a:r>
              <a:rPr lang="en-US" sz="2800" b="1" i="1" dirty="0">
                <a:solidFill>
                  <a:srgbClr val="0000B0"/>
                </a:solidFill>
              </a:rPr>
              <a:t>u</a:t>
            </a:r>
            <a:endParaRPr lang="en-US" sz="2800" i="1" dirty="0">
              <a:solidFill>
                <a:srgbClr val="000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57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58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59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6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4280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85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6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7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8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00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866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7546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5666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Text Box 465"/>
          <p:cNvSpPr txBox="1">
            <a:spLocks noChangeArrowheads="1"/>
          </p:cNvSpPr>
          <p:nvPr/>
        </p:nvSpPr>
        <p:spPr bwMode="auto">
          <a:xfrm>
            <a:off x="132306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12" name="Text Box 466"/>
          <p:cNvSpPr txBox="1">
            <a:spLocks noChangeArrowheads="1"/>
          </p:cNvSpPr>
          <p:nvPr/>
        </p:nvSpPr>
        <p:spPr bwMode="auto">
          <a:xfrm>
            <a:off x="132306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13" name="Text Box 467"/>
          <p:cNvSpPr txBox="1">
            <a:spLocks noChangeArrowheads="1"/>
          </p:cNvSpPr>
          <p:nvPr/>
        </p:nvSpPr>
        <p:spPr bwMode="auto">
          <a:xfrm>
            <a:off x="132306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14" name="Oval 468"/>
          <p:cNvSpPr>
            <a:spLocks noChangeArrowheads="1"/>
          </p:cNvSpPr>
          <p:nvPr/>
        </p:nvSpPr>
        <p:spPr bwMode="auto">
          <a:xfrm>
            <a:off x="48486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355325"/>
            <a:ext cx="8506691" cy="4800600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Given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 graph G = (V, E), directed or undirected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Goal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methodically explore every vertex and edge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Ultimately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build a tree on the graph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Pick a vertex as the root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Choose certain edges to produce a tree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Note: might also build a forest if graph is not connected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38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39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40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4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166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67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68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69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83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2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3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4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95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38738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38738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19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20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21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0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4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4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4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0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299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0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01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4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1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72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grpSp>
        <p:nvGrpSpPr>
          <p:cNvPr id="273" name="Group 469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4" name="Group 470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7" name="Group 471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0" name="Oval 47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1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" name="Group 474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8" name="Oval 47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9" name="Group 477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6" name="Oval 47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7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0" name="Group 480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4" name="Oval 48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5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1" name="Group 483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2" name="Oval 48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3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2" name="Group 486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0" name="Oval 48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1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3" name="Line 489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490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49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49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493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494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495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Line 496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Text Box 497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5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26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27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28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4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5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5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5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5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28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15096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0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81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82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83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3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126725"/>
            <a:ext cx="8506691" cy="4800600"/>
          </a:xfrm>
          <a:noFill/>
          <a:ln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Many graph problems solved using a search method.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Path from one vertex to another.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Is the graph connected?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Find a spanning tree.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Etc.</a:t>
            </a:r>
          </a:p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Commonly used search methods: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Depth-first search.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Breadth-first search.</a:t>
            </a:r>
          </a:p>
          <a:p>
            <a:pPr marL="342900" indent="-342900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Other variants: </a:t>
            </a:r>
            <a:r>
              <a:rPr lang="en-US" sz="2400" dirty="0">
                <a:solidFill>
                  <a:srgbClr val="FF0000"/>
                </a:solidFill>
              </a:rPr>
              <a:t>best-first, iterated deepening search, etc.</a:t>
            </a:r>
          </a:p>
          <a:p>
            <a:pPr lvl="1" algn="l">
              <a:buClrTx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2"/>
          <p:cNvSpPr>
            <a:spLocks noChangeArrowheads="1"/>
          </p:cNvSpPr>
          <p:nvPr/>
        </p:nvSpPr>
        <p:spPr bwMode="auto">
          <a:xfrm>
            <a:off x="32553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413" name="Group 4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1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3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1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3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16" name="Group 41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3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1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3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2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1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2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2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2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" name="AutoShape 30"/>
          <p:cNvSpPr>
            <a:spLocks noChangeArrowheads="1"/>
          </p:cNvSpPr>
          <p:nvPr/>
        </p:nvSpPr>
        <p:spPr bwMode="auto">
          <a:xfrm rot="5748254">
            <a:off x="779233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440" name="Group 31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4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6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4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6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43" name="Group 44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6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4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5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4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5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4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5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4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6" name="Group 57"/>
          <p:cNvGrpSpPr>
            <a:grpSpLocks/>
          </p:cNvGrpSpPr>
          <p:nvPr/>
        </p:nvGrpSpPr>
        <p:grpSpPr bwMode="auto">
          <a:xfrm>
            <a:off x="3373531" y="1581150"/>
            <a:ext cx="4437063" cy="2897188"/>
            <a:chOff x="1632" y="1392"/>
            <a:chExt cx="2025" cy="1703"/>
          </a:xfrm>
        </p:grpSpPr>
        <p:grpSp>
          <p:nvGrpSpPr>
            <p:cNvPr id="46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47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9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7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9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7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8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73" name="Group 47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8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8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7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8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48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7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8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48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7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495" name="Group 86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9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1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2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9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1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98" name="Group 49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1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1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9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1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0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1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1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0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0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1" name="Group 112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2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54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2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4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24" name="Group 52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4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4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2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3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2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3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3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2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3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3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2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7" name="Group 138"/>
          <p:cNvGrpSpPr>
            <a:grpSpLocks/>
          </p:cNvGrpSpPr>
          <p:nvPr/>
        </p:nvGrpSpPr>
        <p:grpSpPr bwMode="auto">
          <a:xfrm>
            <a:off x="3373531" y="1581151"/>
            <a:ext cx="4437063" cy="3387725"/>
            <a:chOff x="1632" y="1392"/>
            <a:chExt cx="2025" cy="1992"/>
          </a:xfrm>
        </p:grpSpPr>
        <p:grpSp>
          <p:nvGrpSpPr>
            <p:cNvPr id="54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55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57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57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55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57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7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55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57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57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554" name="Group 55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56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6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55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56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56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55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56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56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55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576" name="Group 167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7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0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7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9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79" name="Group 57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9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9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8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9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8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9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9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8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9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9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8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" name="Group 193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0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2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2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0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2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05" name="Group 60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2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2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0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2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0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1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61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0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1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1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0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" name="Group 219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2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5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5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3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5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5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31" name="Group 63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4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4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3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4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4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3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4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4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3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4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4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3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4" name="Group 24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5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7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7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5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7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57" name="Group 6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7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7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5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7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5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7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7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6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6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66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6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0" name="Group 271"/>
          <p:cNvGrpSpPr>
            <a:grpSpLocks/>
          </p:cNvGrpSpPr>
          <p:nvPr/>
        </p:nvGrpSpPr>
        <p:grpSpPr bwMode="auto">
          <a:xfrm>
            <a:off x="3373531" y="1581151"/>
            <a:ext cx="4437063" cy="3880077"/>
            <a:chOff x="1632" y="1392"/>
            <a:chExt cx="2025" cy="2281"/>
          </a:xfrm>
        </p:grpSpPr>
        <p:grpSp>
          <p:nvGrpSpPr>
            <p:cNvPr id="68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68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70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0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8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70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0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70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0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87" name="Group 68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0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70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8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69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0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8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69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69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9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709" name="Group 300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1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3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3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1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3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73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12" name="Group 7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2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3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1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2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2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1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2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2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1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2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2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1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5" name="Group 326"/>
          <p:cNvGrpSpPr>
            <a:grpSpLocks/>
          </p:cNvGrpSpPr>
          <p:nvPr/>
        </p:nvGrpSpPr>
        <p:grpSpPr bwMode="auto">
          <a:xfrm>
            <a:off x="3373531" y="1581151"/>
            <a:ext cx="4437063" cy="4367213"/>
            <a:chOff x="1632" y="1392"/>
            <a:chExt cx="2025" cy="2567"/>
          </a:xfrm>
        </p:grpSpPr>
        <p:grpSp>
          <p:nvGrpSpPr>
            <p:cNvPr id="73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73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76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6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4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76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6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4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5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5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42" name="Group 74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5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75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4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5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4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5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75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4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764" name="Group 35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6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8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8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6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8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78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7" name="Group 76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8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8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6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8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8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6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8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8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7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7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7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7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0" name="Group 381"/>
          <p:cNvGrpSpPr>
            <a:grpSpLocks/>
          </p:cNvGrpSpPr>
          <p:nvPr/>
        </p:nvGrpSpPr>
        <p:grpSpPr bwMode="auto">
          <a:xfrm>
            <a:off x="3373530" y="1581151"/>
            <a:ext cx="4941888" cy="2397125"/>
            <a:chOff x="2064" y="1392"/>
            <a:chExt cx="2256" cy="1409"/>
          </a:xfrm>
        </p:grpSpPr>
        <p:sp>
          <p:nvSpPr>
            <p:cNvPr id="79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79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79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1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81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9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81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95" name="Group 79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1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81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9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1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81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9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0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80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9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80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80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9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8" name="Text Box 465"/>
          <p:cNvSpPr txBox="1">
            <a:spLocks noChangeArrowheads="1"/>
          </p:cNvSpPr>
          <p:nvPr/>
        </p:nvSpPr>
        <p:spPr bwMode="auto">
          <a:xfrm>
            <a:off x="123993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19" name="Text Box 466"/>
          <p:cNvSpPr txBox="1">
            <a:spLocks noChangeArrowheads="1"/>
          </p:cNvSpPr>
          <p:nvPr/>
        </p:nvSpPr>
        <p:spPr bwMode="auto">
          <a:xfrm>
            <a:off x="123993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20" name="Text Box 467"/>
          <p:cNvSpPr txBox="1">
            <a:spLocks noChangeArrowheads="1"/>
          </p:cNvSpPr>
          <p:nvPr/>
        </p:nvSpPr>
        <p:spPr bwMode="auto">
          <a:xfrm>
            <a:off x="123993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21" name="Oval 468"/>
          <p:cNvSpPr>
            <a:spLocks noChangeArrowheads="1"/>
          </p:cNvSpPr>
          <p:nvPr/>
        </p:nvSpPr>
        <p:spPr bwMode="auto">
          <a:xfrm>
            <a:off x="40173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48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6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37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38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39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5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6" name="Group 437"/>
          <p:cNvGrpSpPr>
            <a:grpSpLocks/>
          </p:cNvGrpSpPr>
          <p:nvPr/>
        </p:nvGrpSpPr>
        <p:grpSpPr bwMode="auto">
          <a:xfrm>
            <a:off x="3401240" y="1581151"/>
            <a:ext cx="4935538" cy="2397125"/>
            <a:chOff x="1488" y="1488"/>
            <a:chExt cx="2253" cy="1409"/>
          </a:xfrm>
        </p:grpSpPr>
        <p:sp>
          <p:nvSpPr>
            <p:cNvPr id="437" name="AutoShape 438"/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38" name="Group 439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39" name="Group 4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62" name="Oval 4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63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40" name="Group 4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60" name="Oval 4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61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41" name="Group 44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58" name="Oval 4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59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42" name="Group 4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56" name="Oval 4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9/12</a:t>
                  </a:r>
                </a:p>
              </p:txBody>
            </p:sp>
            <p:sp>
              <p:nvSpPr>
                <p:cNvPr id="457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43" name="Group 4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54" name="Oval 4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55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44" name="Group 4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52" name="Oval 4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53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45" name="Line 4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4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4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4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4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4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4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6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6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6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2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Depth First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For a weighted graph, DFS traversal of the graph produces the minimum spanning tree and all pair shortest path tree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Detecting cycle in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Path Finding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Topological Sorting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 test if a graph is bipartite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Finding Strongly Connected Components of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Solving puzzles with only one solution, such as mazes.</a:t>
            </a:r>
          </a:p>
        </p:txBody>
      </p:sp>
    </p:spTree>
    <p:extLst>
      <p:ext uri="{BB962C8B-B14F-4D97-AF65-F5344CB8AC3E}">
        <p14:creationId xmlns:p14="http://schemas.microsoft.com/office/powerpoint/2010/main" val="3122623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091" y="2424544"/>
            <a:ext cx="8506691" cy="367145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2400" dirty="0" err="1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(v)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Label vertex </a:t>
            </a:r>
            <a:r>
              <a:rPr lang="en-US" altLang="ja-JP" sz="2400" dirty="0">
                <a:solidFill>
                  <a:srgbClr val="FF0000"/>
                </a:solidFill>
              </a:rPr>
              <a:t>v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as reached.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for (each unreached vertex </a:t>
            </a:r>
            <a:r>
              <a:rPr lang="en-US" altLang="ja-JP" sz="2400" dirty="0">
                <a:solidFill>
                  <a:srgbClr val="FF0000"/>
                </a:solidFill>
              </a:rPr>
              <a:t>u 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</a:t>
            </a:r>
            <a:r>
              <a:rPr lang="en-US" altLang="ja-JP" sz="2400" dirty="0" err="1">
                <a:solidFill>
                  <a:schemeClr val="bg2">
                    <a:lumMod val="25000"/>
                  </a:schemeClr>
                </a:solidFill>
              </a:rPr>
              <a:t>adjacenct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altLang="ja-JP" sz="2400" dirty="0">
                <a:solidFill>
                  <a:srgbClr val="FF0000"/>
                </a:solidFill>
              </a:rPr>
              <a:t>v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ja-JP" sz="2400" dirty="0" err="1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ja-JP" sz="2400" dirty="0">
                <a:solidFill>
                  <a:srgbClr val="FF0000"/>
                </a:solidFill>
              </a:rPr>
              <a:t>u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>
              <a:buFontTx/>
              <a:buNone/>
            </a:pPr>
            <a:endParaRPr lang="ja-JP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 Example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8756" y="5511047"/>
            <a:ext cx="7772400" cy="711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  <a:endParaRPr lang="en-US" altLang="ja-JP" dirty="0">
              <a:solidFill>
                <a:schemeClr val="tx1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421555" y="2292391"/>
            <a:ext cx="4056563" cy="3209130"/>
            <a:chOff x="1012" y="676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3421075" y="3024728"/>
            <a:ext cx="388985" cy="408434"/>
            <a:chOff x="1012" y="1204"/>
            <a:chExt cx="280" cy="294"/>
          </a:xfrm>
        </p:grpSpPr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4294965" y="2286041"/>
            <a:ext cx="388985" cy="408434"/>
            <a:chOff x="1636" y="676"/>
            <a:chExt cx="280" cy="294"/>
          </a:xfrm>
        </p:grpSpPr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4" name="Line 46"/>
          <p:cNvSpPr>
            <a:spLocks noChangeShapeType="1"/>
          </p:cNvSpPr>
          <p:nvPr/>
        </p:nvSpPr>
        <p:spPr bwMode="auto">
          <a:xfrm flipH="1">
            <a:off x="3749413" y="2611619"/>
            <a:ext cx="580257" cy="47423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" name="テキスト ボックス 1"/>
          <p:cNvSpPr txBox="1"/>
          <p:nvPr/>
        </p:nvSpPr>
        <p:spPr>
          <a:xfrm>
            <a:off x="8291859" y="4267240"/>
            <a:ext cx="461665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47" name="テキスト ボックス 2"/>
          <p:cNvSpPr txBox="1"/>
          <p:nvPr/>
        </p:nvSpPr>
        <p:spPr>
          <a:xfrm>
            <a:off x="8118466" y="46353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48756" y="2462707"/>
            <a:ext cx="24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Start search at vertex 1.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42228" y="4804651"/>
            <a:ext cx="4240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2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or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4" grpId="0" animBg="1"/>
      <p:bldP spid="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1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73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75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Rectangle 39"/>
          <p:cNvSpPr>
            <a:spLocks noChangeArrowheads="1"/>
          </p:cNvSpPr>
          <p:nvPr/>
        </p:nvSpPr>
        <p:spPr bwMode="auto">
          <a:xfrm>
            <a:off x="1524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2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3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85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86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0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2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3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2" y="2901950"/>
            <a:ext cx="82232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テキスト ボックス 55"/>
          <p:cNvSpPr txBox="1"/>
          <p:nvPr/>
        </p:nvSpPr>
        <p:spPr>
          <a:xfrm>
            <a:off x="7901567" y="3346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101" name="Rectangle 54"/>
          <p:cNvSpPr>
            <a:spLocks noChangeArrowheads="1"/>
          </p:cNvSpPr>
          <p:nvPr/>
        </p:nvSpPr>
        <p:spPr bwMode="auto">
          <a:xfrm>
            <a:off x="152400" y="6019800"/>
            <a:ext cx="7086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</a:t>
            </a:r>
            <a:r>
              <a:rPr kumimoji="0" lang="en-US" altLang="ja-JP" sz="3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selectd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5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152400" y="4953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7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Rectangle 61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64"/>
          <p:cNvSpPr txBox="1"/>
          <p:nvPr/>
        </p:nvSpPr>
        <p:spPr>
          <a:xfrm>
            <a:off x="7814468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29001" y="2895600"/>
            <a:ext cx="1030090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6517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28600" y="50292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70"/>
          <p:cNvSpPr txBox="1"/>
          <p:nvPr/>
        </p:nvSpPr>
        <p:spPr>
          <a:xfrm>
            <a:off x="7964509" y="33823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38138" y="2895600"/>
            <a:ext cx="1311898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82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84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4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95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6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8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9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01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2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103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105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06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08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9" name="Group 63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10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112" name="Group 66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113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5" name="Line 67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3055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 autoUpdateAnimBg="0"/>
      <p:bldP spid="115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>
        <a:spAutoFit/>
      </a:bodyPr>
      <a:lstStyle>
        <a:defPPr>
          <a:defRPr kumimoji="1" b="1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EB2DED-C193-4E90-97F7-D0C8095FF7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4AC61-B3AC-45C0-BDF3-AA80806F0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63D912-4BA4-4D25-A804-74B1988508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306</TotalTime>
  <Words>4500</Words>
  <Application>Microsoft Office PowerPoint</Application>
  <PresentationFormat>On-screen Show (4:3)</PresentationFormat>
  <Paragraphs>2077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Gill Sans</vt:lpstr>
      <vt:lpstr>Arial</vt:lpstr>
      <vt:lpstr>Calibri</vt:lpstr>
      <vt:lpstr>Cambria Math</vt:lpstr>
      <vt:lpstr>Corbel</vt:lpstr>
      <vt:lpstr>Times New Roman</vt:lpstr>
      <vt:lpstr>Verdana</vt:lpstr>
      <vt:lpstr>Wingdings</vt:lpstr>
      <vt:lpstr>Spectrum</vt:lpstr>
      <vt:lpstr>Graph Traversing and Searching</vt:lpstr>
      <vt:lpstr>Lecture Outline</vt:lpstr>
      <vt:lpstr>Graph Search Methods</vt:lpstr>
      <vt:lpstr>Graph Search Methods</vt:lpstr>
      <vt:lpstr>Depth-First Search</vt:lpstr>
      <vt:lpstr>Depth-First Search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  <vt:lpstr>DFS: Classification of Edges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Depth First 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Prof. Dr. Md. Asraf Ali</cp:lastModifiedBy>
  <cp:revision>68</cp:revision>
  <dcterms:created xsi:type="dcterms:W3CDTF">2018-12-10T17:20:29Z</dcterms:created>
  <dcterms:modified xsi:type="dcterms:W3CDTF">2022-11-28T02:17:20Z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