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8.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9.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5" r:id="rId3"/>
    <p:sldId id="286" r:id="rId4"/>
    <p:sldId id="288" r:id="rId5"/>
    <p:sldId id="287" r:id="rId6"/>
    <p:sldId id="289" r:id="rId7"/>
    <p:sldId id="290" r:id="rId8"/>
    <p:sldId id="291" r:id="rId9"/>
    <p:sldId id="292" r:id="rId10"/>
    <p:sldId id="293" r:id="rId11"/>
    <p:sldId id="295" r:id="rId12"/>
    <p:sldId id="294" r:id="rId13"/>
    <p:sldId id="298" r:id="rId14"/>
    <p:sldId id="297" r:id="rId15"/>
    <p:sldId id="299" r:id="rId16"/>
    <p:sldId id="300" r:id="rId17"/>
    <p:sldId id="301" r:id="rId18"/>
    <p:sldId id="302" r:id="rId19"/>
    <p:sldId id="304" r:id="rId20"/>
    <p:sldId id="303" r:id="rId21"/>
    <p:sldId id="305" r:id="rId22"/>
    <p:sldId id="306" r:id="rId23"/>
    <p:sldId id="307" r:id="rId24"/>
    <p:sldId id="308" r:id="rId25"/>
    <p:sldId id="309" r:id="rId26"/>
    <p:sldId id="312" r:id="rId27"/>
    <p:sldId id="315" r:id="rId28"/>
    <p:sldId id="316" r:id="rId29"/>
    <p:sldId id="317" r:id="rId30"/>
    <p:sldId id="318" r:id="rId31"/>
    <p:sldId id="319" r:id="rId32"/>
    <p:sldId id="320" r:id="rId33"/>
    <p:sldId id="321" r:id="rId34"/>
    <p:sldId id="323" r:id="rId35"/>
    <p:sldId id="324" r:id="rId36"/>
    <p:sldId id="325" r:id="rId37"/>
    <p:sldId id="326" r:id="rId38"/>
    <p:sldId id="327" r:id="rId39"/>
    <p:sldId id="328" r:id="rId40"/>
    <p:sldId id="329" r:id="rId41"/>
    <p:sldId id="330" r:id="rId42"/>
    <p:sldId id="331" r:id="rId43"/>
    <p:sldId id="332" r:id="rId44"/>
    <p:sldId id="333" r:id="rId45"/>
    <p:sldId id="334" r:id="rId46"/>
    <p:sldId id="335" r:id="rId47"/>
    <p:sldId id="336" r:id="rId48"/>
    <p:sldId id="337" r:id="rId49"/>
    <p:sldId id="338"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32"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58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168278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77262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2763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E2C4CB-14E1-43EC-9E25-77CFC75FDBE0}" type="datetimeFigureOut">
              <a:rPr lang="en-US" smtClean="0"/>
              <a:t>11-Nov-24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14764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E2C4CB-14E1-43EC-9E25-77CFC75FDBE0}" type="datetimeFigureOut">
              <a:rPr lang="en-US" smtClean="0"/>
              <a:t>11-Nov-24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81392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E2C4CB-14E1-43EC-9E25-77CFC75FDBE0}" type="datetimeFigureOut">
              <a:rPr lang="en-US" smtClean="0"/>
              <a:t>11-Nov-24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260688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E2C4CB-14E1-43EC-9E25-77CFC75FDBE0}" type="datetimeFigureOut">
              <a:rPr lang="en-US" smtClean="0"/>
              <a:t>11-Nov-24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4263253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t>11-Nov-24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786362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11-Nov-24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6909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E2C4CB-14E1-43EC-9E25-77CFC75FDBE0}" type="datetimeFigureOut">
              <a:rPr lang="en-US" smtClean="0"/>
              <a:t>11-Nov-24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t>‹#›</a:t>
            </a:fld>
            <a:endParaRPr lang="en-US"/>
          </a:p>
        </p:txBody>
      </p:sp>
    </p:spTree>
    <p:extLst>
      <p:ext uri="{BB962C8B-B14F-4D97-AF65-F5344CB8AC3E}">
        <p14:creationId xmlns:p14="http://schemas.microsoft.com/office/powerpoint/2010/main" val="3210235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t>11-Nov-24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t>‹#›</a:t>
            </a:fld>
            <a:endParaRPr lang="en-US"/>
          </a:p>
        </p:txBody>
      </p:sp>
    </p:spTree>
    <p:extLst>
      <p:ext uri="{BB962C8B-B14F-4D97-AF65-F5344CB8AC3E}">
        <p14:creationId xmlns:p14="http://schemas.microsoft.com/office/powerpoint/2010/main" val="10272516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6.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5.png"/></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3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3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3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36.png"/><Relationship Id="rId1" Type="http://schemas.openxmlformats.org/officeDocument/2006/relationships/slideLayout" Target="../slideLayouts/slideLayout1.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0.png"/><Relationship Id="rId1" Type="http://schemas.openxmlformats.org/officeDocument/2006/relationships/slideLayout" Target="../slideLayouts/slideLayout1.xml"/><Relationship Id="rId4" Type="http://schemas.openxmlformats.org/officeDocument/2006/relationships/image" Target="../media/image64.png"/></Relationships>
</file>

<file path=ppt/slides/_rels/slide4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4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0.png"/><Relationship Id="rId1" Type="http://schemas.openxmlformats.org/officeDocument/2006/relationships/slideLayout" Target="../slideLayouts/slideLayout1.xml"/><Relationship Id="rId4" Type="http://schemas.openxmlformats.org/officeDocument/2006/relationships/image" Target="../media/image66.png"/></Relationships>
</file>

<file path=ppt/slides/_rels/slide4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A Neural Network is a </a:t>
            </a:r>
            <a:r>
              <a:rPr lang="en-US" sz="1800" dirty="0">
                <a:solidFill>
                  <a:srgbClr val="00B050"/>
                </a:solidFill>
                <a:latin typeface="Times New Roman" pitchFamily="18" charset="0"/>
                <a:cs typeface="Times New Roman" pitchFamily="18" charset="0"/>
              </a:rPr>
              <a:t>machine learning model </a:t>
            </a:r>
            <a:r>
              <a:rPr lang="en-US" sz="1800" dirty="0">
                <a:solidFill>
                  <a:schemeClr val="tx1"/>
                </a:solidFill>
                <a:latin typeface="Times New Roman" pitchFamily="18" charset="0"/>
                <a:cs typeface="Times New Roman" pitchFamily="18" charset="0"/>
              </a:rPr>
              <a:t>inspired by the </a:t>
            </a:r>
            <a:r>
              <a:rPr lang="en-US" sz="1800" dirty="0">
                <a:solidFill>
                  <a:srgbClr val="00B050"/>
                </a:solidFill>
                <a:latin typeface="Times New Roman" pitchFamily="18" charset="0"/>
                <a:cs typeface="Times New Roman" pitchFamily="18" charset="0"/>
              </a:rPr>
              <a:t>human brain</a:t>
            </a:r>
            <a:r>
              <a:rPr lang="en-US" sz="1800" dirty="0">
                <a:solidFill>
                  <a:schemeClr val="tx1"/>
                </a:solidFill>
                <a:latin typeface="Times New Roman" pitchFamily="18" charset="0"/>
                <a:cs typeface="Times New Roman" pitchFamily="18" charset="0"/>
              </a:rPr>
              <a:t>, designed to recognize patterns and make predictions. </a:t>
            </a:r>
          </a:p>
          <a:p>
            <a:pPr algn="just"/>
            <a:r>
              <a:rPr lang="en-US" sz="1800" dirty="0">
                <a:solidFill>
                  <a:schemeClr val="tx1"/>
                </a:solidFill>
                <a:latin typeface="Times New Roman" pitchFamily="18" charset="0"/>
                <a:cs typeface="Times New Roman" pitchFamily="18" charset="0"/>
              </a:rPr>
              <a:t>Neural networks consist of layers of interconnected nodes (</a:t>
            </a:r>
            <a:r>
              <a:rPr lang="en-US" sz="1800" dirty="0">
                <a:solidFill>
                  <a:srgbClr val="00B050"/>
                </a:solidFill>
                <a:latin typeface="Times New Roman" pitchFamily="18" charset="0"/>
                <a:cs typeface="Times New Roman" pitchFamily="18" charset="0"/>
              </a:rPr>
              <a:t>neurons</a:t>
            </a:r>
            <a:r>
              <a:rPr lang="en-US" sz="1800" dirty="0">
                <a:solidFill>
                  <a:schemeClr val="tx1"/>
                </a:solidFill>
                <a:latin typeface="Times New Roman" pitchFamily="18" charset="0"/>
                <a:cs typeface="Times New Roman" pitchFamily="18" charset="0"/>
              </a:rPr>
              <a:t>), which process data and pass it forward through the network. They are especially effective for complex tasks like image recognition, natural language processing, and speech recognition.</a:t>
            </a:r>
          </a:p>
        </p:txBody>
      </p:sp>
      <p:pic>
        <p:nvPicPr>
          <p:cNvPr id="1026" name="Picture 2" descr="Deep Neural Network: What is it and how is it work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1830" y="3277139"/>
            <a:ext cx="5029200" cy="28289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057400" y="6110377"/>
            <a:ext cx="4572000" cy="276999"/>
          </a:xfrm>
          <a:prstGeom prst="rect">
            <a:avLst/>
          </a:prstGeom>
        </p:spPr>
        <p:txBody>
          <a:bodyPr>
            <a:spAutoFit/>
          </a:bodyPr>
          <a:lstStyle/>
          <a:p>
            <a:r>
              <a:rPr lang="en-US" sz="1200" dirty="0">
                <a:solidFill>
                  <a:schemeClr val="bg1">
                    <a:lumMod val="75000"/>
                  </a:schemeClr>
                </a:solidFill>
              </a:rPr>
              <a:t>https://images.app.goo.gl/ypKmGHW8zicESPKy6</a:t>
            </a:r>
          </a:p>
        </p:txBody>
      </p:sp>
    </p:spTree>
    <p:extLst>
      <p:ext uri="{BB962C8B-B14F-4D97-AF65-F5344CB8AC3E}">
        <p14:creationId xmlns:p14="http://schemas.microsoft.com/office/powerpoint/2010/main" val="3966884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itchFamily="18" charset="0"/>
                <a:cs typeface="Times New Roman" pitchFamily="18" charset="0"/>
              </a:rPr>
              <a:t>Limitations of Perceptron</a:t>
            </a:r>
          </a:p>
          <a:p>
            <a:pPr algn="just"/>
            <a:r>
              <a:rPr lang="en-US" sz="1800" dirty="0">
                <a:solidFill>
                  <a:schemeClr val="tx1"/>
                </a:solidFill>
                <a:latin typeface="Times New Roman" pitchFamily="18" charset="0"/>
                <a:cs typeface="Times New Roman" pitchFamily="18" charset="0"/>
              </a:rPr>
              <a:t>The perceptron primarily uses a </a:t>
            </a:r>
            <a:r>
              <a:rPr lang="en-US" sz="1800" dirty="0">
                <a:solidFill>
                  <a:srgbClr val="00B050"/>
                </a:solidFill>
                <a:latin typeface="Times New Roman" pitchFamily="18" charset="0"/>
                <a:cs typeface="Times New Roman" pitchFamily="18" charset="0"/>
              </a:rPr>
              <a:t>step function as its activation </a:t>
            </a:r>
            <a:r>
              <a:rPr lang="en-US" sz="1800" dirty="0">
                <a:solidFill>
                  <a:schemeClr val="tx1"/>
                </a:solidFill>
                <a:latin typeface="Times New Roman" pitchFamily="18" charset="0"/>
                <a:cs typeface="Times New Roman" pitchFamily="18" charset="0"/>
              </a:rPr>
              <a:t>function, which produces binary outputs (1 or 0). It is limited to linear problems, as it lacks the complexity to model non-linear patterns.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perceptron can only </a:t>
            </a:r>
            <a:r>
              <a:rPr lang="en-US" sz="1800" dirty="0">
                <a:solidFill>
                  <a:srgbClr val="00B050"/>
                </a:solidFill>
                <a:latin typeface="Times New Roman" pitchFamily="18" charset="0"/>
                <a:cs typeface="Times New Roman" pitchFamily="18" charset="0"/>
              </a:rPr>
              <a:t>solve linearly separable </a:t>
            </a:r>
            <a:r>
              <a:rPr lang="en-US" sz="1800" dirty="0">
                <a:solidFill>
                  <a:schemeClr val="tx1"/>
                </a:solidFill>
                <a:latin typeface="Times New Roman" pitchFamily="18" charset="0"/>
                <a:cs typeface="Times New Roman" pitchFamily="18" charset="0"/>
              </a:rPr>
              <a:t>problems (where data points can be divided by a straight line). It struggles with complex patterns, such as the XOR problem, which are not linearly separable.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This limitation led to the development of multi-layer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(MLPs), which can handle non-linear decision boundaries through the use of </a:t>
            </a:r>
            <a:r>
              <a:rPr lang="en-US" sz="1800" dirty="0">
                <a:solidFill>
                  <a:srgbClr val="00B050"/>
                </a:solidFill>
                <a:latin typeface="Times New Roman" pitchFamily="18" charset="0"/>
                <a:cs typeface="Times New Roman" pitchFamily="18" charset="0"/>
              </a:rPr>
              <a:t>hidden</a:t>
            </a:r>
            <a:r>
              <a:rPr lang="en-US" sz="1800" dirty="0">
                <a:solidFill>
                  <a:schemeClr val="tx1"/>
                </a:solidFill>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layers</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non-linear activation functions</a:t>
            </a:r>
            <a:r>
              <a:rPr lang="en-US" sz="1800" dirty="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just"/>
            <a:r>
              <a:rPr lang="en-US" sz="2800" dirty="0">
                <a:solidFill>
                  <a:srgbClr val="FF0000"/>
                </a:solidFill>
                <a:latin typeface="Times New Roman" pitchFamily="18" charset="0"/>
                <a:cs typeface="Times New Roman" pitchFamily="18" charset="0"/>
              </a:rPr>
              <a:t>Let see an example first!</a:t>
            </a:r>
          </a:p>
        </p:txBody>
      </p:sp>
    </p:spTree>
    <p:extLst>
      <p:ext uri="{BB962C8B-B14F-4D97-AF65-F5344CB8AC3E}">
        <p14:creationId xmlns:p14="http://schemas.microsoft.com/office/powerpoint/2010/main" val="681139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Limitations of Perceptron: XOR problem</a:t>
            </a:r>
          </a:p>
          <a:p>
            <a:pPr algn="just"/>
            <a:r>
              <a:rPr lang="en-US" sz="1800" dirty="0">
                <a:solidFill>
                  <a:schemeClr val="tx1"/>
                </a:solidFill>
                <a:latin typeface="Times New Roman" pitchFamily="18" charset="0"/>
                <a:cs typeface="Times New Roman" pitchFamily="18" charset="0"/>
              </a:rPr>
              <a:t>The functions AND, OR, and XOR, represented with input x1 on the x-axis and input x2 on the y-axis. </a:t>
            </a:r>
          </a:p>
          <a:p>
            <a:pPr algn="just"/>
            <a:r>
              <a:rPr lang="en-US" sz="1800" dirty="0">
                <a:solidFill>
                  <a:schemeClr val="tx1"/>
                </a:solidFill>
                <a:latin typeface="Times New Roman" pitchFamily="18" charset="0"/>
                <a:cs typeface="Times New Roman" pitchFamily="18" charset="0"/>
              </a:rPr>
              <a:t>Filled circles represent perceptron outputs of 1, and white circles perceptron outputs of 0. </a:t>
            </a:r>
            <a:r>
              <a:rPr lang="en-US" sz="1800" dirty="0">
                <a:solidFill>
                  <a:srgbClr val="FF0000"/>
                </a:solidFill>
                <a:latin typeface="Times New Roman" pitchFamily="18" charset="0"/>
                <a:cs typeface="Times New Roman" pitchFamily="18" charset="0"/>
              </a:rPr>
              <a:t>There is no way to draw a line </a:t>
            </a:r>
            <a:r>
              <a:rPr lang="en-US" sz="1800" dirty="0">
                <a:solidFill>
                  <a:schemeClr val="tx1"/>
                </a:solidFill>
                <a:latin typeface="Times New Roman" pitchFamily="18" charset="0"/>
                <a:cs typeface="Times New Roman" pitchFamily="18" charset="0"/>
              </a:rPr>
              <a:t>that correctly separates the two categories for XOR.</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886200"/>
            <a:ext cx="7410450" cy="2752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39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Artificial Neuron</a:t>
            </a:r>
          </a:p>
        </p:txBody>
      </p:sp>
      <p:sp>
        <p:nvSpPr>
          <p:cNvPr id="3" name="Subtitle 2"/>
          <p:cNvSpPr>
            <a:spLocks noGrp="1"/>
          </p:cNvSpPr>
          <p:nvPr>
            <p:ph type="subTitle" idx="1"/>
          </p:nvPr>
        </p:nvSpPr>
        <p:spPr>
          <a:xfrm>
            <a:off x="685800" y="1371600"/>
            <a:ext cx="7467600" cy="1447800"/>
          </a:xfrm>
        </p:spPr>
        <p:txBody>
          <a:bodyPr>
            <a:normAutofit/>
          </a:bodyPr>
          <a:lstStyle/>
          <a:p>
            <a:pPr algn="just"/>
            <a:r>
              <a:rPr lang="en-US" sz="1800" dirty="0">
                <a:solidFill>
                  <a:schemeClr val="tx1"/>
                </a:solidFill>
                <a:latin typeface="Times New Roman" pitchFamily="18" charset="0"/>
                <a:cs typeface="Times New Roman" pitchFamily="18" charset="0"/>
              </a:rPr>
              <a:t>An </a:t>
            </a:r>
            <a:r>
              <a:rPr lang="en-US" sz="1800" b="1" dirty="0">
                <a:solidFill>
                  <a:schemeClr val="tx1"/>
                </a:solidFill>
                <a:latin typeface="Times New Roman" pitchFamily="18" charset="0"/>
                <a:cs typeface="Times New Roman" pitchFamily="18" charset="0"/>
              </a:rPr>
              <a:t>artificial neuron </a:t>
            </a:r>
            <a:r>
              <a:rPr lang="en-US" sz="1800" dirty="0">
                <a:solidFill>
                  <a:schemeClr val="tx1"/>
                </a:solidFill>
                <a:latin typeface="Times New Roman" pitchFamily="18" charset="0"/>
                <a:cs typeface="Times New Roman" pitchFamily="18" charset="0"/>
              </a:rPr>
              <a:t>in modern networks can apply various </a:t>
            </a:r>
            <a:r>
              <a:rPr lang="en-US" sz="1800" b="1" dirty="0">
                <a:solidFill>
                  <a:schemeClr val="tx1"/>
                </a:solidFill>
                <a:latin typeface="Times New Roman" pitchFamily="18" charset="0"/>
                <a:cs typeface="Times New Roman" pitchFamily="18" charset="0"/>
              </a:rPr>
              <a:t>non-linear activation functions</a:t>
            </a:r>
            <a:r>
              <a:rPr lang="en-US" sz="1800" dirty="0">
                <a:solidFill>
                  <a:schemeClr val="tx1"/>
                </a:solidFill>
                <a:latin typeface="Times New Roman" pitchFamily="18" charset="0"/>
                <a:cs typeface="Times New Roman" pitchFamily="18" charset="0"/>
              </a:rPr>
              <a:t>, such as sigmoid, </a:t>
            </a:r>
            <a:r>
              <a:rPr lang="en-US" sz="1800" dirty="0" err="1">
                <a:solidFill>
                  <a:schemeClr val="tx1"/>
                </a:solidFill>
                <a:latin typeface="Times New Roman" pitchFamily="18" charset="0"/>
                <a:cs typeface="Times New Roman" pitchFamily="18" charset="0"/>
              </a:rPr>
              <a:t>ReLU</a:t>
            </a:r>
            <a:r>
              <a:rPr lang="en-US" sz="1800" dirty="0">
                <a:solidFill>
                  <a:schemeClr val="tx1"/>
                </a:solidFill>
                <a:latin typeface="Times New Roman" pitchFamily="18" charset="0"/>
                <a:cs typeface="Times New Roman" pitchFamily="18" charset="0"/>
              </a:rPr>
              <a:t>, or </a:t>
            </a:r>
            <a:r>
              <a:rPr lang="en-US" sz="1800" dirty="0" err="1">
                <a:solidFill>
                  <a:schemeClr val="tx1"/>
                </a:solidFill>
                <a:latin typeface="Times New Roman" pitchFamily="18" charset="0"/>
                <a:cs typeface="Times New Roman" pitchFamily="18" charset="0"/>
              </a:rPr>
              <a:t>tanh</a:t>
            </a:r>
            <a:r>
              <a:rPr lang="en-US" sz="1800" dirty="0">
                <a:solidFill>
                  <a:schemeClr val="tx1"/>
                </a:solidFill>
                <a:latin typeface="Times New Roman" pitchFamily="18" charset="0"/>
                <a:cs typeface="Times New Roman" pitchFamily="18" charset="0"/>
              </a:rPr>
              <a:t>, allowing it to capture complex, non-linear relationships in data. It is a fundamental unit in deep learning models, contributing to hidden and output layers.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79" y="2667000"/>
            <a:ext cx="28289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3733800" y="2743200"/>
            <a:ext cx="49530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A neural unit, taking 3 inputs x1, x2, and x3 (and a bias b that we represent as a weight for an input clamped at +1) and producing an output y.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We include some convenient intermediate variables: the output of the summation, z, and the output of </a:t>
            </a:r>
            <a:r>
              <a:rPr lang="en-US" sz="1800" dirty="0">
                <a:solidFill>
                  <a:srgbClr val="00B050"/>
                </a:solidFill>
                <a:latin typeface="Times New Roman" pitchFamily="18" charset="0"/>
                <a:cs typeface="Times New Roman" pitchFamily="18" charset="0"/>
              </a:rPr>
              <a:t>the sigmoid</a:t>
            </a:r>
            <a:r>
              <a:rPr lang="en-US" sz="1800" dirty="0">
                <a:solidFill>
                  <a:schemeClr val="tx1"/>
                </a:solidFill>
                <a:latin typeface="Times New Roman" pitchFamily="18" charset="0"/>
                <a:cs typeface="Times New Roman" pitchFamily="18" charset="0"/>
              </a:rPr>
              <a:t>, a. In this case the output of the unit y is the same as a.</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03" y="4712173"/>
            <a:ext cx="1362075" cy="5810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362664"/>
            <a:ext cx="1276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5791200"/>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1"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812186"/>
            <a:ext cx="150495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Arrow Connector 4"/>
          <p:cNvCxnSpPr>
            <a:stCxn id="11268" idx="3"/>
            <a:endCxn id="11271" idx="1"/>
          </p:cNvCxnSpPr>
          <p:nvPr/>
        </p:nvCxnSpPr>
        <p:spPr>
          <a:xfrm>
            <a:off x="1461278" y="5002686"/>
            <a:ext cx="51992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789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Artificial Neuron</a:t>
            </a:r>
          </a:p>
        </p:txBody>
      </p:sp>
      <p:sp>
        <p:nvSpPr>
          <p:cNvPr id="3" name="Subtitle 2"/>
          <p:cNvSpPr>
            <a:spLocks noGrp="1"/>
          </p:cNvSpPr>
          <p:nvPr>
            <p:ph type="subTitle" idx="1"/>
          </p:nvPr>
        </p:nvSpPr>
        <p:spPr>
          <a:xfrm>
            <a:off x="685800" y="1371600"/>
            <a:ext cx="7467600" cy="990600"/>
          </a:xfrm>
        </p:spPr>
        <p:txBody>
          <a:bodyPr>
            <a:normAutofit lnSpcReduction="10000"/>
          </a:bodyPr>
          <a:lstStyle/>
          <a:p>
            <a:pPr algn="just"/>
            <a:r>
              <a:rPr lang="en-US" sz="1800" dirty="0">
                <a:solidFill>
                  <a:schemeClr val="tx1"/>
                </a:solidFill>
                <a:latin typeface="Times New Roman" pitchFamily="18" charset="0"/>
                <a:cs typeface="Times New Roman" pitchFamily="18" charset="0"/>
              </a:rPr>
              <a:t>Let’s walk through an example just to get an intuition. Let’s suppose we have a</a:t>
            </a:r>
          </a:p>
          <a:p>
            <a:pPr algn="just"/>
            <a:r>
              <a:rPr lang="en-US" sz="1800" dirty="0">
                <a:solidFill>
                  <a:schemeClr val="tx1"/>
                </a:solidFill>
                <a:latin typeface="Times New Roman" pitchFamily="18" charset="0"/>
                <a:cs typeface="Times New Roman" pitchFamily="18" charset="0"/>
              </a:rPr>
              <a:t>unit with the following weight vector and bias: </a:t>
            </a:r>
            <a:r>
              <a:rPr lang="en-US" sz="1800" b="1" dirty="0">
                <a:solidFill>
                  <a:schemeClr val="tx1"/>
                </a:solidFill>
                <a:latin typeface="Times New Roman" pitchFamily="18" charset="0"/>
                <a:cs typeface="Times New Roman" pitchFamily="18" charset="0"/>
              </a:rPr>
              <a:t>w = [0.2, 0.3, 0:9] </a:t>
            </a:r>
            <a:r>
              <a:rPr lang="en-US" sz="1800" dirty="0">
                <a:solidFill>
                  <a:schemeClr val="tx1"/>
                </a:solidFill>
                <a:latin typeface="Times New Roman" pitchFamily="18" charset="0"/>
                <a:cs typeface="Times New Roman" pitchFamily="18" charset="0"/>
              </a:rPr>
              <a:t>and</a:t>
            </a:r>
            <a:r>
              <a:rPr lang="en-US" sz="1800" b="1" dirty="0">
                <a:solidFill>
                  <a:schemeClr val="tx1"/>
                </a:solidFill>
                <a:latin typeface="Times New Roman" pitchFamily="18" charset="0"/>
                <a:cs typeface="Times New Roman" pitchFamily="18" charset="0"/>
              </a:rPr>
              <a:t> b = 0.5</a:t>
            </a:r>
          </a:p>
          <a:p>
            <a:pPr algn="just"/>
            <a:r>
              <a:rPr lang="en-US" sz="1800" dirty="0">
                <a:solidFill>
                  <a:schemeClr val="tx1"/>
                </a:solidFill>
                <a:latin typeface="Times New Roman" pitchFamily="18" charset="0"/>
                <a:cs typeface="Times New Roman" pitchFamily="18" charset="0"/>
              </a:rPr>
              <a:t>What would this unit do with the following input vector: </a:t>
            </a:r>
            <a:r>
              <a:rPr lang="en-US" sz="1800" b="1" dirty="0">
                <a:solidFill>
                  <a:schemeClr val="tx1"/>
                </a:solidFill>
                <a:latin typeface="Times New Roman" pitchFamily="18" charset="0"/>
                <a:cs typeface="Times New Roman" pitchFamily="18" charset="0"/>
              </a:rPr>
              <a:t>x = [0.5, 0.6, 0.1]</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679" y="2667000"/>
            <a:ext cx="2828925" cy="193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362664"/>
            <a:ext cx="127635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7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5791200"/>
            <a:ext cx="1666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848129"/>
            <a:ext cx="1504950" cy="381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05250" y="2413210"/>
            <a:ext cx="2971800" cy="507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6" name="Picture 4"/>
          <p:cNvPicPr>
            <a:picLocks noChangeAspect="1" noChangeArrowheads="1"/>
          </p:cNvPicPr>
          <p:nvPr/>
        </p:nvPicPr>
        <p:blipFill rotWithShape="1">
          <a:blip r:embed="rId7">
            <a:extLst>
              <a:ext uri="{28A0092B-C50C-407E-A947-70E740481C1C}">
                <a14:useLocalDpi xmlns:a14="http://schemas.microsoft.com/office/drawing/2010/main" val="0"/>
              </a:ext>
            </a:extLst>
          </a:blip>
          <a:srcRect r="8626"/>
          <a:stretch/>
        </p:blipFill>
        <p:spPr bwMode="auto">
          <a:xfrm>
            <a:off x="3939756" y="2920790"/>
            <a:ext cx="2486025" cy="545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7"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56649" y="3505200"/>
            <a:ext cx="1476375" cy="55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Subtitle 2"/>
          <p:cNvSpPr txBox="1">
            <a:spLocks/>
          </p:cNvSpPr>
          <p:nvPr/>
        </p:nvSpPr>
        <p:spPr>
          <a:xfrm>
            <a:off x="3124200" y="4060598"/>
            <a:ext cx="5853740" cy="2721202"/>
          </a:xfrm>
          <a:prstGeom prst="rect">
            <a:avLst/>
          </a:prstGeom>
          <a:solidFill>
            <a:schemeClr val="accent4">
              <a:lumMod val="40000"/>
              <a:lumOff val="60000"/>
            </a:schemeClr>
          </a:solidFill>
          <a:ln>
            <a:solidFill>
              <a:srgbClr val="0070C0"/>
            </a:solidFill>
          </a:ln>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In practice, the </a:t>
            </a:r>
            <a:r>
              <a:rPr lang="en-US" sz="1800" dirty="0">
                <a:solidFill>
                  <a:srgbClr val="00B050"/>
                </a:solidFill>
                <a:latin typeface="Times New Roman" pitchFamily="18" charset="0"/>
                <a:cs typeface="Times New Roman" pitchFamily="18" charset="0"/>
              </a:rPr>
              <a:t>sigmoid</a:t>
            </a:r>
            <a:r>
              <a:rPr lang="en-US" sz="1800" dirty="0">
                <a:solidFill>
                  <a:schemeClr val="tx1"/>
                </a:solidFill>
                <a:latin typeface="Times New Roman" pitchFamily="18" charset="0"/>
                <a:cs typeface="Times New Roman" pitchFamily="18" charset="0"/>
              </a:rPr>
              <a:t> is not commonly used as an activation function. A function that is very similar but almost always better is the </a:t>
            </a:r>
            <a:r>
              <a:rPr lang="en-US" sz="1800" dirty="0" err="1">
                <a:solidFill>
                  <a:srgbClr val="00B050"/>
                </a:solidFill>
                <a:latin typeface="Times New Roman" pitchFamily="18" charset="0"/>
                <a:cs typeface="Times New Roman" pitchFamily="18" charset="0"/>
              </a:rPr>
              <a:t>tanh</a:t>
            </a:r>
            <a:r>
              <a:rPr lang="en-US" sz="1800" dirty="0">
                <a:solidFill>
                  <a:srgbClr val="00B050"/>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function.</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simplest activation function, and perhaps the most commonly used, is the rectified linear unit, also called the </a:t>
            </a:r>
            <a:r>
              <a:rPr lang="en-US" sz="1800" dirty="0" err="1">
                <a:solidFill>
                  <a:srgbClr val="00B050"/>
                </a:solidFill>
                <a:latin typeface="Times New Roman" pitchFamily="18" charset="0"/>
                <a:cs typeface="Times New Roman" pitchFamily="18" charset="0"/>
              </a:rPr>
              <a:t>ReLU</a:t>
            </a:r>
            <a:r>
              <a:rPr lang="en-US" sz="1800" dirty="0">
                <a:solidFill>
                  <a:schemeClr val="tx1"/>
                </a:solidFill>
                <a:latin typeface="Times New Roman" pitchFamily="18" charset="0"/>
                <a:cs typeface="Times New Roman" pitchFamily="18" charset="0"/>
              </a:rPr>
              <a:t>.</a:t>
            </a:r>
          </a:p>
        </p:txBody>
      </p:sp>
      <p:pic>
        <p:nvPicPr>
          <p:cNvPr id="13318" name="Picture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90011" y="4924425"/>
            <a:ext cx="2486025"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9"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13849" y="6248400"/>
            <a:ext cx="26289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7683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fontScale="90000"/>
          </a:bodyPr>
          <a:lstStyle/>
          <a:p>
            <a:r>
              <a:rPr lang="en-US" sz="3200" dirty="0">
                <a:latin typeface="Times New Roman" pitchFamily="18" charset="0"/>
                <a:cs typeface="Times New Roman" pitchFamily="18" charset="0"/>
              </a:rPr>
              <a:t>Neural Network: Activation Function</a:t>
            </a:r>
          </a:p>
        </p:txBody>
      </p:sp>
      <p:sp>
        <p:nvSpPr>
          <p:cNvPr id="3" name="Subtitle 2"/>
          <p:cNvSpPr>
            <a:spLocks noGrp="1"/>
          </p:cNvSpPr>
          <p:nvPr>
            <p:ph type="subTitle" idx="1"/>
          </p:nvPr>
        </p:nvSpPr>
        <p:spPr>
          <a:xfrm>
            <a:off x="685800" y="1371600"/>
            <a:ext cx="7467600" cy="1447800"/>
          </a:xfrm>
        </p:spPr>
        <p:txBody>
          <a:bodyPr>
            <a:normAutofit/>
          </a:bodyPr>
          <a:lstStyle/>
          <a:p>
            <a:pPr algn="just"/>
            <a:r>
              <a:rPr lang="en-US" sz="1800" dirty="0">
                <a:solidFill>
                  <a:schemeClr val="tx1"/>
                </a:solidFill>
                <a:latin typeface="Times New Roman" pitchFamily="18" charset="0"/>
                <a:cs typeface="Times New Roman" pitchFamily="18" charset="0"/>
              </a:rPr>
              <a:t>The </a:t>
            </a:r>
            <a:r>
              <a:rPr lang="en-US" sz="1800" dirty="0">
                <a:solidFill>
                  <a:srgbClr val="00B050"/>
                </a:solidFill>
                <a:latin typeface="Times New Roman" pitchFamily="18" charset="0"/>
                <a:cs typeface="Times New Roman" pitchFamily="18" charset="0"/>
              </a:rPr>
              <a:t>sigmoid</a:t>
            </a:r>
            <a:r>
              <a:rPr lang="en-US" sz="1800" dirty="0">
                <a:solidFill>
                  <a:schemeClr val="tx1"/>
                </a:solidFill>
                <a:latin typeface="Times New Roman" pitchFamily="18" charset="0"/>
                <a:cs typeface="Times New Roman" pitchFamily="18" charset="0"/>
              </a:rPr>
              <a:t> has a number of advantages; it maps the output into the range (0;1), which is useful in squashing outliers toward 0 or 1.</a:t>
            </a:r>
          </a:p>
          <a:p>
            <a:pPr algn="just"/>
            <a:r>
              <a:rPr lang="en-US" sz="1800" dirty="0">
                <a:solidFill>
                  <a:schemeClr val="tx1"/>
                </a:solidFill>
                <a:latin typeface="Times New Roman" pitchFamily="18" charset="0"/>
                <a:cs typeface="Times New Roman" pitchFamily="18" charset="0"/>
              </a:rPr>
              <a:t>The sigmoid function takes a real value and maps it to the range (0,1). It is nearly linear around 0 but outlier values get squashed toward 0 or 1.</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3124200"/>
            <a:ext cx="7558066" cy="281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5164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fontScale="90000"/>
          </a:bodyPr>
          <a:lstStyle/>
          <a:p>
            <a:r>
              <a:rPr lang="en-US" sz="3200" dirty="0">
                <a:latin typeface="Times New Roman" pitchFamily="18" charset="0"/>
                <a:cs typeface="Times New Roman" pitchFamily="18" charset="0"/>
              </a:rPr>
              <a:t>Neural Network: Activation Function</a:t>
            </a:r>
          </a:p>
        </p:txBody>
      </p:sp>
      <p:sp>
        <p:nvSpPr>
          <p:cNvPr id="3" name="Subtitle 2"/>
          <p:cNvSpPr>
            <a:spLocks noGrp="1"/>
          </p:cNvSpPr>
          <p:nvPr>
            <p:ph type="subTitle" idx="1"/>
          </p:nvPr>
        </p:nvSpPr>
        <p:spPr>
          <a:xfrm>
            <a:off x="685800" y="1371600"/>
            <a:ext cx="7467600" cy="1905000"/>
          </a:xfrm>
        </p:spPr>
        <p:txBody>
          <a:bodyPr>
            <a:normAutofit/>
          </a:bodyPr>
          <a:lstStyle/>
          <a:p>
            <a:pPr algn="just"/>
            <a:r>
              <a:rPr lang="en-US" sz="1800" dirty="0">
                <a:solidFill>
                  <a:schemeClr val="tx1"/>
                </a:solidFill>
                <a:latin typeface="Times New Roman" pitchFamily="18" charset="0"/>
                <a:cs typeface="Times New Roman" pitchFamily="18" charset="0"/>
              </a:rPr>
              <a:t>These activation functions have different properties that make them useful for network architectures. For example, the </a:t>
            </a:r>
            <a:r>
              <a:rPr lang="en-US" sz="1800" dirty="0" err="1">
                <a:solidFill>
                  <a:srgbClr val="00B050"/>
                </a:solidFill>
                <a:latin typeface="Times New Roman" pitchFamily="18" charset="0"/>
                <a:cs typeface="Times New Roman" pitchFamily="18" charset="0"/>
              </a:rPr>
              <a:t>tanh</a:t>
            </a:r>
            <a:r>
              <a:rPr lang="en-US" sz="1800" dirty="0">
                <a:solidFill>
                  <a:srgbClr val="00B050"/>
                </a:solidFill>
                <a:latin typeface="Times New Roman" pitchFamily="18" charset="0"/>
                <a:cs typeface="Times New Roman" pitchFamily="18" charset="0"/>
              </a:rPr>
              <a:t> function </a:t>
            </a:r>
            <a:r>
              <a:rPr lang="en-US" sz="1800" dirty="0">
                <a:solidFill>
                  <a:schemeClr val="tx1"/>
                </a:solidFill>
                <a:latin typeface="Times New Roman" pitchFamily="18" charset="0"/>
                <a:cs typeface="Times New Roman" pitchFamily="18" charset="0"/>
              </a:rPr>
              <a:t>has the nice properties of being </a:t>
            </a:r>
            <a:r>
              <a:rPr lang="en-US" sz="1800" dirty="0">
                <a:solidFill>
                  <a:srgbClr val="00B050"/>
                </a:solidFill>
                <a:latin typeface="Times New Roman" pitchFamily="18" charset="0"/>
                <a:cs typeface="Times New Roman" pitchFamily="18" charset="0"/>
              </a:rPr>
              <a:t>smoothly differentiable </a:t>
            </a:r>
            <a:r>
              <a:rPr lang="en-US" sz="1800" dirty="0">
                <a:solidFill>
                  <a:schemeClr val="tx1"/>
                </a:solidFill>
                <a:latin typeface="Times New Roman" pitchFamily="18" charset="0"/>
                <a:cs typeface="Times New Roman" pitchFamily="18" charset="0"/>
              </a:rPr>
              <a:t>and mapping outlier values toward the mean.</a:t>
            </a:r>
          </a:p>
          <a:p>
            <a:pPr algn="just"/>
            <a:r>
              <a:rPr lang="en-US" sz="1800" dirty="0">
                <a:solidFill>
                  <a:schemeClr val="tx1"/>
                </a:solidFill>
                <a:latin typeface="Times New Roman" pitchFamily="18" charset="0"/>
                <a:cs typeface="Times New Roman" pitchFamily="18" charset="0"/>
              </a:rPr>
              <a:t>The </a:t>
            </a:r>
            <a:r>
              <a:rPr lang="en-US" sz="1800" dirty="0">
                <a:solidFill>
                  <a:srgbClr val="00B050"/>
                </a:solidFill>
                <a:latin typeface="Times New Roman" pitchFamily="18" charset="0"/>
                <a:cs typeface="Times New Roman" pitchFamily="18" charset="0"/>
              </a:rPr>
              <a:t>rectifier function</a:t>
            </a:r>
            <a:r>
              <a:rPr lang="en-US" sz="1800" dirty="0">
                <a:solidFill>
                  <a:schemeClr val="tx1"/>
                </a:solidFill>
                <a:latin typeface="Times New Roman" pitchFamily="18" charset="0"/>
                <a:cs typeface="Times New Roman" pitchFamily="18" charset="0"/>
              </a:rPr>
              <a:t>, on the other hand, has nice properties that result from it being very close to linear.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502" y="3505200"/>
            <a:ext cx="7614708" cy="2667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218656" y="6324600"/>
            <a:ext cx="4724400" cy="369332"/>
          </a:xfrm>
          <a:prstGeom prst="rect">
            <a:avLst/>
          </a:prstGeom>
          <a:solidFill>
            <a:schemeClr val="accent4">
              <a:lumMod val="40000"/>
              <a:lumOff val="60000"/>
            </a:schemeClr>
          </a:solidFill>
        </p:spPr>
        <p:txBody>
          <a:bodyPr wrap="square">
            <a:spAutoFit/>
          </a:bodyPr>
          <a:lstStyle/>
          <a:p>
            <a:r>
              <a:rPr lang="en-US" dirty="0">
                <a:latin typeface="Times New Roman" pitchFamily="18" charset="0"/>
                <a:cs typeface="Times New Roman" pitchFamily="18" charset="0"/>
              </a:rPr>
              <a:t>The </a:t>
            </a:r>
            <a:r>
              <a:rPr lang="en-US" dirty="0" err="1">
                <a:latin typeface="Times New Roman" pitchFamily="18" charset="0"/>
                <a:cs typeface="Times New Roman" pitchFamily="18" charset="0"/>
              </a:rPr>
              <a:t>tanh</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ReLU</a:t>
            </a:r>
            <a:r>
              <a:rPr lang="en-US" dirty="0">
                <a:latin typeface="Times New Roman" pitchFamily="18" charset="0"/>
                <a:cs typeface="Times New Roman" pitchFamily="18" charset="0"/>
              </a:rPr>
              <a:t> activation functions. </a:t>
            </a:r>
          </a:p>
        </p:txBody>
      </p:sp>
    </p:spTree>
    <p:extLst>
      <p:ext uri="{BB962C8B-B14F-4D97-AF65-F5344CB8AC3E}">
        <p14:creationId xmlns:p14="http://schemas.microsoft.com/office/powerpoint/2010/main" val="39703576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7467600" cy="1600200"/>
          </a:xfrm>
        </p:spPr>
        <p:txBody>
          <a:bodyPr>
            <a:normAutofit/>
          </a:bodyPr>
          <a:lstStyle/>
          <a:p>
            <a:pPr algn="just"/>
            <a:r>
              <a:rPr lang="en-US" sz="1800" b="1" dirty="0">
                <a:solidFill>
                  <a:schemeClr val="tx1"/>
                </a:solidFill>
                <a:latin typeface="Times New Roman" pitchFamily="18" charset="0"/>
                <a:cs typeface="Times New Roman" pitchFamily="18" charset="0"/>
              </a:rPr>
              <a:t>Limitations of Perceptron: XOR problem</a:t>
            </a:r>
          </a:p>
          <a:p>
            <a:pPr algn="just"/>
            <a:r>
              <a:rPr lang="en-US" sz="1800" dirty="0">
                <a:solidFill>
                  <a:schemeClr val="tx1"/>
                </a:solidFill>
                <a:latin typeface="Times New Roman" pitchFamily="18" charset="0"/>
                <a:cs typeface="Times New Roman" pitchFamily="18" charset="0"/>
              </a:rPr>
              <a:t>While the </a:t>
            </a:r>
            <a:r>
              <a:rPr lang="en-US" sz="1800" b="1" dirty="0">
                <a:solidFill>
                  <a:schemeClr val="tx1"/>
                </a:solidFill>
                <a:latin typeface="Times New Roman" pitchFamily="18" charset="0"/>
                <a:cs typeface="Times New Roman" pitchFamily="18" charset="0"/>
              </a:rPr>
              <a:t>XOR</a:t>
            </a:r>
            <a:r>
              <a:rPr lang="en-US" sz="1800" dirty="0">
                <a:solidFill>
                  <a:schemeClr val="tx1"/>
                </a:solidFill>
                <a:latin typeface="Times New Roman" pitchFamily="18" charset="0"/>
                <a:cs typeface="Times New Roman" pitchFamily="18" charset="0"/>
              </a:rPr>
              <a:t> function cannot be calculated by a </a:t>
            </a:r>
            <a:r>
              <a:rPr lang="en-US" sz="1800" dirty="0">
                <a:solidFill>
                  <a:srgbClr val="00B050"/>
                </a:solidFill>
                <a:latin typeface="Times New Roman" pitchFamily="18" charset="0"/>
                <a:cs typeface="Times New Roman" pitchFamily="18" charset="0"/>
              </a:rPr>
              <a:t>single perceptron</a:t>
            </a:r>
            <a:r>
              <a:rPr lang="en-US" sz="1800" dirty="0">
                <a:solidFill>
                  <a:schemeClr val="tx1"/>
                </a:solidFill>
                <a:latin typeface="Times New Roman" pitchFamily="18" charset="0"/>
                <a:cs typeface="Times New Roman" pitchFamily="18" charset="0"/>
              </a:rPr>
              <a:t>, it can be calculated by a </a:t>
            </a:r>
            <a:r>
              <a:rPr lang="en-US" sz="1800" dirty="0">
                <a:solidFill>
                  <a:srgbClr val="00B050"/>
                </a:solidFill>
                <a:latin typeface="Times New Roman" pitchFamily="18" charset="0"/>
                <a:cs typeface="Times New Roman" pitchFamily="18" charset="0"/>
              </a:rPr>
              <a:t>layered network of perceptron units</a:t>
            </a:r>
            <a:r>
              <a:rPr lang="en-US" sz="1800" dirty="0">
                <a:solidFill>
                  <a:schemeClr val="tx1"/>
                </a:solidFill>
                <a:latin typeface="Times New Roman" pitchFamily="18" charset="0"/>
                <a:cs typeface="Times New Roman" pitchFamily="18" charset="0"/>
              </a:rPr>
              <a:t>. Rather than see this with networks of simple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however, let’s see how to compute XOR using two layers of </a:t>
            </a:r>
            <a:r>
              <a:rPr lang="en-US" sz="1800" dirty="0" err="1">
                <a:solidFill>
                  <a:schemeClr val="tx1"/>
                </a:solidFill>
                <a:latin typeface="Times New Roman" pitchFamily="18" charset="0"/>
                <a:cs typeface="Times New Roman" pitchFamily="18" charset="0"/>
              </a:rPr>
              <a:t>ReLU</a:t>
            </a:r>
            <a:r>
              <a:rPr lang="en-US" sz="1800" dirty="0">
                <a:solidFill>
                  <a:schemeClr val="tx1"/>
                </a:solidFill>
                <a:latin typeface="Times New Roman" pitchFamily="18" charset="0"/>
                <a:cs typeface="Times New Roman" pitchFamily="18" charset="0"/>
              </a:rPr>
              <a:t>-based units.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9" y="3124200"/>
            <a:ext cx="2828925" cy="192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ubtitle 2"/>
          <p:cNvSpPr txBox="1">
            <a:spLocks/>
          </p:cNvSpPr>
          <p:nvPr/>
        </p:nvSpPr>
        <p:spPr>
          <a:xfrm>
            <a:off x="3891951" y="2858578"/>
            <a:ext cx="4343400" cy="2209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Fig. shows a figure with the input being processed by two layers of neural units. The middle layer (called h) has two units, and the output layer (called y) has one unit. </a:t>
            </a:r>
          </a:p>
          <a:p>
            <a:pPr algn="just"/>
            <a:r>
              <a:rPr lang="en-US" sz="1800" dirty="0">
                <a:solidFill>
                  <a:schemeClr val="tx1"/>
                </a:solidFill>
                <a:latin typeface="Times New Roman" pitchFamily="18" charset="0"/>
                <a:cs typeface="Times New Roman" pitchFamily="18" charset="0"/>
              </a:rPr>
              <a:t>A set of weights and biases are shown that allows the network to correctly compute the XOR function.</a:t>
            </a:r>
          </a:p>
        </p:txBody>
      </p:sp>
      <p:sp>
        <p:nvSpPr>
          <p:cNvPr id="7" name="Subtitle 2"/>
          <p:cNvSpPr txBox="1">
            <a:spLocks/>
          </p:cNvSpPr>
          <p:nvPr/>
        </p:nvSpPr>
        <p:spPr>
          <a:xfrm>
            <a:off x="533400" y="5035310"/>
            <a:ext cx="8001001" cy="136549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There are </a:t>
            </a:r>
            <a:r>
              <a:rPr lang="en-US" sz="1800" dirty="0">
                <a:solidFill>
                  <a:srgbClr val="00B050"/>
                </a:solidFill>
                <a:latin typeface="Times New Roman" pitchFamily="18" charset="0"/>
                <a:cs typeface="Times New Roman" pitchFamily="18" charset="0"/>
              </a:rPr>
              <a:t>three </a:t>
            </a:r>
            <a:r>
              <a:rPr lang="en-US" sz="1800" dirty="0" err="1">
                <a:solidFill>
                  <a:srgbClr val="00B050"/>
                </a:solidFill>
                <a:latin typeface="Times New Roman" pitchFamily="18" charset="0"/>
                <a:cs typeface="Times New Roman" pitchFamily="18" charset="0"/>
              </a:rPr>
              <a:t>ReLU</a:t>
            </a:r>
            <a:r>
              <a:rPr lang="en-US" sz="1800" dirty="0">
                <a:solidFill>
                  <a:srgbClr val="00B050"/>
                </a:solidFill>
                <a:latin typeface="Times New Roman" pitchFamily="18" charset="0"/>
                <a:cs typeface="Times New Roman" pitchFamily="18" charset="0"/>
              </a:rPr>
              <a:t> units</a:t>
            </a:r>
            <a:r>
              <a:rPr lang="en-US" sz="1800" dirty="0">
                <a:solidFill>
                  <a:schemeClr val="tx1"/>
                </a:solidFill>
                <a:latin typeface="Times New Roman" pitchFamily="18" charset="0"/>
                <a:cs typeface="Times New Roman" pitchFamily="18" charset="0"/>
              </a:rPr>
              <a:t>, in two layers; we’ve called them h1, h2 (h for “hidden layer”) and y1. As before, the numbers on the arrows represent the weights w for each unit, and we represent the bias b as a weight on a unit clamped to +1, with the bias weights/units in gray.</a:t>
            </a:r>
          </a:p>
        </p:txBody>
      </p:sp>
    </p:spTree>
    <p:extLst>
      <p:ext uri="{BB962C8B-B14F-4D97-AF65-F5344CB8AC3E}">
        <p14:creationId xmlns:p14="http://schemas.microsoft.com/office/powerpoint/2010/main" val="19772413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7467600" cy="1905000"/>
          </a:xfrm>
        </p:spPr>
        <p:txBody>
          <a:bodyPr>
            <a:normAutofit/>
          </a:bodyPr>
          <a:lstStyle/>
          <a:p>
            <a:pPr algn="just"/>
            <a:r>
              <a:rPr lang="en-US" sz="1800" b="1" dirty="0">
                <a:solidFill>
                  <a:schemeClr val="tx1"/>
                </a:solidFill>
                <a:latin typeface="Times New Roman" pitchFamily="18" charset="0"/>
                <a:cs typeface="Times New Roman" pitchFamily="18" charset="0"/>
              </a:rPr>
              <a:t>Limitations of Perceptron: XOR problem</a:t>
            </a:r>
          </a:p>
          <a:p>
            <a:pPr algn="just"/>
            <a:r>
              <a:rPr lang="en-US" sz="1800" dirty="0">
                <a:solidFill>
                  <a:schemeClr val="tx1"/>
                </a:solidFill>
                <a:latin typeface="Times New Roman" pitchFamily="18" charset="0"/>
                <a:cs typeface="Times New Roman" pitchFamily="18" charset="0"/>
              </a:rPr>
              <a:t>The hidden layer forming a new representation of the input.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 shows the representation of the hidden layer, h, compared to the original input representation x in (a). </a:t>
            </a:r>
          </a:p>
          <a:p>
            <a:pPr algn="just"/>
            <a:r>
              <a:rPr lang="en-US" sz="1800" dirty="0">
                <a:solidFill>
                  <a:schemeClr val="tx1"/>
                </a:solidFill>
                <a:latin typeface="Times New Roman" pitchFamily="18" charset="0"/>
                <a:cs typeface="Times New Roman" pitchFamily="18" charset="0"/>
              </a:rPr>
              <a:t>Notice that the input point [0, 1] has been collapsed with the input point [1, 0], making it possible to linearly separate the positive and negative cases of XOR. </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429000"/>
            <a:ext cx="5257800" cy="2342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2565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7467600" cy="4419600"/>
          </a:xfrm>
        </p:spPr>
        <p:txBody>
          <a:bodyPr>
            <a:normAutofit/>
          </a:bodyPr>
          <a:lstStyle/>
          <a:p>
            <a:pPr algn="just"/>
            <a:r>
              <a:rPr lang="en-US" sz="1800" b="1" dirty="0">
                <a:solidFill>
                  <a:schemeClr val="tx1"/>
                </a:solidFill>
                <a:latin typeface="Times New Roman" pitchFamily="18" charset="0"/>
                <a:cs typeface="Times New Roman" pitchFamily="18" charset="0"/>
              </a:rPr>
              <a:t>Multi Layer </a:t>
            </a:r>
            <a:r>
              <a:rPr lang="en-US" sz="1800" b="1" dirty="0" err="1">
                <a:solidFill>
                  <a:schemeClr val="tx1"/>
                </a:solidFill>
                <a:latin typeface="Times New Roman" pitchFamily="18" charset="0"/>
                <a:cs typeface="Times New Roman" pitchFamily="18" charset="0"/>
              </a:rPr>
              <a:t>Perceptrons</a:t>
            </a:r>
            <a:r>
              <a:rPr lang="en-US" sz="1800" b="1" dirty="0">
                <a:solidFill>
                  <a:schemeClr val="tx1"/>
                </a:solidFill>
                <a:latin typeface="Times New Roman" pitchFamily="18" charset="0"/>
                <a:cs typeface="Times New Roman" pitchFamily="18" charset="0"/>
              </a:rPr>
              <a:t> and Feed Forward Networks</a:t>
            </a:r>
          </a:p>
          <a:p>
            <a:pPr algn="just"/>
            <a:r>
              <a:rPr lang="en-US" sz="1800" dirty="0">
                <a:solidFill>
                  <a:schemeClr val="tx1"/>
                </a:solidFill>
                <a:latin typeface="Times New Roman" pitchFamily="18" charset="0"/>
                <a:cs typeface="Times New Roman" pitchFamily="18" charset="0"/>
              </a:rPr>
              <a:t>Historically, multilayer networks, particularly </a:t>
            </a:r>
            <a:r>
              <a:rPr lang="en-US" sz="1800" dirty="0">
                <a:solidFill>
                  <a:srgbClr val="00B050"/>
                </a:solidFill>
                <a:latin typeface="Times New Roman" pitchFamily="18" charset="0"/>
                <a:cs typeface="Times New Roman" pitchFamily="18" charset="0"/>
              </a:rPr>
              <a:t>feed forward networks</a:t>
            </a:r>
            <a:r>
              <a:rPr lang="en-US" sz="1800" dirty="0">
                <a:solidFill>
                  <a:schemeClr val="tx1"/>
                </a:solidFill>
                <a:latin typeface="Times New Roman" pitchFamily="18" charset="0"/>
                <a:cs typeface="Times New Roman" pitchFamily="18" charset="0"/>
              </a:rPr>
              <a:t>, are often referred to as multi-layer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(MLPs). However, this is technically a misleading term.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Traditional </a:t>
            </a:r>
            <a:r>
              <a:rPr lang="en-US" sz="1800" dirty="0" err="1">
                <a:solidFill>
                  <a:schemeClr val="tx1"/>
                </a:solidFill>
                <a:latin typeface="Times New Roman" pitchFamily="18" charset="0"/>
                <a:cs typeface="Times New Roman" pitchFamily="18" charset="0"/>
              </a:rPr>
              <a:t>perceptrons</a:t>
            </a:r>
            <a:r>
              <a:rPr lang="en-US" sz="1800" dirty="0">
                <a:solidFill>
                  <a:schemeClr val="tx1"/>
                </a:solidFill>
                <a:latin typeface="Times New Roman" pitchFamily="18" charset="0"/>
                <a:cs typeface="Times New Roman" pitchFamily="18" charset="0"/>
              </a:rPr>
              <a:t> are </a:t>
            </a:r>
            <a:r>
              <a:rPr lang="en-US" sz="1800" dirty="0">
                <a:solidFill>
                  <a:srgbClr val="00B050"/>
                </a:solidFill>
                <a:latin typeface="Times New Roman" pitchFamily="18" charset="0"/>
                <a:cs typeface="Times New Roman" pitchFamily="18" charset="0"/>
              </a:rPr>
              <a:t>linear units</a:t>
            </a:r>
            <a:r>
              <a:rPr lang="en-US" sz="1800" dirty="0">
                <a:solidFill>
                  <a:schemeClr val="tx1"/>
                </a:solidFill>
                <a:latin typeface="Times New Roman" pitchFamily="18" charset="0"/>
                <a:cs typeface="Times New Roman" pitchFamily="18" charset="0"/>
              </a:rPr>
              <a:t>, while modern networks consist of units with </a:t>
            </a:r>
            <a:r>
              <a:rPr lang="en-US" sz="1800" dirty="0">
                <a:solidFill>
                  <a:srgbClr val="00B050"/>
                </a:solidFill>
                <a:latin typeface="Times New Roman" pitchFamily="18" charset="0"/>
                <a:cs typeface="Times New Roman" pitchFamily="18" charset="0"/>
              </a:rPr>
              <a:t>non-linear activation functions</a:t>
            </a:r>
            <a:r>
              <a:rPr lang="en-US" sz="1800" dirty="0">
                <a:solidFill>
                  <a:schemeClr val="tx1"/>
                </a:solidFill>
                <a:latin typeface="Times New Roman" pitchFamily="18" charset="0"/>
                <a:cs typeface="Times New Roman" pitchFamily="18" charset="0"/>
              </a:rPr>
              <a:t>, like </a:t>
            </a:r>
            <a:r>
              <a:rPr lang="en-US" sz="1800" dirty="0" err="1">
                <a:solidFill>
                  <a:schemeClr val="tx1"/>
                </a:solidFill>
                <a:latin typeface="Times New Roman" pitchFamily="18" charset="0"/>
                <a:cs typeface="Times New Roman" pitchFamily="18" charset="0"/>
              </a:rPr>
              <a:t>sigmoids</a:t>
            </a:r>
            <a:r>
              <a:rPr lang="en-US" sz="1800" dirty="0">
                <a:solidFill>
                  <a:schemeClr val="tx1"/>
                </a:solidFill>
                <a:latin typeface="Times New Roman" pitchFamily="18" charset="0"/>
                <a:cs typeface="Times New Roman" pitchFamily="18" charset="0"/>
              </a:rPr>
              <a:t> or </a:t>
            </a:r>
            <a:r>
              <a:rPr lang="en-US" sz="1800" dirty="0" err="1">
                <a:solidFill>
                  <a:schemeClr val="tx1"/>
                </a:solidFill>
                <a:latin typeface="Times New Roman" pitchFamily="18" charset="0"/>
                <a:cs typeface="Times New Roman" pitchFamily="18" charset="0"/>
              </a:rPr>
              <a:t>ReLUs</a:t>
            </a:r>
            <a:r>
              <a:rPr lang="en-US" sz="1800" dirty="0">
                <a:solidFill>
                  <a:schemeClr val="tx1"/>
                </a:solidFill>
                <a:latin typeface="Times New Roman" pitchFamily="18" charset="0"/>
                <a:cs typeface="Times New Roman" pitchFamily="18" charset="0"/>
              </a:rPr>
              <a:t>. Nonetheless, the term "MLP" has become widely adopted over time.</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simple feed forward networks, there are three types of nodes:</a:t>
            </a:r>
          </a:p>
          <a:p>
            <a:pPr algn="just"/>
            <a:r>
              <a:rPr lang="en-US" sz="1800" b="1" dirty="0">
                <a:solidFill>
                  <a:schemeClr val="tx1"/>
                </a:solidFill>
                <a:latin typeface="Times New Roman" pitchFamily="18" charset="0"/>
                <a:cs typeface="Times New Roman" pitchFamily="18" charset="0"/>
              </a:rPr>
              <a:t>Input units: </a:t>
            </a:r>
            <a:r>
              <a:rPr lang="en-US" sz="1800" dirty="0">
                <a:solidFill>
                  <a:schemeClr val="tx1"/>
                </a:solidFill>
                <a:latin typeface="Times New Roman" pitchFamily="18" charset="0"/>
                <a:cs typeface="Times New Roman" pitchFamily="18" charset="0"/>
              </a:rPr>
              <a:t>which receive the data;</a:t>
            </a:r>
          </a:p>
          <a:p>
            <a:pPr algn="just"/>
            <a:r>
              <a:rPr lang="en-US" sz="1800" b="1" dirty="0">
                <a:solidFill>
                  <a:schemeClr val="tx1"/>
                </a:solidFill>
                <a:latin typeface="Times New Roman" pitchFamily="18" charset="0"/>
                <a:cs typeface="Times New Roman" pitchFamily="18" charset="0"/>
              </a:rPr>
              <a:t>Hidden units: </a:t>
            </a:r>
            <a:r>
              <a:rPr lang="en-US" sz="1800" dirty="0">
                <a:solidFill>
                  <a:schemeClr val="tx1"/>
                </a:solidFill>
                <a:latin typeface="Times New Roman" pitchFamily="18" charset="0"/>
                <a:cs typeface="Times New Roman" pitchFamily="18" charset="0"/>
              </a:rPr>
              <a:t>which process data through non-linear transformations; and</a:t>
            </a:r>
          </a:p>
          <a:p>
            <a:pPr algn="just"/>
            <a:r>
              <a:rPr lang="en-US" sz="1800" b="1" dirty="0">
                <a:solidFill>
                  <a:schemeClr val="tx1"/>
                </a:solidFill>
                <a:latin typeface="Times New Roman" pitchFamily="18" charset="0"/>
                <a:cs typeface="Times New Roman" pitchFamily="18" charset="0"/>
              </a:rPr>
              <a:t>Output units: </a:t>
            </a:r>
            <a:r>
              <a:rPr lang="en-US" sz="1800" dirty="0">
                <a:solidFill>
                  <a:schemeClr val="tx1"/>
                </a:solidFill>
                <a:latin typeface="Times New Roman" pitchFamily="18" charset="0"/>
                <a:cs typeface="Times New Roman" pitchFamily="18" charset="0"/>
              </a:rPr>
              <a:t>which produce the final output of the network.</a:t>
            </a:r>
          </a:p>
        </p:txBody>
      </p:sp>
    </p:spTree>
    <p:extLst>
      <p:ext uri="{BB962C8B-B14F-4D97-AF65-F5344CB8AC3E}">
        <p14:creationId xmlns:p14="http://schemas.microsoft.com/office/powerpoint/2010/main" val="149559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p:cNvSpPr txBox="1">
                <a:spLocks/>
              </p:cNvSpPr>
              <p:nvPr/>
            </p:nvSpPr>
            <p:spPr>
              <a:xfrm>
                <a:off x="4026180" y="1447800"/>
                <a:ext cx="4660620" cy="49530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The fig. shows a simple 2-layer feed forward network, with </a:t>
                </a:r>
                <a:r>
                  <a:rPr lang="en-US" sz="1800" dirty="0">
                    <a:solidFill>
                      <a:srgbClr val="00B050"/>
                    </a:solidFill>
                    <a:latin typeface="Times New Roman" pitchFamily="18" charset="0"/>
                    <a:cs typeface="Times New Roman" pitchFamily="18" charset="0"/>
                  </a:rPr>
                  <a:t>one hidden layer</a:t>
                </a:r>
                <a:r>
                  <a:rPr lang="en-US" sz="1800" dirty="0">
                    <a:solidFill>
                      <a:schemeClr val="tx1"/>
                    </a:solidFill>
                    <a:latin typeface="Times New Roman" pitchFamily="18" charset="0"/>
                    <a:cs typeface="Times New Roman" pitchFamily="18" charset="0"/>
                  </a:rPr>
                  <a:t>, </a:t>
                </a:r>
                <a:r>
                  <a:rPr lang="en-US" sz="1800" dirty="0">
                    <a:solidFill>
                      <a:srgbClr val="00B050"/>
                    </a:solidFill>
                    <a:latin typeface="Times New Roman" pitchFamily="18" charset="0"/>
                    <a:cs typeface="Times New Roman" pitchFamily="18" charset="0"/>
                  </a:rPr>
                  <a:t>one output layer</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one input layer </a:t>
                </a:r>
                <a:r>
                  <a:rPr lang="en-US" sz="1800" dirty="0">
                    <a:solidFill>
                      <a:schemeClr val="tx1"/>
                    </a:solidFill>
                    <a:latin typeface="Times New Roman" pitchFamily="18" charset="0"/>
                    <a:cs typeface="Times New Roman" pitchFamily="18" charset="0"/>
                  </a:rPr>
                  <a:t>(the input layer is usually not counted when enumerating layers).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input layer </a:t>
                </a:r>
                <a:r>
                  <a:rPr lang="en-US" sz="1800" dirty="0">
                    <a:solidFill>
                      <a:schemeClr val="tx1"/>
                    </a:solidFill>
                    <a:latin typeface="Times New Roman" pitchFamily="18" charset="0"/>
                    <a:cs typeface="Times New Roman" pitchFamily="18" charset="0"/>
                  </a:rPr>
                  <a:t>x is a vector of simple scalar values.</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core of the neural network is the hidden layer h formed of hidden units </a:t>
                </a:r>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𝒉</m:t>
                        </m:r>
                      </m:e>
                      <m:sub>
                        <m:r>
                          <a:rPr lang="en-US" sz="1800" b="1" i="1" smtClean="0">
                            <a:solidFill>
                              <a:schemeClr val="tx1"/>
                            </a:solidFill>
                            <a:latin typeface="Cambria Math"/>
                            <a:cs typeface="Times New Roman" pitchFamily="18" charset="0"/>
                          </a:rPr>
                          <m:t>𝒊</m:t>
                        </m:r>
                      </m:sub>
                    </m:sSub>
                  </m:oMath>
                </a14:m>
                <a:r>
                  <a:rPr lang="en-US" sz="1800" dirty="0">
                    <a:solidFill>
                      <a:schemeClr val="tx1"/>
                    </a:solidFill>
                    <a:latin typeface="Times New Roman" pitchFamily="18" charset="0"/>
                    <a:cs typeface="Times New Roman" pitchFamily="18" charset="0"/>
                  </a:rPr>
                  <a:t>, each of which is a neural unit, taking a weighted sum of its inputs and then applying a non-linearity.</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In the standard architecture, each layer is </a:t>
                </a:r>
                <a:r>
                  <a:rPr lang="en-US" sz="1800" b="1" dirty="0">
                    <a:solidFill>
                      <a:schemeClr val="tx1"/>
                    </a:solidFill>
                    <a:latin typeface="Times New Roman" pitchFamily="18" charset="0"/>
                    <a:cs typeface="Times New Roman" pitchFamily="18" charset="0"/>
                  </a:rPr>
                  <a:t>fully-connected</a:t>
                </a:r>
                <a:r>
                  <a:rPr lang="en-US" sz="1800" dirty="0">
                    <a:solidFill>
                      <a:schemeClr val="tx1"/>
                    </a:solidFill>
                    <a:latin typeface="Times New Roman" pitchFamily="18" charset="0"/>
                    <a:cs typeface="Times New Roman" pitchFamily="18" charset="0"/>
                  </a:rPr>
                  <a:t>, meaning that each unit in each layer takes as input the outputs from all the units in the previous layer, and there is a link between every pair of units from two adjacent layers. Thus, each hidden unit sums over all the input units.</a:t>
                </a:r>
              </a:p>
            </p:txBody>
          </p:sp>
        </mc:Choice>
        <mc:Fallback xmlns="">
          <p:sp>
            <p:nvSpPr>
              <p:cNvPr id="5" name="Subtitle 2"/>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784" t="-862" r="-784"/>
                </a:stretch>
              </a:blipFill>
            </p:spPr>
            <p:txBody>
              <a:bodyPr/>
              <a:lstStyle/>
              <a:p>
                <a:r>
                  <a:rPr lang="en-GB">
                    <a:noFill/>
                  </a:rPr>
                  <a:t> </a:t>
                </a:r>
              </a:p>
            </p:txBody>
          </p:sp>
        </mc:Fallback>
      </mc:AlternateContent>
    </p:spTree>
    <p:extLst>
      <p:ext uri="{BB962C8B-B14F-4D97-AF65-F5344CB8AC3E}">
        <p14:creationId xmlns:p14="http://schemas.microsoft.com/office/powerpoint/2010/main" val="3326536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Biological Neuron</a:t>
            </a:r>
          </a:p>
        </p:txBody>
      </p:sp>
      <p:sp>
        <p:nvSpPr>
          <p:cNvPr id="8" name="TextBox 7"/>
          <p:cNvSpPr txBox="1"/>
          <p:nvPr/>
        </p:nvSpPr>
        <p:spPr>
          <a:xfrm>
            <a:off x="5791200" y="5014324"/>
            <a:ext cx="2819400" cy="1569660"/>
          </a:xfrm>
          <a:prstGeom prst="rect">
            <a:avLst/>
          </a:prstGeom>
          <a:solidFill>
            <a:schemeClr val="bg1">
              <a:lumMod val="85000"/>
            </a:schemeClr>
          </a:solidFill>
        </p:spPr>
        <p:txBody>
          <a:bodyPr wrap="square" rtlCol="0">
            <a:spAutoFit/>
          </a:bodyPr>
          <a:lstStyle/>
          <a:p>
            <a:pPr algn="just">
              <a:lnSpc>
                <a:spcPct val="100000"/>
              </a:lnSpc>
              <a:buFont typeface="Times New Roman" pitchFamily="16" charset="0"/>
              <a:buNone/>
            </a:pPr>
            <a:r>
              <a:rPr lang="en-GB" sz="2400" dirty="0">
                <a:latin typeface="Times New Roman" pitchFamily="16" charset="0"/>
                <a:cs typeface="Times New Roman" pitchFamily="16" charset="0"/>
              </a:rPr>
              <a:t>Dendrites: Input</a:t>
            </a:r>
          </a:p>
          <a:p>
            <a:pPr algn="just">
              <a:lnSpc>
                <a:spcPct val="100000"/>
              </a:lnSpc>
              <a:buFont typeface="Times New Roman" pitchFamily="16" charset="0"/>
              <a:buNone/>
            </a:pPr>
            <a:r>
              <a:rPr lang="en-GB" sz="2400" dirty="0">
                <a:latin typeface="Times New Roman" pitchFamily="16" charset="0"/>
                <a:cs typeface="Times New Roman" pitchFamily="16" charset="0"/>
              </a:rPr>
              <a:t>Cell body: Processor</a:t>
            </a:r>
          </a:p>
          <a:p>
            <a:pPr algn="just">
              <a:lnSpc>
                <a:spcPct val="100000"/>
              </a:lnSpc>
              <a:buFont typeface="Times New Roman" pitchFamily="16" charset="0"/>
              <a:buNone/>
            </a:pPr>
            <a:r>
              <a:rPr lang="en-GB" sz="2400" dirty="0">
                <a:latin typeface="Times New Roman" pitchFamily="16" charset="0"/>
                <a:cs typeface="Times New Roman" pitchFamily="16" charset="0"/>
              </a:rPr>
              <a:t>Synaptic: Link</a:t>
            </a:r>
          </a:p>
          <a:p>
            <a:pPr algn="just">
              <a:lnSpc>
                <a:spcPct val="100000"/>
              </a:lnSpc>
              <a:buFont typeface="Times New Roman" pitchFamily="16" charset="0"/>
              <a:buNone/>
            </a:pPr>
            <a:r>
              <a:rPr lang="en-GB" sz="2400" dirty="0">
                <a:latin typeface="Times New Roman" pitchFamily="16" charset="0"/>
                <a:cs typeface="Times New Roman" pitchFamily="16" charset="0"/>
              </a:rPr>
              <a:t>Axon: Output</a:t>
            </a:r>
            <a:endParaRPr lang="en-US" sz="2400" dirty="0"/>
          </a:p>
        </p:txBody>
      </p:sp>
      <p:pic>
        <p:nvPicPr>
          <p:cNvPr id="2050" name="Picture 2" descr="Image for Mimicking Biological Neural Network | Artificial Neurons and Biological Neurons | Perceptron | Multi-Layer Perceptron | Backpropag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708343"/>
            <a:ext cx="6248400" cy="328441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609600" y="5334000"/>
            <a:ext cx="4572000" cy="276999"/>
          </a:xfrm>
          <a:prstGeom prst="rect">
            <a:avLst/>
          </a:prstGeom>
        </p:spPr>
        <p:txBody>
          <a:bodyPr>
            <a:spAutoFit/>
          </a:bodyPr>
          <a:lstStyle/>
          <a:p>
            <a:r>
              <a:rPr lang="en-US" sz="1200" dirty="0">
                <a:solidFill>
                  <a:schemeClr val="bg1">
                    <a:lumMod val="75000"/>
                  </a:schemeClr>
                </a:solidFill>
              </a:rPr>
              <a:t>https://nischal.info.np/very-stupid-introduction-to-deep-learning</a:t>
            </a:r>
          </a:p>
        </p:txBody>
      </p:sp>
    </p:spTree>
    <p:extLst>
      <p:ext uri="{BB962C8B-B14F-4D97-AF65-F5344CB8AC3E}">
        <p14:creationId xmlns:p14="http://schemas.microsoft.com/office/powerpoint/2010/main" val="40904112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A single hidden unit has as parameters </a:t>
                </a:r>
                <a:r>
                  <a:rPr lang="en-US" sz="1800" dirty="0">
                    <a:solidFill>
                      <a:srgbClr val="00B050"/>
                    </a:solidFill>
                    <a:latin typeface="Times New Roman" pitchFamily="18" charset="0"/>
                    <a:cs typeface="Times New Roman" pitchFamily="18" charset="0"/>
                  </a:rPr>
                  <a:t>a weight vector</a:t>
                </a:r>
                <a:r>
                  <a:rPr lang="en-US" sz="1800" dirty="0">
                    <a:solidFill>
                      <a:schemeClr val="tx1"/>
                    </a:solidFill>
                    <a:latin typeface="Times New Roman" pitchFamily="18" charset="0"/>
                    <a:cs typeface="Times New Roman" pitchFamily="18" charset="0"/>
                  </a:rPr>
                  <a:t> and </a:t>
                </a:r>
                <a:r>
                  <a:rPr lang="en-US" sz="1800" dirty="0">
                    <a:solidFill>
                      <a:srgbClr val="00B050"/>
                    </a:solidFill>
                    <a:latin typeface="Times New Roman" pitchFamily="18" charset="0"/>
                    <a:cs typeface="Times New Roman" pitchFamily="18" charset="0"/>
                  </a:rPr>
                  <a:t>a bias</a:t>
                </a:r>
                <a:r>
                  <a:rPr lang="en-US" sz="1800" dirty="0">
                    <a:solidFill>
                      <a:schemeClr val="tx1"/>
                    </a:solidFill>
                    <a:latin typeface="Times New Roman" pitchFamily="18" charset="0"/>
                    <a:cs typeface="Times New Roman" pitchFamily="18" charset="0"/>
                  </a:rPr>
                  <a:t>. </a:t>
                </a:r>
              </a:p>
              <a:p>
                <a:pPr algn="just"/>
                <a:r>
                  <a:rPr lang="en-US" sz="1800" dirty="0">
                    <a:solidFill>
                      <a:schemeClr val="tx1"/>
                    </a:solidFill>
                    <a:latin typeface="Times New Roman" pitchFamily="18" charset="0"/>
                    <a:cs typeface="Times New Roman" pitchFamily="18" charset="0"/>
                  </a:rPr>
                  <a:t>We represent the parameters for the entire hidden layer by combining the weight vector and bias for each unit </a:t>
                </a:r>
                <a:r>
                  <a:rPr lang="en-US" sz="1800" b="1" dirty="0" err="1">
                    <a:solidFill>
                      <a:schemeClr val="tx1"/>
                    </a:solidFill>
                    <a:latin typeface="Times New Roman" pitchFamily="18" charset="0"/>
                    <a:cs typeface="Times New Roman" pitchFamily="18" charset="0"/>
                  </a:rPr>
                  <a:t>i</a:t>
                </a:r>
                <a:r>
                  <a:rPr lang="en-US" sz="1800" dirty="0">
                    <a:solidFill>
                      <a:schemeClr val="tx1"/>
                    </a:solidFill>
                    <a:latin typeface="Times New Roman" pitchFamily="18" charset="0"/>
                    <a:cs typeface="Times New Roman" pitchFamily="18" charset="0"/>
                  </a:rPr>
                  <a:t> into a single weight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and a single bias vector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 for the whole layer. </a:t>
                </a:r>
              </a:p>
              <a:p>
                <a:pPr algn="just"/>
                <a:r>
                  <a:rPr lang="en-US" sz="1800" dirty="0">
                    <a:solidFill>
                      <a:schemeClr val="tx1"/>
                    </a:solidFill>
                    <a:latin typeface="Times New Roman" pitchFamily="18" charset="0"/>
                    <a:cs typeface="Times New Roman" pitchFamily="18" charset="0"/>
                  </a:rPr>
                  <a:t>Each element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𝑾</m:t>
                        </m:r>
                      </m:e>
                      <m:sub>
                        <m:r>
                          <a:rPr lang="en-GB" sz="1800" b="1" i="1" dirty="0" smtClean="0">
                            <a:solidFill>
                              <a:schemeClr val="tx1"/>
                            </a:solidFill>
                            <a:latin typeface="Cambria Math" panose="02040503050406030204" pitchFamily="18" charset="0"/>
                            <a:cs typeface="Times New Roman" pitchFamily="18" charset="0"/>
                          </a:rPr>
                          <m:t>𝒋𝒊</m:t>
                        </m:r>
                      </m:sub>
                    </m:sSub>
                  </m:oMath>
                </a14:m>
                <a:r>
                  <a:rPr lang="en-US" sz="1800" dirty="0">
                    <a:solidFill>
                      <a:schemeClr val="tx1"/>
                    </a:solidFill>
                    <a:latin typeface="Times New Roman" pitchFamily="18" charset="0"/>
                    <a:cs typeface="Times New Roman" pitchFamily="18" charset="0"/>
                  </a:rPr>
                  <a:t>of the weight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represents the weight of the connection from the </a:t>
                </a:r>
                <a:r>
                  <a:rPr lang="en-US" sz="1800" b="1" dirty="0" err="1">
                    <a:solidFill>
                      <a:schemeClr val="tx1"/>
                    </a:solidFill>
                    <a:latin typeface="Times New Roman" pitchFamily="18" charset="0"/>
                    <a:cs typeface="Times New Roman" pitchFamily="18" charset="0"/>
                  </a:rPr>
                  <a:t>ith</a:t>
                </a:r>
                <a:r>
                  <a:rPr lang="en-US" sz="1800" dirty="0">
                    <a:solidFill>
                      <a:schemeClr val="tx1"/>
                    </a:solidFill>
                    <a:latin typeface="Times New Roman" pitchFamily="18" charset="0"/>
                    <a:cs typeface="Times New Roman" pitchFamily="18" charset="0"/>
                  </a:rPr>
                  <a:t> input unit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𝒊</m:t>
                        </m:r>
                      </m:sub>
                    </m:sSub>
                  </m:oMath>
                </a14:m>
                <a:r>
                  <a:rPr lang="en-US" sz="1800" dirty="0">
                    <a:solidFill>
                      <a:schemeClr val="tx1"/>
                    </a:solidFill>
                    <a:latin typeface="Times New Roman" pitchFamily="18" charset="0"/>
                    <a:cs typeface="Times New Roman" pitchFamily="18" charset="0"/>
                  </a:rPr>
                  <a:t> to the </a:t>
                </a:r>
                <a:r>
                  <a:rPr lang="en-US" sz="1800" b="1" dirty="0" err="1">
                    <a:solidFill>
                      <a:schemeClr val="tx1"/>
                    </a:solidFill>
                    <a:latin typeface="Times New Roman" pitchFamily="18" charset="0"/>
                    <a:cs typeface="Times New Roman" pitchFamily="18" charset="0"/>
                  </a:rPr>
                  <a:t>jth</a:t>
                </a:r>
                <a:r>
                  <a:rPr lang="en-US" sz="1800" dirty="0">
                    <a:solidFill>
                      <a:schemeClr val="tx1"/>
                    </a:solidFill>
                    <a:latin typeface="Times New Roman" pitchFamily="18" charset="0"/>
                    <a:cs typeface="Times New Roman" pitchFamily="18" charset="0"/>
                  </a:rPr>
                  <a:t> hidden unit</a:t>
                </a:r>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GB" sz="1800" b="1" i="1" smtClean="0">
                            <a:solidFill>
                              <a:schemeClr val="tx1"/>
                            </a:solidFill>
                            <a:latin typeface="Cambria Math" panose="02040503050406030204" pitchFamily="18" charset="0"/>
                            <a:cs typeface="Times New Roman" pitchFamily="18" charset="0"/>
                          </a:rPr>
                          <m:t> </m:t>
                        </m:r>
                        <m:r>
                          <a:rPr lang="en-GB" sz="1800" b="1" i="1" smtClean="0">
                            <a:solidFill>
                              <a:schemeClr val="tx1"/>
                            </a:solidFill>
                            <a:latin typeface="Cambria Math" panose="02040503050406030204" pitchFamily="18" charset="0"/>
                            <a:cs typeface="Times New Roman" pitchFamily="18" charset="0"/>
                          </a:rPr>
                          <m:t>𝒉</m:t>
                        </m:r>
                      </m:e>
                      <m:sub>
                        <m:r>
                          <a:rPr lang="en-GB" sz="1800" b="1" i="1" smtClean="0">
                            <a:solidFill>
                              <a:schemeClr val="tx1"/>
                            </a:solidFill>
                            <a:latin typeface="Cambria Math" panose="02040503050406030204" pitchFamily="18" charset="0"/>
                            <a:cs typeface="Times New Roman" pitchFamily="18" charset="0"/>
                          </a:rPr>
                          <m:t>𝒋</m:t>
                        </m:r>
                      </m:sub>
                    </m:sSub>
                  </m:oMath>
                </a14:m>
                <a:r>
                  <a:rPr lang="en-US" sz="1800" dirty="0">
                    <a:solidFill>
                      <a:schemeClr val="tx1"/>
                    </a:solidFill>
                    <a:latin typeface="Times New Roman" pitchFamily="18" charset="0"/>
                    <a:cs typeface="Times New Roman" pitchFamily="18" charset="0"/>
                  </a:rPr>
                  <a:t>.</a:t>
                </a:r>
              </a:p>
              <a:p>
                <a:pPr algn="just"/>
                <a:r>
                  <a:rPr lang="en-US" sz="1800" dirty="0">
                    <a:solidFill>
                      <a:schemeClr val="tx1"/>
                    </a:solidFill>
                    <a:latin typeface="Times New Roman" pitchFamily="18" charset="0"/>
                    <a:cs typeface="Times New Roman" pitchFamily="18" charset="0"/>
                  </a:rPr>
                  <a:t>The advantage of using a single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for the weights of the entire layer is that now the hidden layer computation for a feedforward network can be done very efficiently with simple matrix operations</a:t>
                </a:r>
              </a:p>
              <a:p>
                <a:pPr algn="just"/>
                <a14:m>
                  <m:oMathPara xmlns:m="http://schemas.openxmlformats.org/officeDocument/2006/math">
                    <m:oMathParaPr>
                      <m:jc m:val="left"/>
                    </m:oMathParaPr>
                    <m:oMath xmlns:m="http://schemas.openxmlformats.org/officeDocument/2006/math">
                      <m:r>
                        <a:rPr lang="en-US" sz="1800" b="1" i="1" dirty="0" smtClean="0">
                          <a:solidFill>
                            <a:schemeClr val="tx1"/>
                          </a:solidFill>
                          <a:latin typeface="Cambria Math" panose="02040503050406030204" pitchFamily="18" charset="0"/>
                          <a:cs typeface="Times New Roman" pitchFamily="18" charset="0"/>
                        </a:rPr>
                        <m:t>𝒉</m:t>
                      </m:r>
                      <m:r>
                        <a:rPr lang="en-US" sz="1800" b="1" i="1" dirty="0" smtClean="0">
                          <a:solidFill>
                            <a:schemeClr val="tx1"/>
                          </a:solidFill>
                          <a:latin typeface="Cambria Math" panose="02040503050406030204" pitchFamily="18" charset="0"/>
                          <a:cs typeface="Times New Roman" pitchFamily="18" charset="0"/>
                        </a:rPr>
                        <m:t> = </m:t>
                      </m:r>
                      <m:r>
                        <a:rPr lang="en-US"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𝝈</m:t>
                      </m:r>
                      <m:r>
                        <a:rPr lang="en-US" sz="1800" b="1" i="1" dirty="0" smtClean="0">
                          <a:solidFill>
                            <a:schemeClr val="tx1"/>
                          </a:solidFill>
                          <a:latin typeface="Cambria Math" panose="02040503050406030204" pitchFamily="18" charset="0"/>
                          <a:cs typeface="Times New Roman" pitchFamily="18" charset="0"/>
                        </a:rPr>
                        <m:t>(</m:t>
                      </m:r>
                      <m:r>
                        <a:rPr lang="en-US" sz="1800" b="1" i="1" dirty="0" err="1" smtClean="0">
                          <a:solidFill>
                            <a:schemeClr val="tx1"/>
                          </a:solidFill>
                          <a:latin typeface="Cambria Math" panose="02040503050406030204" pitchFamily="18" charset="0"/>
                          <a:cs typeface="Times New Roman" pitchFamily="18" charset="0"/>
                        </a:rPr>
                        <m:t>𝑾𝒙</m:t>
                      </m:r>
                      <m:r>
                        <a:rPr lang="en-US" sz="1800" b="1" i="1" dirty="0" err="1" smtClean="0">
                          <a:solidFill>
                            <a:schemeClr val="tx1"/>
                          </a:solidFill>
                          <a:latin typeface="Cambria Math" panose="02040503050406030204" pitchFamily="18" charset="0"/>
                          <a:cs typeface="Times New Roman" pitchFamily="18" charset="0"/>
                        </a:rPr>
                        <m:t>+</m:t>
                      </m:r>
                      <m:r>
                        <a:rPr lang="en-US" sz="1800" b="1" i="1" dirty="0" err="1" smtClean="0">
                          <a:solidFill>
                            <a:schemeClr val="tx1"/>
                          </a:solidFill>
                          <a:latin typeface="Cambria Math" panose="02040503050406030204" pitchFamily="18" charset="0"/>
                          <a:cs typeface="Times New Roman" pitchFamily="18" charset="0"/>
                        </a:rPr>
                        <m:t>𝒃</m:t>
                      </m:r>
                      <m:r>
                        <a:rPr lang="en-US" sz="1800" b="1" i="1" dirty="0" smtClean="0">
                          <a:solidFill>
                            <a:schemeClr val="tx1"/>
                          </a:solidFill>
                          <a:latin typeface="Cambria Math" panose="02040503050406030204" pitchFamily="18" charset="0"/>
                          <a:cs typeface="Times New Roman" pitchFamily="18" charset="0"/>
                        </a:rPr>
                        <m:t>)</m:t>
                      </m:r>
                    </m:oMath>
                  </m:oMathPara>
                </a14:m>
                <a:endParaRPr lang="en-US" sz="1800" b="1" dirty="0">
                  <a:solidFill>
                    <a:schemeClr val="tx1"/>
                  </a:solidFill>
                  <a:latin typeface="Times New Roman" pitchFamily="18" charset="0"/>
                  <a:cs typeface="Times New Roman" pitchFamily="18" charset="0"/>
                </a:endParaRPr>
              </a:p>
            </p:txBody>
          </p:sp>
        </mc:Choice>
        <mc:Fallback xmlns="">
          <p:sp>
            <p:nvSpPr>
              <p:cNvPr id="5" name="Subtitle 2"/>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spTree>
    <p:extLst>
      <p:ext uri="{BB962C8B-B14F-4D97-AF65-F5344CB8AC3E}">
        <p14:creationId xmlns:p14="http://schemas.microsoft.com/office/powerpoint/2010/main" val="3652911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E1FCD01-AE72-7084-03D5-1B6BE053A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70398D2-D88F-386D-72E2-286EB3CB7FF5}"/>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a16="http://schemas.microsoft.com/office/drawing/2014/main" xmlns="" id="{E5DCF87A-D7A1-D438-B74D-5BB724DEDADF}"/>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a16="http://schemas.microsoft.com/office/drawing/2014/main" xmlns="" id="{9F21175F-7F51-2421-2E72-655978F61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7E3937A4-6993-5FF0-6D5F-26B7757CD5B4}"/>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Here are the final equations for a feedforward network with a single hidden layer, which takes an input vector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outputs a probability distribution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and is parameterized by weight matrices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and </a:t>
                </a:r>
                <a:r>
                  <a:rPr lang="en-US" sz="1800" b="1" dirty="0">
                    <a:solidFill>
                      <a:schemeClr val="tx1"/>
                    </a:solidFill>
                    <a:latin typeface="Times New Roman" pitchFamily="18" charset="0"/>
                    <a:cs typeface="Times New Roman" pitchFamily="18" charset="0"/>
                  </a:rPr>
                  <a:t>U</a:t>
                </a:r>
                <a:r>
                  <a:rPr lang="en-US" sz="1800" dirty="0">
                    <a:solidFill>
                      <a:schemeClr val="tx1"/>
                    </a:solidFill>
                    <a:latin typeface="Times New Roman" pitchFamily="18" charset="0"/>
                    <a:cs typeface="Times New Roman" pitchFamily="18" charset="0"/>
                  </a:rPr>
                  <a:t> and a bias vector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a:t>
                </a:r>
              </a:p>
              <a:p>
                <a:pPr algn="just"/>
                <a:endParaRPr lang="en-US" sz="1800"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𝒉</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𝝈</m:t>
                      </m:r>
                      <m:r>
                        <a:rPr lang="pl-PL" sz="1800" b="1" i="1" dirty="0" smtClean="0">
                          <a:solidFill>
                            <a:schemeClr val="tx1"/>
                          </a:solidFill>
                          <a:latin typeface="Cambria Math" panose="02040503050406030204" pitchFamily="18" charset="0"/>
                          <a:cs typeface="Times New Roman" pitchFamily="18" charset="0"/>
                        </a:rPr>
                        <m:t>(</m:t>
                      </m:r>
                      <m:r>
                        <a:rPr lang="pl-PL" sz="1800" b="1" i="1" dirty="0" smtClean="0">
                          <a:solidFill>
                            <a:schemeClr val="tx1"/>
                          </a:solidFill>
                          <a:latin typeface="Cambria Math" panose="02040503050406030204" pitchFamily="18" charset="0"/>
                          <a:cs typeface="Times New Roman" pitchFamily="18" charset="0"/>
                        </a:rPr>
                        <m:t>𝑾𝒙</m:t>
                      </m:r>
                      <m:r>
                        <a:rPr lang="pl-PL" sz="1800" b="1" i="1" dirty="0" smtClean="0">
                          <a:solidFill>
                            <a:schemeClr val="tx1"/>
                          </a:solidFill>
                          <a:latin typeface="Cambria Math" panose="02040503050406030204" pitchFamily="18" charset="0"/>
                          <a:cs typeface="Times New Roman" pitchFamily="18" charset="0"/>
                        </a:rPr>
                        <m:t>+</m:t>
                      </m:r>
                      <m:r>
                        <a:rPr lang="pl-PL" sz="1800" b="1" i="1" dirty="0" smtClean="0">
                          <a:solidFill>
                            <a:schemeClr val="tx1"/>
                          </a:solidFill>
                          <a:latin typeface="Cambria Math" panose="02040503050406030204" pitchFamily="18" charset="0"/>
                          <a:cs typeface="Times New Roman" pitchFamily="18" charset="0"/>
                        </a:rPr>
                        <m:t>𝒃</m:t>
                      </m:r>
                      <m:r>
                        <a:rPr lang="pl-PL" sz="1800" b="1" i="1" dirty="0" smtClean="0">
                          <a:solidFill>
                            <a:schemeClr val="tx1"/>
                          </a:solidFill>
                          <a:latin typeface="Cambria Math" panose="02040503050406030204" pitchFamily="18" charset="0"/>
                          <a:cs typeface="Times New Roman" pitchFamily="18" charset="0"/>
                        </a:rPr>
                        <m:t>)</m:t>
                      </m:r>
                    </m:oMath>
                  </m:oMathPara>
                </a14:m>
                <a:endParaRPr lang="pl-PL" sz="1800" b="1"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𝒛</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cs typeface="Times New Roman" pitchFamily="18" charset="0"/>
                        </a:rPr>
                        <m:t>𝑼𝒉</m:t>
                      </m:r>
                    </m:oMath>
                  </m:oMathPara>
                </a14:m>
                <a:endParaRPr lang="pl-PL" sz="1800" b="1" dirty="0">
                  <a:solidFill>
                    <a:schemeClr val="tx1"/>
                  </a:solidFill>
                  <a:latin typeface="Times New Roman" pitchFamily="18" charset="0"/>
                  <a:cs typeface="Times New Roman" pitchFamily="18" charset="0"/>
                </a:endParaRPr>
              </a:p>
              <a:p>
                <a:pPr algn="l"/>
                <a14:m>
                  <m:oMathPara xmlns:m="http://schemas.openxmlformats.org/officeDocument/2006/math">
                    <m:oMathParaPr>
                      <m:jc m:val="left"/>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𝒚</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cs typeface="Times New Roman" pitchFamily="18" charset="0"/>
                        </a:rPr>
                        <m:t>𝒔𝒐𝒇𝒕𝒎𝒂𝒙</m:t>
                      </m:r>
                      <m:r>
                        <a:rPr lang="pl-PL" sz="1800" b="1" i="1" dirty="0" smtClean="0">
                          <a:solidFill>
                            <a:schemeClr val="tx1"/>
                          </a:solidFill>
                          <a:latin typeface="Cambria Math" panose="02040503050406030204" pitchFamily="18" charset="0"/>
                          <a:cs typeface="Times New Roman" pitchFamily="18" charset="0"/>
                        </a:rPr>
                        <m:t>(</m:t>
                      </m:r>
                      <m:r>
                        <a:rPr lang="pl-PL" sz="1800" b="1" i="1" dirty="0" smtClean="0">
                          <a:solidFill>
                            <a:schemeClr val="tx1"/>
                          </a:solidFill>
                          <a:latin typeface="Cambria Math" panose="02040503050406030204" pitchFamily="18" charset="0"/>
                          <a:cs typeface="Times New Roman" pitchFamily="18" charset="0"/>
                        </a:rPr>
                        <m:t>𝒛</m:t>
                      </m:r>
                      <m:r>
                        <a:rPr lang="pl-PL" sz="1800" b="1" i="1" dirty="0" smtClean="0">
                          <a:solidFill>
                            <a:schemeClr val="tx1"/>
                          </a:solidFill>
                          <a:latin typeface="Cambria Math" panose="02040503050406030204" pitchFamily="18" charset="0"/>
                          <a:cs typeface="Times New Roman" pitchFamily="18" charset="0"/>
                        </a:rPr>
                        <m:t>)</m:t>
                      </m:r>
                    </m:oMath>
                  </m:oMathPara>
                </a14:m>
                <a:endParaRPr lang="en-US" sz="1800" b="1"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7E3937A4-6993-5FF0-6D5F-26B7757CD5B4}"/>
                  </a:ext>
                </a:extLst>
              </p:cNvPr>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spTree>
    <p:extLst>
      <p:ext uri="{BB962C8B-B14F-4D97-AF65-F5344CB8AC3E}">
        <p14:creationId xmlns:p14="http://schemas.microsoft.com/office/powerpoint/2010/main" val="1276787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E4D1F7D-4FAA-33BB-015F-7DE6A4D221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57411BA-8C8A-B6EB-15A4-20434D5BFD72}"/>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a16="http://schemas.microsoft.com/office/drawing/2014/main" xmlns="" id="{F48A2894-D39C-101D-D160-A1BEB04D5AA1}"/>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a16="http://schemas.microsoft.com/office/drawing/2014/main" xmlns="" id="{C2D458F6-6A9A-1347-51D1-B96FBD82D1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62E332F2-483C-3362-AB0F-AB2F8BA3779E}"/>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We’ll refer to the input layer as </a:t>
                </a:r>
                <a:r>
                  <a:rPr lang="en-US" sz="1800" b="1" dirty="0">
                    <a:solidFill>
                      <a:schemeClr val="tx1"/>
                    </a:solidFill>
                    <a:latin typeface="Times New Roman" pitchFamily="18" charset="0"/>
                    <a:cs typeface="Times New Roman" pitchFamily="18" charset="0"/>
                  </a:rPr>
                  <a:t>layer 0 </a:t>
                </a:r>
                <a:r>
                  <a:rPr lang="en-US" sz="1800" dirty="0">
                    <a:solidFill>
                      <a:schemeClr val="tx1"/>
                    </a:solidFill>
                    <a:latin typeface="Times New Roman" pitchFamily="18" charset="0"/>
                    <a:cs typeface="Times New Roman" pitchFamily="18" charset="0"/>
                  </a:rPr>
                  <a:t>of the network, and have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𝟎</m:t>
                        </m:r>
                      </m:sub>
                    </m:sSub>
                  </m:oMath>
                </a14:m>
                <a:r>
                  <a:rPr lang="en-US" sz="1800" dirty="0">
                    <a:solidFill>
                      <a:schemeClr val="tx1"/>
                    </a:solidFill>
                    <a:latin typeface="Times New Roman" pitchFamily="18" charset="0"/>
                    <a:cs typeface="Times New Roman" pitchFamily="18" charset="0"/>
                  </a:rPr>
                  <a:t> represent the number of inputs, so </a:t>
                </a:r>
                <a:r>
                  <a:rPr lang="en-US" sz="1800" b="1" dirty="0">
                    <a:solidFill>
                      <a:schemeClr val="tx1"/>
                    </a:solidFill>
                    <a:latin typeface="Times New Roman" pitchFamily="18" charset="0"/>
                    <a:cs typeface="Times New Roman" pitchFamily="18" charset="0"/>
                  </a:rPr>
                  <a:t>x</a:t>
                </a:r>
                <a:r>
                  <a:rPr lang="en-US" sz="1800" dirty="0">
                    <a:solidFill>
                      <a:schemeClr val="tx1"/>
                    </a:solidFill>
                    <a:latin typeface="Times New Roman" pitchFamily="18" charset="0"/>
                    <a:cs typeface="Times New Roman" pitchFamily="18" charset="0"/>
                  </a:rPr>
                  <a:t> is a vector of real numbers of dimension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𝟎</m:t>
                        </m:r>
                      </m:sub>
                    </m:sSub>
                  </m:oMath>
                </a14:m>
                <a:r>
                  <a:rPr lang="en-US" sz="1800" dirty="0">
                    <a:solidFill>
                      <a:schemeClr val="tx1"/>
                    </a:solidFill>
                    <a:latin typeface="Times New Roman" pitchFamily="18" charset="0"/>
                    <a:cs typeface="Times New Roman" pitchFamily="18" charset="0"/>
                  </a:rPr>
                  <a:t>, </a:t>
                </a:r>
              </a:p>
              <a:p>
                <a:pPr algn="just"/>
                <a:r>
                  <a:rPr lang="en-US" sz="1800" dirty="0">
                    <a:solidFill>
                      <a:schemeClr val="tx1"/>
                    </a:solidFill>
                    <a:latin typeface="Times New Roman" pitchFamily="18" charset="0"/>
                    <a:cs typeface="Times New Roman" pitchFamily="18" charset="0"/>
                  </a:rPr>
                  <a:t>Let’s call the hidden layer </a:t>
                </a:r>
                <a:r>
                  <a:rPr lang="en-US" sz="1800" b="1" dirty="0" err="1">
                    <a:solidFill>
                      <a:schemeClr val="tx1"/>
                    </a:solidFill>
                    <a:latin typeface="Times New Roman" pitchFamily="18" charset="0"/>
                    <a:cs typeface="Times New Roman" pitchFamily="18" charset="0"/>
                  </a:rPr>
                  <a:t>layer</a:t>
                </a:r>
                <a:r>
                  <a:rPr lang="en-US" sz="1800" b="1" dirty="0">
                    <a:solidFill>
                      <a:schemeClr val="tx1"/>
                    </a:solidFill>
                    <a:latin typeface="Times New Roman" pitchFamily="18" charset="0"/>
                    <a:cs typeface="Times New Roman" pitchFamily="18" charset="0"/>
                  </a:rPr>
                  <a:t> 1</a:t>
                </a:r>
                <a:r>
                  <a:rPr lang="en-US" sz="1800" dirty="0">
                    <a:solidFill>
                      <a:schemeClr val="tx1"/>
                    </a:solidFill>
                    <a:latin typeface="Times New Roman" pitchFamily="18" charset="0"/>
                    <a:cs typeface="Times New Roman" pitchFamily="18" charset="0"/>
                  </a:rPr>
                  <a:t> and the output layer </a:t>
                </a:r>
                <a:r>
                  <a:rPr lang="en-US" sz="1800" b="1" dirty="0" err="1">
                    <a:solidFill>
                      <a:schemeClr val="tx1"/>
                    </a:solidFill>
                    <a:latin typeface="Times New Roman" pitchFamily="18" charset="0"/>
                    <a:cs typeface="Times New Roman" pitchFamily="18" charset="0"/>
                  </a:rPr>
                  <a:t>layer</a:t>
                </a:r>
                <a:r>
                  <a:rPr lang="en-US" sz="1800" b="1" dirty="0">
                    <a:solidFill>
                      <a:schemeClr val="tx1"/>
                    </a:solidFill>
                    <a:latin typeface="Times New Roman" pitchFamily="18" charset="0"/>
                    <a:cs typeface="Times New Roman" pitchFamily="18" charset="0"/>
                  </a:rPr>
                  <a:t> 2</a:t>
                </a:r>
                <a:r>
                  <a:rPr lang="en-US" sz="1800" dirty="0">
                    <a:solidFill>
                      <a:schemeClr val="tx1"/>
                    </a:solidFill>
                    <a:latin typeface="Times New Roman" pitchFamily="18" charset="0"/>
                    <a:cs typeface="Times New Roman" pitchFamily="18" charset="0"/>
                  </a:rPr>
                  <a:t>.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hidden layer has dimensionality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US" sz="1800" dirty="0">
                    <a:solidFill>
                      <a:schemeClr val="tx1"/>
                    </a:solidFill>
                    <a:latin typeface="Times New Roman" pitchFamily="18" charset="0"/>
                    <a:cs typeface="Times New Roman" pitchFamily="18" charset="0"/>
                  </a:rPr>
                  <a:t>, so the weight matrix </a:t>
                </a:r>
                <a:r>
                  <a:rPr lang="en-US" sz="1800" b="1" dirty="0">
                    <a:solidFill>
                      <a:schemeClr val="tx1"/>
                    </a:solidFill>
                    <a:latin typeface="Times New Roman" pitchFamily="18" charset="0"/>
                    <a:cs typeface="Times New Roman" pitchFamily="18" charset="0"/>
                  </a:rPr>
                  <a:t>W</a:t>
                </a:r>
                <a:r>
                  <a:rPr lang="en-US" sz="1800" dirty="0">
                    <a:solidFill>
                      <a:schemeClr val="tx1"/>
                    </a:solidFill>
                    <a:latin typeface="Times New Roman" pitchFamily="18" charset="0"/>
                    <a:cs typeface="Times New Roman" pitchFamily="18" charset="0"/>
                  </a:rPr>
                  <a:t> has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𝟏</m:t>
                        </m:r>
                      </m:sub>
                    </m:sSub>
                    <m:r>
                      <a:rPr lang="en-GB"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𝟎</m:t>
                        </m:r>
                      </m:sub>
                    </m:sSub>
                  </m:oMath>
                </a14:m>
                <a:endParaRPr lang="en-US" sz="1800" b="1" dirty="0">
                  <a:solidFill>
                    <a:schemeClr val="tx1"/>
                  </a:solidFill>
                  <a:latin typeface="Times New Roman" pitchFamily="18" charset="0"/>
                  <a:cs typeface="Times New Roman" pitchFamily="18" charset="0"/>
                </a:endParaRPr>
              </a:p>
              <a:p>
                <a:pPr algn="just"/>
                <a:endParaRPr lang="en-US"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So, </a:t>
                </a:r>
                <a14:m>
                  <m:oMath xmlns:m="http://schemas.openxmlformats.org/officeDocument/2006/math">
                    <m:sSub>
                      <m:sSubPr>
                        <m:ctrlPr>
                          <a:rPr lang="en-US"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smtClean="0">
                            <a:solidFill>
                              <a:schemeClr val="tx1"/>
                            </a:solidFill>
                            <a:latin typeface="Cambria Math" panose="02040503050406030204" pitchFamily="18" charset="0"/>
                            <a:cs typeface="Times New Roman" pitchFamily="18" charset="0"/>
                          </a:rPr>
                          <m:t>𝒋</m:t>
                        </m:r>
                      </m:sub>
                    </m:sSub>
                    <m:r>
                      <a:rPr lang="en-GB" sz="1800" b="1" i="1" dirty="0">
                        <a:solidFill>
                          <a:schemeClr val="tx1"/>
                        </a:solidFill>
                        <a:latin typeface="Cambria Math" panose="02040503050406030204" pitchFamily="18" charset="0"/>
                        <a:cs typeface="Times New Roman" pitchFamily="18" charset="0"/>
                      </a:rPr>
                      <m:t> </m:t>
                    </m:r>
                  </m:oMath>
                </a14:m>
                <a:r>
                  <a:rPr lang="en-US" sz="1800" dirty="0">
                    <a:solidFill>
                      <a:schemeClr val="tx1"/>
                    </a:solidFill>
                    <a:latin typeface="Times New Roman" pitchFamily="18" charset="0"/>
                    <a:cs typeface="Times New Roman" pitchFamily="18" charset="0"/>
                  </a:rPr>
                  <a:t>will be computed as</a:t>
                </a:r>
              </a:p>
              <a:p>
                <a:pPr algn="just"/>
                <a14:m>
                  <m:oMathPara xmlns:m="http://schemas.openxmlformats.org/officeDocument/2006/math">
                    <m:oMathParaPr>
                      <m:jc m:val="centerGroup"/>
                    </m:oMathParaPr>
                    <m:oMath xmlns:m="http://schemas.openxmlformats.org/officeDocument/2006/math">
                      <m:r>
                        <a:rPr lang="en-US" sz="1800" i="1" smtClean="0">
                          <a:solidFill>
                            <a:schemeClr val="tx1"/>
                          </a:solidFill>
                          <a:latin typeface="Cambria Math" panose="02040503050406030204" pitchFamily="18" charset="0"/>
                          <a:ea typeface="Cambria Math" panose="02040503050406030204" pitchFamily="18" charset="0"/>
                          <a:cs typeface="Times New Roman" pitchFamily="18" charset="0"/>
                        </a:rPr>
                        <m:t>𝜎</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nary>
                        <m:naryPr>
                          <m:chr m:val="∑"/>
                          <m:ctrlPr>
                            <a:rPr lang="en-GB" sz="1800" b="0" i="1" smtClean="0">
                              <a:solidFill>
                                <a:schemeClr val="tx1"/>
                              </a:solidFill>
                              <a:latin typeface="Cambria Math"/>
                              <a:ea typeface="Cambria Math" panose="02040503050406030204" pitchFamily="18" charset="0"/>
                              <a:cs typeface="Times New Roman" pitchFamily="18" charset="0"/>
                            </a:rPr>
                          </m:ctrlPr>
                        </m:naryPr>
                        <m:sub>
                          <m:r>
                            <m:rPr>
                              <m:brk m:alnAt="23"/>
                            </m:rP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𝑖</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ub>
                        <m:sup>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𝟎</m:t>
                              </m:r>
                            </m:sub>
                          </m:sSub>
                        </m:sup>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𝑊</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𝑗𝑖</m:t>
                              </m:r>
                            </m:sub>
                          </m:sSub>
                          <m:sSub>
                            <m:sSubPr>
                              <m:ctrlPr>
                                <a:rPr lang="en-US"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𝒊</m:t>
                              </m:r>
                            </m:sub>
                          </m:sSub>
                          <m:r>
                            <a:rPr lang="en-GB" sz="1800" b="1" i="1" dirty="0" smtClean="0">
                              <a:solidFill>
                                <a:schemeClr val="tx1"/>
                              </a:solidFill>
                              <a:latin typeface="Cambria Math" panose="02040503050406030204" pitchFamily="18" charset="0"/>
                              <a:cs typeface="Times New Roman" pitchFamily="18" charset="0"/>
                            </a:rPr>
                            <m:t>+</m:t>
                          </m:r>
                          <m:sSub>
                            <m:sSubPr>
                              <m:ctrlPr>
                                <a:rPr lang="en-US"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𝒃</m:t>
                              </m:r>
                            </m:e>
                            <m:sub>
                              <m:r>
                                <a:rPr lang="en-GB" sz="1800" b="1" i="1" dirty="0" smtClean="0">
                                  <a:solidFill>
                                    <a:schemeClr val="tx1"/>
                                  </a:solidFill>
                                  <a:latin typeface="Cambria Math" panose="02040503050406030204" pitchFamily="18" charset="0"/>
                                  <a:cs typeface="Times New Roman" pitchFamily="18" charset="0"/>
                                </a:rPr>
                                <m:t>𝒋</m:t>
                              </m:r>
                            </m:sub>
                          </m:sSub>
                        </m:e>
                      </m:nary>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oMath>
                  </m:oMathPara>
                </a14:m>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62E332F2-483C-3362-AB0F-AB2F8BA3779E}"/>
                  </a:ext>
                </a:extLst>
              </p:cNvPr>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spTree>
    <p:extLst>
      <p:ext uri="{BB962C8B-B14F-4D97-AF65-F5344CB8AC3E}">
        <p14:creationId xmlns:p14="http://schemas.microsoft.com/office/powerpoint/2010/main" val="1412457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D94EA0-79AC-67D4-8335-0671D74628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4E76EF5-B982-0734-63F2-8DB08E495EA6}"/>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a16="http://schemas.microsoft.com/office/drawing/2014/main" xmlns="" id="{634AEE5B-3DD1-84FB-2739-76F081474E64}"/>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a16="http://schemas.microsoft.com/office/drawing/2014/main" xmlns="" id="{AC1753F4-89DB-F15D-6C23-A19E21248A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a:extLst>
              <a:ext uri="{FF2B5EF4-FFF2-40B4-BE49-F238E27FC236}">
                <a16:creationId xmlns:a16="http://schemas.microsoft.com/office/drawing/2014/main" xmlns="" id="{E1C1E119-7D89-FDDF-7E97-42AD67E677E2}"/>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If we are doing a binary task like spam classification, we might have </a:t>
            </a:r>
            <a:r>
              <a:rPr lang="en-US" sz="1800" dirty="0">
                <a:solidFill>
                  <a:srgbClr val="00B050"/>
                </a:solidFill>
                <a:latin typeface="Times New Roman" pitchFamily="18" charset="0"/>
                <a:cs typeface="Times New Roman" pitchFamily="18" charset="0"/>
              </a:rPr>
              <a:t>a single output node</a:t>
            </a:r>
            <a:r>
              <a:rPr lang="en-US" sz="1800" dirty="0">
                <a:solidFill>
                  <a:schemeClr val="tx1"/>
                </a:solidFill>
                <a:latin typeface="Times New Roman" pitchFamily="18" charset="0"/>
                <a:cs typeface="Times New Roman" pitchFamily="18" charset="0"/>
              </a:rPr>
              <a:t>, and its scalar value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is the probability of positive versus negative class.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we are doing multinomial classification, we might have </a:t>
            </a:r>
            <a:r>
              <a:rPr lang="en-US" sz="1800" dirty="0">
                <a:solidFill>
                  <a:srgbClr val="00B050"/>
                </a:solidFill>
                <a:latin typeface="Times New Roman" pitchFamily="18" charset="0"/>
                <a:cs typeface="Times New Roman" pitchFamily="18" charset="0"/>
              </a:rPr>
              <a:t>one output node for each</a:t>
            </a:r>
            <a:r>
              <a:rPr lang="en-US" sz="1800" dirty="0">
                <a:solidFill>
                  <a:schemeClr val="tx1"/>
                </a:solidFill>
                <a:latin typeface="Times New Roman" pitchFamily="18" charset="0"/>
                <a:cs typeface="Times New Roman" pitchFamily="18" charset="0"/>
              </a:rPr>
              <a:t> potential class, and the values of all the output nodes must sum to one.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output layer is thus a vector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that gives a probability distribution across the output nodes.</a:t>
            </a:r>
          </a:p>
        </p:txBody>
      </p:sp>
    </p:spTree>
    <p:extLst>
      <p:ext uri="{BB962C8B-B14F-4D97-AF65-F5344CB8AC3E}">
        <p14:creationId xmlns:p14="http://schemas.microsoft.com/office/powerpoint/2010/main" val="1240174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4DFDF1-5581-0208-AE53-E6F3EC30E9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3077AA9-5C7B-7043-F9C5-D2C9FC5823C8}"/>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3" name="Subtitle 2">
            <a:extLst>
              <a:ext uri="{FF2B5EF4-FFF2-40B4-BE49-F238E27FC236}">
                <a16:creationId xmlns:a16="http://schemas.microsoft.com/office/drawing/2014/main" xmlns="" id="{C71D94A2-30A5-DF87-CDA9-63D6C07D9C2D}"/>
              </a:ext>
            </a:extLst>
          </p:cNvPr>
          <p:cNvSpPr>
            <a:spLocks noGrp="1"/>
          </p:cNvSpPr>
          <p:nvPr>
            <p:ph type="subTitle" idx="1"/>
          </p:nvPr>
        </p:nvSpPr>
        <p:spPr>
          <a:xfrm>
            <a:off x="685800" y="1371600"/>
            <a:ext cx="3276600" cy="609600"/>
          </a:xfrm>
        </p:spPr>
        <p:txBody>
          <a:bodyPr>
            <a:normAutofit/>
          </a:bodyPr>
          <a:lstStyle/>
          <a:p>
            <a:pPr algn="just"/>
            <a:r>
              <a:rPr lang="en-US" sz="1800" b="1" dirty="0">
                <a:solidFill>
                  <a:schemeClr val="tx1"/>
                </a:solidFill>
                <a:latin typeface="Times New Roman" pitchFamily="18" charset="0"/>
                <a:cs typeface="Times New Roman" pitchFamily="18" charset="0"/>
              </a:rPr>
              <a:t>Feed Forward Networks</a:t>
            </a:r>
          </a:p>
          <a:p>
            <a:pPr algn="just"/>
            <a:endParaRPr lang="en-US" sz="1800" dirty="0">
              <a:solidFill>
                <a:schemeClr val="tx1"/>
              </a:solidFill>
              <a:latin typeface="Times New Roman" pitchFamily="18" charset="0"/>
              <a:cs typeface="Times New Roman" pitchFamily="18" charset="0"/>
            </a:endParaRPr>
          </a:p>
        </p:txBody>
      </p:sp>
      <p:pic>
        <p:nvPicPr>
          <p:cNvPr id="17410" name="Picture 2">
            <a:extLst>
              <a:ext uri="{FF2B5EF4-FFF2-40B4-BE49-F238E27FC236}">
                <a16:creationId xmlns:a16="http://schemas.microsoft.com/office/drawing/2014/main" xmlns="" id="{5D1574D4-1138-BE65-E056-D5A80BBD2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438400"/>
            <a:ext cx="372138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44D093E3-3AE1-3304-B939-B983F169E602}"/>
                  </a:ext>
                </a:extLst>
              </p:cNvPr>
              <p:cNvSpPr txBox="1">
                <a:spLocks/>
              </p:cNvSpPr>
              <p:nvPr/>
            </p:nvSpPr>
            <p:spPr>
              <a:xfrm>
                <a:off x="4026180" y="1447800"/>
                <a:ext cx="4660620" cy="4953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dirty="0">
                    <a:solidFill>
                      <a:schemeClr val="tx1"/>
                    </a:solidFill>
                    <a:latin typeface="Times New Roman" pitchFamily="18" charset="0"/>
                    <a:cs typeface="Times New Roman" pitchFamily="18" charset="0"/>
                  </a:rPr>
                  <a:t>Like the hidden layer, the output layer has a weight matrix </a:t>
                </a:r>
                <a:r>
                  <a:rPr lang="en-US" sz="1800" b="1" dirty="0">
                    <a:solidFill>
                      <a:schemeClr val="tx1"/>
                    </a:solidFill>
                    <a:latin typeface="Times New Roman" pitchFamily="18" charset="0"/>
                    <a:cs typeface="Times New Roman" pitchFamily="18" charset="0"/>
                  </a:rPr>
                  <a:t>U</a:t>
                </a:r>
                <a:r>
                  <a:rPr lang="en-US" sz="1800" dirty="0">
                    <a:solidFill>
                      <a:schemeClr val="tx1"/>
                    </a:solidFill>
                    <a:latin typeface="Times New Roman" pitchFamily="18" charset="0"/>
                    <a:cs typeface="Times New Roman" pitchFamily="18" charset="0"/>
                  </a:rPr>
                  <a:t>, but some models don’t include a bias vector </a:t>
                </a:r>
                <a:r>
                  <a:rPr lang="en-US" sz="1800" b="1" dirty="0">
                    <a:solidFill>
                      <a:schemeClr val="tx1"/>
                    </a:solidFill>
                    <a:latin typeface="Times New Roman" pitchFamily="18" charset="0"/>
                    <a:cs typeface="Times New Roman" pitchFamily="18" charset="0"/>
                  </a:rPr>
                  <a:t>b</a:t>
                </a:r>
                <a:r>
                  <a:rPr lang="en-US" sz="1800" dirty="0">
                    <a:solidFill>
                      <a:schemeClr val="tx1"/>
                    </a:solidFill>
                    <a:latin typeface="Times New Roman" pitchFamily="18" charset="0"/>
                    <a:cs typeface="Times New Roman" pitchFamily="18" charset="0"/>
                  </a:rPr>
                  <a:t> in the output layer, so we’ll simplify by eliminating the bias vector in this example. </a:t>
                </a: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weight matrix is multiplied by its input vector (</a:t>
                </a:r>
                <a:r>
                  <a:rPr lang="en-US" sz="1800" b="1" dirty="0">
                    <a:solidFill>
                      <a:schemeClr val="tx1"/>
                    </a:solidFill>
                    <a:latin typeface="Times New Roman" pitchFamily="18" charset="0"/>
                    <a:cs typeface="Times New Roman" pitchFamily="18" charset="0"/>
                  </a:rPr>
                  <a:t>h</a:t>
                </a:r>
                <a:r>
                  <a:rPr lang="en-US" sz="1800" dirty="0">
                    <a:solidFill>
                      <a:schemeClr val="tx1"/>
                    </a:solidFill>
                    <a:latin typeface="Times New Roman" pitchFamily="18" charset="0"/>
                    <a:cs typeface="Times New Roman" pitchFamily="18" charset="0"/>
                  </a:rPr>
                  <a:t>) to produce the intermediate output </a:t>
                </a:r>
                <a:r>
                  <a:rPr lang="en-US" sz="1800" b="1" dirty="0">
                    <a:solidFill>
                      <a:schemeClr val="tx1"/>
                    </a:solidFill>
                    <a:latin typeface="Times New Roman" pitchFamily="18" charset="0"/>
                    <a:cs typeface="Times New Roman" pitchFamily="18" charset="0"/>
                  </a:rPr>
                  <a:t>z.</a:t>
                </a:r>
              </a:p>
              <a:p>
                <a:pPr algn="just"/>
                <a14:m>
                  <m:oMathPara xmlns:m="http://schemas.openxmlformats.org/officeDocument/2006/math">
                    <m:oMathParaPr>
                      <m:jc m:val="centerGroup"/>
                    </m:oMathParaPr>
                    <m:oMath xmlns:m="http://schemas.openxmlformats.org/officeDocument/2006/math">
                      <m:r>
                        <a:rPr lang="pl-PL" sz="1800" b="1" i="1" dirty="0" smtClean="0">
                          <a:solidFill>
                            <a:schemeClr val="tx1"/>
                          </a:solidFill>
                          <a:latin typeface="Cambria Math" panose="02040503050406030204" pitchFamily="18" charset="0"/>
                          <a:cs typeface="Times New Roman" pitchFamily="18" charset="0"/>
                        </a:rPr>
                        <m:t>𝒛</m:t>
                      </m:r>
                      <m:r>
                        <a:rPr lang="pl-PL" sz="1800" b="1" i="1" dirty="0" smtClean="0">
                          <a:solidFill>
                            <a:schemeClr val="tx1"/>
                          </a:solidFill>
                          <a:latin typeface="Cambria Math" panose="02040503050406030204" pitchFamily="18" charset="0"/>
                          <a:cs typeface="Times New Roman" pitchFamily="18" charset="0"/>
                        </a:rPr>
                        <m:t> = </m:t>
                      </m:r>
                      <m:r>
                        <a:rPr lang="pl-PL" sz="1800" b="1" i="1" dirty="0" smtClean="0">
                          <a:solidFill>
                            <a:schemeClr val="tx1"/>
                          </a:solidFill>
                          <a:latin typeface="Cambria Math" panose="02040503050406030204" pitchFamily="18" charset="0"/>
                          <a:cs typeface="Times New Roman" pitchFamily="18" charset="0"/>
                        </a:rPr>
                        <m:t>𝑼𝒉</m:t>
                      </m:r>
                    </m:oMath>
                  </m:oMathPara>
                </a14:m>
                <a:endParaRPr lang="pl-PL"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If there are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a:solidFill>
                              <a:schemeClr val="tx1"/>
                            </a:solidFill>
                            <a:latin typeface="Cambria Math" panose="02040503050406030204" pitchFamily="18" charset="0"/>
                            <a:cs typeface="Times New Roman" pitchFamily="18" charset="0"/>
                          </a:rPr>
                          <m:t>𝟐</m:t>
                        </m:r>
                      </m:sub>
                    </m:sSub>
                  </m:oMath>
                </a14:m>
                <a:r>
                  <a:rPr lang="en-US" sz="1800" dirty="0">
                    <a:solidFill>
                      <a:schemeClr val="tx1"/>
                    </a:solidFill>
                    <a:latin typeface="Times New Roman" pitchFamily="18" charset="0"/>
                    <a:cs typeface="Times New Roman" pitchFamily="18" charset="0"/>
                  </a:rPr>
                  <a:t> output nodes, </a:t>
                </a:r>
                <a:r>
                  <a:rPr lang="en-US" sz="1800" b="1" dirty="0">
                    <a:solidFill>
                      <a:schemeClr val="tx1"/>
                    </a:solidFill>
                    <a:latin typeface="Times New Roman" pitchFamily="18" charset="0"/>
                    <a:cs typeface="Times New Roman" pitchFamily="18" charset="0"/>
                  </a:rPr>
                  <a:t>z</a:t>
                </a:r>
                <a:r>
                  <a:rPr lang="en-US" sz="1800" dirty="0">
                    <a:solidFill>
                      <a:schemeClr val="tx1"/>
                    </a:solidFill>
                    <a:latin typeface="Times New Roman" pitchFamily="18" charset="0"/>
                    <a:cs typeface="Times New Roman" pitchFamily="18" charset="0"/>
                  </a:rPr>
                  <a:t> is a vector of real numbers of dimension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𝟐</m:t>
                        </m:r>
                      </m:sub>
                    </m:sSub>
                  </m:oMath>
                </a14:m>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So, the weight matrix </a:t>
                </a:r>
                <a:r>
                  <a:rPr lang="en-US" sz="1800" b="1" dirty="0">
                    <a:solidFill>
                      <a:schemeClr val="tx1"/>
                    </a:solidFill>
                    <a:latin typeface="Times New Roman" pitchFamily="18" charset="0"/>
                    <a:cs typeface="Times New Roman" pitchFamily="18" charset="0"/>
                  </a:rPr>
                  <a:t>U</a:t>
                </a:r>
                <a:r>
                  <a:rPr lang="en-US" sz="1800" dirty="0">
                    <a:solidFill>
                      <a:schemeClr val="tx1"/>
                    </a:solidFill>
                    <a:latin typeface="Times New Roman" pitchFamily="18" charset="0"/>
                    <a:cs typeface="Times New Roman" pitchFamily="18" charset="0"/>
                  </a:rPr>
                  <a:t> has </a:t>
                </a:r>
                <a14:m>
                  <m:oMath xmlns:m="http://schemas.openxmlformats.org/officeDocument/2006/math">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𝟐</m:t>
                        </m:r>
                      </m:sub>
                    </m:sSub>
                    <m:r>
                      <a:rPr lang="en-GB" sz="1800" b="1" i="1" dirty="0" smtClean="0">
                        <a:solidFill>
                          <a:schemeClr val="tx1"/>
                        </a:solidFill>
                        <a:latin typeface="Cambria Math" panose="02040503050406030204" pitchFamily="18" charset="0"/>
                        <a:ea typeface="Cambria Math" panose="02040503050406030204" pitchFamily="18" charset="0"/>
                        <a:cs typeface="Times New Roman" pitchFamily="18" charset="0"/>
                      </a:rPr>
                      <m:t>×</m:t>
                    </m:r>
                    <m:sSub>
                      <m:sSubPr>
                        <m:ctrlPr>
                          <a:rPr lang="en-US"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𝒏</m:t>
                        </m:r>
                      </m:e>
                      <m:sub>
                        <m:r>
                          <a:rPr lang="en-GB" sz="1800" b="1" i="1" dirty="0" smtClean="0">
                            <a:solidFill>
                              <a:schemeClr val="tx1"/>
                            </a:solidFill>
                            <a:latin typeface="Cambria Math" panose="02040503050406030204" pitchFamily="18" charset="0"/>
                            <a:cs typeface="Times New Roman" pitchFamily="18" charset="0"/>
                          </a:rPr>
                          <m:t>𝟏</m:t>
                        </m:r>
                      </m:sub>
                    </m:sSub>
                  </m:oMath>
                </a14:m>
                <a:endParaRPr lang="en-GB"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z</a:t>
                </a:r>
                <a:r>
                  <a:rPr lang="en-US" sz="1800" dirty="0">
                    <a:solidFill>
                      <a:schemeClr val="tx1"/>
                    </a:solidFill>
                    <a:latin typeface="Times New Roman" pitchFamily="18" charset="0"/>
                    <a:cs typeface="Times New Roman" pitchFamily="18" charset="0"/>
                  </a:rPr>
                  <a:t> vector will be converted to </a:t>
                </a:r>
                <a:r>
                  <a:rPr lang="en-US" sz="1800" b="1" dirty="0">
                    <a:solidFill>
                      <a:schemeClr val="tx1"/>
                    </a:solidFill>
                    <a:latin typeface="Times New Roman" pitchFamily="18" charset="0"/>
                    <a:cs typeface="Times New Roman" pitchFamily="18" charset="0"/>
                  </a:rPr>
                  <a:t>y</a:t>
                </a:r>
                <a:r>
                  <a:rPr lang="en-US" sz="1800" dirty="0">
                    <a:solidFill>
                      <a:schemeClr val="tx1"/>
                    </a:solidFill>
                    <a:latin typeface="Times New Roman" pitchFamily="18" charset="0"/>
                    <a:cs typeface="Times New Roman" pitchFamily="18" charset="0"/>
                  </a:rPr>
                  <a:t> using </a:t>
                </a:r>
                <a:r>
                  <a:rPr lang="en-US" sz="1800" dirty="0" err="1">
                    <a:solidFill>
                      <a:schemeClr val="tx1"/>
                    </a:solidFill>
                    <a:latin typeface="Times New Roman" pitchFamily="18" charset="0"/>
                    <a:cs typeface="Times New Roman" pitchFamily="18" charset="0"/>
                  </a:rPr>
                  <a:t>softmax</a:t>
                </a:r>
                <a:r>
                  <a:rPr lang="en-US" sz="1800" dirty="0">
                    <a:solidFill>
                      <a:schemeClr val="tx1"/>
                    </a:solidFill>
                    <a:latin typeface="Times New Roman" pitchFamily="18" charset="0"/>
                    <a:cs typeface="Times New Roman" pitchFamily="18" charset="0"/>
                  </a:rPr>
                  <a:t> function.</a:t>
                </a:r>
              </a:p>
            </p:txBody>
          </p:sp>
        </mc:Choice>
        <mc:Fallback xmlns="">
          <p:sp>
            <p:nvSpPr>
              <p:cNvPr id="5" name="Subtitle 2">
                <a:extLst>
                  <a:ext uri="{FF2B5EF4-FFF2-40B4-BE49-F238E27FC236}">
                    <a16:creationId xmlns:a16="http://schemas.microsoft.com/office/drawing/2014/main" id="{44D093E3-3AE1-3304-B939-B983F169E602}"/>
                  </a:ext>
                </a:extLst>
              </p:cNvPr>
              <p:cNvSpPr txBox="1">
                <a:spLocks noRot="1" noChangeAspect="1" noMove="1" noResize="1" noEditPoints="1" noAdjustHandles="1" noChangeArrowheads="1" noChangeShapeType="1" noTextEdit="1"/>
              </p:cNvSpPr>
              <p:nvPr/>
            </p:nvSpPr>
            <p:spPr>
              <a:xfrm>
                <a:off x="4026180" y="1447800"/>
                <a:ext cx="4660620" cy="4953000"/>
              </a:xfrm>
              <a:prstGeom prst="rect">
                <a:avLst/>
              </a:prstGeom>
              <a:blipFill>
                <a:blip r:embed="rId3"/>
                <a:stretch>
                  <a:fillRect l="-1046" t="-739" r="-1046"/>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xmlns="" id="{DC64295F-79AB-295F-E741-E543F3F048A0}"/>
              </a:ext>
            </a:extLst>
          </p:cNvPr>
          <p:cNvPicPr>
            <a:picLocks noChangeAspect="1"/>
          </p:cNvPicPr>
          <p:nvPr/>
        </p:nvPicPr>
        <p:blipFill>
          <a:blip r:embed="rId4"/>
          <a:stretch>
            <a:fillRect/>
          </a:stretch>
        </p:blipFill>
        <p:spPr>
          <a:xfrm>
            <a:off x="4953000" y="5881915"/>
            <a:ext cx="3352800" cy="638628"/>
          </a:xfrm>
          <a:prstGeom prst="rect">
            <a:avLst/>
          </a:prstGeom>
        </p:spPr>
      </p:pic>
    </p:spTree>
    <p:extLst>
      <p:ext uri="{BB962C8B-B14F-4D97-AF65-F5344CB8AC3E}">
        <p14:creationId xmlns:p14="http://schemas.microsoft.com/office/powerpoint/2010/main" val="420839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FC643BC-79CF-FCF3-9A1C-6027D02C5C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21E7B44-2D83-EB9B-0532-7878978402E2}"/>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62EC525F-B3B7-DE35-4127-5DA4262F6D03}"/>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62EC525F-B3B7-DE35-4127-5DA4262F6D03}"/>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445B93B6-D4AE-08C4-9E38-2AA5E3510002}"/>
              </a:ext>
            </a:extLst>
          </p:cNvPr>
          <p:cNvPicPr>
            <a:picLocks noChangeAspect="1"/>
          </p:cNvPicPr>
          <p:nvPr/>
        </p:nvPicPr>
        <p:blipFill>
          <a:blip r:embed="rId3"/>
          <a:stretch>
            <a:fillRect/>
          </a:stretch>
        </p:blipFill>
        <p:spPr>
          <a:xfrm>
            <a:off x="304800" y="3276600"/>
            <a:ext cx="3594568" cy="2706885"/>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08EF8A66-0EA6-5FCE-01A8-287AEEB25F2E}"/>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a:solidFill>
                      <a:schemeClr val="tx1"/>
                    </a:solidFill>
                    <a:latin typeface="Times New Roman" pitchFamily="18" charset="0"/>
                    <a:cs typeface="Times New Roman" pitchFamily="18" charset="0"/>
                  </a:rPr>
                  <a:t>Initialize Inputs, Weights, and Biases</a:t>
                </a:r>
              </a:p>
              <a:p>
                <a:pPr algn="just"/>
                <a:r>
                  <a:rPr lang="en-US" sz="1800" dirty="0">
                    <a:solidFill>
                      <a:schemeClr val="tx1"/>
                    </a:solidFill>
                    <a:latin typeface="Times New Roman" pitchFamily="18" charset="0"/>
                    <a:cs typeface="Times New Roman" pitchFamily="18" charset="0"/>
                  </a:rPr>
                  <a:t>Assume the following values:</a:t>
                </a:r>
              </a:p>
              <a:p>
                <a:pPr algn="just"/>
                <a:r>
                  <a:rPr lang="en-US" sz="1800" dirty="0">
                    <a:solidFill>
                      <a:schemeClr val="tx1"/>
                    </a:solidFill>
                    <a:latin typeface="Times New Roman" pitchFamily="18" charset="0"/>
                    <a:cs typeface="Times New Roman" pitchFamily="18" charset="0"/>
                  </a:rPr>
                  <a:t>Inputs: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𝟎</m:t>
                    </m:r>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𝟓</m:t>
                    </m:r>
                    <m:r>
                      <a:rPr lang="en-GB" sz="1800" b="1" i="1" dirty="0" smtClean="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𝟑</m:t>
                    </m:r>
                    <m:r>
                      <a:rPr lang="en-GB" sz="1800" b="1" i="1" dirty="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r>
                      <a:rPr lang="en-GB" sz="1800" b="1" i="1" dirty="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𝟖</m:t>
                    </m:r>
                    <m:r>
                      <a:rPr lang="en-GB" sz="1800" b="1" i="1" dirty="0">
                        <a:solidFill>
                          <a:schemeClr val="tx1"/>
                        </a:solidFill>
                        <a:latin typeface="Cambria Math" panose="02040503050406030204" pitchFamily="18" charset="0"/>
                        <a:cs typeface="Times New Roman" pitchFamily="18" charset="0"/>
                      </a:rPr>
                      <m:t> </m:t>
                    </m:r>
                  </m:oMath>
                </a14:m>
                <a:endParaRPr lang="en-GB"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Weights: From Input Layer to Hidden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11</m:t>
                        </m:r>
                      </m:sub>
                    </m:sSub>
                    <m:r>
                      <a:rPr lang="en-GB" sz="1800" b="0" i="1" smtClean="0">
                        <a:solidFill>
                          <a:schemeClr val="tx1"/>
                        </a:solidFill>
                        <a:latin typeface="Cambria Math" panose="02040503050406030204" pitchFamily="18" charset="0"/>
                        <a:cs typeface="Times New Roman" pitchFamily="18" charset="0"/>
                      </a:rPr>
                      <m:t>=0.2</m:t>
                    </m:r>
                  </m:oMath>
                </a14:m>
                <a:r>
                  <a:rPr lang="en-US" sz="1800" dirty="0">
                    <a:solidFill>
                      <a:schemeClr val="tx1"/>
                    </a:solidFill>
                    <a:latin typeface="Times New Roman" pitchFamily="18" charset="0"/>
                    <a:cs typeface="Times New Roman" pitchFamily="18" charset="0"/>
                  </a:rPr>
                  <a:t>,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=0.</m:t>
                    </m:r>
                    <m:r>
                      <a:rPr lang="en-GB" sz="1800" b="0" i="0" smtClean="0">
                        <a:solidFill>
                          <a:schemeClr val="tx1"/>
                        </a:solidFill>
                        <a:latin typeface="Cambria Math" panose="02040503050406030204" pitchFamily="18" charset="0"/>
                        <a:cs typeface="Times New Roman" pitchFamily="18" charset="0"/>
                      </a:rPr>
                      <m:t>4</m:t>
                    </m:r>
                  </m:oMath>
                </a14:m>
                <a:r>
                  <a:rPr lang="en-US" sz="1800" dirty="0">
                    <a:solidFill>
                      <a:schemeClr val="tx1"/>
                    </a:solidFill>
                    <a:latin typeface="Times New Roman" pitchFamily="18" charset="0"/>
                    <a:cs typeface="Times New Roman" pitchFamily="18" charset="0"/>
                  </a:rPr>
                  <a:t> </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4,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23</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6,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3,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33</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08EF8A66-0EA6-5FCE-01A8-287AEEB25F2E}"/>
                  </a:ext>
                </a:extLst>
              </p:cNvPr>
              <p:cNvSpPr txBox="1">
                <a:spLocks noRot="1" noChangeAspect="1" noMove="1" noResize="1" noEditPoints="1" noAdjustHandles="1" noChangeArrowheads="1" noChangeShapeType="1" noTextEdit="1"/>
              </p:cNvSpPr>
              <p:nvPr/>
            </p:nvSpPr>
            <p:spPr>
              <a:xfrm>
                <a:off x="4038600" y="3048000"/>
                <a:ext cx="4800600" cy="3429000"/>
              </a:xfrm>
              <a:prstGeom prst="rect">
                <a:avLst/>
              </a:prstGeom>
              <a:blipFill>
                <a:blip r:embed="rId4"/>
                <a:stretch>
                  <a:fillRect l="-1144" t="-888"/>
                </a:stretch>
              </a:blipFill>
            </p:spPr>
            <p:txBody>
              <a:bodyPr/>
              <a:lstStyle/>
              <a:p>
                <a:r>
                  <a:rPr lang="en-GB">
                    <a:noFill/>
                  </a:rPr>
                  <a:t> </a:t>
                </a:r>
              </a:p>
            </p:txBody>
          </p:sp>
        </mc:Fallback>
      </mc:AlternateContent>
    </p:spTree>
    <p:extLst>
      <p:ext uri="{BB962C8B-B14F-4D97-AF65-F5344CB8AC3E}">
        <p14:creationId xmlns:p14="http://schemas.microsoft.com/office/powerpoint/2010/main" val="4149607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5A6377-8D79-8F1D-175D-EBACDF3EE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F2F71EC-AF4B-4BBE-C8F9-939DCB6E9816}"/>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40A9A011-F996-F8FA-5417-AD4B506CAC06}"/>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40A9A011-F996-F8FA-5417-AD4B506CAC06}"/>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19AE9ECA-874E-E6BB-FDC0-C5E42BAFE28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800" y="3277510"/>
            <a:ext cx="3594567" cy="2705064"/>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50D327D7-8B09-B5E6-0E97-5C29F7AB03D1}"/>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a:solidFill>
                      <a:schemeClr val="tx1"/>
                    </a:solidFill>
                    <a:latin typeface="Times New Roman" pitchFamily="18" charset="0"/>
                    <a:cs typeface="Times New Roman" pitchFamily="18" charset="0"/>
                  </a:rPr>
                  <a:t>Initialize Inputs, Weights, and Biases</a:t>
                </a:r>
              </a:p>
              <a:p>
                <a:pPr algn="just"/>
                <a:r>
                  <a:rPr lang="en-US" sz="1800" dirty="0">
                    <a:solidFill>
                      <a:schemeClr val="tx1"/>
                    </a:solidFill>
                    <a:latin typeface="Times New Roman" pitchFamily="18" charset="0"/>
                    <a:cs typeface="Times New Roman" pitchFamily="18" charset="0"/>
                  </a:rPr>
                  <a:t>Assume the following values:</a:t>
                </a:r>
              </a:p>
              <a:p>
                <a:pPr algn="just"/>
                <a:r>
                  <a:rPr lang="en-US" sz="1800" dirty="0">
                    <a:solidFill>
                      <a:schemeClr val="tx1"/>
                    </a:solidFill>
                    <a:latin typeface="Times New Roman" pitchFamily="18" charset="0"/>
                    <a:cs typeface="Times New Roman" pitchFamily="18" charset="0"/>
                  </a:rPr>
                  <a:t>Inputs: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𝟎</m:t>
                    </m:r>
                    <m:r>
                      <a:rPr lang="en-GB" sz="1800" b="1" i="1" dirty="0" smtClean="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𝟓</m:t>
                    </m:r>
                    <m:r>
                      <a:rPr lang="en-GB" sz="1800" b="1" i="1" dirty="0" smtClean="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𝟑</m:t>
                    </m:r>
                    <m:r>
                      <a:rPr lang="en-GB" sz="1800" b="1" i="1" dirty="0">
                        <a:solidFill>
                          <a:schemeClr val="tx1"/>
                        </a:solidFill>
                        <a:latin typeface="Cambria Math" panose="02040503050406030204" pitchFamily="18" charset="0"/>
                        <a:cs typeface="Times New Roman" pitchFamily="18" charset="0"/>
                      </a:rPr>
                      <m:t>, </m:t>
                    </m:r>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r>
                      <a:rPr lang="en-GB" sz="1800" b="1" i="1" dirty="0">
                        <a:solidFill>
                          <a:schemeClr val="tx1"/>
                        </a:solidFill>
                        <a:latin typeface="Cambria Math" panose="02040503050406030204" pitchFamily="18" charset="0"/>
                        <a:cs typeface="Times New Roman" pitchFamily="18" charset="0"/>
                      </a:rPr>
                      <m:t>=</m:t>
                    </m:r>
                    <m:r>
                      <a:rPr lang="en-GB" sz="1800" b="1" i="1" dirty="0">
                        <a:solidFill>
                          <a:schemeClr val="tx1"/>
                        </a:solidFill>
                        <a:latin typeface="Cambria Math" panose="02040503050406030204" pitchFamily="18" charset="0"/>
                        <a:cs typeface="Times New Roman" pitchFamily="18" charset="0"/>
                      </a:rPr>
                      <m:t>𝟎</m:t>
                    </m:r>
                    <m:r>
                      <a:rPr lang="en-GB" sz="1800" b="1" i="1" dirty="0">
                        <a:solidFill>
                          <a:schemeClr val="tx1"/>
                        </a:solidFill>
                        <a:latin typeface="Cambria Math" panose="02040503050406030204" pitchFamily="18" charset="0"/>
                        <a:cs typeface="Times New Roman" pitchFamily="18" charset="0"/>
                      </a:rPr>
                      <m:t>.</m:t>
                    </m:r>
                    <m:r>
                      <a:rPr lang="en-GB" sz="1800" b="1" i="1" dirty="0" smtClean="0">
                        <a:solidFill>
                          <a:schemeClr val="tx1"/>
                        </a:solidFill>
                        <a:latin typeface="Cambria Math" panose="02040503050406030204" pitchFamily="18" charset="0"/>
                        <a:cs typeface="Times New Roman" pitchFamily="18" charset="0"/>
                      </a:rPr>
                      <m:t>𝟖</m:t>
                    </m:r>
                    <m:r>
                      <a:rPr lang="en-GB" sz="1800" b="1" i="1" dirty="0">
                        <a:solidFill>
                          <a:schemeClr val="tx1"/>
                        </a:solidFill>
                        <a:latin typeface="Cambria Math" panose="02040503050406030204" pitchFamily="18" charset="0"/>
                        <a:cs typeface="Times New Roman" pitchFamily="18" charset="0"/>
                      </a:rPr>
                      <m:t> </m:t>
                    </m:r>
                  </m:oMath>
                </a14:m>
                <a:endParaRPr lang="en-GB" sz="1800" b="1"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Weights: From Input Layer to Hidden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11</m:t>
                        </m:r>
                      </m:sub>
                    </m:sSub>
                    <m:r>
                      <a:rPr lang="en-GB" sz="1800" b="0" i="1" smtClean="0">
                        <a:solidFill>
                          <a:schemeClr val="tx1"/>
                        </a:solidFill>
                        <a:latin typeface="Cambria Math" panose="02040503050406030204" pitchFamily="18" charset="0"/>
                        <a:cs typeface="Times New Roman" pitchFamily="18" charset="0"/>
                      </a:rPr>
                      <m:t>=0.2</m:t>
                    </m:r>
                  </m:oMath>
                </a14:m>
                <a:r>
                  <a:rPr lang="en-US" sz="1800" dirty="0">
                    <a:solidFill>
                      <a:schemeClr val="tx1"/>
                    </a:solidFill>
                    <a:latin typeface="Times New Roman" pitchFamily="18" charset="0"/>
                    <a:cs typeface="Times New Roman" pitchFamily="18" charset="0"/>
                  </a:rPr>
                  <a:t>,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=0.</m:t>
                    </m:r>
                    <m:r>
                      <a:rPr lang="en-GB" sz="1800" b="0" i="0" smtClean="0">
                        <a:solidFill>
                          <a:schemeClr val="tx1"/>
                        </a:solidFill>
                        <a:latin typeface="Cambria Math" panose="02040503050406030204" pitchFamily="18" charset="0"/>
                        <a:cs typeface="Times New Roman" pitchFamily="18" charset="0"/>
                      </a:rPr>
                      <m:t>4</m:t>
                    </m:r>
                  </m:oMath>
                </a14:m>
                <a:r>
                  <a:rPr lang="en-US" sz="1800" dirty="0">
                    <a:solidFill>
                      <a:schemeClr val="tx1"/>
                    </a:solidFill>
                    <a:latin typeface="Times New Roman" pitchFamily="18" charset="0"/>
                    <a:cs typeface="Times New Roman" pitchFamily="18" charset="0"/>
                  </a:rPr>
                  <a:t> </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4,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23</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6,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3,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33</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a:t>
                </a: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50D327D7-8B09-B5E6-0E97-5C29F7AB03D1}"/>
                  </a:ext>
                </a:extLst>
              </p:cNvPr>
              <p:cNvSpPr txBox="1">
                <a:spLocks noRot="1" noChangeAspect="1" noMove="1" noResize="1" noEditPoints="1" noAdjustHandles="1" noChangeArrowheads="1" noChangeShapeType="1" noTextEdit="1"/>
              </p:cNvSpPr>
              <p:nvPr/>
            </p:nvSpPr>
            <p:spPr>
              <a:xfrm>
                <a:off x="4038600" y="3048000"/>
                <a:ext cx="4800600" cy="3429000"/>
              </a:xfrm>
              <a:prstGeom prst="rect">
                <a:avLst/>
              </a:prstGeom>
              <a:blipFill>
                <a:blip r:embed="rId4"/>
                <a:stretch>
                  <a:fillRect l="-1144" t="-888"/>
                </a:stretch>
              </a:blipFill>
            </p:spPr>
            <p:txBody>
              <a:bodyPr/>
              <a:lstStyle/>
              <a:p>
                <a:r>
                  <a:rPr lang="en-GB">
                    <a:noFill/>
                  </a:rPr>
                  <a:t> </a:t>
                </a:r>
              </a:p>
            </p:txBody>
          </p:sp>
        </mc:Fallback>
      </mc:AlternateContent>
    </p:spTree>
    <p:extLst>
      <p:ext uri="{BB962C8B-B14F-4D97-AF65-F5344CB8AC3E}">
        <p14:creationId xmlns:p14="http://schemas.microsoft.com/office/powerpoint/2010/main" val="1709049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C343AC3-2AFF-1250-0857-8A7458F0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B8DD12D-3291-A46F-11CB-CB1E900BE680}"/>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717E1599-E8B3-C20D-DB60-67F28F683CAC}"/>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717E1599-E8B3-C20D-DB60-67F28F683CAC}"/>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D8199046-E7B5-5A2F-FC9E-CF2FB2EDD0D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800" y="3277510"/>
            <a:ext cx="3594566" cy="2705063"/>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288D9F15-8006-082E-A885-5AF171AA96D4}"/>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a:solidFill>
                      <a:schemeClr val="tx1"/>
                    </a:solidFill>
                    <a:latin typeface="Times New Roman" pitchFamily="18" charset="0"/>
                    <a:cs typeface="Times New Roman" pitchFamily="18" charset="0"/>
                  </a:rPr>
                  <a:t>Weights: From Hidden Layer to Output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11</m:t>
                        </m:r>
                      </m:sub>
                    </m:sSub>
                    <m:r>
                      <a:rPr lang="en-GB" sz="1800" b="0" i="1" smtClean="0">
                        <a:solidFill>
                          <a:schemeClr val="tx1"/>
                        </a:solidFill>
                        <a:latin typeface="Cambria Math" panose="02040503050406030204" pitchFamily="18" charset="0"/>
                        <a:cs typeface="Times New Roman" pitchFamily="18" charset="0"/>
                      </a:rPr>
                      <m:t>=0.3</m:t>
                    </m:r>
                  </m:oMath>
                </a14:m>
                <a:r>
                  <a:rPr lang="en-US" sz="1800" dirty="0">
                    <a:solidFill>
                      <a:schemeClr val="tx1"/>
                    </a:solidFill>
                    <a:latin typeface="Times New Roman" pitchFamily="18" charset="0"/>
                    <a:cs typeface="Times New Roman" pitchFamily="18" charset="0"/>
                  </a:rPr>
                  <a:t>,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7,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2,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22</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23</m:t>
                        </m:r>
                      </m:sub>
                    </m:sSub>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4</a:t>
                </a:r>
              </a:p>
              <a:p>
                <a:pPr algn="just"/>
                <a:endParaRPr lang="en-US"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Biases: Hidden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1,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=0.</m:t>
                    </m:r>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5 </a:t>
                </a:r>
              </a:p>
              <a:p>
                <a:pPr algn="just"/>
                <a:endParaRPr lang="en-GB" sz="1800" dirty="0">
                  <a:solidFill>
                    <a:schemeClr val="tx1"/>
                  </a:solidFill>
                  <a:latin typeface="Times New Roman" pitchFamily="18" charset="0"/>
                  <a:cs typeface="Times New Roman" pitchFamily="18" charset="0"/>
                </a:endParaRPr>
              </a:p>
              <a:p>
                <a:pPr algn="just"/>
                <a:r>
                  <a:rPr lang="en-US" sz="1800" b="1" dirty="0">
                    <a:solidFill>
                      <a:schemeClr val="tx1"/>
                    </a:solidFill>
                    <a:latin typeface="Times New Roman" pitchFamily="18" charset="0"/>
                    <a:cs typeface="Times New Roman" pitchFamily="18" charset="0"/>
                  </a:rPr>
                  <a:t>Biases: Output Layer</a:t>
                </a: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=0.</m:t>
                    </m:r>
                  </m:oMath>
                </a14:m>
                <a:r>
                  <a:rPr lang="en-US" sz="1800" dirty="0">
                    <a:solidFill>
                      <a:schemeClr val="tx1"/>
                    </a:solidFill>
                    <a:latin typeface="Times New Roman" pitchFamily="18" charset="0"/>
                    <a:cs typeface="Times New Roman" pitchFamily="18" charset="0"/>
                  </a:rPr>
                  <a:t>3, </a:t>
                </a:r>
                <a14:m>
                  <m:oMath xmlns:m="http://schemas.openxmlformats.org/officeDocument/2006/math">
                    <m:sSub>
                      <m:sSubPr>
                        <m:ctrlPr>
                          <a:rPr lang="en-US"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m:t>
                    </m:r>
                    <m:r>
                      <a:rPr lang="en-GB" sz="1800" b="0" i="1" smtClean="0">
                        <a:solidFill>
                          <a:schemeClr val="tx1"/>
                        </a:solidFill>
                        <a:latin typeface="Cambria Math" panose="02040503050406030204" pitchFamily="18" charset="0"/>
                        <a:cs typeface="Times New Roman" pitchFamily="18" charset="0"/>
                      </a:rPr>
                      <m:t>3</m:t>
                    </m:r>
                  </m:oMath>
                </a14:m>
                <a:r>
                  <a:rPr lang="en-US" sz="1800" dirty="0">
                    <a:solidFill>
                      <a:schemeClr val="tx1"/>
                    </a:solidFill>
                    <a:latin typeface="Times New Roman" pitchFamily="18" charset="0"/>
                    <a:cs typeface="Times New Roman" pitchFamily="18" charset="0"/>
                  </a:rPr>
                  <a:t> </a:t>
                </a:r>
              </a:p>
            </p:txBody>
          </p:sp>
        </mc:Choice>
        <mc:Fallback xmlns="">
          <p:sp>
            <p:nvSpPr>
              <p:cNvPr id="17429" name="Subtitle 2">
                <a:extLst>
                  <a:ext uri="{FF2B5EF4-FFF2-40B4-BE49-F238E27FC236}">
                    <a16:creationId xmlns:a16="http://schemas.microsoft.com/office/drawing/2014/main" id="{288D9F15-8006-082E-A885-5AF171AA96D4}"/>
                  </a:ext>
                </a:extLst>
              </p:cNvPr>
              <p:cNvSpPr txBox="1">
                <a:spLocks noRot="1" noChangeAspect="1" noMove="1" noResize="1" noEditPoints="1" noAdjustHandles="1" noChangeArrowheads="1" noChangeShapeType="1" noTextEdit="1"/>
              </p:cNvSpPr>
              <p:nvPr/>
            </p:nvSpPr>
            <p:spPr>
              <a:xfrm>
                <a:off x="4038600" y="3048000"/>
                <a:ext cx="4800600" cy="3429000"/>
              </a:xfrm>
              <a:prstGeom prst="rect">
                <a:avLst/>
              </a:prstGeom>
              <a:blipFill>
                <a:blip r:embed="rId4"/>
                <a:stretch>
                  <a:fillRect l="-1144" t="-888"/>
                </a:stretch>
              </a:blipFill>
            </p:spPr>
            <p:txBody>
              <a:bodyPr/>
              <a:lstStyle/>
              <a:p>
                <a:r>
                  <a:rPr lang="en-GB">
                    <a:noFill/>
                  </a:rPr>
                  <a:t> </a:t>
                </a:r>
              </a:p>
            </p:txBody>
          </p:sp>
        </mc:Fallback>
      </mc:AlternateContent>
    </p:spTree>
    <p:extLst>
      <p:ext uri="{BB962C8B-B14F-4D97-AF65-F5344CB8AC3E}">
        <p14:creationId xmlns:p14="http://schemas.microsoft.com/office/powerpoint/2010/main" val="3353150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3578BE8-6D9F-5192-F17D-BE85D11CE3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ACA5152-9F17-A394-FD9F-2F040F51677D}"/>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29DA4DB2-3F45-1A5E-E11F-8FDD9C64BA87}"/>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29DA4DB2-3F45-1A5E-E11F-8FDD9C64BA87}"/>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885C4058-DDF8-32C4-4560-450D27336F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04800" y="3277510"/>
            <a:ext cx="3594566" cy="2705063"/>
          </a:xfrm>
          <a:prstGeom prst="rect">
            <a:avLst/>
          </a:prstGeom>
        </p:spPr>
      </p:pic>
      <p:sp>
        <p:nvSpPr>
          <p:cNvPr id="17429" name="Subtitle 2">
            <a:extLst>
              <a:ext uri="{FF2B5EF4-FFF2-40B4-BE49-F238E27FC236}">
                <a16:creationId xmlns:a16="http://schemas.microsoft.com/office/drawing/2014/main" xmlns="" id="{FE8DCB22-BA10-0047-FE10-FDE09CCDDEFC}"/>
              </a:ext>
            </a:extLst>
          </p:cNvPr>
          <p:cNvSpPr txBox="1">
            <a:spLocks/>
          </p:cNvSpPr>
          <p:nvPr/>
        </p:nvSpPr>
        <p:spPr>
          <a:xfrm>
            <a:off x="4038600" y="3048000"/>
            <a:ext cx="48006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Activation Functions</a:t>
            </a:r>
          </a:p>
          <a:p>
            <a:pPr algn="just"/>
            <a:r>
              <a:rPr lang="en-US" sz="1800" dirty="0">
                <a:solidFill>
                  <a:schemeClr val="tx1"/>
                </a:solidFill>
                <a:latin typeface="Times New Roman" pitchFamily="18" charset="0"/>
                <a:cs typeface="Times New Roman" pitchFamily="18" charset="0"/>
              </a:rPr>
              <a:t>Sigmoid activation for the hidden layer:</a:t>
            </a:r>
          </a:p>
          <a:p>
            <a:pPr algn="just"/>
            <a:endParaRPr lang="en-US"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a:p>
            <a:pPr algn="just"/>
            <a:r>
              <a:rPr lang="en-US" sz="1800" dirty="0" err="1">
                <a:solidFill>
                  <a:schemeClr val="tx1"/>
                </a:solidFill>
                <a:latin typeface="Times New Roman" pitchFamily="18" charset="0"/>
                <a:cs typeface="Times New Roman" pitchFamily="18" charset="0"/>
              </a:rPr>
              <a:t>Softmax</a:t>
            </a:r>
            <a:r>
              <a:rPr lang="en-US" sz="1800" dirty="0">
                <a:solidFill>
                  <a:schemeClr val="tx1"/>
                </a:solidFill>
                <a:latin typeface="Times New Roman" pitchFamily="18" charset="0"/>
                <a:cs typeface="Times New Roman" pitchFamily="18" charset="0"/>
              </a:rPr>
              <a:t> activation for the output layer:</a:t>
            </a:r>
          </a:p>
        </p:txBody>
      </p:sp>
      <p:pic>
        <p:nvPicPr>
          <p:cNvPr id="4" name="Picture 3">
            <a:extLst>
              <a:ext uri="{FF2B5EF4-FFF2-40B4-BE49-F238E27FC236}">
                <a16:creationId xmlns:a16="http://schemas.microsoft.com/office/drawing/2014/main" xmlns="" id="{FC43E322-91F6-BF8B-F6DC-AC4D02C3D83F}"/>
              </a:ext>
            </a:extLst>
          </p:cNvPr>
          <p:cNvPicPr>
            <a:picLocks noChangeAspect="1"/>
          </p:cNvPicPr>
          <p:nvPr/>
        </p:nvPicPr>
        <p:blipFill>
          <a:blip r:embed="rId4"/>
          <a:stretch>
            <a:fillRect/>
          </a:stretch>
        </p:blipFill>
        <p:spPr>
          <a:xfrm>
            <a:off x="5029200" y="3733800"/>
            <a:ext cx="1686838" cy="609600"/>
          </a:xfrm>
          <a:prstGeom prst="rect">
            <a:avLst/>
          </a:prstGeom>
        </p:spPr>
      </p:pic>
      <p:pic>
        <p:nvPicPr>
          <p:cNvPr id="7" name="Picture 6">
            <a:extLst>
              <a:ext uri="{FF2B5EF4-FFF2-40B4-BE49-F238E27FC236}">
                <a16:creationId xmlns:a16="http://schemas.microsoft.com/office/drawing/2014/main" xmlns="" id="{0A370483-0918-AA49-6A3D-412785F1D547}"/>
              </a:ext>
            </a:extLst>
          </p:cNvPr>
          <p:cNvPicPr>
            <a:picLocks noChangeAspect="1"/>
          </p:cNvPicPr>
          <p:nvPr/>
        </p:nvPicPr>
        <p:blipFill>
          <a:blip r:embed="rId5"/>
          <a:stretch>
            <a:fillRect/>
          </a:stretch>
        </p:blipFill>
        <p:spPr>
          <a:xfrm>
            <a:off x="5029200" y="4819182"/>
            <a:ext cx="2719202" cy="819618"/>
          </a:xfrm>
          <a:prstGeom prst="rect">
            <a:avLst/>
          </a:prstGeom>
        </p:spPr>
      </p:pic>
    </p:spTree>
    <p:extLst>
      <p:ext uri="{BB962C8B-B14F-4D97-AF65-F5344CB8AC3E}">
        <p14:creationId xmlns:p14="http://schemas.microsoft.com/office/powerpoint/2010/main" val="25973813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4AEF8D3-1176-3D7E-6B15-FFED2B9C77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4B4A0E5-818B-988C-F96B-A5A1F573B835}"/>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49BB7227-073A-4C7F-57BB-7A3F4264E6AB}"/>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49BB7227-073A-4C7F-57BB-7A3F4264E6AB}"/>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6F382226-957E-1A11-5017-1D2590F36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3" cy="2705062"/>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8C819BE4-FDC7-9DFD-7741-E5CEED832A4F}"/>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Compute Hidden Layer Activations</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11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i="1">
                              <a:solidFill>
                                <a:schemeClr val="tx1"/>
                              </a:solidFill>
                              <a:latin typeface="Cambria Math" panose="02040503050406030204" pitchFamily="18" charset="0"/>
                              <a:cs typeface="Times New Roman" pitchFamily="18" charset="0"/>
                            </a:rPr>
                            <m:t>1</m:t>
                          </m:r>
                          <m:r>
                            <a:rPr lang="en-GB" sz="1800" b="0" i="1" smtClean="0">
                              <a:solidFill>
                                <a:schemeClr val="tx1"/>
                              </a:solidFill>
                              <a:latin typeface="Cambria Math" panose="02040503050406030204" pitchFamily="18" charset="0"/>
                              <a:cs typeface="Times New Roman" pitchFamily="18" charset="0"/>
                            </a:rPr>
                            <m:t>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i="1">
                              <a:solidFill>
                                <a:schemeClr val="tx1"/>
                              </a:solidFill>
                              <a:latin typeface="Cambria Math" panose="02040503050406030204" pitchFamily="18" charset="0"/>
                              <a:cs typeface="Times New Roman" pitchFamily="18" charset="0"/>
                            </a:rPr>
                            <m:t>1</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0.5+(−0.1)</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(−0.3)+0.4</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0.8+0.1</m:t>
                      </m:r>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=0.5</m:t>
                      </m:r>
                      <m:r>
                        <a:rPr lang="en-US" sz="1800" b="0" i="1" smtClean="0">
                          <a:solidFill>
                            <a:schemeClr val="tx1"/>
                          </a:solidFill>
                          <a:latin typeface="Cambria Math"/>
                          <a:cs typeface="Times New Roman" pitchFamily="18" charset="0"/>
                        </a:rPr>
                        <m:t>5</m:t>
                      </m:r>
                    </m:oMath>
                  </m:oMathPara>
                </a14:m>
                <a:endParaRPr lang="en-GB" sz="1800" b="0" dirty="0">
                  <a:solidFill>
                    <a:schemeClr val="tx1"/>
                  </a:solidFill>
                  <a:latin typeface="Times New Roman" pitchFamily="18" charset="0"/>
                  <a:cs typeface="Times New Roman" pitchFamily="18" charset="0"/>
                </a:endParaRPr>
              </a:p>
              <a:p>
                <a:pPr algn="just"/>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𝜎</m:t>
                      </m:r>
                      <m:d>
                        <m:dPr>
                          <m:ctrlPr>
                            <a:rPr lang="en-GB" sz="1800" b="0" i="1" smtClean="0">
                              <a:solidFill>
                                <a:schemeClr val="tx1"/>
                              </a:solidFill>
                              <a:latin typeface="Cambria Math"/>
                              <a:ea typeface="Cambria Math" panose="02040503050406030204" pitchFamily="18" charset="0"/>
                              <a:cs typeface="Times New Roman" pitchFamily="18" charset="0"/>
                            </a:rPr>
                          </m:ctrlPr>
                        </m:dPr>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ub>
                          </m:sSub>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GB" sz="1800" b="0" i="1" smtClean="0">
                              <a:solidFill>
                                <a:schemeClr val="tx1"/>
                              </a:solidFill>
                              <a:latin typeface="Cambria Math"/>
                              <a:ea typeface="Cambria Math" panose="02040503050406030204" pitchFamily="18" charset="0"/>
                              <a:cs typeface="Times New Roman" pitchFamily="18" charset="0"/>
                            </a:rPr>
                          </m:ctrlPr>
                        </m:fPr>
                        <m:num>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Sup>
                            <m:sSupPr>
                              <m:ctrlPr>
                                <a:rPr lang="en-GB" sz="1800" b="0" i="1" smtClean="0">
                                  <a:solidFill>
                                    <a:schemeClr val="tx1"/>
                                  </a:solidFill>
                                  <a:latin typeface="Cambria Math"/>
                                  <a:ea typeface="Cambria Math" panose="02040503050406030204" pitchFamily="18" charset="0"/>
                                  <a:cs typeface="Times New Roman" pitchFamily="18" charset="0"/>
                                </a:rPr>
                              </m:ctrlPr>
                            </m:sSup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𝑒</m:t>
                              </m:r>
                            </m:e>
                            <m:sup>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−0.5</m:t>
                              </m:r>
                              <m:r>
                                <a:rPr lang="en-US" sz="1800" b="0" i="1" smtClean="0">
                                  <a:solidFill>
                                    <a:schemeClr val="tx1"/>
                                  </a:solidFill>
                                  <a:latin typeface="Cambria Math"/>
                                  <a:ea typeface="Cambria Math" panose="02040503050406030204" pitchFamily="18" charset="0"/>
                                  <a:cs typeface="Times New Roman" pitchFamily="18" charset="0"/>
                                </a:rPr>
                                <m:t>5</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m:t>
                      </m:r>
                      <m:r>
                        <a:rPr lang="en-US" sz="1800" b="0" i="1" smtClean="0">
                          <a:solidFill>
                            <a:schemeClr val="tx1"/>
                          </a:solidFill>
                          <a:latin typeface="Cambria Math"/>
                          <a:ea typeface="Cambria Math" panose="02040503050406030204" pitchFamily="18" charset="0"/>
                          <a:cs typeface="Times New Roman" pitchFamily="18" charset="0"/>
                        </a:rPr>
                        <m:t>341</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8C819BE4-FDC7-9DFD-7741-E5CEED832A4F}"/>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291973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Artificial Neuron</a:t>
            </a:r>
          </a:p>
        </p:txBody>
      </p:sp>
      <p:pic>
        <p:nvPicPr>
          <p:cNvPr id="7" name="Picture 6">
            <a:extLst>
              <a:ext uri="{FF2B5EF4-FFF2-40B4-BE49-F238E27FC236}">
                <a16:creationId xmlns:a16="http://schemas.microsoft.com/office/drawing/2014/main" xmlns="" id="{34315FC7-506C-4093-A925-5269670DF892}"/>
              </a:ext>
            </a:extLst>
          </p:cNvPr>
          <p:cNvPicPr>
            <a:picLocks noChangeAspect="1"/>
          </p:cNvPicPr>
          <p:nvPr/>
        </p:nvPicPr>
        <p:blipFill>
          <a:blip r:embed="rId2"/>
          <a:stretch>
            <a:fillRect/>
          </a:stretch>
        </p:blipFill>
        <p:spPr>
          <a:xfrm>
            <a:off x="2514600" y="3581400"/>
            <a:ext cx="5832081" cy="2919266"/>
          </a:xfrm>
          <a:prstGeom prst="rect">
            <a:avLst/>
          </a:prstGeom>
          <a:ln>
            <a:solidFill>
              <a:srgbClr val="0070C0"/>
            </a:solidFill>
          </a:ln>
        </p:spPr>
      </p:pic>
      <p:pic>
        <p:nvPicPr>
          <p:cNvPr id="9" name="Picture 2" descr="Image for Mimicking Biological Neural Network | Artificial Neurons and Biological Neurons | Perceptron | Multi-Layer Perceptron | Backpropag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79676"/>
            <a:ext cx="3276600" cy="1722315"/>
          </a:xfrm>
          <a:prstGeom prst="rect">
            <a:avLst/>
          </a:prstGeom>
          <a:noFill/>
          <a:ln>
            <a:solidFill>
              <a:srgbClr val="0070C0"/>
            </a:solidFill>
          </a:ln>
          <a:extLst>
            <a:ext uri="{909E8E84-426E-40DD-AFC4-6F175D3DCCD1}">
              <a14:hiddenFill xmlns:a14="http://schemas.microsoft.com/office/drawing/2010/main">
                <a:solidFill>
                  <a:srgbClr val="FFFFFF"/>
                </a:solidFill>
              </a14:hiddenFill>
            </a:ext>
          </a:extLst>
        </p:spPr>
      </p:pic>
      <p:cxnSp>
        <p:nvCxnSpPr>
          <p:cNvPr id="11" name="Straight Arrow Connector 10"/>
          <p:cNvCxnSpPr>
            <a:stCxn id="9" idx="3"/>
            <a:endCxn id="7" idx="0"/>
          </p:cNvCxnSpPr>
          <p:nvPr/>
        </p:nvCxnSpPr>
        <p:spPr>
          <a:xfrm>
            <a:off x="3657600" y="2140834"/>
            <a:ext cx="1773041" cy="1440566"/>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2011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856D398-94D4-E69A-2FA9-C682549B21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F25C63F-8788-7E1A-C22C-65B642E84F5A}"/>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55E53BDA-8E63-B15E-CAB6-80C04CE3C51C}"/>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55E53BDA-8E63-B15E-CAB6-80C04CE3C51C}"/>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ADD9CAD8-F92E-4AAB-8EC4-3A41C3CB4E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3" cy="2705062"/>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C0EE2C48-1115-1607-9857-1F1BABF9E1A5}"/>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Compute Hidden Layer Activations</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23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2</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(−0.4)</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0.5+0.5</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0.8−0.1</m:t>
                      </m:r>
                    </m:oMath>
                  </m:oMathPara>
                </a14:m>
                <a:endParaRPr lang="en-GB" sz="1800" dirty="0">
                  <a:solidFill>
                    <a:schemeClr val="tx1"/>
                  </a:solidFill>
                  <a:latin typeface="Times New Roman" pitchFamily="18" charset="0"/>
                  <a:cs typeface="Times New Roman" pitchFamily="18" charset="0"/>
                </a:endParaRPr>
              </a:p>
              <a:p>
                <a:pPr algn="just"/>
                <a14:m>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m:t>
                    </m:r>
                  </m:oMath>
                </a14:m>
                <a:r>
                  <a:rPr lang="en-GB" sz="1800" b="0" dirty="0">
                    <a:solidFill>
                      <a:schemeClr val="tx1"/>
                    </a:solidFill>
                    <a:latin typeface="Times New Roman" pitchFamily="18" charset="0"/>
                    <a:cs typeface="Times New Roman" pitchFamily="18" charset="0"/>
                  </a:rPr>
                  <a:t>61</a:t>
                </a:r>
              </a:p>
              <a:p>
                <a:pPr algn="just"/>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𝜎</m:t>
                      </m:r>
                      <m:d>
                        <m:dPr>
                          <m:ctrlPr>
                            <a:rPr lang="en-GB" sz="1800" b="0" i="1" smtClean="0">
                              <a:solidFill>
                                <a:schemeClr val="tx1"/>
                              </a:solidFill>
                              <a:latin typeface="Cambria Math"/>
                              <a:ea typeface="Cambria Math" panose="02040503050406030204" pitchFamily="18" charset="0"/>
                              <a:cs typeface="Times New Roman" pitchFamily="18" charset="0"/>
                            </a:rPr>
                          </m:ctrlPr>
                        </m:dPr>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2</m:t>
                              </m:r>
                            </m:sub>
                          </m:sSub>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GB" sz="1800" b="0" i="1" smtClean="0">
                              <a:solidFill>
                                <a:schemeClr val="tx1"/>
                              </a:solidFill>
                              <a:latin typeface="Cambria Math"/>
                              <a:ea typeface="Cambria Math" panose="02040503050406030204" pitchFamily="18" charset="0"/>
                              <a:cs typeface="Times New Roman" pitchFamily="18" charset="0"/>
                            </a:rPr>
                          </m:ctrlPr>
                        </m:fPr>
                        <m:num>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Sup>
                            <m:sSupPr>
                              <m:ctrlPr>
                                <a:rPr lang="en-GB" sz="1800" b="0" i="1" smtClean="0">
                                  <a:solidFill>
                                    <a:schemeClr val="tx1"/>
                                  </a:solidFill>
                                  <a:latin typeface="Cambria Math"/>
                                  <a:ea typeface="Cambria Math" panose="02040503050406030204" pitchFamily="18" charset="0"/>
                                  <a:cs typeface="Times New Roman" pitchFamily="18" charset="0"/>
                                </a:rPr>
                              </m:ctrlPr>
                            </m:sSup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𝑒</m:t>
                              </m:r>
                            </m:e>
                            <m:sup>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0.61</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0.3524</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C0EE2C48-1115-1607-9857-1F1BABF9E1A5}"/>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a:blip r:embed="rId4"/>
                <a:stretch>
                  <a:fillRect l="-1091" t="-888"/>
                </a:stretch>
              </a:blipFill>
            </p:spPr>
            <p:txBody>
              <a:bodyPr/>
              <a:lstStyle/>
              <a:p>
                <a:r>
                  <a:rPr lang="en-GB">
                    <a:noFill/>
                  </a:rPr>
                  <a:t> </a:t>
                </a:r>
              </a:p>
            </p:txBody>
          </p:sp>
        </mc:Fallback>
      </mc:AlternateContent>
    </p:spTree>
    <p:extLst>
      <p:ext uri="{BB962C8B-B14F-4D97-AF65-F5344CB8AC3E}">
        <p14:creationId xmlns:p14="http://schemas.microsoft.com/office/powerpoint/2010/main" val="1676510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04156C6-4AEB-174D-4767-589DFA79CC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9423591-3864-4E8F-5DB2-32F20D092191}"/>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9DA7292C-F9E4-5FD7-2800-2868725C6365}"/>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9DA7292C-F9E4-5FD7-2800-2868725C6365}"/>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66AD8CD6-F4E5-94BF-C044-CB6E3A181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7" y="3277510"/>
            <a:ext cx="3590872" cy="2705061"/>
          </a:xfrm>
          <a:prstGeom prst="rect">
            <a:avLst/>
          </a:prstGeom>
        </p:spPr>
      </p:pic>
      <mc:AlternateContent xmlns:mc="http://schemas.openxmlformats.org/markup-compatibility/2006" xmlns:a14="http://schemas.microsoft.com/office/drawing/2010/main">
        <mc:Choice Requires="a14">
          <p:sp>
            <p:nvSpPr>
              <p:cNvPr id="17429" name="Subtitle 2">
                <a:extLst>
                  <a:ext uri="{FF2B5EF4-FFF2-40B4-BE49-F238E27FC236}">
                    <a16:creationId xmlns:a16="http://schemas.microsoft.com/office/drawing/2014/main" xmlns="" id="{D71A54F4-F21B-8A70-664B-C8E27B40E86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Compute Hidden Layer Activations</a:t>
                </a: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𝑤</m:t>
                          </m:r>
                        </m:e>
                        <m:sub>
                          <m:r>
                            <a:rPr lang="en-GB" sz="1800" b="0" i="1" smtClean="0">
                              <a:solidFill>
                                <a:schemeClr val="tx1"/>
                              </a:solidFill>
                              <a:latin typeface="Cambria Math" panose="02040503050406030204" pitchFamily="18" charset="0"/>
                              <a:cs typeface="Times New Roman" pitchFamily="18" charset="0"/>
                            </a:rPr>
                            <m:t>33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𝑥</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cs typeface="Times New Roman" pitchFamily="18" charset="0"/>
                            </a:rPr>
                            <m:t>3</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0.5+</m:t>
                      </m:r>
                      <m:d>
                        <m:dPr>
                          <m:ctrlPr>
                            <a:rPr lang="en-GB" sz="1800" i="1">
                              <a:solidFill>
                                <a:schemeClr val="tx1"/>
                              </a:solidFill>
                              <a:latin typeface="Cambria Math"/>
                              <a:cs typeface="Times New Roman" pitchFamily="18" charset="0"/>
                            </a:rPr>
                          </m:ctrlPr>
                        </m:dPr>
                        <m:e>
                          <m:r>
                            <a:rPr lang="en-GB" sz="1800" i="1">
                              <a:solidFill>
                                <a:schemeClr val="tx1"/>
                              </a:solidFill>
                              <a:latin typeface="Cambria Math" panose="02040503050406030204" pitchFamily="18" charset="0"/>
                              <a:cs typeface="Times New Roman" pitchFamily="18" charset="0"/>
                            </a:rPr>
                            <m:t>−0.3</m:t>
                          </m:r>
                        </m:e>
                      </m:d>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d>
                        <m:dPr>
                          <m:ctrlPr>
                            <a:rPr lang="en-GB" sz="1800" i="1">
                              <a:solidFill>
                                <a:schemeClr val="tx1"/>
                              </a:solidFill>
                              <a:latin typeface="Cambria Math"/>
                              <a:cs typeface="Times New Roman" pitchFamily="18" charset="0"/>
                            </a:rPr>
                          </m:ctrlPr>
                        </m:dPr>
                        <m:e>
                          <m:r>
                            <a:rPr lang="en-GB" sz="1800" i="1">
                              <a:solidFill>
                                <a:schemeClr val="tx1"/>
                              </a:solidFill>
                              <a:latin typeface="Cambria Math" panose="02040503050406030204" pitchFamily="18" charset="0"/>
                              <a:cs typeface="Times New Roman" pitchFamily="18" charset="0"/>
                            </a:rPr>
                            <m:t>−0.3</m:t>
                          </m:r>
                        </m:e>
                      </m:d>
                      <m:r>
                        <a:rPr lang="en-GB" sz="1800" i="1">
                          <a:solidFill>
                            <a:schemeClr val="tx1"/>
                          </a:solidFill>
                          <a:latin typeface="Cambria Math" panose="02040503050406030204" pitchFamily="18" charset="0"/>
                          <a:cs typeface="Times New Roman" pitchFamily="18" charset="0"/>
                        </a:rPr>
                        <m:t>+0.2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0.8+0.05</m:t>
                      </m:r>
                    </m:oMath>
                  </m:oMathPara>
                </a14:m>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=0.6</m:t>
                      </m:r>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GB"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𝜎</m:t>
                      </m:r>
                      <m:d>
                        <m:dPr>
                          <m:ctrlPr>
                            <a:rPr lang="en-GB" sz="1800" b="0" i="1" smtClean="0">
                              <a:solidFill>
                                <a:schemeClr val="tx1"/>
                              </a:solidFill>
                              <a:latin typeface="Cambria Math"/>
                              <a:ea typeface="Cambria Math" panose="02040503050406030204" pitchFamily="18" charset="0"/>
                              <a:cs typeface="Times New Roman" pitchFamily="18" charset="0"/>
                            </a:rPr>
                          </m:ctrlPr>
                        </m:dPr>
                        <m:e>
                          <m:sSub>
                            <m:sSubPr>
                              <m:ctrlPr>
                                <a:rPr lang="en-GB" sz="1800" b="0" i="1" smtClean="0">
                                  <a:solidFill>
                                    <a:schemeClr val="tx1"/>
                                  </a:solidFill>
                                  <a:latin typeface="Cambria Math"/>
                                  <a:ea typeface="Cambria Math" panose="02040503050406030204" pitchFamily="18" charset="0"/>
                                  <a:cs typeface="Times New Roman" pitchFamily="18" charset="0"/>
                                </a:rPr>
                              </m:ctrlPr>
                            </m:sSub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h</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3</m:t>
                              </m:r>
                            </m:sub>
                          </m:sSub>
                        </m:e>
                      </m:d>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m:t>
                      </m:r>
                      <m:f>
                        <m:fPr>
                          <m:ctrlPr>
                            <a:rPr lang="en-GB" sz="1800" b="0" i="1" smtClean="0">
                              <a:solidFill>
                                <a:schemeClr val="tx1"/>
                              </a:solidFill>
                              <a:latin typeface="Cambria Math"/>
                              <a:ea typeface="Cambria Math" panose="02040503050406030204" pitchFamily="18" charset="0"/>
                              <a:cs typeface="Times New Roman" pitchFamily="18" charset="0"/>
                            </a:rPr>
                          </m:ctrlPr>
                        </m:fPr>
                        <m:num>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num>
                        <m:den>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1+</m:t>
                          </m:r>
                          <m:sSup>
                            <m:sSupPr>
                              <m:ctrlPr>
                                <a:rPr lang="en-GB" sz="1800" b="0" i="1" smtClean="0">
                                  <a:solidFill>
                                    <a:schemeClr val="tx1"/>
                                  </a:solidFill>
                                  <a:latin typeface="Cambria Math"/>
                                  <a:ea typeface="Cambria Math" panose="02040503050406030204" pitchFamily="18" charset="0"/>
                                  <a:cs typeface="Times New Roman" pitchFamily="18" charset="0"/>
                                </a:rPr>
                              </m:ctrlPr>
                            </m:sSupPr>
                            <m:e>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𝑒</m:t>
                              </m:r>
                            </m:e>
                            <m:sup>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0.6457</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xmlns="">
          <p:sp>
            <p:nvSpPr>
              <p:cNvPr id="17429" name="Subtitle 2">
                <a:extLst>
                  <a:ext uri="{FF2B5EF4-FFF2-40B4-BE49-F238E27FC236}">
                    <a16:creationId xmlns:a16="http://schemas.microsoft.com/office/drawing/2014/main" id="{D71A54F4-F21B-8A70-664B-C8E27B40E86E}"/>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a:blip r:embed="rId4"/>
                <a:stretch>
                  <a:fillRect l="-1091" t="-888"/>
                </a:stretch>
              </a:blipFill>
            </p:spPr>
            <p:txBody>
              <a:bodyPr/>
              <a:lstStyle/>
              <a:p>
                <a:r>
                  <a:rPr lang="en-GB">
                    <a:noFill/>
                  </a:rPr>
                  <a:t> </a:t>
                </a:r>
              </a:p>
            </p:txBody>
          </p:sp>
        </mc:Fallback>
      </mc:AlternateContent>
    </p:spTree>
    <p:extLst>
      <p:ext uri="{BB962C8B-B14F-4D97-AF65-F5344CB8AC3E}">
        <p14:creationId xmlns:p14="http://schemas.microsoft.com/office/powerpoint/2010/main" val="8350862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274A521-D74E-D5B3-474E-33340FF056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47595EB-2B43-D62B-DFA9-18B7CCAB1742}"/>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7E03C492-B492-C95C-52DB-CE20078F352B}"/>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7E03C492-B492-C95C-52DB-CE20078F352B}"/>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5EE9E9AD-623D-A6C3-37B1-CAF899666B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7" y="3277510"/>
            <a:ext cx="3590872" cy="2705061"/>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6B9197C9-4EA0-F34C-02CC-6460862A36B1}"/>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Compute Output Layer Activations</a:t>
                </a:r>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𝑧</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11</m:t>
                          </m:r>
                        </m:sub>
                      </m:sSub>
                      <m:sSub>
                        <m:sSubPr>
                          <m:ctrlPr>
                            <a:rPr lang="en-GB" sz="1800" b="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12</m:t>
                          </m:r>
                        </m:sub>
                      </m:sSub>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13</m:t>
                          </m:r>
                        </m:sub>
                      </m:sSub>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h</m:t>
                          </m:r>
                        </m:e>
                        <m:sub>
                          <m:r>
                            <a:rPr lang="en-GB" sz="1800" b="0" i="1" smtClean="0">
                              <a:solidFill>
                                <a:schemeClr val="tx1"/>
                              </a:solidFill>
                              <a:latin typeface="Cambria Math" panose="02040503050406030204" pitchFamily="18" charset="0"/>
                              <a:cs typeface="Times New Roman" pitchFamily="18" charset="0"/>
                            </a:rPr>
                            <m:t>3</m:t>
                          </m:r>
                        </m:sub>
                      </m:sSub>
                      <m:r>
                        <a:rPr lang="en-GB" sz="1800" b="0" i="1" smtClean="0">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𝑏</m:t>
                          </m:r>
                        </m:e>
                        <m:sub>
                          <m:r>
                            <a:rPr lang="en-GB" sz="1800" b="0" i="1" smtClean="0">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1</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m:t>
                      </m:r>
                      <m:r>
                        <a:rPr lang="en-US" sz="1800" b="0" i="1" smtClean="0">
                          <a:solidFill>
                            <a:schemeClr val="tx1"/>
                          </a:solidFill>
                          <a:latin typeface="Cambria Math"/>
                          <a:cs typeface="Times New Roman" pitchFamily="18" charset="0"/>
                        </a:rPr>
                        <m:t>341</m:t>
                      </m:r>
                      <m:r>
                        <a:rPr lang="en-GB" sz="1800" i="1">
                          <a:solidFill>
                            <a:schemeClr val="tx1"/>
                          </a:solidFill>
                          <a:latin typeface="Cambria Math" panose="02040503050406030204" pitchFamily="18" charset="0"/>
                          <a:cs typeface="Times New Roman" pitchFamily="18" charset="0"/>
                        </a:rPr>
                        <m:t>+0.7</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0.3524+(−0.5)</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0.6457+0.</m:t>
                      </m:r>
                      <m:r>
                        <a:rPr lang="en-US" sz="1800" b="0" i="1" smtClean="0">
                          <a:solidFill>
                            <a:schemeClr val="tx1"/>
                          </a:solidFill>
                          <a:latin typeface="Cambria Math"/>
                          <a:cs typeface="Times New Roman" pitchFamily="18" charset="0"/>
                        </a:rPr>
                        <m:t>3</m:t>
                      </m:r>
                    </m:oMath>
                  </m:oMathPara>
                </a14:m>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0" i="1" smtClean="0">
                          <a:solidFill>
                            <a:schemeClr val="tx1"/>
                          </a:solidFill>
                          <a:latin typeface="Cambria Math" panose="02040503050406030204" pitchFamily="18" charset="0"/>
                          <a:cs typeface="Times New Roman" pitchFamily="18" charset="0"/>
                        </a:rPr>
                        <m:t>=0.</m:t>
                      </m:r>
                      <m:r>
                        <a:rPr lang="en-US" sz="1800" b="0" i="1" smtClean="0">
                          <a:solidFill>
                            <a:schemeClr val="tx1"/>
                          </a:solidFill>
                          <a:latin typeface="Cambria Math"/>
                          <a:cs typeface="Times New Roman" pitchFamily="18" charset="0"/>
                        </a:rPr>
                        <m:t>4</m:t>
                      </m:r>
                      <m:r>
                        <a:rPr lang="en-GB" sz="1800" b="0" i="1" smtClean="0">
                          <a:solidFill>
                            <a:schemeClr val="tx1"/>
                          </a:solidFill>
                          <a:latin typeface="Cambria Math" panose="02040503050406030204" pitchFamily="18" charset="0"/>
                          <a:cs typeface="Times New Roman" pitchFamily="18" charset="0"/>
                        </a:rPr>
                        <m:t>1</m:t>
                      </m:r>
                      <m:r>
                        <a:rPr lang="en-US" sz="1800" b="0" i="1" smtClean="0">
                          <a:solidFill>
                            <a:schemeClr val="tx1"/>
                          </a:solidFill>
                          <a:latin typeface="Cambria Math"/>
                          <a:cs typeface="Times New Roman" pitchFamily="18" charset="0"/>
                        </a:rPr>
                        <m:t>41</m:t>
                      </m:r>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m:t>
                          </m:r>
                          <m:r>
                            <a:rPr lang="en-GB" sz="1800" i="1">
                              <a:solidFill>
                                <a:schemeClr val="tx1"/>
                              </a:solidFill>
                              <a:latin typeface="Cambria Math" panose="02040503050406030204" pitchFamily="18" charset="0"/>
                              <a:cs typeface="Times New Roman" pitchFamily="18" charset="0"/>
                            </a:rPr>
                            <m:t>1</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h</m:t>
                          </m:r>
                        </m:e>
                        <m:sub>
                          <m:r>
                            <a:rPr lang="en-GB" sz="1800" i="1">
                              <a:solidFill>
                                <a:schemeClr val="tx1"/>
                              </a:solidFill>
                              <a:latin typeface="Cambria Math" panose="02040503050406030204" pitchFamily="18" charset="0"/>
                              <a:cs typeface="Times New Roman" pitchFamily="18" charset="0"/>
                            </a:rPr>
                            <m:t>1</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m:t>
                          </m:r>
                          <m:r>
                            <a:rPr lang="en-GB" sz="1800" i="1">
                              <a:solidFill>
                                <a:schemeClr val="tx1"/>
                              </a:solidFill>
                              <a:latin typeface="Cambria Math" panose="02040503050406030204" pitchFamily="18" charset="0"/>
                              <a:cs typeface="Times New Roman" pitchFamily="18" charset="0"/>
                            </a:rPr>
                            <m:t>2</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h</m:t>
                          </m:r>
                        </m:e>
                        <m:sub>
                          <m:r>
                            <a:rPr lang="en-GB" sz="1800" i="1">
                              <a:solidFill>
                                <a:schemeClr val="tx1"/>
                              </a:solidFill>
                              <a:latin typeface="Cambria Math" panose="02040503050406030204" pitchFamily="18" charset="0"/>
                              <a:cs typeface="Times New Roman" pitchFamily="18" charset="0"/>
                            </a:rPr>
                            <m:t>2</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𝑢</m:t>
                          </m:r>
                        </m:e>
                        <m:sub>
                          <m:r>
                            <a:rPr lang="en-GB" sz="1800" b="0" i="1" smtClean="0">
                              <a:solidFill>
                                <a:schemeClr val="tx1"/>
                              </a:solidFill>
                              <a:latin typeface="Cambria Math" panose="02040503050406030204" pitchFamily="18" charset="0"/>
                              <a:cs typeface="Times New Roman" pitchFamily="18" charset="0"/>
                            </a:rPr>
                            <m:t>2</m:t>
                          </m:r>
                          <m:r>
                            <a:rPr lang="en-GB" sz="1800" i="1">
                              <a:solidFill>
                                <a:schemeClr val="tx1"/>
                              </a:solidFill>
                              <a:latin typeface="Cambria Math" panose="02040503050406030204" pitchFamily="18" charset="0"/>
                              <a:cs typeface="Times New Roman" pitchFamily="18" charset="0"/>
                            </a:rPr>
                            <m:t>3</m:t>
                          </m:r>
                        </m:sub>
                      </m:sSub>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h</m:t>
                          </m:r>
                        </m:e>
                        <m:sub>
                          <m:r>
                            <a:rPr lang="en-GB" sz="1800" i="1">
                              <a:solidFill>
                                <a:schemeClr val="tx1"/>
                              </a:solidFill>
                              <a:latin typeface="Cambria Math" panose="02040503050406030204" pitchFamily="18" charset="0"/>
                              <a:cs typeface="Times New Roman" pitchFamily="18" charset="0"/>
                            </a:rPr>
                            <m:t>3</m:t>
                          </m:r>
                        </m:sub>
                      </m:sSub>
                      <m:r>
                        <a:rPr lang="en-GB" sz="1800" i="1">
                          <a:solidFill>
                            <a:schemeClr val="tx1"/>
                          </a:solidFill>
                          <a:latin typeface="Cambria Math" panose="02040503050406030204" pitchFamily="18" charset="0"/>
                          <a:cs typeface="Times New Roman" pitchFamily="18" charset="0"/>
                        </a:rPr>
                        <m:t>+</m:t>
                      </m:r>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𝑏</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oMath>
                  </m:oMathPara>
                </a14:m>
                <a:endParaRPr lang="en-GB" sz="1800" dirty="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i="1">
                          <a:solidFill>
                            <a:schemeClr val="tx1"/>
                          </a:solidFill>
                          <a:latin typeface="Cambria Math" panose="02040503050406030204" pitchFamily="18" charset="0"/>
                          <a:cs typeface="Times New Roman" pitchFamily="18" charset="0"/>
                        </a:rPr>
                        <m:t>=(−0.2)</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m:t>
                      </m:r>
                      <m:r>
                        <a:rPr lang="en-US" sz="1800" b="0" i="1" smtClean="0">
                          <a:solidFill>
                            <a:schemeClr val="tx1"/>
                          </a:solidFill>
                          <a:latin typeface="Cambria Math"/>
                          <a:cs typeface="Times New Roman" pitchFamily="18" charset="0"/>
                        </a:rPr>
                        <m:t>341</m:t>
                      </m:r>
                      <m:r>
                        <a:rPr lang="en-GB" sz="1800" i="1">
                          <a:solidFill>
                            <a:schemeClr val="tx1"/>
                          </a:solidFill>
                          <a:latin typeface="Cambria Math" panose="02040503050406030204" pitchFamily="18" charset="0"/>
                          <a:cs typeface="Times New Roman" pitchFamily="18" charset="0"/>
                        </a:rPr>
                        <m:t>+0.1</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0.3524+0.4</m:t>
                      </m:r>
                      <m:r>
                        <a:rPr lang="en-GB" sz="1800" i="1" smtClean="0">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i="1">
                          <a:solidFill>
                            <a:schemeClr val="tx1"/>
                          </a:solidFill>
                          <a:latin typeface="Cambria Math" panose="02040503050406030204" pitchFamily="18" charset="0"/>
                          <a:cs typeface="Times New Roman" pitchFamily="18" charset="0"/>
                        </a:rPr>
                        <m:t>0.6457−0.3</m:t>
                      </m:r>
                    </m:oMath>
                  </m:oMathPara>
                </a14:m>
                <a:endParaRPr lang="en-GB"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i="1">
                          <a:solidFill>
                            <a:schemeClr val="tx1"/>
                          </a:solidFill>
                          <a:latin typeface="Cambria Math" panose="02040503050406030204" pitchFamily="18" charset="0"/>
                          <a:cs typeface="Times New Roman" pitchFamily="18" charset="0"/>
                        </a:rPr>
                        <m:t>=−0.13</m:t>
                      </m:r>
                      <m:r>
                        <a:rPr lang="en-US" sz="1800" b="0" i="1" smtClean="0">
                          <a:solidFill>
                            <a:schemeClr val="tx1"/>
                          </a:solidFill>
                          <a:latin typeface="Cambria Math"/>
                          <a:cs typeface="Times New Roman" pitchFamily="18" charset="0"/>
                        </a:rPr>
                        <m:t>33</m:t>
                      </m:r>
                    </m:oMath>
                  </m:oMathPara>
                </a14:m>
                <a:endParaRPr lang="en-GB" sz="1800" dirty="0">
                  <a:solidFill>
                    <a:schemeClr val="tx1"/>
                  </a:solidFill>
                  <a:latin typeface="Times New Roman" pitchFamily="18" charset="0"/>
                  <a:cs typeface="Times New Roman" pitchFamily="18" charset="0"/>
                </a:endParaRPr>
              </a:p>
              <a:p>
                <a:pPr algn="just"/>
                <a:endParaRPr lang="en-US" sz="1800" dirty="0">
                  <a:solidFill>
                    <a:schemeClr val="tx1"/>
                  </a:solidFill>
                  <a:latin typeface="Times New Roman"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6B9197C9-4EA0-F34C-02CC-6460862A36B1}"/>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3900080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0E81FD1-CCDE-1B71-29BD-19EFC64BE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A18119D-E46F-8270-98F6-3685FB56E648}"/>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DF8974B0-8346-424E-495B-F1BAA9CB57FC}"/>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DF8974B0-8346-424E-495B-F1BAA9CB57FC}"/>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9A1B9642-99B7-D51B-331C-58A879BD80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7" y="3277510"/>
            <a:ext cx="3590872" cy="2705061"/>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1BFD197E-B223-608F-6B4F-B1B22E32C9A1}"/>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Apply the softmax function to get the final outputs</a:t>
                </a:r>
                <a:endParaRPr lang="en-GB" sz="1800" i="1" dirty="0">
                  <a:solidFill>
                    <a:schemeClr val="tx1"/>
                  </a:solidFill>
                  <a:latin typeface="Cambria Math" panose="02040503050406030204" pitchFamily="18" charset="0"/>
                  <a:cs typeface="Times New Roman" pitchFamily="18" charset="0"/>
                </a:endParaRPr>
              </a:p>
              <a:p>
                <a:pPr algn="just"/>
                <a14:m>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𝑦</m:t>
                        </m:r>
                      </m:e>
                      <m:sub>
                        <m:r>
                          <a:rPr lang="en-GB" sz="1800" b="0" i="1" smtClean="0">
                            <a:solidFill>
                              <a:schemeClr val="tx1"/>
                            </a:solidFill>
                            <a:latin typeface="Cambria Math" panose="02040503050406030204" pitchFamily="18" charset="0"/>
                            <a:cs typeface="Times New Roman" pitchFamily="18" charset="0"/>
                          </a:rPr>
                          <m:t>1</m:t>
                        </m:r>
                      </m:sub>
                    </m:sSub>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i="1">
                                    <a:solidFill>
                                      <a:schemeClr val="tx1"/>
                                    </a:solidFill>
                                    <a:latin typeface="Cambria Math" panose="02040503050406030204" pitchFamily="18" charset="0"/>
                                    <a:cs typeface="Times New Roman" pitchFamily="18" charset="0"/>
                                  </a:rPr>
                                  <m:t>1</m:t>
                                </m:r>
                              </m:sub>
                            </m:sSub>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i="1">
                                    <a:solidFill>
                                      <a:schemeClr val="tx1"/>
                                    </a:solidFill>
                                    <a:latin typeface="Cambria Math" panose="02040503050406030204" pitchFamily="18" charset="0"/>
                                    <a:cs typeface="Times New Roman" pitchFamily="18" charset="0"/>
                                  </a:rPr>
                                  <m:t>1</m:t>
                                </m:r>
                              </m:sub>
                            </m:sSub>
                          </m:sup>
                        </m:sSup>
                        <m:r>
                          <a:rPr lang="en-GB" sz="1800" b="0" i="1" smtClean="0">
                            <a:solidFill>
                              <a:schemeClr val="tx1"/>
                            </a:solidFill>
                            <a:latin typeface="Cambria Math" panose="02040503050406030204" pitchFamily="18" charset="0"/>
                            <a:cs typeface="Times New Roman" pitchFamily="18" charset="0"/>
                          </a:rPr>
                          <m:t>+</m:t>
                        </m:r>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sup>
                        </m:sSup>
                      </m:den>
                    </m:f>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0.4141 </m:t>
                            </m:r>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0.4141 </m:t>
                            </m:r>
                          </m:sup>
                        </m:sSup>
                        <m:r>
                          <a:rPr lang="en-GB" sz="1800" b="0" i="1" smtClean="0">
                            <a:solidFill>
                              <a:schemeClr val="tx1"/>
                            </a:solidFill>
                            <a:latin typeface="Cambria Math" panose="02040503050406030204" pitchFamily="18" charset="0"/>
                            <a:cs typeface="Times New Roman" pitchFamily="18" charset="0"/>
                          </a:rPr>
                          <m:t>+</m:t>
                        </m:r>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−0.13</m:t>
                            </m:r>
                            <m:r>
                              <a:rPr lang="en-US" sz="1800" b="0" i="1" smtClean="0">
                                <a:solidFill>
                                  <a:schemeClr val="tx1"/>
                                </a:solidFill>
                                <a:latin typeface="Cambria Math"/>
                                <a:cs typeface="Times New Roman" pitchFamily="18" charset="0"/>
                              </a:rPr>
                              <m:t>33</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0.6</m:t>
                    </m:r>
                  </m:oMath>
                </a14:m>
                <a:r>
                  <a:rPr lang="en-GB" sz="1800" b="0" dirty="0" smtClean="0">
                    <a:solidFill>
                      <a:schemeClr val="tx1"/>
                    </a:solidFill>
                    <a:latin typeface="Times New Roman" pitchFamily="18" charset="0"/>
                    <a:ea typeface="Cambria Math" panose="02040503050406030204" pitchFamily="18" charset="0"/>
                    <a:cs typeface="Times New Roman" pitchFamily="18" charset="0"/>
                  </a:rPr>
                  <a:t>335</a:t>
                </a:r>
                <a:endParaRPr lang="en-GB" sz="1800" b="0" dirty="0">
                  <a:solidFill>
                    <a:schemeClr val="tx1"/>
                  </a:solidFill>
                  <a:latin typeface="Times New Roman" pitchFamily="18" charset="0"/>
                  <a:ea typeface="Cambria Math" panose="02040503050406030204" pitchFamily="18" charset="0"/>
                  <a:cs typeface="Times New Roman" pitchFamily="18" charset="0"/>
                </a:endParaRPr>
              </a:p>
              <a:p>
                <a:pPr algn="just"/>
                <a:endParaRPr lang="en-US" sz="1800" i="1" dirty="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i="1" smtClean="0">
                              <a:solidFill>
                                <a:schemeClr val="tx1"/>
                              </a:solidFill>
                              <a:latin typeface="Cambria Math"/>
                              <a:cs typeface="Times New Roman" pitchFamily="18" charset="0"/>
                            </a:rPr>
                          </m:ctrlPr>
                        </m:sSubPr>
                        <m:e>
                          <m:r>
                            <a:rPr lang="en-GB" sz="1800" b="0" i="1" smtClean="0">
                              <a:solidFill>
                                <a:schemeClr val="tx1"/>
                              </a:solidFill>
                              <a:latin typeface="Cambria Math" panose="02040503050406030204" pitchFamily="18" charset="0"/>
                              <a:cs typeface="Times New Roman" pitchFamily="18" charset="0"/>
                            </a:rPr>
                            <m:t>𝑦</m:t>
                          </m:r>
                        </m:e>
                        <m:sub>
                          <m:r>
                            <a:rPr lang="en-GB" sz="1800" b="0" i="1" smtClean="0">
                              <a:solidFill>
                                <a:schemeClr val="tx1"/>
                              </a:solidFill>
                              <a:latin typeface="Cambria Math" panose="02040503050406030204" pitchFamily="18" charset="0"/>
                              <a:cs typeface="Times New Roman" pitchFamily="18" charset="0"/>
                            </a:rPr>
                            <m:t>2</m:t>
                          </m:r>
                        </m:sub>
                      </m:sSub>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b="0" i="1" smtClean="0">
                                  <a:solidFill>
                                    <a:schemeClr val="tx1"/>
                                  </a:solidFill>
                                  <a:latin typeface="Cambria Math"/>
                                  <a:cs typeface="Times New Roman" pitchFamily="18" charset="0"/>
                                </a:rPr>
                              </m:ctrlPr>
                            </m:sSupPr>
                            <m:e>
                              <m:r>
                                <a:rPr lang="en-GB" sz="1800" b="0" i="1" smtClean="0">
                                  <a:solidFill>
                                    <a:schemeClr val="tx1"/>
                                  </a:solidFill>
                                  <a:latin typeface="Cambria Math" panose="02040503050406030204" pitchFamily="18" charset="0"/>
                                  <a:cs typeface="Times New Roman" pitchFamily="18" charset="0"/>
                                </a:rPr>
                                <m:t>𝑒</m:t>
                              </m:r>
                            </m:e>
                            <m:sup>
                              <m:sSub>
                                <m:sSubPr>
                                  <m:ctrlPr>
                                    <a:rPr lang="en-GB" sz="1800" i="1" smtClean="0">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i="1">
                                      <a:solidFill>
                                        <a:schemeClr val="tx1"/>
                                      </a:solidFill>
                                      <a:latin typeface="Cambria Math" panose="02040503050406030204" pitchFamily="18" charset="0"/>
                                      <a:cs typeface="Times New Roman" pitchFamily="18" charset="0"/>
                                    </a:rPr>
                                    <m:t>1</m:t>
                                  </m:r>
                                </m:sub>
                              </m:sSub>
                            </m:sup>
                          </m:sSup>
                          <m:r>
                            <a:rPr lang="en-GB" sz="1800" b="0" i="1" smtClean="0">
                              <a:solidFill>
                                <a:schemeClr val="tx1"/>
                              </a:solidFill>
                              <a:latin typeface="Cambria Math" panose="02040503050406030204" pitchFamily="18" charset="0"/>
                              <a:cs typeface="Times New Roman" pitchFamily="18" charset="0"/>
                            </a:rPr>
                            <m:t>+</m:t>
                          </m:r>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sSub>
                                <m:sSubPr>
                                  <m:ctrlPr>
                                    <a:rPr lang="en-GB" sz="1800" i="1">
                                      <a:solidFill>
                                        <a:schemeClr val="tx1"/>
                                      </a:solidFill>
                                      <a:latin typeface="Cambria Math"/>
                                      <a:cs typeface="Times New Roman" pitchFamily="18" charset="0"/>
                                    </a:rPr>
                                  </m:ctrlPr>
                                </m:sSubPr>
                                <m:e>
                                  <m:r>
                                    <a:rPr lang="en-GB" sz="1800" i="1">
                                      <a:solidFill>
                                        <a:schemeClr val="tx1"/>
                                      </a:solidFill>
                                      <a:latin typeface="Cambria Math" panose="02040503050406030204" pitchFamily="18" charset="0"/>
                                      <a:cs typeface="Times New Roman" pitchFamily="18" charset="0"/>
                                    </a:rPr>
                                    <m:t>𝑧</m:t>
                                  </m:r>
                                </m:e>
                                <m:sub>
                                  <m:r>
                                    <a:rPr lang="en-GB" sz="1800" i="1">
                                      <a:solidFill>
                                        <a:schemeClr val="tx1"/>
                                      </a:solidFill>
                                      <a:latin typeface="Cambria Math" panose="02040503050406030204" pitchFamily="18" charset="0"/>
                                      <a:cs typeface="Times New Roman" pitchFamily="18" charset="0"/>
                                    </a:rPr>
                                    <m:t>𝑦</m:t>
                                  </m:r>
                                  <m:r>
                                    <a:rPr lang="en-GB" sz="1800" b="0" i="1" smtClean="0">
                                      <a:solidFill>
                                        <a:schemeClr val="tx1"/>
                                      </a:solidFill>
                                      <a:latin typeface="Cambria Math" panose="02040503050406030204" pitchFamily="18" charset="0"/>
                                      <a:cs typeface="Times New Roman" pitchFamily="18" charset="0"/>
                                    </a:rPr>
                                    <m:t>2</m:t>
                                  </m:r>
                                </m:sub>
                              </m:sSub>
                            </m:sup>
                          </m:sSup>
                        </m:den>
                      </m:f>
                      <m:r>
                        <a:rPr lang="en-GB" sz="1800" b="0" i="1" smtClean="0">
                          <a:solidFill>
                            <a:schemeClr val="tx1"/>
                          </a:solidFill>
                          <a:latin typeface="Cambria Math" panose="02040503050406030204" pitchFamily="18" charset="0"/>
                          <a:cs typeface="Times New Roman" pitchFamily="18" charset="0"/>
                        </a:rPr>
                        <m:t>=</m:t>
                      </m:r>
                      <m:f>
                        <m:fPr>
                          <m:ctrlPr>
                            <a:rPr lang="en-GB" sz="1800" b="0" i="1" smtClean="0">
                              <a:solidFill>
                                <a:schemeClr val="tx1"/>
                              </a:solidFill>
                              <a:latin typeface="Cambria Math"/>
                              <a:cs typeface="Times New Roman" pitchFamily="18" charset="0"/>
                            </a:rPr>
                          </m:ctrlPr>
                        </m:fPr>
                        <m:num>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−0.13</m:t>
                              </m:r>
                              <m:r>
                                <a:rPr lang="en-US" sz="1800" b="0" i="1" smtClean="0">
                                  <a:solidFill>
                                    <a:schemeClr val="tx1"/>
                                  </a:solidFill>
                                  <a:latin typeface="Cambria Math"/>
                                  <a:cs typeface="Times New Roman" pitchFamily="18" charset="0"/>
                                </a:rPr>
                                <m:t>33</m:t>
                              </m:r>
                            </m:sup>
                          </m:sSup>
                        </m:num>
                        <m:den>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0.4141 </m:t>
                              </m:r>
                            </m:sup>
                          </m:sSup>
                          <m:r>
                            <a:rPr lang="en-GB" sz="1800" i="1">
                              <a:solidFill>
                                <a:schemeClr val="tx1"/>
                              </a:solidFill>
                              <a:latin typeface="Cambria Math" panose="02040503050406030204" pitchFamily="18" charset="0"/>
                              <a:cs typeface="Times New Roman" pitchFamily="18" charset="0"/>
                            </a:rPr>
                            <m:t>+</m:t>
                          </m:r>
                          <m:sSup>
                            <m:sSupPr>
                              <m:ctrlPr>
                                <a:rPr lang="en-GB" sz="1800" i="1">
                                  <a:solidFill>
                                    <a:schemeClr val="tx1"/>
                                  </a:solidFill>
                                  <a:latin typeface="Cambria Math"/>
                                  <a:cs typeface="Times New Roman" pitchFamily="18" charset="0"/>
                                </a:rPr>
                              </m:ctrlPr>
                            </m:sSupPr>
                            <m:e>
                              <m:r>
                                <a:rPr lang="en-GB" sz="1800" i="1">
                                  <a:solidFill>
                                    <a:schemeClr val="tx1"/>
                                  </a:solidFill>
                                  <a:latin typeface="Cambria Math" panose="02040503050406030204" pitchFamily="18" charset="0"/>
                                  <a:cs typeface="Times New Roman" pitchFamily="18" charset="0"/>
                                </a:rPr>
                                <m:t>𝑒</m:t>
                              </m:r>
                            </m:e>
                            <m:sup>
                              <m:r>
                                <a:rPr lang="en-GB" sz="1800" i="1">
                                  <a:solidFill>
                                    <a:schemeClr val="tx1"/>
                                  </a:solidFill>
                                  <a:latin typeface="Cambria Math" panose="02040503050406030204" pitchFamily="18" charset="0"/>
                                  <a:cs typeface="Times New Roman" pitchFamily="18" charset="0"/>
                                </a:rPr>
                                <m:t>−0.13</m:t>
                              </m:r>
                              <m:r>
                                <a:rPr lang="en-US" sz="1800" i="1">
                                  <a:solidFill>
                                    <a:schemeClr val="tx1"/>
                                  </a:solidFill>
                                  <a:latin typeface="Cambria Math"/>
                                  <a:cs typeface="Times New Roman" pitchFamily="18" charset="0"/>
                                </a:rPr>
                                <m:t>33</m:t>
                              </m:r>
                            </m:sup>
                          </m:sSup>
                        </m:den>
                      </m:f>
                      <m:r>
                        <a:rPr lang="en-GB" sz="1800" i="1">
                          <a:solidFill>
                            <a:schemeClr val="tx1"/>
                          </a:solidFill>
                          <a:latin typeface="Cambria Math" panose="02040503050406030204" pitchFamily="18" charset="0"/>
                          <a:ea typeface="Cambria Math" panose="02040503050406030204" pitchFamily="18" charset="0"/>
                          <a:cs typeface="Times New Roman" pitchFamily="18" charset="0"/>
                        </a:rPr>
                        <m:t>≈</m:t>
                      </m:r>
                      <m:r>
                        <a:rPr lang="en-GB" sz="1800" b="0" i="1" smtClean="0">
                          <a:solidFill>
                            <a:schemeClr val="tx1"/>
                          </a:solidFill>
                          <a:latin typeface="Cambria Math" panose="02040503050406030204" pitchFamily="18" charset="0"/>
                          <a:ea typeface="Cambria Math" panose="02040503050406030204" pitchFamily="18" charset="0"/>
                          <a:cs typeface="Times New Roman" pitchFamily="18" charset="0"/>
                        </a:rPr>
                        <m:t>0.3</m:t>
                      </m:r>
                      <m:r>
                        <a:rPr lang="en-US" sz="1800" b="0" i="1" smtClean="0">
                          <a:solidFill>
                            <a:schemeClr val="tx1"/>
                          </a:solidFill>
                          <a:latin typeface="Cambria Math"/>
                          <a:ea typeface="Cambria Math" panose="02040503050406030204" pitchFamily="18" charset="0"/>
                          <a:cs typeface="Times New Roman" pitchFamily="18" charset="0"/>
                        </a:rPr>
                        <m:t>665</m:t>
                      </m:r>
                    </m:oMath>
                  </m:oMathPara>
                </a14:m>
                <a:endParaRPr lang="en-US" sz="1800" dirty="0">
                  <a:solidFill>
                    <a:schemeClr val="tx1"/>
                  </a:solidFill>
                  <a:latin typeface="Times New Roman"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1BFD197E-B223-608F-6B4F-B1B22E32C9A1}"/>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r="-970"/>
                </a:stretch>
              </a:blipFill>
            </p:spPr>
            <p:txBody>
              <a:bodyPr/>
              <a:lstStyle/>
              <a:p>
                <a:r>
                  <a:rPr lang="en-US">
                    <a:noFill/>
                  </a:rPr>
                  <a:t> </a:t>
                </a:r>
              </a:p>
            </p:txBody>
          </p:sp>
        </mc:Fallback>
      </mc:AlternateContent>
    </p:spTree>
    <p:extLst>
      <p:ext uri="{BB962C8B-B14F-4D97-AF65-F5344CB8AC3E}">
        <p14:creationId xmlns:p14="http://schemas.microsoft.com/office/powerpoint/2010/main" val="9961179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D6F78EE4-952C-15F5-5A5E-ECFC2F2EE2DE}"/>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D6F78EE4-952C-15F5-5A5E-ECFC2F2EE2DE}"/>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B4612785-24AA-0CAF-E9BB-A0D2EF44D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2" cy="2705061"/>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CC825018-1E31-1222-7CFE-055D77D142F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We could do all using Matrix</a:t>
                </a: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ea typeface="Cambria Math"/>
                          <a:cs typeface="Times New Roman" pitchFamily="18" charset="0"/>
                        </a:rPr>
                        <m:t>𝝈</m:t>
                      </m:r>
                      <m:d>
                        <m:dPr>
                          <m:ctrlPr>
                            <a:rPr lang="en-US" sz="1800" b="1" i="1" smtClean="0">
                              <a:solidFill>
                                <a:schemeClr val="tx1"/>
                              </a:solidFill>
                              <a:latin typeface="Cambria Math"/>
                              <a:ea typeface="Cambria Math"/>
                              <a:cs typeface="Times New Roman" pitchFamily="18" charset="0"/>
                            </a:rPr>
                          </m:ctrlPr>
                        </m:dPr>
                        <m:e>
                          <m:r>
                            <a:rPr lang="en-US" sz="1800" b="1" i="1" smtClean="0">
                              <a:solidFill>
                                <a:schemeClr val="tx1"/>
                              </a:solidFill>
                              <a:latin typeface="Cambria Math"/>
                              <a:ea typeface="Cambria Math"/>
                              <a:cs typeface="Times New Roman" pitchFamily="18" charset="0"/>
                            </a:rPr>
                            <m:t>𝑾𝒙</m:t>
                          </m:r>
                          <m:r>
                            <a:rPr lang="en-US" sz="1800" b="1" i="1" smtClean="0">
                              <a:solidFill>
                                <a:schemeClr val="tx1"/>
                              </a:solidFill>
                              <a:latin typeface="Cambria Math"/>
                              <a:ea typeface="Cambria Math"/>
                              <a:cs typeface="Times New Roman" pitchFamily="18" charset="0"/>
                            </a:rPr>
                            <m:t>+</m:t>
                          </m:r>
                          <m:r>
                            <a:rPr lang="en-US" sz="1800" b="1" i="1" smtClean="0">
                              <a:solidFill>
                                <a:schemeClr val="tx1"/>
                              </a:solidFill>
                              <a:latin typeface="Cambria Math"/>
                              <a:ea typeface="Cambria Math"/>
                              <a:cs typeface="Times New Roman" pitchFamily="18" charset="0"/>
                            </a:rPr>
                            <m:t>𝒃</m:t>
                          </m:r>
                        </m:e>
                      </m:d>
                    </m:oMath>
                  </m:oMathPara>
                </a14:m>
                <a:endParaRPr lang="en-US" sz="1800" b="1" i="1" dirty="0" smtClean="0">
                  <a:solidFill>
                    <a:schemeClr val="tx1"/>
                  </a:solidFill>
                  <a:latin typeface="Cambria Math" panose="02040503050406030204" pitchFamily="18" charset="0"/>
                  <a:ea typeface="Cambria Math"/>
                  <a:cs typeface="Times New Roman" pitchFamily="18" charset="0"/>
                </a:endParaRPr>
              </a:p>
              <a:p>
                <a:pPr algn="just"/>
                <a14:m>
                  <m:oMath xmlns:m="http://schemas.openxmlformats.org/officeDocument/2006/math">
                    <m:r>
                      <a:rPr lang="en-US" sz="1800" b="0" i="1" smtClean="0">
                        <a:solidFill>
                          <a:schemeClr val="tx1"/>
                        </a:solidFill>
                        <a:latin typeface="Cambria Math"/>
                        <a:cs typeface="Times New Roman" pitchFamily="18" charset="0"/>
                      </a:rPr>
                      <m:t>=</m:t>
                    </m:r>
                  </m:oMath>
                </a14:m>
                <a:r>
                  <a:rPr lang="en-US" sz="1800" dirty="0">
                    <a:solidFill>
                      <a:schemeClr val="tx1"/>
                    </a:solidFill>
                    <a:ea typeface="Cambria Math"/>
                    <a:cs typeface="Times New Roman" pitchFamily="18" charset="0"/>
                  </a:rPr>
                  <a:t> </a:t>
                </a:r>
                <a14:m>
                  <m:oMath xmlns:m="http://schemas.openxmlformats.org/officeDocument/2006/math">
                    <m:r>
                      <a:rPr lang="en-US" sz="1800" i="1">
                        <a:solidFill>
                          <a:schemeClr val="tx1"/>
                        </a:solidFill>
                        <a:latin typeface="Cambria Math"/>
                        <a:ea typeface="Cambria Math"/>
                        <a:cs typeface="Times New Roman" pitchFamily="18" charset="0"/>
                      </a:rPr>
                      <m:t>𝜎</m:t>
                    </m:r>
                    <m:d>
                      <m:dPr>
                        <m:ctrlPr>
                          <a:rPr lang="en-US" sz="1800" b="0" i="1" smtClean="0">
                            <a:solidFill>
                              <a:schemeClr val="tx1"/>
                            </a:solidFill>
                            <a:latin typeface="Cambria Math"/>
                            <a:ea typeface="Cambria Math"/>
                            <a:cs typeface="Times New Roman" pitchFamily="18" charset="0"/>
                          </a:rPr>
                        </m:ctrlPr>
                      </m:dPr>
                      <m:e>
                        <m:d>
                          <m:dPr>
                            <m:begChr m:val="["/>
                            <m:endChr m:val="]"/>
                            <m:ctrlPr>
                              <a:rPr lang="en-US" sz="1800" b="0" i="1" smtClean="0">
                                <a:solidFill>
                                  <a:schemeClr val="tx1"/>
                                </a:solidFill>
                                <a:latin typeface="Cambria Math"/>
                                <a:ea typeface="Cambria Math"/>
                                <a:cs typeface="Times New Roman" pitchFamily="18" charset="0"/>
                              </a:rPr>
                            </m:ctrlPr>
                          </m:dPr>
                          <m:e>
                            <m:m>
                              <m:mPr>
                                <m:plcHide m:val="on"/>
                                <m:mcs>
                                  <m:mc>
                                    <m:mcPr>
                                      <m:count m:val="3"/>
                                      <m:mcJc m:val="center"/>
                                    </m:mcPr>
                                  </m:mc>
                                </m:mcs>
                                <m:ctrlPr>
                                  <a:rPr lang="en-US" sz="1800" b="0" i="1" smtClean="0">
                                    <a:solidFill>
                                      <a:schemeClr val="tx1"/>
                                    </a:solidFill>
                                    <a:latin typeface="Cambria Math"/>
                                    <a:ea typeface="Cambria Math"/>
                                    <a:cs typeface="Times New Roman" pitchFamily="18" charset="0"/>
                                  </a:rPr>
                                </m:ctrlPr>
                              </m:mPr>
                              <m:mr>
                                <m:e>
                                  <m:r>
                                    <a:rPr lang="en-US" sz="1800" b="0" i="1" smtClean="0">
                                      <a:solidFill>
                                        <a:schemeClr val="tx1"/>
                                      </a:solidFill>
                                      <a:latin typeface="Cambria Math"/>
                                      <a:ea typeface="Cambria Math"/>
                                      <a:cs typeface="Times New Roman" pitchFamily="18" charset="0"/>
                                    </a:rPr>
                                    <m:t>0.2</m:t>
                                  </m:r>
                                </m:e>
                                <m:e>
                                  <m:r>
                                    <a:rPr lang="en-US" sz="1800" b="0" i="1" smtClean="0">
                                      <a:solidFill>
                                        <a:schemeClr val="tx1"/>
                                      </a:solidFill>
                                      <a:latin typeface="Cambria Math"/>
                                      <a:ea typeface="Cambria Math"/>
                                      <a:cs typeface="Times New Roman" pitchFamily="18" charset="0"/>
                                    </a:rPr>
                                    <m:t>−0.1</m:t>
                                  </m:r>
                                </m:e>
                                <m:e>
                                  <m:r>
                                    <a:rPr lang="en-US" sz="1800" b="0" i="1" smtClean="0">
                                      <a:solidFill>
                                        <a:schemeClr val="tx1"/>
                                      </a:solidFill>
                                      <a:latin typeface="Cambria Math"/>
                                      <a:ea typeface="Cambria Math"/>
                                      <a:cs typeface="Times New Roman" pitchFamily="18" charset="0"/>
                                    </a:rPr>
                                    <m:t>0.4</m:t>
                                  </m:r>
                                </m:e>
                              </m:mr>
                              <m:mr>
                                <m:e>
                                  <m:r>
                                    <a:rPr lang="en-US" sz="1800" b="0" i="1" smtClean="0">
                                      <a:solidFill>
                                        <a:schemeClr val="tx1"/>
                                      </a:solidFill>
                                      <a:latin typeface="Cambria Math"/>
                                      <a:ea typeface="Cambria Math"/>
                                      <a:cs typeface="Times New Roman" pitchFamily="18" charset="0"/>
                                    </a:rPr>
                                    <m:t>−0.4</m:t>
                                  </m:r>
                                </m:e>
                                <m:e>
                                  <m:r>
                                    <a:rPr lang="en-US" sz="1800" b="0" i="1" smtClean="0">
                                      <a:solidFill>
                                        <a:schemeClr val="tx1"/>
                                      </a:solidFill>
                                      <a:latin typeface="Cambria Math"/>
                                      <a:ea typeface="Cambria Math"/>
                                      <a:cs typeface="Times New Roman" pitchFamily="18" charset="0"/>
                                    </a:rPr>
                                    <m:t>0.5</m:t>
                                  </m:r>
                                </m:e>
                                <m:e>
                                  <m:r>
                                    <a:rPr lang="en-US" sz="1800" b="0" i="1" smtClean="0">
                                      <a:solidFill>
                                        <a:schemeClr val="tx1"/>
                                      </a:solidFill>
                                      <a:latin typeface="Cambria Math"/>
                                      <a:ea typeface="Cambria Math"/>
                                      <a:cs typeface="Times New Roman" pitchFamily="18" charset="0"/>
                                    </a:rPr>
                                    <m:t>−0.2</m:t>
                                  </m:r>
                                </m:e>
                              </m:mr>
                              <m:mr>
                                <m:e>
                                  <m:r>
                                    <a:rPr lang="en-US" sz="1800" b="0" i="1" smtClean="0">
                                      <a:solidFill>
                                        <a:schemeClr val="tx1"/>
                                      </a:solidFill>
                                      <a:latin typeface="Cambria Math"/>
                                      <a:ea typeface="Cambria Math"/>
                                      <a:cs typeface="Times New Roman" pitchFamily="18" charset="0"/>
                                    </a:rPr>
                                    <m:t>0.6</m:t>
                                  </m:r>
                                </m:e>
                                <m:e>
                                  <m:r>
                                    <a:rPr lang="en-US" sz="1800" b="0" i="1" smtClean="0">
                                      <a:solidFill>
                                        <a:schemeClr val="tx1"/>
                                      </a:solidFill>
                                      <a:latin typeface="Cambria Math"/>
                                      <a:ea typeface="Cambria Math"/>
                                      <a:cs typeface="Times New Roman" pitchFamily="18" charset="0"/>
                                    </a:rPr>
                                    <m:t>−0.3</m:t>
                                  </m:r>
                                </m:e>
                                <m:e>
                                  <m:r>
                                    <a:rPr lang="en-US" sz="1800" b="0" i="1" smtClean="0">
                                      <a:solidFill>
                                        <a:schemeClr val="tx1"/>
                                      </a:solidFill>
                                      <a:latin typeface="Cambria Math"/>
                                      <a:ea typeface="Cambria Math"/>
                                      <a:cs typeface="Times New Roman" pitchFamily="18" charset="0"/>
                                    </a:rPr>
                                    <m:t>0.2</m:t>
                                  </m:r>
                                </m:e>
                              </m:mr>
                            </m:m>
                          </m:e>
                        </m:d>
                        <m:d>
                          <m:dPr>
                            <m:begChr m:val="["/>
                            <m:endChr m:val="]"/>
                            <m:ctrlPr>
                              <a:rPr lang="en-US" sz="1800" b="0" i="1" smtClean="0">
                                <a:solidFill>
                                  <a:schemeClr val="tx1"/>
                                </a:solidFill>
                                <a:latin typeface="Cambria Math"/>
                                <a:ea typeface="Cambria Math"/>
                                <a:cs typeface="Times New Roman" pitchFamily="18" charset="0"/>
                              </a:rPr>
                            </m:ctrlPr>
                          </m:dPr>
                          <m:e>
                            <m:m>
                              <m:mPr>
                                <m:mcs>
                                  <m:mc>
                                    <m:mcPr>
                                      <m:count m:val="1"/>
                                      <m:mcJc m:val="center"/>
                                    </m:mcPr>
                                  </m:mc>
                                </m:mcs>
                                <m:ctrlPr>
                                  <a:rPr lang="en-US" sz="1800" b="0" i="1" smtClean="0">
                                    <a:solidFill>
                                      <a:schemeClr val="tx1"/>
                                    </a:solidFill>
                                    <a:latin typeface="Cambria Math"/>
                                    <a:ea typeface="Cambria Math"/>
                                    <a:cs typeface="Times New Roman" pitchFamily="18" charset="0"/>
                                  </a:rPr>
                                </m:ctrlPr>
                              </m:mPr>
                              <m:mr>
                                <m:e>
                                  <m:r>
                                    <m:rPr>
                                      <m:brk m:alnAt="7"/>
                                    </m:rPr>
                                    <a:rPr lang="en-US" sz="1800" b="0" i="1" smtClean="0">
                                      <a:solidFill>
                                        <a:schemeClr val="tx1"/>
                                      </a:solidFill>
                                      <a:latin typeface="Cambria Math"/>
                                      <a:ea typeface="Cambria Math"/>
                                      <a:cs typeface="Times New Roman" pitchFamily="18" charset="0"/>
                                    </a:rPr>
                                    <m:t>0.5</m:t>
                                  </m:r>
                                </m:e>
                              </m:mr>
                              <m:mr>
                                <m:e>
                                  <m:r>
                                    <a:rPr lang="en-US" sz="1800" b="0" i="1" smtClean="0">
                                      <a:solidFill>
                                        <a:schemeClr val="tx1"/>
                                      </a:solidFill>
                                      <a:latin typeface="Cambria Math"/>
                                      <a:ea typeface="Cambria Math"/>
                                      <a:cs typeface="Times New Roman" pitchFamily="18" charset="0"/>
                                    </a:rPr>
                                    <m:t>−0.3</m:t>
                                  </m:r>
                                </m:e>
                              </m:mr>
                              <m:mr>
                                <m:e>
                                  <m:r>
                                    <a:rPr lang="en-US" sz="1800" b="0" i="1" smtClean="0">
                                      <a:solidFill>
                                        <a:schemeClr val="tx1"/>
                                      </a:solidFill>
                                      <a:latin typeface="Cambria Math"/>
                                      <a:ea typeface="Cambria Math"/>
                                      <a:cs typeface="Times New Roman" pitchFamily="18" charset="0"/>
                                    </a:rPr>
                                    <m:t>0.8</m:t>
                                  </m:r>
                                </m:e>
                              </m:mr>
                            </m:m>
                          </m:e>
                        </m:d>
                        <m:r>
                          <a:rPr lang="en-US" sz="1800" b="0" i="1" smtClean="0">
                            <a:solidFill>
                              <a:schemeClr val="tx1"/>
                            </a:solidFill>
                            <a:latin typeface="Cambria Math"/>
                            <a:ea typeface="Cambria Math"/>
                            <a:cs typeface="Times New Roman" pitchFamily="18" charset="0"/>
                          </a:rPr>
                          <m:t>+</m:t>
                        </m:r>
                        <m:d>
                          <m:dPr>
                            <m:begChr m:val="["/>
                            <m:endChr m:val="]"/>
                            <m:ctrlPr>
                              <a:rPr lang="en-US" sz="1800" b="0" i="1" smtClean="0">
                                <a:solidFill>
                                  <a:schemeClr val="tx1"/>
                                </a:solidFill>
                                <a:latin typeface="Cambria Math"/>
                                <a:ea typeface="Cambria Math"/>
                                <a:cs typeface="Times New Roman" pitchFamily="18" charset="0"/>
                              </a:rPr>
                            </m:ctrlPr>
                          </m:dPr>
                          <m:e>
                            <m:m>
                              <m:mPr>
                                <m:mcs>
                                  <m:mc>
                                    <m:mcPr>
                                      <m:count m:val="1"/>
                                      <m:mcJc m:val="center"/>
                                    </m:mcPr>
                                  </m:mc>
                                </m:mcs>
                                <m:ctrlPr>
                                  <a:rPr lang="en-US" sz="1800" b="0" i="1" smtClean="0">
                                    <a:solidFill>
                                      <a:schemeClr val="tx1"/>
                                    </a:solidFill>
                                    <a:latin typeface="Cambria Math"/>
                                    <a:ea typeface="Cambria Math"/>
                                    <a:cs typeface="Times New Roman" pitchFamily="18" charset="0"/>
                                  </a:rPr>
                                </m:ctrlPr>
                              </m:mPr>
                              <m:mr>
                                <m:e>
                                  <m:r>
                                    <m:rPr>
                                      <m:brk m:alnAt="7"/>
                                    </m:rPr>
                                    <a:rPr lang="en-US" sz="1800" b="0" i="1" smtClean="0">
                                      <a:solidFill>
                                        <a:schemeClr val="tx1"/>
                                      </a:solidFill>
                                      <a:latin typeface="Cambria Math"/>
                                      <a:ea typeface="Cambria Math"/>
                                      <a:cs typeface="Times New Roman" pitchFamily="18" charset="0"/>
                                    </a:rPr>
                                    <m:t>0.1</m:t>
                                  </m:r>
                                </m:e>
                              </m:mr>
                              <m:mr>
                                <m:e>
                                  <m:r>
                                    <a:rPr lang="en-US" sz="1800" b="0" i="1" smtClean="0">
                                      <a:solidFill>
                                        <a:schemeClr val="tx1"/>
                                      </a:solidFill>
                                      <a:latin typeface="Cambria Math"/>
                                      <a:ea typeface="Cambria Math"/>
                                      <a:cs typeface="Times New Roman" pitchFamily="18" charset="0"/>
                                    </a:rPr>
                                    <m:t>−0.1</m:t>
                                  </m:r>
                                </m:e>
                              </m:mr>
                              <m:mr>
                                <m:e>
                                  <m:r>
                                    <a:rPr lang="en-US" sz="1800" b="0" i="1" smtClean="0">
                                      <a:solidFill>
                                        <a:schemeClr val="tx1"/>
                                      </a:solidFill>
                                      <a:latin typeface="Cambria Math"/>
                                      <a:ea typeface="Cambria Math"/>
                                      <a:cs typeface="Times New Roman" pitchFamily="18" charset="0"/>
                                    </a:rPr>
                                    <m:t>0.05</m:t>
                                  </m:r>
                                </m:e>
                              </m:mr>
                            </m:m>
                          </m:e>
                        </m:d>
                      </m:e>
                    </m:d>
                  </m:oMath>
                </a14:m>
                <a:endParaRPr lang="en-US" sz="1800" b="0" dirty="0" smtClean="0">
                  <a:solidFill>
                    <a:schemeClr val="tx1"/>
                  </a:solidFill>
                  <a:ea typeface="Cambria Math"/>
                  <a:cs typeface="Times New Roman" pitchFamily="18" charset="0"/>
                </a:endParaRPr>
              </a:p>
              <a:p>
                <a:pPr algn="just"/>
                <a14:m>
                  <m:oMath xmlns:m="http://schemas.openxmlformats.org/officeDocument/2006/math">
                    <m:r>
                      <a:rPr lang="en-US" sz="1800" b="0" i="1" smtClean="0">
                        <a:solidFill>
                          <a:schemeClr val="tx1"/>
                        </a:solidFill>
                        <a:latin typeface="Cambria Math"/>
                        <a:cs typeface="Times New Roman" pitchFamily="18" charset="0"/>
                      </a:rPr>
                      <m:t>=</m:t>
                    </m:r>
                  </m:oMath>
                </a14:m>
                <a:r>
                  <a:rPr lang="en-US" sz="1800" dirty="0">
                    <a:solidFill>
                      <a:schemeClr val="tx1"/>
                    </a:solidFill>
                    <a:ea typeface="Cambria Math"/>
                    <a:cs typeface="Times New Roman" pitchFamily="18" charset="0"/>
                  </a:rPr>
                  <a:t> </a:t>
                </a:r>
                <a14:m>
                  <m:oMath xmlns:m="http://schemas.openxmlformats.org/officeDocument/2006/math">
                    <m:r>
                      <a:rPr lang="en-US" sz="1800" i="1">
                        <a:solidFill>
                          <a:schemeClr val="tx1"/>
                        </a:solidFill>
                        <a:latin typeface="Cambria Math"/>
                        <a:ea typeface="Cambria Math"/>
                        <a:cs typeface="Times New Roman" pitchFamily="18" charset="0"/>
                      </a:rPr>
                      <m:t>𝜎</m:t>
                    </m:r>
                    <m:d>
                      <m:dPr>
                        <m:ctrlPr>
                          <a:rPr lang="en-US" sz="1800" i="1">
                            <a:solidFill>
                              <a:schemeClr val="tx1"/>
                            </a:solidFill>
                            <a:latin typeface="Cambria Math"/>
                            <a:ea typeface="Cambria Math"/>
                            <a:cs typeface="Times New Roman" pitchFamily="18" charset="0"/>
                          </a:rPr>
                        </m:ctrlPr>
                      </m:dPr>
                      <m:e>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4</m:t>
                                  </m:r>
                                  <m:r>
                                    <a:rPr lang="en-US" sz="1800" i="1">
                                      <a:solidFill>
                                        <a:schemeClr val="tx1"/>
                                      </a:solidFill>
                                      <a:latin typeface="Cambria Math"/>
                                      <a:ea typeface="Cambria Math"/>
                                      <a:cs typeface="Times New Roman" pitchFamily="18" charset="0"/>
                                    </a:rPr>
                                    <m:t>5</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51</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55</m:t>
                                  </m:r>
                                </m:e>
                              </m:mr>
                            </m:m>
                          </m:e>
                        </m:d>
                        <m:r>
                          <a:rPr lang="en-US" sz="1800" i="1">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.1</m:t>
                                  </m:r>
                                </m:e>
                              </m:mr>
                              <m:mr>
                                <m:e>
                                  <m:r>
                                    <a:rPr lang="en-US" sz="1800" i="1">
                                      <a:solidFill>
                                        <a:schemeClr val="tx1"/>
                                      </a:solidFill>
                                      <a:latin typeface="Cambria Math"/>
                                      <a:ea typeface="Cambria Math"/>
                                      <a:cs typeface="Times New Roman" pitchFamily="18" charset="0"/>
                                    </a:rPr>
                                    <m:t>−0.1</m:t>
                                  </m:r>
                                </m:e>
                              </m:mr>
                              <m:mr>
                                <m:e>
                                  <m:r>
                                    <a:rPr lang="en-US" sz="1800" i="1">
                                      <a:solidFill>
                                        <a:schemeClr val="tx1"/>
                                      </a:solidFill>
                                      <a:latin typeface="Cambria Math"/>
                                      <a:ea typeface="Cambria Math"/>
                                      <a:cs typeface="Times New Roman" pitchFamily="18" charset="0"/>
                                    </a:rPr>
                                    <m:t>0.05</m:t>
                                  </m:r>
                                </m:e>
                              </m:mr>
                            </m:m>
                          </m:e>
                        </m:d>
                      </m:e>
                    </m:d>
                  </m:oMath>
                </a14:m>
                <a:r>
                  <a:rPr lang="en-US" sz="1800" dirty="0">
                    <a:solidFill>
                      <a:schemeClr val="tx1"/>
                    </a:solidFill>
                    <a:ea typeface="Cambria Math"/>
                    <a:cs typeface="Times New Roman" pitchFamily="18" charset="0"/>
                  </a:rPr>
                  <a:t> </a:t>
                </a:r>
                <a14:m>
                  <m:oMath xmlns:m="http://schemas.openxmlformats.org/officeDocument/2006/math">
                    <m:r>
                      <a:rPr lang="en-US" sz="1800" b="0" i="0" smtClean="0">
                        <a:solidFill>
                          <a:schemeClr val="tx1"/>
                        </a:solidFill>
                        <a:latin typeface="Cambria Math"/>
                        <a:ea typeface="Cambria Math"/>
                        <a:cs typeface="Times New Roman" pitchFamily="18" charset="0"/>
                      </a:rPr>
                      <m:t>=</m:t>
                    </m:r>
                    <m:r>
                      <a:rPr lang="en-US" sz="1800" i="1">
                        <a:solidFill>
                          <a:schemeClr val="tx1"/>
                        </a:solidFill>
                        <a:latin typeface="Cambria Math"/>
                        <a:ea typeface="Cambria Math"/>
                        <a:cs typeface="Times New Roman" pitchFamily="18" charset="0"/>
                      </a:rPr>
                      <m:t>𝜎</m:t>
                    </m:r>
                    <m:d>
                      <m:dPr>
                        <m:ctrlPr>
                          <a:rPr lang="en-US" sz="1800" i="1">
                            <a:solidFill>
                              <a:schemeClr val="tx1"/>
                            </a:solidFill>
                            <a:latin typeface="Cambria Math"/>
                            <a:ea typeface="Cambria Math"/>
                            <a:cs typeface="Times New Roman" pitchFamily="18" charset="0"/>
                          </a:rPr>
                        </m:ctrlPr>
                      </m:dPr>
                      <m:e>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5</m:t>
                                  </m:r>
                                  <m:r>
                                    <a:rPr lang="en-US" sz="1800" i="1">
                                      <a:solidFill>
                                        <a:schemeClr val="tx1"/>
                                      </a:solidFill>
                                      <a:latin typeface="Cambria Math"/>
                                      <a:ea typeface="Cambria Math"/>
                                      <a:cs typeface="Times New Roman" pitchFamily="18" charset="0"/>
                                    </a:rPr>
                                    <m:t>5</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6</m:t>
                                  </m:r>
                                  <m:r>
                                    <a:rPr lang="en-US" sz="1800" i="1">
                                      <a:solidFill>
                                        <a:schemeClr val="tx1"/>
                                      </a:solidFill>
                                      <a:latin typeface="Cambria Math"/>
                                      <a:ea typeface="Cambria Math"/>
                                      <a:cs typeface="Times New Roman" pitchFamily="18" charset="0"/>
                                    </a:rPr>
                                    <m:t>1</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60</m:t>
                                  </m:r>
                                </m:e>
                              </m:mr>
                            </m:m>
                          </m:e>
                        </m:d>
                      </m:e>
                    </m:d>
                  </m:oMath>
                </a14:m>
                <a:endParaRPr lang="en-US" sz="1800" i="1" dirty="0" smtClean="0">
                  <a:solidFill>
                    <a:schemeClr val="tx1"/>
                  </a:solidFill>
                  <a:latin typeface="Cambria Math"/>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6341</m:t>
                                </m:r>
                              </m:e>
                            </m:mr>
                            <m:mr>
                              <m:e>
                                <m:r>
                                  <a:rPr lang="en-US" sz="1800" i="1">
                                    <a:solidFill>
                                      <a:schemeClr val="tx1"/>
                                    </a:solidFill>
                                    <a:latin typeface="Cambria Math"/>
                                    <a:ea typeface="Cambria Math"/>
                                    <a:cs typeface="Times New Roman" pitchFamily="18" charset="0"/>
                                  </a:rPr>
                                  <m:t>0</m:t>
                                </m:r>
                                <m:r>
                                  <a:rPr lang="en-US" sz="1800" b="0" i="1" smtClean="0">
                                    <a:solidFill>
                                      <a:schemeClr val="tx1"/>
                                    </a:solidFill>
                                    <a:latin typeface="Cambria Math"/>
                                    <a:ea typeface="Cambria Math"/>
                                    <a:cs typeface="Times New Roman" pitchFamily="18" charset="0"/>
                                  </a:rPr>
                                  <m:t>.3524</m:t>
                                </m:r>
                              </m:e>
                            </m:mr>
                            <m:mr>
                              <m:e>
                                <m: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6</m:t>
                                </m:r>
                                <m:r>
                                  <a:rPr lang="en-US" sz="1800" b="0" i="1" smtClean="0">
                                    <a:solidFill>
                                      <a:schemeClr val="tx1"/>
                                    </a:solidFill>
                                    <a:latin typeface="Cambria Math"/>
                                    <a:ea typeface="Cambria Math"/>
                                    <a:cs typeface="Times New Roman" pitchFamily="18" charset="0"/>
                                  </a:rPr>
                                  <m:t>457</m:t>
                                </m:r>
                              </m:e>
                            </m:mr>
                          </m:m>
                        </m:e>
                      </m:d>
                    </m:oMath>
                  </m:oMathPara>
                </a14:m>
                <a:endParaRPr lang="en-GB" sz="1800" i="1" dirty="0">
                  <a:solidFill>
                    <a:schemeClr val="tx1"/>
                  </a:solidFill>
                  <a:latin typeface="Cambria Math" panose="02040503050406030204"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CC825018-1E31-1222-7CFE-055D77D142FE}"/>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3717372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mc:AlternateContent xmlns:mc="http://schemas.openxmlformats.org/markup-compatibility/2006" xmlns:a14="http://schemas.microsoft.com/office/drawing/2010/main">
        <mc:Choice Requires="a14">
          <p:sp>
            <p:nvSpPr>
              <p:cNvPr id="5" name="Subtitle 2">
                <a:extLst>
                  <a:ext uri="{FF2B5EF4-FFF2-40B4-BE49-F238E27FC236}">
                    <a16:creationId xmlns:a16="http://schemas.microsoft.com/office/drawing/2014/main" xmlns="" id="{D6F78EE4-952C-15F5-5A5E-ECFC2F2EE2DE}"/>
                  </a:ext>
                </a:extLst>
              </p:cNvPr>
              <p:cNvSpPr txBox="1">
                <a:spLocks/>
              </p:cNvSpPr>
              <p:nvPr/>
            </p:nvSpPr>
            <p:spPr>
              <a:xfrm>
                <a:off x="457200" y="1447800"/>
                <a:ext cx="8229600" cy="14478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a:solidFill>
                      <a:schemeClr val="tx1"/>
                    </a:solidFill>
                    <a:latin typeface="Times New Roman" pitchFamily="18" charset="0"/>
                    <a:cs typeface="Times New Roman" pitchFamily="18" charset="0"/>
                  </a:rPr>
                  <a:t>Example</a:t>
                </a:r>
              </a:p>
              <a:p>
                <a:pPr algn="just"/>
                <a:r>
                  <a:rPr lang="en-GB" sz="1800" b="1" dirty="0">
                    <a:solidFill>
                      <a:schemeClr val="tx1"/>
                    </a:solidFill>
                    <a:latin typeface="Times New Roman" pitchFamily="18" charset="0"/>
                    <a:cs typeface="Times New Roman" pitchFamily="18" charset="0"/>
                  </a:rPr>
                  <a:t>Input Layer: </a:t>
                </a:r>
                <a:r>
                  <a:rPr lang="en-GB" sz="1800" dirty="0">
                    <a:solidFill>
                      <a:schemeClr val="tx1"/>
                    </a:solidFill>
                    <a:latin typeface="Times New Roman" pitchFamily="18" charset="0"/>
                    <a:cs typeface="Times New Roman" pitchFamily="18" charset="0"/>
                  </a:rPr>
                  <a:t>3 input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a:solidFill>
                              <a:schemeClr val="tx1"/>
                            </a:solidFill>
                            <a:latin typeface="Cambria Math" panose="02040503050406030204" pitchFamily="18" charset="0"/>
                            <a:cs typeface="Times New Roman" pitchFamily="18" charset="0"/>
                          </a:rPr>
                          <m:t>𝒙</m:t>
                        </m:r>
                      </m:e>
                      <m:sub>
                        <m:r>
                          <a:rPr lang="en-GB" sz="1800" b="1" i="1" dirty="0" smtClean="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a:t>
                </a:r>
              </a:p>
              <a:p>
                <a:pPr algn="just"/>
                <a:r>
                  <a:rPr lang="en-GB" sz="1800" b="1" dirty="0">
                    <a:solidFill>
                      <a:schemeClr val="tx1"/>
                    </a:solidFill>
                    <a:latin typeface="Times New Roman" pitchFamily="18" charset="0"/>
                    <a:cs typeface="Times New Roman" pitchFamily="18" charset="0"/>
                  </a:rPr>
                  <a:t>Hidden Layer: </a:t>
                </a:r>
                <a:r>
                  <a:rPr lang="en-GB" sz="1800" dirty="0">
                    <a:solidFill>
                      <a:schemeClr val="tx1"/>
                    </a:solidFill>
                    <a:latin typeface="Times New Roman" pitchFamily="18" charset="0"/>
                    <a:cs typeface="Times New Roman" pitchFamily="18" charset="0"/>
                  </a:rPr>
                  <a:t>3 hidden neurons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𝒉</m:t>
                        </m:r>
                      </m:e>
                      <m:sub>
                        <m:r>
                          <a:rPr lang="en-GB" sz="1800" b="1" i="1" dirty="0">
                            <a:solidFill>
                              <a:schemeClr val="tx1"/>
                            </a:solidFill>
                            <a:latin typeface="Cambria Math" panose="02040503050406030204" pitchFamily="18" charset="0"/>
                            <a:cs typeface="Times New Roman" pitchFamily="18" charset="0"/>
                          </a:rPr>
                          <m:t>𝟑</m:t>
                        </m:r>
                      </m:sub>
                    </m:sSub>
                  </m:oMath>
                </a14:m>
                <a:r>
                  <a:rPr lang="en-GB" sz="1800" dirty="0">
                    <a:solidFill>
                      <a:schemeClr val="tx1"/>
                    </a:solidFill>
                    <a:latin typeface="Times New Roman" pitchFamily="18" charset="0"/>
                    <a:cs typeface="Times New Roman" pitchFamily="18" charset="0"/>
                  </a:rPr>
                  <a:t>) with sigmoid activation</a:t>
                </a:r>
              </a:p>
              <a:p>
                <a:pPr algn="just"/>
                <a:r>
                  <a:rPr lang="en-GB" sz="1800" b="1" dirty="0">
                    <a:solidFill>
                      <a:schemeClr val="tx1"/>
                    </a:solidFill>
                    <a:latin typeface="Times New Roman" pitchFamily="18" charset="0"/>
                    <a:cs typeface="Times New Roman" pitchFamily="18" charset="0"/>
                  </a:rPr>
                  <a:t>Output Layer: </a:t>
                </a:r>
                <a:r>
                  <a:rPr lang="en-GB" sz="1800" dirty="0">
                    <a:solidFill>
                      <a:schemeClr val="tx1"/>
                    </a:solidFill>
                    <a:latin typeface="Times New Roman" pitchFamily="18" charset="0"/>
                    <a:cs typeface="Times New Roman" pitchFamily="18" charset="0"/>
                  </a:rPr>
                  <a:t>2 output neurons (</a:t>
                </a:r>
                <a14:m>
                  <m:oMath xmlns:m="http://schemas.openxmlformats.org/officeDocument/2006/math">
                    <m:sSub>
                      <m:sSubPr>
                        <m:ctrlPr>
                          <a:rPr lang="en-GB" sz="1800" b="1" i="1" dirty="0" smtClean="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𝟏</m:t>
                        </m:r>
                      </m:sub>
                    </m:sSub>
                  </m:oMath>
                </a14:m>
                <a:r>
                  <a:rPr lang="en-GB" sz="1800" dirty="0">
                    <a:solidFill>
                      <a:schemeClr val="tx1"/>
                    </a:solidFill>
                    <a:latin typeface="Times New Roman" pitchFamily="18" charset="0"/>
                    <a:cs typeface="Times New Roman" pitchFamily="18" charset="0"/>
                  </a:rPr>
                  <a:t>, </a:t>
                </a:r>
                <a14:m>
                  <m:oMath xmlns:m="http://schemas.openxmlformats.org/officeDocument/2006/math">
                    <m:sSub>
                      <m:sSubPr>
                        <m:ctrlPr>
                          <a:rPr lang="en-GB" sz="1800" b="1" i="1" dirty="0">
                            <a:solidFill>
                              <a:schemeClr val="tx1"/>
                            </a:solidFill>
                            <a:latin typeface="Cambria Math"/>
                            <a:cs typeface="Times New Roman" pitchFamily="18" charset="0"/>
                          </a:rPr>
                        </m:ctrlPr>
                      </m:sSubPr>
                      <m:e>
                        <m:r>
                          <a:rPr lang="en-GB" sz="1800" b="1" i="1" dirty="0" smtClean="0">
                            <a:solidFill>
                              <a:schemeClr val="tx1"/>
                            </a:solidFill>
                            <a:latin typeface="Cambria Math" panose="02040503050406030204" pitchFamily="18" charset="0"/>
                            <a:cs typeface="Times New Roman" pitchFamily="18" charset="0"/>
                          </a:rPr>
                          <m:t>𝒚</m:t>
                        </m:r>
                      </m:e>
                      <m:sub>
                        <m:r>
                          <a:rPr lang="en-GB" sz="1800" b="1" i="1" dirty="0" smtClean="0">
                            <a:solidFill>
                              <a:schemeClr val="tx1"/>
                            </a:solidFill>
                            <a:latin typeface="Cambria Math" panose="02040503050406030204" pitchFamily="18" charset="0"/>
                            <a:cs typeface="Times New Roman" pitchFamily="18" charset="0"/>
                          </a:rPr>
                          <m:t>𝟐</m:t>
                        </m:r>
                      </m:sub>
                    </m:sSub>
                  </m:oMath>
                </a14:m>
                <a:r>
                  <a:rPr lang="en-GB" sz="1800" dirty="0">
                    <a:solidFill>
                      <a:schemeClr val="tx1"/>
                    </a:solidFill>
                    <a:latin typeface="Times New Roman" pitchFamily="18" charset="0"/>
                    <a:cs typeface="Times New Roman" pitchFamily="18" charset="0"/>
                  </a:rPr>
                  <a:t>) with </a:t>
                </a:r>
                <a:r>
                  <a:rPr lang="en-GB" sz="1800" dirty="0" err="1">
                    <a:solidFill>
                      <a:schemeClr val="tx1"/>
                    </a:solidFill>
                    <a:latin typeface="Times New Roman" pitchFamily="18" charset="0"/>
                    <a:cs typeface="Times New Roman" pitchFamily="18" charset="0"/>
                  </a:rPr>
                  <a:t>softmax</a:t>
                </a:r>
                <a:r>
                  <a:rPr lang="en-GB" sz="1800" dirty="0">
                    <a:solidFill>
                      <a:schemeClr val="tx1"/>
                    </a:solidFill>
                    <a:latin typeface="Times New Roman" pitchFamily="18" charset="0"/>
                    <a:cs typeface="Times New Roman" pitchFamily="18" charset="0"/>
                  </a:rPr>
                  <a:t> activation</a:t>
                </a:r>
                <a:endParaRPr lang="en-US" sz="1800" dirty="0">
                  <a:solidFill>
                    <a:schemeClr val="tx1"/>
                  </a:solidFill>
                  <a:latin typeface="Times New Roman" pitchFamily="18" charset="0"/>
                  <a:cs typeface="Times New Roman" pitchFamily="18" charset="0"/>
                </a:endParaRPr>
              </a:p>
            </p:txBody>
          </p:sp>
        </mc:Choice>
        <mc:Fallback xmlns="">
          <p:sp>
            <p:nvSpPr>
              <p:cNvPr id="5" name="Subtitle 2">
                <a:extLst>
                  <a:ext uri="{FF2B5EF4-FFF2-40B4-BE49-F238E27FC236}">
                    <a16:creationId xmlns:a16="http://schemas.microsoft.com/office/drawing/2014/main" id="{D6F78EE4-952C-15F5-5A5E-ECFC2F2EE2DE}"/>
                  </a:ext>
                </a:extLst>
              </p:cNvPr>
              <p:cNvSpPr txBox="1">
                <a:spLocks noRot="1" noChangeAspect="1" noMove="1" noResize="1" noEditPoints="1" noAdjustHandles="1" noChangeArrowheads="1" noChangeShapeType="1" noTextEdit="1"/>
              </p:cNvSpPr>
              <p:nvPr/>
            </p:nvSpPr>
            <p:spPr>
              <a:xfrm>
                <a:off x="457200" y="1447800"/>
                <a:ext cx="8229600" cy="1447800"/>
              </a:xfrm>
              <a:prstGeom prst="rect">
                <a:avLst/>
              </a:prstGeom>
              <a:blipFill>
                <a:blip r:embed="rId2"/>
                <a:stretch>
                  <a:fillRect l="-593" t="-2532"/>
                </a:stretch>
              </a:blipFill>
            </p:spPr>
            <p:txBody>
              <a:bodyPr/>
              <a:lstStyle/>
              <a:p>
                <a:r>
                  <a:rPr lang="en-GB">
                    <a:noFill/>
                  </a:rPr>
                  <a:t> </a:t>
                </a:r>
              </a:p>
            </p:txBody>
          </p:sp>
        </mc:Fallback>
      </mc:AlternateContent>
      <p:pic>
        <p:nvPicPr>
          <p:cNvPr id="17426" name="Picture 17425">
            <a:extLst>
              <a:ext uri="{FF2B5EF4-FFF2-40B4-BE49-F238E27FC236}">
                <a16:creationId xmlns:a16="http://schemas.microsoft.com/office/drawing/2014/main" xmlns="" id="{B4612785-24AA-0CAF-E9BB-A0D2EF44D0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646" y="3277510"/>
            <a:ext cx="3590872" cy="2705061"/>
          </a:xfrm>
          <a:prstGeom prst="rect">
            <a:avLst/>
          </a:prstGeom>
        </p:spPr>
      </p:pic>
      <mc:AlternateContent xmlns:mc="http://schemas.openxmlformats.org/markup-compatibility/2006">
        <mc:Choice xmlns:a14="http://schemas.microsoft.com/office/drawing/2010/main" Requires="a14">
          <p:sp>
            <p:nvSpPr>
              <p:cNvPr id="17429" name="Subtitle 2">
                <a:extLst>
                  <a:ext uri="{FF2B5EF4-FFF2-40B4-BE49-F238E27FC236}">
                    <a16:creationId xmlns:a16="http://schemas.microsoft.com/office/drawing/2014/main" xmlns="" id="{CC825018-1E31-1222-7CFE-055D77D142F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We could do all using Matrix</a:t>
                </a:r>
              </a:p>
              <a:p>
                <a:pPr algn="just"/>
                <a14:m>
                  <m:oMathPara xmlns:m="http://schemas.openxmlformats.org/officeDocument/2006/math">
                    <m:oMathParaPr>
                      <m:jc m:val="left"/>
                    </m:oMathParaPr>
                    <m:oMath xmlns:m="http://schemas.openxmlformats.org/officeDocument/2006/math">
                      <m:r>
                        <a:rPr lang="en-US" sz="1800" b="1" i="1">
                          <a:solidFill>
                            <a:schemeClr val="tx1"/>
                          </a:solidFill>
                          <a:latin typeface="Cambria Math"/>
                          <a:cs typeface="Times New Roman" pitchFamily="18" charset="0"/>
                        </a:rPr>
                        <m:t>𝒛</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𝑼𝒉</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𝒃</m:t>
                      </m:r>
                    </m:oMath>
                  </m:oMathPara>
                </a14:m>
                <a:endParaRPr lang="en-US" sz="1800" b="1" i="1" dirty="0" smtClean="0">
                  <a:solidFill>
                    <a:schemeClr val="tx1"/>
                  </a:solidFill>
                  <a:latin typeface="Cambria Math" panose="02040503050406030204" pitchFamily="18" charset="0"/>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3"/>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.3</m:t>
                                </m:r>
                              </m:e>
                              <m:e>
                                <m:r>
                                  <a:rPr lang="en-US" sz="1800" i="1">
                                    <a:solidFill>
                                      <a:schemeClr val="tx1"/>
                                    </a:solidFill>
                                    <a:latin typeface="Cambria Math"/>
                                    <a:ea typeface="Cambria Math"/>
                                    <a:cs typeface="Times New Roman" pitchFamily="18" charset="0"/>
                                  </a:rPr>
                                  <m:t>0.7</m:t>
                                </m:r>
                              </m:e>
                              <m:e>
                                <m:r>
                                  <a:rPr lang="en-US" sz="1800" i="1">
                                    <a:solidFill>
                                      <a:schemeClr val="tx1"/>
                                    </a:solidFill>
                                    <a:latin typeface="Cambria Math"/>
                                    <a:ea typeface="Cambria Math"/>
                                    <a:cs typeface="Times New Roman" pitchFamily="18" charset="0"/>
                                  </a:rPr>
                                  <m:t>−0.5</m:t>
                                </m:r>
                              </m:e>
                            </m:mr>
                            <m:mr>
                              <m:e>
                                <m:r>
                                  <a:rPr lang="en-US" sz="1800" i="1">
                                    <a:solidFill>
                                      <a:schemeClr val="tx1"/>
                                    </a:solidFill>
                                    <a:latin typeface="Cambria Math"/>
                                    <a:ea typeface="Cambria Math"/>
                                    <a:cs typeface="Times New Roman" pitchFamily="18" charset="0"/>
                                  </a:rPr>
                                  <m:t>−0.2</m:t>
                                </m:r>
                              </m:e>
                              <m:e>
                                <m:r>
                                  <a:rPr lang="en-US" sz="1800" i="1">
                                    <a:solidFill>
                                      <a:schemeClr val="tx1"/>
                                    </a:solidFill>
                                    <a:latin typeface="Cambria Math"/>
                                    <a:ea typeface="Cambria Math"/>
                                    <a:cs typeface="Times New Roman" pitchFamily="18" charset="0"/>
                                  </a:rPr>
                                  <m:t>0.1</m:t>
                                </m:r>
                              </m:e>
                              <m:e>
                                <m:r>
                                  <a:rPr lang="en-US" sz="1800" i="1">
                                    <a:solidFill>
                                      <a:schemeClr val="tx1"/>
                                    </a:solidFill>
                                    <a:latin typeface="Cambria Math"/>
                                    <a:ea typeface="Cambria Math"/>
                                    <a:cs typeface="Times New Roman" pitchFamily="18" charset="0"/>
                                  </a:rPr>
                                  <m:t>0.4</m:t>
                                </m:r>
                              </m:e>
                            </m:mr>
                          </m:m>
                        </m:e>
                      </m:d>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.6341</m:t>
                                </m:r>
                              </m:e>
                            </m:mr>
                            <m:mr>
                              <m:e>
                                <m:r>
                                  <a:rPr lang="en-US" sz="1800" i="1">
                                    <a:solidFill>
                                      <a:schemeClr val="tx1"/>
                                    </a:solidFill>
                                    <a:latin typeface="Cambria Math"/>
                                    <a:ea typeface="Cambria Math"/>
                                    <a:cs typeface="Times New Roman" pitchFamily="18" charset="0"/>
                                  </a:rPr>
                                  <m:t>0.3524</m:t>
                                </m:r>
                              </m:e>
                            </m:mr>
                            <m:mr>
                              <m:e>
                                <m:r>
                                  <a:rPr lang="en-US" sz="1800" i="1">
                                    <a:solidFill>
                                      <a:schemeClr val="tx1"/>
                                    </a:solidFill>
                                    <a:latin typeface="Cambria Math"/>
                                    <a:ea typeface="Cambria Math"/>
                                    <a:cs typeface="Times New Roman" pitchFamily="18" charset="0"/>
                                  </a:rPr>
                                  <m:t>0.6457</m:t>
                                </m:r>
                              </m:e>
                            </m:mr>
                          </m:m>
                        </m:e>
                      </m:d>
                      <m:r>
                        <a:rPr lang="en-US" sz="1800" i="1">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.3</m:t>
                                </m:r>
                              </m:e>
                            </m:mr>
                            <m:mr>
                              <m:e>
                                <m:r>
                                  <a:rPr lang="en-US" sz="1800" i="1">
                                    <a:solidFill>
                                      <a:schemeClr val="tx1"/>
                                    </a:solidFill>
                                    <a:latin typeface="Cambria Math"/>
                                    <a:ea typeface="Cambria Math"/>
                                    <a:cs typeface="Times New Roman" pitchFamily="18" charset="0"/>
                                  </a:rPr>
                                  <m:t>−0.3</m:t>
                                </m:r>
                              </m:e>
                            </m:mr>
                          </m:m>
                        </m:e>
                      </m:d>
                    </m:oMath>
                  </m:oMathPara>
                </a14:m>
                <a:endParaRPr lang="en-US" sz="1800" b="0" dirty="0" smtClean="0">
                  <a:solidFill>
                    <a:schemeClr val="tx1"/>
                  </a:solidFill>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a:rPr lang="en-US" sz="1800" i="1">
                                    <a:solidFill>
                                      <a:schemeClr val="tx1"/>
                                    </a:solidFill>
                                    <a:latin typeface="Cambria Math"/>
                                    <a:ea typeface="Cambria Math"/>
                                    <a:cs typeface="Times New Roman" pitchFamily="18" charset="0"/>
                                  </a:rPr>
                                  <m:t>0.114</m:t>
                                </m:r>
                                <m:r>
                                  <a:rPr lang="en-US" sz="1800" b="0" i="1" smtClean="0">
                                    <a:solidFill>
                                      <a:schemeClr val="tx1"/>
                                    </a:solidFill>
                                    <a:latin typeface="Cambria Math"/>
                                    <a:ea typeface="Cambria Math"/>
                                    <a:cs typeface="Times New Roman" pitchFamily="18" charset="0"/>
                                  </a:rPr>
                                  <m:t>1</m:t>
                                </m:r>
                              </m:e>
                            </m:mr>
                            <m:mr>
                              <m:e>
                                <m:r>
                                  <a:rPr lang="en-US" sz="1800" i="1">
                                    <a:solidFill>
                                      <a:schemeClr val="tx1"/>
                                    </a:solidFill>
                                    <a:latin typeface="Cambria Math"/>
                                    <a:ea typeface="Cambria Math"/>
                                    <a:cs typeface="Times New Roman" pitchFamily="18" charset="0"/>
                                  </a:rPr>
                                  <m:t>0.1667</m:t>
                                </m:r>
                              </m:e>
                            </m:mr>
                          </m:m>
                        </m:e>
                      </m:d>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.3</m:t>
                                </m:r>
                              </m:e>
                            </m:mr>
                            <m:mr>
                              <m:e>
                                <m:r>
                                  <a:rPr lang="en-US" sz="1800" i="1">
                                    <a:solidFill>
                                      <a:schemeClr val="tx1"/>
                                    </a:solidFill>
                                    <a:latin typeface="Cambria Math"/>
                                    <a:ea typeface="Cambria Math"/>
                                    <a:cs typeface="Times New Roman" pitchFamily="18" charset="0"/>
                                  </a:rPr>
                                  <m:t>−0.3</m:t>
                                </m:r>
                              </m:e>
                            </m:mr>
                          </m:m>
                        </m:e>
                      </m:d>
                      <m:r>
                        <a:rPr lang="en-US" sz="1800" b="0" i="1" smtClean="0">
                          <a:solidFill>
                            <a:schemeClr val="tx1"/>
                          </a:solidFill>
                          <a:latin typeface="Cambria Math"/>
                          <a:ea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4141</m:t>
                                </m:r>
                              </m:e>
                            </m:mr>
                            <m:mr>
                              <m:e>
                                <m:r>
                                  <a:rPr lang="en-US" sz="1800" i="1">
                                    <a:solidFill>
                                      <a:schemeClr val="tx1"/>
                                    </a:solidFill>
                                    <a:latin typeface="Cambria Math"/>
                                    <a:ea typeface="Cambria Math"/>
                                    <a:cs typeface="Times New Roman" pitchFamily="18" charset="0"/>
                                  </a:rPr>
                                  <m:t>−0.1333</m:t>
                                </m:r>
                              </m:e>
                            </m:mr>
                          </m:m>
                        </m:e>
                      </m:d>
                    </m:oMath>
                  </m:oMathPara>
                </a14:m>
                <a:endParaRPr lang="en-US" sz="1800" b="0" dirty="0" smtClean="0">
                  <a:solidFill>
                    <a:schemeClr val="tx1"/>
                  </a:solidFill>
                  <a:ea typeface="Cambria Math"/>
                  <a:cs typeface="Times New Roman" pitchFamily="18" charset="0"/>
                </a:endParaRPr>
              </a:p>
              <a:p>
                <a:pPr algn="just"/>
                <a:endParaRPr lang="en-US" sz="1800" b="0" dirty="0" smtClean="0">
                  <a:solidFill>
                    <a:schemeClr val="tx1"/>
                  </a:solidFill>
                  <a:ea typeface="Cambria Math"/>
                  <a:cs typeface="Times New Roman" pitchFamily="18" charset="0"/>
                </a:endParaRPr>
              </a:p>
              <a:p>
                <a:pPr algn="just"/>
                <a14:m>
                  <m:oMathPara xmlns:m="http://schemas.openxmlformats.org/officeDocument/2006/math">
                    <m:oMathParaPr>
                      <m:jc m:val="left"/>
                    </m:oMathParaPr>
                    <m:oMath xmlns:m="http://schemas.openxmlformats.org/officeDocument/2006/math">
                      <m:r>
                        <a:rPr lang="en-GB" sz="1800" b="1" i="1" dirty="0" smtClean="0">
                          <a:solidFill>
                            <a:schemeClr val="tx1"/>
                          </a:solidFill>
                          <a:latin typeface="Cambria Math"/>
                          <a:cs typeface="Times New Roman" pitchFamily="18" charset="0"/>
                        </a:rPr>
                        <m:t>𝒚</m:t>
                      </m:r>
                      <m:r>
                        <a:rPr lang="en-GB" sz="1800" b="1" i="1" dirty="0" smtClean="0">
                          <a:solidFill>
                            <a:schemeClr val="tx1"/>
                          </a:solidFill>
                          <a:latin typeface="Cambria Math"/>
                          <a:cs typeface="Times New Roman" pitchFamily="18" charset="0"/>
                        </a:rPr>
                        <m:t> = </m:t>
                      </m:r>
                      <m:r>
                        <a:rPr lang="en-GB" sz="1800" b="1" i="1" dirty="0" err="1">
                          <a:solidFill>
                            <a:schemeClr val="tx1"/>
                          </a:solidFill>
                          <a:latin typeface="Cambria Math"/>
                          <a:cs typeface="Times New Roman" pitchFamily="18" charset="0"/>
                        </a:rPr>
                        <m:t>𝒔𝒐𝒇𝒕𝒎𝒂𝒙</m:t>
                      </m:r>
                      <m:d>
                        <m:dPr>
                          <m:ctrlPr>
                            <a:rPr lang="en-GB" sz="1800" b="1" i="1" dirty="0">
                              <a:solidFill>
                                <a:schemeClr val="tx1"/>
                              </a:solidFill>
                              <a:latin typeface="Cambria Math"/>
                              <a:cs typeface="Times New Roman" pitchFamily="18" charset="0"/>
                            </a:rPr>
                          </m:ctrlPr>
                        </m:dPr>
                        <m:e>
                          <m:r>
                            <a:rPr lang="en-GB" sz="1800" b="1" i="1" dirty="0">
                              <a:solidFill>
                                <a:schemeClr val="tx1"/>
                              </a:solidFill>
                              <a:latin typeface="Cambria Math"/>
                              <a:cs typeface="Times New Roman" pitchFamily="18" charset="0"/>
                            </a:rPr>
                            <m:t>𝒛</m:t>
                          </m:r>
                        </m:e>
                      </m:d>
                      <m:r>
                        <a:rPr lang="en-US" sz="1800" b="0" i="1" dirty="0" smtClean="0">
                          <a:solidFill>
                            <a:schemeClr val="tx1"/>
                          </a:solidFill>
                          <a:latin typeface="Cambria Math"/>
                          <a:cs typeface="Times New Roman" pitchFamily="18" charset="0"/>
                        </a:rPr>
                        <m:t>=</m:t>
                      </m:r>
                      <m:r>
                        <a:rPr lang="en-GB" sz="1800" i="1" dirty="0">
                          <a:solidFill>
                            <a:schemeClr val="tx1"/>
                          </a:solidFill>
                          <a:latin typeface="Cambria Math"/>
                          <a:cs typeface="Times New Roman" pitchFamily="18" charset="0"/>
                        </a:rPr>
                        <m:t>𝑠𝑜𝑓𝑡𝑚𝑎𝑥</m:t>
                      </m:r>
                      <m:d>
                        <m:dPr>
                          <m:ctrlPr>
                            <a:rPr lang="en-GB" sz="1800" i="1" dirty="0">
                              <a:solidFill>
                                <a:schemeClr val="tx1"/>
                              </a:solidFill>
                              <a:latin typeface="Cambria Math"/>
                              <a:cs typeface="Times New Roman" pitchFamily="18" charset="0"/>
                            </a:rPr>
                          </m:ctrlPr>
                        </m:dPr>
                        <m:e>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i="1">
                                        <a:solidFill>
                                          <a:schemeClr val="tx1"/>
                                        </a:solidFill>
                                        <a:latin typeface="Cambria Math"/>
                                        <a:ea typeface="Cambria Math"/>
                                        <a:cs typeface="Times New Roman" pitchFamily="18" charset="0"/>
                                      </a:rPr>
                                      <m:t>4141</m:t>
                                    </m:r>
                                  </m:e>
                                </m:mr>
                                <m:mr>
                                  <m:e>
                                    <m:r>
                                      <a:rPr lang="en-US" sz="1800" i="1">
                                        <a:solidFill>
                                          <a:schemeClr val="tx1"/>
                                        </a:solidFill>
                                        <a:latin typeface="Cambria Math"/>
                                        <a:ea typeface="Cambria Math"/>
                                        <a:cs typeface="Times New Roman" pitchFamily="18" charset="0"/>
                                      </a:rPr>
                                      <m:t>−0.1333</m:t>
                                    </m:r>
                                  </m:e>
                                </m:mr>
                              </m:m>
                            </m:e>
                          </m:d>
                        </m:e>
                      </m:d>
                    </m:oMath>
                  </m:oMathPara>
                </a14:m>
                <a:endParaRPr lang="en-US" sz="1800" i="1" dirty="0" smtClean="0">
                  <a:solidFill>
                    <a:schemeClr val="tx1"/>
                  </a:solidFill>
                  <a:latin typeface="Cambria Math" panose="02040503050406030204"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r>
                        <a:rPr lang="en-US" sz="1800" b="0" i="1" smtClean="0">
                          <a:solidFill>
                            <a:schemeClr val="tx1"/>
                          </a:solidFill>
                          <a:latin typeface="Cambria Math"/>
                          <a:cs typeface="Times New Roman" pitchFamily="18" charset="0"/>
                        </a:rPr>
                        <m:t>=</m:t>
                      </m:r>
                      <m:d>
                        <m:dPr>
                          <m:begChr m:val="["/>
                          <m:endChr m:val="]"/>
                          <m:ctrlPr>
                            <a:rPr lang="en-US" sz="1800" i="1">
                              <a:solidFill>
                                <a:schemeClr val="tx1"/>
                              </a:solidFill>
                              <a:latin typeface="Cambria Math"/>
                              <a:ea typeface="Cambria Math"/>
                              <a:cs typeface="Times New Roman" pitchFamily="18" charset="0"/>
                            </a:rPr>
                          </m:ctrlPr>
                        </m:dPr>
                        <m:e>
                          <m:m>
                            <m:mPr>
                              <m:mcs>
                                <m:mc>
                                  <m:mcPr>
                                    <m:count m:val="1"/>
                                    <m:mcJc m:val="center"/>
                                  </m:mcPr>
                                </m:mc>
                              </m:mcs>
                              <m:ctrlPr>
                                <a:rPr lang="en-US" sz="1800" i="1">
                                  <a:solidFill>
                                    <a:schemeClr val="tx1"/>
                                  </a:solidFill>
                                  <a:latin typeface="Cambria Math"/>
                                  <a:ea typeface="Cambria Math"/>
                                  <a:cs typeface="Times New Roman" pitchFamily="18" charset="0"/>
                                </a:rPr>
                              </m:ctrlPr>
                            </m:mPr>
                            <m:mr>
                              <m:e>
                                <m:r>
                                  <m:rPr>
                                    <m:brk m:alnAt="7"/>
                                  </m:rPr>
                                  <a:rPr lang="en-US" sz="1800" i="1">
                                    <a:solidFill>
                                      <a:schemeClr val="tx1"/>
                                    </a:solidFill>
                                    <a:latin typeface="Cambria Math"/>
                                    <a:ea typeface="Cambria Math"/>
                                    <a:cs typeface="Times New Roman" pitchFamily="18" charset="0"/>
                                  </a:rPr>
                                  <m:t>0</m:t>
                                </m:r>
                                <m:r>
                                  <a:rPr lang="en-US" sz="1800" i="1">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6335</m:t>
                                </m:r>
                              </m:e>
                            </m:mr>
                            <m:mr>
                              <m:e>
                                <m:r>
                                  <a:rPr lang="en-US" sz="1800" b="0" i="1" smtClean="0">
                                    <a:solidFill>
                                      <a:schemeClr val="tx1"/>
                                    </a:solidFill>
                                    <a:latin typeface="Cambria Math"/>
                                    <a:ea typeface="Cambria Math"/>
                                    <a:cs typeface="Times New Roman" pitchFamily="18" charset="0"/>
                                  </a:rPr>
                                  <m:t>0.6335</m:t>
                                </m:r>
                              </m:e>
                            </m:mr>
                          </m:m>
                        </m:e>
                      </m:d>
                    </m:oMath>
                  </m:oMathPara>
                </a14:m>
                <a:endParaRPr lang="en-GB" sz="1800" i="1" dirty="0">
                  <a:solidFill>
                    <a:schemeClr val="tx1"/>
                  </a:solidFill>
                  <a:latin typeface="Cambria Math" panose="02040503050406030204" pitchFamily="18" charset="0"/>
                  <a:cs typeface="Times New Roman" pitchFamily="18" charset="0"/>
                </a:endParaRPr>
              </a:p>
            </p:txBody>
          </p:sp>
        </mc:Choice>
        <mc:Fallback>
          <p:sp>
            <p:nvSpPr>
              <p:cNvPr id="17429" name="Subtitle 2">
                <a:extLst>
                  <a:ext uri="{FF2B5EF4-FFF2-40B4-BE49-F238E27FC236}">
                    <a16:creationId xmlns:a16="http://schemas.microsoft.com/office/drawing/2014/main" xmlns:a14="http://schemas.microsoft.com/office/drawing/2010/main" xmlns="" id="{CC825018-1E31-1222-7CFE-055D77D142FE}"/>
                  </a:ext>
                </a:extLst>
              </p:cNvPr>
              <p:cNvSpPr txBox="1">
                <a:spLocks noRot="1" noChangeAspect="1" noMove="1" noResize="1" noEditPoints="1" noAdjustHandles="1" noChangeArrowheads="1" noChangeShapeType="1" noTextEdit="1"/>
              </p:cNvSpPr>
              <p:nvPr/>
            </p:nvSpPr>
            <p:spPr>
              <a:xfrm>
                <a:off x="4038600" y="3048000"/>
                <a:ext cx="5029200" cy="3429000"/>
              </a:xfrm>
              <a:prstGeom prst="rect">
                <a:avLst/>
              </a:prstGeom>
              <a:blipFill rotWithShape="1">
                <a:blip r:embed="rId4"/>
                <a:stretch>
                  <a:fillRect l="-1091" t="-888"/>
                </a:stretch>
              </a:blipFill>
            </p:spPr>
            <p:txBody>
              <a:bodyPr/>
              <a:lstStyle/>
              <a:p>
                <a:r>
                  <a:rPr lang="en-US">
                    <a:noFill/>
                  </a:rPr>
                  <a:t> </a:t>
                </a:r>
              </a:p>
            </p:txBody>
          </p:sp>
        </mc:Fallback>
      </mc:AlternateContent>
    </p:spTree>
    <p:extLst>
      <p:ext uri="{BB962C8B-B14F-4D97-AF65-F5344CB8AC3E}">
        <p14:creationId xmlns:p14="http://schemas.microsoft.com/office/powerpoint/2010/main" val="13604393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1447800"/>
          </a:xfrm>
          <a:prstGeom prst="rect">
            <a:avLst/>
          </a:prstGeom>
        </p:spPr>
        <p:txBody>
          <a:bodyPr vert="horz" lIns="91440" tIns="45720" rIns="91440" bIns="45720" rtlCol="0">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How these all weights (W, U, b) be learned</a:t>
            </a:r>
            <a:endParaRPr lang="en-GB" sz="1800" b="1"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b="1" dirty="0">
                <a:solidFill>
                  <a:schemeClr val="tx1"/>
                </a:solidFill>
                <a:latin typeface="Times New Roman" pitchFamily="18" charset="0"/>
                <a:cs typeface="Times New Roman" pitchFamily="18" charset="0"/>
              </a:rPr>
              <a:t>Back-propagation</a:t>
            </a:r>
            <a:r>
              <a:rPr lang="en-US" sz="1800" dirty="0">
                <a:solidFill>
                  <a:schemeClr val="tx1"/>
                </a:solidFill>
                <a:latin typeface="Times New Roman" pitchFamily="18" charset="0"/>
                <a:cs typeface="Times New Roman" pitchFamily="18" charset="0"/>
              </a:rPr>
              <a:t> is an example of supervised learning is used at each layer to minimize the error between the layer’s response and the actual </a:t>
            </a:r>
            <a:r>
              <a:rPr lang="en-US" sz="1800" dirty="0" smtClean="0">
                <a:solidFill>
                  <a:schemeClr val="tx1"/>
                </a:solidFill>
                <a:latin typeface="Times New Roman" pitchFamily="18" charset="0"/>
                <a:cs typeface="Times New Roman" pitchFamily="18" charset="0"/>
              </a:rPr>
              <a:t>data.</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error at each hidden layer is an average of the evaluated error</a:t>
            </a: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Hidden </a:t>
            </a:r>
            <a:r>
              <a:rPr lang="en-US" sz="1800" dirty="0">
                <a:solidFill>
                  <a:schemeClr val="tx1"/>
                </a:solidFill>
                <a:latin typeface="Times New Roman" pitchFamily="18" charset="0"/>
                <a:cs typeface="Times New Roman" pitchFamily="18" charset="0"/>
              </a:rPr>
              <a:t>layer networks are trained this way</a:t>
            </a:r>
          </a:p>
          <a:p>
            <a:pPr algn="just"/>
            <a:endParaRPr lang="en-US" sz="1800" dirty="0">
              <a:solidFill>
                <a:schemeClr val="tx1"/>
              </a:solidFill>
              <a:latin typeface="Times New Roman" pitchFamily="18" charset="0"/>
              <a:cs typeface="Times New Roman" pitchFamily="18" charset="0"/>
            </a:endParaRPr>
          </a:p>
        </p:txBody>
      </p:sp>
      <p:pic>
        <p:nvPicPr>
          <p:cNvPr id="17426" name="Picture 17425">
            <a:extLst>
              <a:ext uri="{FF2B5EF4-FFF2-40B4-BE49-F238E27FC236}">
                <a16:creationId xmlns:a16="http://schemas.microsoft.com/office/drawing/2014/main" xmlns="" id="{B4612785-24AA-0CAF-E9BB-A0D2EF44D0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46" y="3277510"/>
            <a:ext cx="3590872" cy="2705061"/>
          </a:xfrm>
          <a:prstGeom prst="rect">
            <a:avLst/>
          </a:prstGeom>
        </p:spPr>
      </p:pic>
      <p:sp>
        <p:nvSpPr>
          <p:cNvPr id="17429" name="Subtitle 2">
            <a:extLst>
              <a:ext uri="{FF2B5EF4-FFF2-40B4-BE49-F238E27FC236}">
                <a16:creationId xmlns:a16="http://schemas.microsoft.com/office/drawing/2014/main" xmlns:a14="http://schemas.microsoft.com/office/drawing/2010/main" xmlns:mc="http://schemas.openxmlformats.org/markup-compatibility/2006" xmlns="" id="{CC825018-1E31-1222-7CFE-055D77D142FE}"/>
              </a:ext>
            </a:extLst>
          </p:cNvPr>
          <p:cNvSpPr txBox="1">
            <a:spLocks/>
          </p:cNvSpPr>
          <p:nvPr/>
        </p:nvSpPr>
        <p:spPr>
          <a:xfrm>
            <a:off x="4038600" y="3048000"/>
            <a:ext cx="5029200" cy="3429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The goal of </a:t>
            </a:r>
            <a:r>
              <a:rPr lang="en-US" sz="1800" b="1" dirty="0" smtClean="0">
                <a:solidFill>
                  <a:schemeClr val="tx1"/>
                </a:solidFill>
                <a:latin typeface="Times New Roman" pitchFamily="18" charset="0"/>
                <a:cs typeface="Times New Roman" pitchFamily="18" charset="0"/>
              </a:rPr>
              <a:t>back-propagation</a:t>
            </a:r>
            <a:r>
              <a:rPr lang="en-US" sz="1800" dirty="0" smtClean="0">
                <a:solidFill>
                  <a:schemeClr val="tx1"/>
                </a:solidFill>
                <a:latin typeface="Times New Roman" pitchFamily="18" charset="0"/>
                <a:cs typeface="Times New Roman" pitchFamily="18" charset="0"/>
              </a:rPr>
              <a:t> </a:t>
            </a:r>
            <a:r>
              <a:rPr lang="en-US" sz="1800" dirty="0">
                <a:solidFill>
                  <a:schemeClr val="tx1"/>
                </a:solidFill>
                <a:latin typeface="Times New Roman" pitchFamily="18" charset="0"/>
                <a:cs typeface="Times New Roman" pitchFamily="18" charset="0"/>
              </a:rPr>
              <a:t>is to optimize the weights so that the neural network can learn how to correctly map arbitrary inputs to outputs</a:t>
            </a:r>
            <a:r>
              <a:rPr lang="en-US" sz="1800" dirty="0" smtClean="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smtClean="0">
                <a:solidFill>
                  <a:schemeClr val="tx1"/>
                </a:solidFill>
                <a:latin typeface="Times New Roman" pitchFamily="18" charset="0"/>
                <a:cs typeface="Times New Roman" pitchFamily="18" charset="0"/>
              </a:rPr>
              <a:t>The </a:t>
            </a:r>
            <a:r>
              <a:rPr lang="en-US" sz="1800" dirty="0">
                <a:solidFill>
                  <a:schemeClr val="tx1"/>
                </a:solidFill>
                <a:latin typeface="Times New Roman" pitchFamily="18" charset="0"/>
                <a:cs typeface="Times New Roman" pitchFamily="18" charset="0"/>
              </a:rPr>
              <a:t>most basic method of training a neural network is </a:t>
            </a:r>
            <a:r>
              <a:rPr lang="en-US" sz="1800" dirty="0">
                <a:solidFill>
                  <a:srgbClr val="FF0000"/>
                </a:solidFill>
                <a:latin typeface="Times New Roman" pitchFamily="18" charset="0"/>
                <a:cs typeface="Times New Roman" pitchFamily="18" charset="0"/>
              </a:rPr>
              <a:t>trial and error</a:t>
            </a:r>
            <a:r>
              <a:rPr lang="en-US" sz="1800" dirty="0">
                <a:solidFill>
                  <a:schemeClr val="tx1"/>
                </a:solidFill>
                <a:latin typeface="Times New Roman" pitchFamily="18" charset="0"/>
                <a:cs typeface="Times New Roman" pitchFamily="18" charset="0"/>
              </a:rPr>
              <a:t>. </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If the network isn't behaving the way it should, </a:t>
            </a:r>
            <a:r>
              <a:rPr lang="en-US" sz="1800" dirty="0">
                <a:solidFill>
                  <a:srgbClr val="FF0000"/>
                </a:solidFill>
                <a:latin typeface="Times New Roman" pitchFamily="18" charset="0"/>
                <a:cs typeface="Times New Roman" pitchFamily="18" charset="0"/>
              </a:rPr>
              <a:t>change the weighting </a:t>
            </a:r>
            <a:r>
              <a:rPr lang="en-US" sz="1800" dirty="0">
                <a:solidFill>
                  <a:schemeClr val="tx1"/>
                </a:solidFill>
                <a:latin typeface="Times New Roman" pitchFamily="18" charset="0"/>
                <a:cs typeface="Times New Roman" pitchFamily="18" charset="0"/>
              </a:rPr>
              <a:t>of a </a:t>
            </a:r>
            <a:r>
              <a:rPr lang="en-US" sz="1800" dirty="0" smtClean="0">
                <a:solidFill>
                  <a:schemeClr val="tx1"/>
                </a:solidFill>
                <a:latin typeface="Times New Roman" pitchFamily="18" charset="0"/>
                <a:cs typeface="Times New Roman" pitchFamily="18" charset="0"/>
              </a:rPr>
              <a:t>the weights. </a:t>
            </a:r>
          </a:p>
          <a:p>
            <a:pPr marL="285750" indent="-285750" algn="just">
              <a:buFont typeface="Arial" pitchFamily="34" charset="0"/>
              <a:buChar char="•"/>
            </a:pPr>
            <a:endParaRPr lang="en-US" sz="1800" dirty="0">
              <a:solidFill>
                <a:schemeClr val="tx1"/>
              </a:solidFill>
              <a:latin typeface="Times New Roman" pitchFamily="18" charset="0"/>
              <a:cs typeface="Times New Roman" pitchFamily="18" charset="0"/>
            </a:endParaRP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It takes time, but the trial and error method does produce results</a:t>
            </a:r>
            <a:r>
              <a:rPr lang="en-US" sz="1800" dirty="0" smtClean="0">
                <a:solidFill>
                  <a:schemeClr val="tx1"/>
                </a:solidFill>
                <a:latin typeface="Times New Roman" pitchFamily="18" charset="0"/>
                <a:cs typeface="Times New Roman" pitchFamily="18" charset="0"/>
              </a:rPr>
              <a:t>.</a:t>
            </a:r>
            <a:endParaRPr lang="en-US" sz="1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0784658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a:t>
            </a:r>
            <a:endParaRPr lang="en-GB" sz="1800" b="1" dirty="0">
              <a:solidFill>
                <a:schemeClr val="tx1"/>
              </a:solidFill>
              <a:latin typeface="Times New Roman" pitchFamily="18" charset="0"/>
              <a:cs typeface="Times New Roman" pitchFamily="18" charset="0"/>
            </a:endParaRPr>
          </a:p>
          <a:p>
            <a:pPr algn="just"/>
            <a:r>
              <a:rPr lang="en-US" sz="1800" dirty="0">
                <a:solidFill>
                  <a:schemeClr val="tx1"/>
                </a:solidFill>
                <a:latin typeface="Times New Roman" pitchFamily="18" charset="0"/>
                <a:cs typeface="Times New Roman" pitchFamily="18" charset="0"/>
              </a:rPr>
              <a:t>Sample Neural Network to Calculate </a:t>
            </a:r>
            <a:r>
              <a:rPr lang="en-US" sz="1800" dirty="0">
                <a:solidFill>
                  <a:srgbClr val="FF0000"/>
                </a:solidFill>
                <a:latin typeface="Times New Roman" pitchFamily="18" charset="0"/>
                <a:cs typeface="Times New Roman" pitchFamily="18" charset="0"/>
              </a:rPr>
              <a:t>Total Error </a:t>
            </a:r>
            <a:r>
              <a:rPr lang="en-US" sz="1800" dirty="0">
                <a:solidFill>
                  <a:schemeClr val="tx1"/>
                </a:solidFill>
                <a:latin typeface="Times New Roman" pitchFamily="18" charset="0"/>
                <a:cs typeface="Times New Roman" pitchFamily="18" charset="0"/>
              </a:rPr>
              <a:t>Using Forward Pass Back </a:t>
            </a:r>
            <a:r>
              <a:rPr lang="en-US" sz="1800" dirty="0" smtClean="0">
                <a:solidFill>
                  <a:schemeClr val="tx1"/>
                </a:solidFill>
                <a:latin typeface="Times New Roman" pitchFamily="18" charset="0"/>
                <a:cs typeface="Times New Roman" pitchFamily="18" charset="0"/>
              </a:rPr>
              <a:t>propagation</a:t>
            </a:r>
            <a:endParaRPr lang="en-US" sz="1800" dirty="0">
              <a:solidFill>
                <a:schemeClr val="tx1"/>
              </a:solidFill>
              <a:latin typeface="Times New Roman" pitchFamily="18" charset="0"/>
              <a:cs typeface="Times New Roman" pitchFamily="18" charset="0"/>
            </a:endParaRPr>
          </a:p>
        </p:txBody>
      </p:sp>
      <p:pic>
        <p:nvPicPr>
          <p:cNvPr id="6" name="Picture 5" descr="C:\Users\Teacher\Desktop\AIUB\Artificial Intelligence and Expert Systems\Course - From Me\Neural Networks -  Fundamental\3.jpg">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srcRect/>
          <a:stretch>
            <a:fillRect/>
          </a:stretch>
        </p:blipFill>
        <p:spPr bwMode="auto">
          <a:xfrm>
            <a:off x="304800" y="2362200"/>
            <a:ext cx="6033336" cy="3089563"/>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8" name="TextBox 7"/>
          <p:cNvSpPr txBox="1"/>
          <p:nvPr/>
        </p:nvSpPr>
        <p:spPr>
          <a:xfrm>
            <a:off x="4571999" y="4495800"/>
            <a:ext cx="3810001" cy="1477328"/>
          </a:xfrm>
          <a:prstGeom prst="rect">
            <a:avLst/>
          </a:prstGeom>
          <a:solidFill>
            <a:schemeClr val="bg1">
              <a:lumMod val="75000"/>
            </a:schemeClr>
          </a:solidFill>
        </p:spPr>
        <p:txBody>
          <a:bodyPr wrap="square" rtlCol="0">
            <a:spAutoFit/>
          </a:bodyPr>
          <a:lstStyle/>
          <a:p>
            <a:r>
              <a:rPr lang="en-US" b="1" dirty="0">
                <a:latin typeface="Times New Roman" pitchFamily="18" charset="0"/>
                <a:cs typeface="Times New Roman" pitchFamily="18" charset="0"/>
              </a:rPr>
              <a:t>The network contains the </a:t>
            </a:r>
            <a:r>
              <a:rPr lang="en-US" b="1" dirty="0" smtClean="0">
                <a:latin typeface="Times New Roman" pitchFamily="18" charset="0"/>
                <a:cs typeface="Times New Roman" pitchFamily="18" charset="0"/>
              </a:rPr>
              <a:t>following:</a:t>
            </a:r>
          </a:p>
          <a:p>
            <a:r>
              <a:rPr lang="en-US" dirty="0">
                <a:latin typeface="Times New Roman" pitchFamily="18" charset="0"/>
                <a:cs typeface="Times New Roman" pitchFamily="18" charset="0"/>
              </a:rPr>
              <a:t>t</a:t>
            </a:r>
            <a:r>
              <a:rPr lang="en-US" dirty="0" smtClean="0">
                <a:latin typeface="Times New Roman" pitchFamily="18" charset="0"/>
                <a:cs typeface="Times New Roman" pitchFamily="18" charset="0"/>
              </a:rPr>
              <a:t>wo </a:t>
            </a:r>
            <a:r>
              <a:rPr lang="en-US" dirty="0">
                <a:latin typeface="Times New Roman" pitchFamily="18" charset="0"/>
                <a:cs typeface="Times New Roman" pitchFamily="18" charset="0"/>
              </a:rPr>
              <a:t>inputs</a:t>
            </a:r>
          </a:p>
          <a:p>
            <a:r>
              <a:rPr lang="en-US" dirty="0">
                <a:latin typeface="Times New Roman" pitchFamily="18" charset="0"/>
                <a:cs typeface="Times New Roman" pitchFamily="18" charset="0"/>
              </a:rPr>
              <a:t>two hidden neurons</a:t>
            </a:r>
          </a:p>
          <a:p>
            <a:r>
              <a:rPr lang="en-US" dirty="0">
                <a:latin typeface="Times New Roman" pitchFamily="18" charset="0"/>
                <a:cs typeface="Times New Roman" pitchFamily="18" charset="0"/>
              </a:rPr>
              <a:t>two output neurons</a:t>
            </a:r>
          </a:p>
          <a:p>
            <a:r>
              <a:rPr lang="en-US" dirty="0">
                <a:latin typeface="Times New Roman" pitchFamily="18" charset="0"/>
                <a:cs typeface="Times New Roman" pitchFamily="18" charset="0"/>
              </a:rPr>
              <a:t>two biases</a:t>
            </a:r>
          </a:p>
        </p:txBody>
      </p:sp>
    </p:spTree>
    <p:extLst>
      <p:ext uri="{BB962C8B-B14F-4D97-AF65-F5344CB8AC3E}">
        <p14:creationId xmlns:p14="http://schemas.microsoft.com/office/powerpoint/2010/main" val="71915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0" y="2361946"/>
            <a:ext cx="6033336" cy="2306583"/>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a16="http://schemas.microsoft.com/office/drawing/2014/main" xmlns=""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Calculation at node h1</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𝟏</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2</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a:solidFill>
                              <a:schemeClr val="tx1"/>
                            </a:solidFill>
                            <a:latin typeface="Cambria Math"/>
                            <a:cs typeface="Times New Roman" pitchFamily="18" charset="0"/>
                          </a:rPr>
                          <m:t>1</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1=0.15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0.05+0.2</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0.1+0.35</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1=0.3775</a:t>
                </a:r>
              </a:p>
              <a:p>
                <a:pPr algn="just"/>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a:solidFill>
                                <a:schemeClr val="tx1"/>
                              </a:solidFill>
                              <a:latin typeface="Cambria Math"/>
                              <a:cs typeface="Times New Roman" pitchFamily="18" charset="0"/>
                            </a:rPr>
                            <m:t>𝒉</m:t>
                          </m:r>
                          <m:r>
                            <a:rPr lang="en-US" sz="1800" b="1" i="1">
                              <a:solidFill>
                                <a:schemeClr val="tx1"/>
                              </a:solidFill>
                              <a:latin typeface="Cambria Math"/>
                              <a:cs typeface="Times New Roman" pitchFamily="18" charset="0"/>
                            </a:rPr>
                            <m:t>𝟏</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a:solidFill>
                                        <a:schemeClr val="tx1"/>
                                      </a:solidFill>
                                      <a:latin typeface="Cambria Math"/>
                                      <a:cs typeface="Times New Roman" pitchFamily="18" charset="0"/>
                                    </a:rPr>
                                    <m:t>𝒉</m:t>
                                  </m:r>
                                  <m:r>
                                    <a:rPr lang="en-US" sz="1800" b="1" i="1">
                                      <a:solidFill>
                                        <a:schemeClr val="tx1"/>
                                      </a:solidFill>
                                      <a:latin typeface="Cambria Math"/>
                                      <a:cs typeface="Times New Roman" pitchFamily="18" charset="0"/>
                                    </a:rPr>
                                    <m:t>𝟏</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𝟑𝟕𝟕𝟓</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𝟓𝟗𝟑𝟐𝟔𝟗</m:t>
                      </m:r>
                    </m:oMath>
                  </m:oMathPara>
                </a14:m>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444" t="-4444"/>
                </a:stretch>
              </a:blipFill>
            </p:spPr>
            <p:txBody>
              <a:bodyPr/>
              <a:lstStyle/>
              <a:p>
                <a:r>
                  <a:rPr lang="en-US">
                    <a:noFill/>
                  </a:rPr>
                  <a:t> </a:t>
                </a:r>
              </a:p>
            </p:txBody>
          </p:sp>
        </mc:Fallback>
      </mc:AlternateContent>
    </p:spTree>
    <p:extLst>
      <p:ext uri="{BB962C8B-B14F-4D97-AF65-F5344CB8AC3E}">
        <p14:creationId xmlns:p14="http://schemas.microsoft.com/office/powerpoint/2010/main" val="15208653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1" y="2361946"/>
            <a:ext cx="6033334" cy="2306583"/>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a16="http://schemas.microsoft.com/office/drawing/2014/main" xmlns=""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92500" lnSpcReduction="2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Calculation at node h2</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𝟐</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3</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4</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a:solidFill>
                              <a:schemeClr val="tx1"/>
                            </a:solidFill>
                            <a:latin typeface="Cambria Math"/>
                            <a:cs typeface="Times New Roman" pitchFamily="18" charset="0"/>
                          </a:rPr>
                          <m:t>𝑖</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a:solidFill>
                              <a:schemeClr val="tx1"/>
                            </a:solidFill>
                            <a:latin typeface="Cambria Math"/>
                            <a:cs typeface="Times New Roman" pitchFamily="18" charset="0"/>
                          </a:rPr>
                          <m:t>1</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1=0.25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0.05+0.3</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0.1+0.35</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1=0.3925</a:t>
                </a:r>
              </a:p>
              <a:p>
                <a:pPr algn="just"/>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a:solidFill>
                                <a:schemeClr val="tx1"/>
                              </a:solidFill>
                              <a:latin typeface="Cambria Math"/>
                              <a:cs typeface="Times New Roman" pitchFamily="18" charset="0"/>
                            </a:rPr>
                            <m:t>𝒉</m:t>
                          </m:r>
                          <m:r>
                            <a:rPr lang="en-US" sz="1800" b="1" i="1" smtClean="0">
                              <a:solidFill>
                                <a:schemeClr val="tx1"/>
                              </a:solidFill>
                              <a:latin typeface="Cambria Math"/>
                              <a:cs typeface="Times New Roman" pitchFamily="18" charset="0"/>
                            </a:rPr>
                            <m:t>𝟐</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a:solidFill>
                                        <a:schemeClr val="tx1"/>
                                      </a:solidFill>
                                      <a:latin typeface="Cambria Math"/>
                                      <a:cs typeface="Times New Roman" pitchFamily="18" charset="0"/>
                                    </a:rPr>
                                    <m:t>𝒉</m:t>
                                  </m:r>
                                  <m:r>
                                    <a:rPr lang="en-US" sz="1800" b="1" i="1">
                                      <a:solidFill>
                                        <a:schemeClr val="tx1"/>
                                      </a:solidFill>
                                      <a:latin typeface="Cambria Math"/>
                                      <a:cs typeface="Times New Roman" pitchFamily="18" charset="0"/>
                                    </a:rPr>
                                    <m:t>𝟏</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𝟎</m:t>
                              </m:r>
                              <m:r>
                                <a:rPr lang="en-US" sz="1800" b="1" i="1">
                                  <a:solidFill>
                                    <a:schemeClr val="tx1"/>
                                  </a:solidFill>
                                  <a:latin typeface="Cambria Math"/>
                                  <a:cs typeface="Times New Roman" pitchFamily="18" charset="0"/>
                                </a:rPr>
                                <m:t>.</m:t>
                              </m:r>
                              <m:r>
                                <a:rPr lang="en-US" sz="1800" b="1" i="1">
                                  <a:solidFill>
                                    <a:schemeClr val="tx1"/>
                                  </a:solidFill>
                                  <a:latin typeface="Cambria Math"/>
                                  <a:cs typeface="Times New Roman" pitchFamily="18" charset="0"/>
                                </a:rPr>
                                <m:t>𝟑𝟗𝟐𝟓</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𝟓𝟗𝟔𝟖𝟖𝟒</m:t>
                      </m:r>
                    </m:oMath>
                  </m:oMathPara>
                </a14:m>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444" t="-4444"/>
                </a:stretch>
              </a:blipFill>
            </p:spPr>
            <p:txBody>
              <a:bodyPr/>
              <a:lstStyle/>
              <a:p>
                <a:r>
                  <a:rPr lang="en-US">
                    <a:noFill/>
                  </a:rPr>
                  <a:t> </a:t>
                </a:r>
              </a:p>
            </p:txBody>
          </p:sp>
        </mc:Fallback>
      </mc:AlternateContent>
    </p:spTree>
    <p:extLst>
      <p:ext uri="{BB962C8B-B14F-4D97-AF65-F5344CB8AC3E}">
        <p14:creationId xmlns:p14="http://schemas.microsoft.com/office/powerpoint/2010/main" val="8219328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077200" cy="513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18472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1" y="2361946"/>
            <a:ext cx="6033334"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a16="http://schemas.microsoft.com/office/drawing/2014/main" xmlns=""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Calculation at node o1</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𝟏</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5</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6</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1=0.4</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0.593269+0.</a:t>
                </a:r>
                <a14:m>
                  <m:oMath xmlns:m="http://schemas.openxmlformats.org/officeDocument/2006/math">
                    <m:r>
                      <a:rPr lang="en-US" sz="1800" b="0" i="0" smtClean="0">
                        <a:solidFill>
                          <a:schemeClr val="tx1"/>
                        </a:solidFill>
                        <a:latin typeface="Cambria Math"/>
                        <a:ea typeface="Cambria Math"/>
                        <a:cs typeface="Times New Roman" pitchFamily="18" charset="0"/>
                      </a:rPr>
                      <m:t>45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0.596884+0.6</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a:solidFill>
                      <a:schemeClr val="tx1"/>
                    </a:solidFill>
                    <a:latin typeface="Times New Roman" pitchFamily="18" charset="0"/>
                    <a:cs typeface="Times New Roman" pitchFamily="18" charset="0"/>
                  </a:rPr>
                  <a:t>1=1.1059054</a:t>
                </a:r>
              </a:p>
              <a:p>
                <a:pPr algn="just"/>
                <a:endParaRPr lang="en-US" sz="1800" b="1" dirty="0" smtClean="0">
                  <a:solidFill>
                    <a:schemeClr val="tx1"/>
                  </a:solidFill>
                  <a:latin typeface="Times New Roman" pitchFamily="18" charset="0"/>
                  <a:cs typeface="Times New Roman" pitchFamily="18" charset="0"/>
                </a:endParaRPr>
              </a:p>
              <a:p>
                <a:pPr algn="just"/>
                <a14:m>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𝟏</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a:solidFill>
                                      <a:schemeClr val="tx1"/>
                                    </a:solidFill>
                                    <a:latin typeface="Cambria Math"/>
                                    <a:cs typeface="Times New Roman" pitchFamily="18" charset="0"/>
                                  </a:rPr>
                                  <m:t>𝟏</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r>
                              <a:rPr lang="en-US" sz="1800" i="1">
                                <a:solidFill>
                                  <a:schemeClr val="tx1"/>
                                </a:solidFill>
                                <a:latin typeface="Cambria Math"/>
                                <a:cs typeface="Times New Roman" pitchFamily="18" charset="0"/>
                              </a:rPr>
                              <m:t>1.1059054</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𝟕𝟓𝟏𝟑𝟔</m:t>
                    </m:r>
                  </m:oMath>
                </a14:m>
                <a:r>
                  <a:rPr lang="en-US" sz="1800" b="1" dirty="0" smtClean="0">
                    <a:solidFill>
                      <a:schemeClr val="tx1"/>
                    </a:solidFill>
                    <a:latin typeface="Times New Roman" pitchFamily="18" charset="0"/>
                    <a:cs typeface="Times New Roman" pitchFamily="18" charset="0"/>
                  </a:rPr>
                  <a:t>5</a:t>
                </a:r>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222" t="-2667"/>
                </a:stretch>
              </a:blipFill>
            </p:spPr>
            <p:txBody>
              <a:bodyPr/>
              <a:lstStyle/>
              <a:p>
                <a:r>
                  <a:rPr lang="en-US">
                    <a:noFill/>
                  </a:rPr>
                  <a:t> </a:t>
                </a:r>
              </a:p>
            </p:txBody>
          </p:sp>
        </mc:Fallback>
      </mc:AlternateContent>
    </p:spTree>
    <p:extLst>
      <p:ext uri="{BB962C8B-B14F-4D97-AF65-F5344CB8AC3E}">
        <p14:creationId xmlns:p14="http://schemas.microsoft.com/office/powerpoint/2010/main" val="2453005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82296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Learning using Back-Propagation: Error Calculation</a:t>
            </a:r>
            <a:endParaRPr lang="en-GB"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mc:AlternateContent xmlns:mc="http://schemas.openxmlformats.org/markup-compatibility/2006">
        <mc:Choice xmlns:a14="http://schemas.microsoft.com/office/drawing/2010/main" Requires="a14">
          <p:sp>
            <p:nvSpPr>
              <p:cNvPr id="9" name="Subtitle 2">
                <a:extLst>
                  <a:ext uri="{FF2B5EF4-FFF2-40B4-BE49-F238E27FC236}">
                    <a16:creationId xmlns:a16="http://schemas.microsoft.com/office/drawing/2014/main" xmlns="" id="{D6F78EE4-952C-15F5-5A5E-ECFC2F2EE2DE}"/>
                  </a:ext>
                </a:extLst>
              </p:cNvPr>
              <p:cNvSpPr txBox="1">
                <a:spLocks/>
              </p:cNvSpPr>
              <p:nvPr/>
            </p:nvSpPr>
            <p:spPr>
              <a:xfrm>
                <a:off x="457200" y="4876800"/>
                <a:ext cx="8229600" cy="1371600"/>
              </a:xfrm>
              <a:prstGeom prst="rect">
                <a:avLst/>
              </a:prstGeom>
            </p:spPr>
            <p:txBody>
              <a:bodyPr vert="horz" lIns="91440" tIns="45720" rIns="91440" bIns="45720" rtlCol="0">
                <a:normAutofit fontScale="850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US" sz="1800" b="1" dirty="0" smtClean="0">
                    <a:solidFill>
                      <a:schemeClr val="tx1"/>
                    </a:solidFill>
                    <a:latin typeface="Times New Roman" pitchFamily="18" charset="0"/>
                    <a:cs typeface="Times New Roman" pitchFamily="18" charset="0"/>
                  </a:rPr>
                  <a:t>Calculation at node o2</a:t>
                </a:r>
              </a:p>
              <a:p>
                <a:pPr algn="just"/>
                <a14:m>
                  <m:oMath xmlns:m="http://schemas.openxmlformats.org/officeDocument/2006/math">
                    <m:sSub>
                      <m:sSubPr>
                        <m:ctrlPr>
                          <a:rPr lang="en-US" sz="1800" b="1" i="1" smtClean="0">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𝟐</m:t>
                        </m:r>
                      </m:sub>
                    </m:sSub>
                    <m:r>
                      <a:rPr lang="en-US" sz="1800" b="0" i="1" smtClean="0">
                        <a:solidFill>
                          <a:schemeClr val="tx1"/>
                        </a:solidFill>
                        <a:latin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7</m:t>
                        </m:r>
                      </m:sub>
                    </m:sSub>
                    <m:r>
                      <a:rPr lang="en-US" sz="1800" b="0" i="1" smtClean="0">
                        <a:solidFill>
                          <a:schemeClr val="tx1"/>
                        </a:solidFill>
                        <a:latin typeface="Cambria Math"/>
                        <a:ea typeface="Cambria Math"/>
                        <a:cs typeface="Times New Roman" pitchFamily="18" charset="0"/>
                      </a:rPr>
                      <m:t>×</m:t>
                    </m:r>
                    <m:sSub>
                      <m:sSubPr>
                        <m:ctrlPr>
                          <a:rPr lang="en-US" sz="1800" i="1" smtClean="0">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1</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a:solidFill>
                              <a:schemeClr val="tx1"/>
                            </a:solidFill>
                            <a:latin typeface="Cambria Math"/>
                            <a:cs typeface="Times New Roman" pitchFamily="18" charset="0"/>
                          </a:rPr>
                          <m:t>𝑤</m:t>
                        </m:r>
                      </m:e>
                      <m:sub>
                        <m:r>
                          <a:rPr lang="en-US" sz="1800" b="0" i="1" smtClean="0">
                            <a:solidFill>
                              <a:schemeClr val="tx1"/>
                            </a:solidFill>
                            <a:latin typeface="Cambria Math"/>
                            <a:cs typeface="Times New Roman" pitchFamily="18" charset="0"/>
                          </a:rPr>
                          <m:t>8</m:t>
                        </m:r>
                      </m:sub>
                    </m:sSub>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ea typeface="Cambria Math"/>
                            <a:cs typeface="Times New Roman" pitchFamily="18" charset="0"/>
                          </a:rPr>
                          <m:t>𝑜𝑢𝑡</m:t>
                        </m:r>
                      </m:e>
                      <m:sub>
                        <m:r>
                          <a:rPr lang="en-US" sz="1800" b="0" i="1" smtClean="0">
                            <a:solidFill>
                              <a:schemeClr val="tx1"/>
                            </a:solidFill>
                            <a:latin typeface="Cambria Math"/>
                            <a:cs typeface="Times New Roman" pitchFamily="18" charset="0"/>
                          </a:rPr>
                          <m:t>h</m:t>
                        </m:r>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cs typeface="Times New Roman" pitchFamily="18" charset="0"/>
                      </a:rPr>
                      <m:t>+</m:t>
                    </m:r>
                    <m:sSub>
                      <m:sSubPr>
                        <m:ctrlPr>
                          <a:rPr lang="en-US" sz="1800" i="1">
                            <a:solidFill>
                              <a:schemeClr val="tx1"/>
                            </a:solidFill>
                            <a:latin typeface="Cambria Math"/>
                            <a:cs typeface="Times New Roman" pitchFamily="18" charset="0"/>
                          </a:rPr>
                        </m:ctrlPr>
                      </m:sSubPr>
                      <m:e>
                        <m:r>
                          <a:rPr lang="en-US" sz="1800" b="0" i="1" smtClean="0">
                            <a:solidFill>
                              <a:schemeClr val="tx1"/>
                            </a:solidFill>
                            <a:latin typeface="Cambria Math"/>
                            <a:cs typeface="Times New Roman" pitchFamily="18" charset="0"/>
                          </a:rPr>
                          <m:t>𝑏</m:t>
                        </m:r>
                      </m:e>
                      <m:sub>
                        <m:r>
                          <a:rPr lang="en-US" sz="1800" b="0" i="1" smtClean="0">
                            <a:solidFill>
                              <a:schemeClr val="tx1"/>
                            </a:solidFill>
                            <a:latin typeface="Cambria Math"/>
                            <a:cs typeface="Times New Roman" pitchFamily="18" charset="0"/>
                          </a:rPr>
                          <m:t>2</m:t>
                        </m:r>
                      </m:sub>
                    </m:sSub>
                    <m:r>
                      <a:rPr lang="en-US" sz="1800" b="0" i="1" smtClean="0">
                        <a:solidFill>
                          <a:schemeClr val="tx1"/>
                        </a:solidFill>
                        <a:latin typeface="Cambria Math"/>
                        <a:ea typeface="Cambria Math"/>
                        <a:cs typeface="Times New Roman" pitchFamily="18" charset="0"/>
                      </a:rPr>
                      <m:t>×</m:t>
                    </m:r>
                    <m:r>
                      <a:rPr lang="en-US" sz="1800" b="0" i="1" smtClean="0">
                        <a:solidFill>
                          <a:schemeClr val="tx1"/>
                        </a:solidFill>
                        <a:latin typeface="Cambria Math"/>
                        <a:cs typeface="Times New Roman" pitchFamily="18" charset="0"/>
                      </a:rPr>
                      <m:t>1=0.5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0.593269+0.</a:t>
                </a:r>
                <a14:m>
                  <m:oMath xmlns:m="http://schemas.openxmlformats.org/officeDocument/2006/math">
                    <m:r>
                      <a:rPr lang="en-US" sz="1800" dirty="0">
                        <a:solidFill>
                          <a:schemeClr val="tx1"/>
                        </a:solidFill>
                        <a:latin typeface="Cambria Math"/>
                        <a:ea typeface="Cambria Math"/>
                        <a:cs typeface="Times New Roman" pitchFamily="18" charset="0"/>
                      </a:rPr>
                      <m:t>5</m:t>
                    </m:r>
                    <m:r>
                      <a:rPr lang="en-US" sz="1800" b="0" i="0" smtClean="0">
                        <a:solidFill>
                          <a:schemeClr val="tx1"/>
                        </a:solidFill>
                        <a:latin typeface="Cambria Math"/>
                        <a:ea typeface="Cambria Math"/>
                        <a:cs typeface="Times New Roman" pitchFamily="18" charset="0"/>
                      </a:rPr>
                      <m:t>5</m:t>
                    </m:r>
                    <m:r>
                      <a:rPr lang="en-US" sz="1800" b="0" i="1">
                        <a:solidFill>
                          <a:schemeClr val="tx1"/>
                        </a:solidFill>
                        <a:latin typeface="Cambria Math"/>
                        <a:ea typeface="Cambria Math"/>
                        <a:cs typeface="Times New Roman" pitchFamily="18" charset="0"/>
                      </a:rPr>
                      <m:t>×</m:t>
                    </m:r>
                  </m:oMath>
                </a14:m>
                <a:r>
                  <a:rPr lang="en-US" sz="1800" dirty="0" smtClean="0">
                    <a:solidFill>
                      <a:schemeClr val="tx1"/>
                    </a:solidFill>
                    <a:latin typeface="Times New Roman" pitchFamily="18" charset="0"/>
                    <a:cs typeface="Times New Roman" pitchFamily="18" charset="0"/>
                  </a:rPr>
                  <a:t>0.596884+0.6</a:t>
                </a:r>
                <a14:m>
                  <m:oMath xmlns:m="http://schemas.openxmlformats.org/officeDocument/2006/math">
                    <m:r>
                      <a:rPr lang="en-US" sz="1800" b="0" i="1">
                        <a:solidFill>
                          <a:schemeClr val="tx1"/>
                        </a:solidFill>
                        <a:latin typeface="Cambria Math"/>
                        <a:ea typeface="Cambria Math"/>
                        <a:cs typeface="Times New Roman" pitchFamily="18" charset="0"/>
                      </a:rPr>
                      <m:t>×</m:t>
                    </m:r>
                  </m:oMath>
                </a14:m>
                <a:r>
                  <a:rPr lang="en-US" sz="1800" dirty="0">
                    <a:solidFill>
                      <a:schemeClr val="tx1"/>
                    </a:solidFill>
                    <a:latin typeface="Times New Roman" pitchFamily="18" charset="0"/>
                    <a:cs typeface="Times New Roman" pitchFamily="18" charset="0"/>
                  </a:rPr>
                  <a:t>1=1.22492</a:t>
                </a:r>
              </a:p>
              <a:p>
                <a:pPr algn="just"/>
                <a:endParaRPr lang="en-US" sz="1800" b="1" dirty="0" smtClean="0">
                  <a:solidFill>
                    <a:schemeClr val="tx1"/>
                  </a:solidFill>
                  <a:latin typeface="Times New Roman" pitchFamily="18" charset="0"/>
                  <a:cs typeface="Times New Roman" pitchFamily="18" charset="0"/>
                </a:endParaRPr>
              </a:p>
              <a:p>
                <a:pPr algn="just"/>
                <a14:m>
                  <m:oMathPara xmlns:m="http://schemas.openxmlformats.org/officeDocument/2006/math">
                    <m:oMathParaPr>
                      <m:jc m:val="left"/>
                    </m:oMathParaPr>
                    <m:oMath xmlns:m="http://schemas.openxmlformats.org/officeDocument/2006/math">
                      <m:sSub>
                        <m:sSubPr>
                          <m:ctrlPr>
                            <a:rPr lang="en-US" sz="1800" b="1" i="1">
                              <a:solidFill>
                                <a:schemeClr val="tx1"/>
                              </a:solidFill>
                              <a:latin typeface="Cambria Math"/>
                              <a:cs typeface="Times New Roman" pitchFamily="18" charset="0"/>
                            </a:rPr>
                          </m:ctrlPr>
                        </m:sSubPr>
                        <m:e>
                          <m:r>
                            <a:rPr lang="en-US" sz="1800" b="1" i="1" smtClean="0">
                              <a:solidFill>
                                <a:schemeClr val="tx1"/>
                              </a:solidFill>
                              <a:latin typeface="Cambria Math"/>
                              <a:cs typeface="Times New Roman" pitchFamily="18" charset="0"/>
                            </a:rPr>
                            <m:t>𝒐𝒖</m:t>
                          </m:r>
                          <m:r>
                            <a:rPr lang="en-US" sz="1800" b="1" i="1">
                              <a:solidFill>
                                <a:schemeClr val="tx1"/>
                              </a:solidFill>
                              <a:latin typeface="Cambria Math"/>
                              <a:cs typeface="Times New Roman" pitchFamily="18" charset="0"/>
                            </a:rPr>
                            <m:t>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𝟐</m:t>
                          </m:r>
                        </m:sub>
                      </m:sSub>
                      <m:r>
                        <a:rPr lang="en-US" sz="1800" i="1">
                          <a:solidFill>
                            <a:schemeClr val="tx1"/>
                          </a:solidFill>
                          <a:latin typeface="Cambria Math"/>
                          <a:cs typeface="Times New Roman" pitchFamily="18" charset="0"/>
                        </a:rPr>
                        <m:t>=</m:t>
                      </m:r>
                      <m:f>
                        <m:fPr>
                          <m:ctrlPr>
                            <a:rPr lang="en-US" sz="1800" i="1" smtClean="0">
                              <a:solidFill>
                                <a:schemeClr val="tx1"/>
                              </a:solidFill>
                              <a:latin typeface="Cambria Math"/>
                              <a:cs typeface="Times New Roman" pitchFamily="18" charset="0"/>
                            </a:rPr>
                          </m:ctrlPr>
                        </m:fPr>
                        <m:num>
                          <m:r>
                            <a:rPr lang="en-US" sz="1800" b="0" i="1" smtClean="0">
                              <a:solidFill>
                                <a:schemeClr val="tx1"/>
                              </a:solidFill>
                              <a:latin typeface="Cambria Math"/>
                              <a:cs typeface="Times New Roman" pitchFamily="18" charset="0"/>
                            </a:rPr>
                            <m:t>1</m:t>
                          </m:r>
                        </m:num>
                        <m:den>
                          <m:r>
                            <a:rPr lang="en-US" sz="1800" b="0" i="1" smtClean="0">
                              <a:solidFill>
                                <a:schemeClr val="tx1"/>
                              </a:solidFill>
                              <a:latin typeface="Cambria Math"/>
                              <a:cs typeface="Times New Roman" pitchFamily="18" charset="0"/>
                            </a:rPr>
                            <m:t>1+</m:t>
                          </m:r>
                          <m:sSup>
                            <m:sSupPr>
                              <m:ctrlPr>
                                <a:rPr lang="en-US" sz="1800" b="0" i="1" smtClean="0">
                                  <a:solidFill>
                                    <a:schemeClr val="tx1"/>
                                  </a:solidFill>
                                  <a:latin typeface="Cambria Math"/>
                                  <a:cs typeface="Times New Roman" pitchFamily="18" charset="0"/>
                                </a:rPr>
                              </m:ctrlPr>
                            </m:sSupPr>
                            <m:e>
                              <m:r>
                                <a:rPr lang="en-US" sz="1800" b="0" i="1" smtClean="0">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sSub>
                                <m:sSubPr>
                                  <m:ctrlPr>
                                    <a:rPr lang="en-US" sz="1800" b="1" i="1">
                                      <a:solidFill>
                                        <a:schemeClr val="tx1"/>
                                      </a:solidFill>
                                      <a:latin typeface="Cambria Math"/>
                                      <a:cs typeface="Times New Roman" pitchFamily="18" charset="0"/>
                                    </a:rPr>
                                  </m:ctrlPr>
                                </m:sSubPr>
                                <m:e>
                                  <m:r>
                                    <a:rPr lang="en-US" sz="1800" b="1" i="1">
                                      <a:solidFill>
                                        <a:schemeClr val="tx1"/>
                                      </a:solidFill>
                                      <a:latin typeface="Cambria Math"/>
                                      <a:cs typeface="Times New Roman" pitchFamily="18" charset="0"/>
                                    </a:rPr>
                                    <m:t>𝒏𝒆𝒕</m:t>
                                  </m:r>
                                </m:e>
                                <m:sub>
                                  <m:r>
                                    <a:rPr lang="en-US" sz="1800" b="1" i="1" smtClean="0">
                                      <a:solidFill>
                                        <a:schemeClr val="tx1"/>
                                      </a:solidFill>
                                      <a:latin typeface="Cambria Math"/>
                                      <a:cs typeface="Times New Roman" pitchFamily="18" charset="0"/>
                                    </a:rPr>
                                    <m:t>𝒐</m:t>
                                  </m:r>
                                  <m:r>
                                    <a:rPr lang="en-US" sz="1800" b="1" i="1" smtClean="0">
                                      <a:solidFill>
                                        <a:schemeClr val="tx1"/>
                                      </a:solidFill>
                                      <a:latin typeface="Cambria Math"/>
                                      <a:cs typeface="Times New Roman" pitchFamily="18" charset="0"/>
                                    </a:rPr>
                                    <m:t>𝟐</m:t>
                                  </m:r>
                                </m:sub>
                              </m:sSub>
                            </m:sup>
                          </m:sSup>
                        </m:den>
                      </m:f>
                      <m:r>
                        <a:rPr lang="en-US" sz="1800" i="1">
                          <a:solidFill>
                            <a:schemeClr val="tx1"/>
                          </a:solidFill>
                          <a:latin typeface="Cambria Math"/>
                          <a:cs typeface="Times New Roman" pitchFamily="18" charset="0"/>
                        </a:rPr>
                        <m:t>=</m:t>
                      </m:r>
                      <m:f>
                        <m:fPr>
                          <m:ctrlPr>
                            <a:rPr lang="en-US" sz="1800" i="1">
                              <a:solidFill>
                                <a:schemeClr val="tx1"/>
                              </a:solidFill>
                              <a:latin typeface="Cambria Math"/>
                              <a:cs typeface="Times New Roman" pitchFamily="18" charset="0"/>
                            </a:rPr>
                          </m:ctrlPr>
                        </m:fPr>
                        <m:num>
                          <m:r>
                            <a:rPr lang="en-US" sz="1800" i="1">
                              <a:solidFill>
                                <a:schemeClr val="tx1"/>
                              </a:solidFill>
                              <a:latin typeface="Cambria Math"/>
                              <a:cs typeface="Times New Roman" pitchFamily="18" charset="0"/>
                            </a:rPr>
                            <m:t>1</m:t>
                          </m:r>
                        </m:num>
                        <m:den>
                          <m:r>
                            <a:rPr lang="en-US" sz="1800" i="1">
                              <a:solidFill>
                                <a:schemeClr val="tx1"/>
                              </a:solidFill>
                              <a:latin typeface="Cambria Math"/>
                              <a:cs typeface="Times New Roman" pitchFamily="18" charset="0"/>
                            </a:rPr>
                            <m:t>1+</m:t>
                          </m:r>
                          <m:sSup>
                            <m:sSupPr>
                              <m:ctrlPr>
                                <a:rPr lang="en-US" sz="1800" i="1">
                                  <a:solidFill>
                                    <a:schemeClr val="tx1"/>
                                  </a:solidFill>
                                  <a:latin typeface="Cambria Math"/>
                                  <a:cs typeface="Times New Roman" pitchFamily="18" charset="0"/>
                                </a:rPr>
                              </m:ctrlPr>
                            </m:sSupPr>
                            <m:e>
                              <m:r>
                                <a:rPr lang="en-US" sz="1800" i="1">
                                  <a:solidFill>
                                    <a:schemeClr val="tx1"/>
                                  </a:solidFill>
                                  <a:latin typeface="Cambria Math"/>
                                  <a:cs typeface="Times New Roman" pitchFamily="18" charset="0"/>
                                </a:rPr>
                                <m:t>𝑒</m:t>
                              </m:r>
                            </m:e>
                            <m:sup>
                              <m:r>
                                <a:rPr lang="en-US" sz="1800" b="0" i="1" smtClean="0">
                                  <a:solidFill>
                                    <a:schemeClr val="tx1"/>
                                  </a:solidFill>
                                  <a:latin typeface="Cambria Math"/>
                                  <a:cs typeface="Times New Roman" pitchFamily="18" charset="0"/>
                                </a:rPr>
                                <m:t>−</m:t>
                              </m:r>
                              <m:r>
                                <a:rPr lang="en-US" sz="1800" i="1">
                                  <a:solidFill>
                                    <a:schemeClr val="tx1"/>
                                  </a:solidFill>
                                  <a:latin typeface="Cambria Math"/>
                                  <a:cs typeface="Times New Roman" pitchFamily="18" charset="0"/>
                                </a:rPr>
                                <m:t>1.22492</m:t>
                              </m:r>
                            </m:sup>
                          </m:sSup>
                        </m:den>
                      </m:f>
                      <m:r>
                        <a:rPr lang="en-US" sz="1800" b="0"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𝟎</m:t>
                      </m:r>
                      <m:r>
                        <a:rPr lang="en-US" sz="1800" b="1" i="1" smtClean="0">
                          <a:solidFill>
                            <a:schemeClr val="tx1"/>
                          </a:solidFill>
                          <a:latin typeface="Cambria Math"/>
                          <a:cs typeface="Times New Roman" pitchFamily="18" charset="0"/>
                        </a:rPr>
                        <m:t>.</m:t>
                      </m:r>
                      <m:r>
                        <a:rPr lang="en-US" sz="1800" b="1" i="1" smtClean="0">
                          <a:solidFill>
                            <a:schemeClr val="tx1"/>
                          </a:solidFill>
                          <a:latin typeface="Cambria Math"/>
                          <a:cs typeface="Times New Roman" pitchFamily="18" charset="0"/>
                        </a:rPr>
                        <m:t>𝟕𝟕𝟐𝟗𝟐</m:t>
                      </m:r>
                      <m:r>
                        <a:rPr lang="en-US" sz="1800" b="1" i="0" smtClean="0">
                          <a:solidFill>
                            <a:schemeClr val="tx1"/>
                          </a:solidFill>
                          <a:latin typeface="Cambria Math"/>
                          <a:cs typeface="Times New Roman" pitchFamily="18" charset="0"/>
                        </a:rPr>
                        <m:t>𝟖</m:t>
                      </m:r>
                    </m:oMath>
                  </m:oMathPara>
                </a14:m>
                <a:endParaRPr lang="en-US" sz="1800" b="1" dirty="0">
                  <a:solidFill>
                    <a:schemeClr val="tx1"/>
                  </a:solidFill>
                  <a:latin typeface="Times New Roman" pitchFamily="18" charset="0"/>
                  <a:cs typeface="Times New Roman" pitchFamily="18" charset="0"/>
                </a:endParaRPr>
              </a:p>
            </p:txBody>
          </p:sp>
        </mc:Choice>
        <mc:Fallback>
          <p:sp>
            <p:nvSpPr>
              <p:cNvPr id="9" name="Subtitle 2">
                <a:extLst>
                  <a:ext uri="{FF2B5EF4-FFF2-40B4-BE49-F238E27FC236}">
                    <a16:creationId xmlns:a16="http://schemas.microsoft.com/office/drawing/2014/main" xmlns:a14="http://schemas.microsoft.com/office/drawing/2010/main" xmlns="" id="{D6F78EE4-952C-15F5-5A5E-ECFC2F2EE2DE}"/>
                  </a:ext>
                </a:extLst>
              </p:cNvPr>
              <p:cNvSpPr txBox="1">
                <a:spLocks noRot="1" noChangeAspect="1" noMove="1" noResize="1" noEditPoints="1" noAdjustHandles="1" noChangeArrowheads="1" noChangeShapeType="1" noTextEdit="1"/>
              </p:cNvSpPr>
              <p:nvPr/>
            </p:nvSpPr>
            <p:spPr>
              <a:xfrm>
                <a:off x="457200" y="4876800"/>
                <a:ext cx="8229600" cy="1371600"/>
              </a:xfrm>
              <a:prstGeom prst="rect">
                <a:avLst/>
              </a:prstGeom>
              <a:blipFill rotWithShape="1">
                <a:blip r:embed="rId3"/>
                <a:stretch>
                  <a:fillRect l="-222" t="-2667"/>
                </a:stretch>
              </a:blipFill>
            </p:spPr>
            <p:txBody>
              <a:bodyPr/>
              <a:lstStyle/>
              <a:p>
                <a:r>
                  <a:rPr lang="en-US">
                    <a:noFill/>
                  </a:rPr>
                  <a:t> </a:t>
                </a:r>
              </a:p>
            </p:txBody>
          </p:sp>
        </mc:Fallback>
      </mc:AlternateContent>
    </p:spTree>
    <p:extLst>
      <p:ext uri="{BB962C8B-B14F-4D97-AF65-F5344CB8AC3E}">
        <p14:creationId xmlns:p14="http://schemas.microsoft.com/office/powerpoint/2010/main" val="108806454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2554545"/>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Now, we </a:t>
            </a:r>
            <a:r>
              <a:rPr lang="en-US" sz="1600" dirty="0" smtClean="0">
                <a:latin typeface="Times New Roman" pitchFamily="18" charset="0"/>
                <a:cs typeface="Times New Roman" pitchFamily="18" charset="0"/>
              </a:rPr>
              <a:t>will propagate </a:t>
            </a:r>
            <a:r>
              <a:rPr lang="en-US" sz="1600" dirty="0">
                <a:latin typeface="Times New Roman" pitchFamily="18" charset="0"/>
                <a:cs typeface="Times New Roman" pitchFamily="18" charset="0"/>
              </a:rPr>
              <a:t>backwards. This way we will try to reduce the error by changing the values of weights and biases.</a:t>
            </a:r>
          </a:p>
          <a:p>
            <a:pPr algn="just"/>
            <a:endParaRPr lang="en-US" sz="1600" dirty="0">
              <a:latin typeface="Times New Roman" pitchFamily="18" charset="0"/>
              <a:cs typeface="Times New Roman" pitchFamily="18" charset="0"/>
            </a:endParaRPr>
          </a:p>
          <a:p>
            <a:pPr algn="just"/>
            <a:r>
              <a:rPr lang="en-US" sz="1600" dirty="0">
                <a:latin typeface="Times New Roman" pitchFamily="18" charset="0"/>
                <a:cs typeface="Times New Roman" pitchFamily="18" charset="0"/>
              </a:rPr>
              <a:t>Consider </a:t>
            </a:r>
            <a:r>
              <a:rPr lang="en-US" sz="1600" b="1" dirty="0" smtClean="0">
                <a:latin typeface="Times New Roman" pitchFamily="18" charset="0"/>
                <a:cs typeface="Times New Roman" pitchFamily="18" charset="0"/>
              </a:rPr>
              <a:t>w5</a:t>
            </a:r>
            <a:r>
              <a:rPr lang="en-US" sz="1600" dirty="0">
                <a:latin typeface="Times New Roman" pitchFamily="18" charset="0"/>
                <a:cs typeface="Times New Roman" pitchFamily="18" charset="0"/>
              </a:rPr>
              <a:t>, we will calculate the rate of change of error w.r.t change in weight </a:t>
            </a:r>
            <a:r>
              <a:rPr lang="en-US" sz="1600" b="1" dirty="0" smtClean="0">
                <a:latin typeface="Times New Roman" pitchFamily="18" charset="0"/>
                <a:cs typeface="Times New Roman" pitchFamily="18" charset="0"/>
              </a:rPr>
              <a:t>w5</a:t>
            </a:r>
            <a:r>
              <a:rPr lang="en-US" sz="1600" dirty="0">
                <a:latin typeface="Times New Roman" pitchFamily="18" charset="0"/>
                <a:cs typeface="Times New Roman" pitchFamily="18" charset="0"/>
              </a:rPr>
              <a:t>.</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52" y="4687219"/>
            <a:ext cx="8658225" cy="179070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09179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1323439"/>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Since we are propagating backwards, first thing we need to do is, calculate the change in total errors w.r.t the output </a:t>
            </a:r>
            <a:r>
              <a:rPr lang="en-US" sz="1600" b="1" dirty="0" smtClean="0">
                <a:latin typeface="Times New Roman" pitchFamily="18" charset="0"/>
                <a:cs typeface="Times New Roman" pitchFamily="18" charset="0"/>
              </a:rPr>
              <a:t>o1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and </a:t>
            </a:r>
            <a:r>
              <a:rPr lang="en-US" sz="1600" b="1" dirty="0" smtClean="0">
                <a:latin typeface="Times New Roman" pitchFamily="18" charset="0"/>
                <a:cs typeface="Times New Roman" pitchFamily="18" charset="0"/>
              </a:rPr>
              <a:t>o2</a:t>
            </a:r>
            <a:r>
              <a:rPr lang="en-US" sz="1600" dirty="0">
                <a:latin typeface="Times New Roman" pitchFamily="18" charset="0"/>
                <a:cs typeface="Times New Roman" pitchFamily="18" charset="0"/>
              </a:rPr>
              <a:t>.</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224849"/>
            <a:ext cx="7391400"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28303" y="3886200"/>
            <a:ext cx="37433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5838645" y="4714652"/>
            <a:ext cx="556404" cy="513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31236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1323439"/>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Now, we will propagate further backwards and calculate the change in output </a:t>
            </a:r>
            <a:r>
              <a:rPr lang="en-US" sz="1600" b="1" dirty="0" smtClean="0">
                <a:latin typeface="Times New Roman" pitchFamily="18" charset="0"/>
                <a:cs typeface="Times New Roman" pitchFamily="18" charset="0"/>
              </a:rPr>
              <a:t>o1</a:t>
            </a:r>
            <a:r>
              <a:rPr lang="en-US" sz="1600" dirty="0" smtClean="0">
                <a:latin typeface="Times New Roman" pitchFamily="18" charset="0"/>
                <a:cs typeface="Times New Roman" pitchFamily="18" charset="0"/>
              </a:rPr>
              <a:t> </a:t>
            </a:r>
            <a:r>
              <a:rPr lang="en-US" sz="1600" dirty="0">
                <a:latin typeface="Times New Roman" pitchFamily="18" charset="0"/>
                <a:cs typeface="Times New Roman" pitchFamily="18" charset="0"/>
              </a:rPr>
              <a:t>w.r.t to its total net input.</a:t>
            </a: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303" y="3886200"/>
            <a:ext cx="37433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6705600" y="4714652"/>
            <a:ext cx="609601" cy="513072"/>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409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139" y="5334000"/>
            <a:ext cx="8496300" cy="838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54644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830997"/>
          </a:xfrm>
          <a:prstGeom prst="rect">
            <a:avLst/>
          </a:prstGeom>
          <a:solidFill>
            <a:schemeClr val="bg1">
              <a:lumMod val="85000"/>
            </a:schemeClr>
          </a:solidFill>
          <a:ln>
            <a:solidFill>
              <a:schemeClr val="accent1"/>
            </a:solidFill>
          </a:ln>
        </p:spPr>
        <p:txBody>
          <a:bodyPr wrap="square">
            <a:spAutoFit/>
          </a:bodyPr>
          <a:lstStyle/>
          <a:p>
            <a:pPr algn="just"/>
            <a:r>
              <a:rPr lang="en-US" sz="1600" dirty="0" smtClean="0">
                <a:latin typeface="Times New Roman" pitchFamily="18" charset="0"/>
                <a:cs typeface="Times New Roman" pitchFamily="18" charset="0"/>
              </a:rPr>
              <a:t>Let’s see now how much does the total net input of </a:t>
            </a:r>
            <a:r>
              <a:rPr lang="en-US" sz="1600" b="1" dirty="0" smtClean="0">
                <a:latin typeface="Times New Roman" pitchFamily="18" charset="0"/>
                <a:cs typeface="Times New Roman" pitchFamily="18" charset="0"/>
              </a:rPr>
              <a:t>o1</a:t>
            </a:r>
            <a:r>
              <a:rPr lang="en-US" sz="1600" dirty="0" smtClean="0">
                <a:latin typeface="Times New Roman" pitchFamily="18" charset="0"/>
                <a:cs typeface="Times New Roman" pitchFamily="18" charset="0"/>
              </a:rPr>
              <a:t> changes w.r.t  </a:t>
            </a:r>
            <a:r>
              <a:rPr lang="en-US" sz="1600" b="1" dirty="0" smtClean="0">
                <a:latin typeface="Times New Roman" pitchFamily="18" charset="0"/>
                <a:cs typeface="Times New Roman" pitchFamily="18" charset="0"/>
              </a:rPr>
              <a:t>w5</a:t>
            </a:r>
            <a:r>
              <a:rPr lang="en-US" sz="1600" dirty="0" smtClean="0">
                <a:latin typeface="Times New Roman" pitchFamily="18" charset="0"/>
                <a:cs typeface="Times New Roman" pitchFamily="18" charset="0"/>
              </a:rPr>
              <a:t>?</a:t>
            </a:r>
            <a:endParaRPr lang="en-US" sz="1600" dirty="0">
              <a:latin typeface="Times New Roman" pitchFamily="18" charset="0"/>
              <a:cs typeface="Times New Roman" pitchFamily="18" charset="0"/>
            </a:endParaRPr>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8303" y="3886200"/>
            <a:ext cx="3743325" cy="107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1" name="Straight Arrow Connector 10"/>
          <p:cNvCxnSpPr/>
          <p:nvPr/>
        </p:nvCxnSpPr>
        <p:spPr>
          <a:xfrm flipH="1">
            <a:off x="7924800" y="4714652"/>
            <a:ext cx="228601" cy="628154"/>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12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803" y="5342806"/>
            <a:ext cx="6477000" cy="10191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094818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6"/>
            <a:ext cx="6033331" cy="2306582"/>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830997"/>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Putting all the values together and calculating the updated weight value</a:t>
            </a:r>
          </a:p>
        </p:txBody>
      </p:sp>
      <p:pic>
        <p:nvPicPr>
          <p:cNvPr id="10" name="Picture 9"/>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73181" y="5029200"/>
            <a:ext cx="8797636" cy="841776"/>
          </a:xfrm>
          <a:prstGeom prst="rect">
            <a:avLst/>
          </a:prstGeom>
        </p:spPr>
      </p:pic>
    </p:spTree>
    <p:extLst>
      <p:ext uri="{BB962C8B-B14F-4D97-AF65-F5344CB8AC3E}">
        <p14:creationId xmlns:p14="http://schemas.microsoft.com/office/powerpoint/2010/main" val="149038849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7"/>
            <a:ext cx="6033331" cy="2306581"/>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4" name="Rectangle 3"/>
          <p:cNvSpPr/>
          <p:nvPr/>
        </p:nvSpPr>
        <p:spPr>
          <a:xfrm>
            <a:off x="6423804" y="1905000"/>
            <a:ext cx="2362201" cy="584775"/>
          </a:xfrm>
          <a:prstGeom prst="rect">
            <a:avLst/>
          </a:prstGeom>
          <a:solidFill>
            <a:schemeClr val="bg1">
              <a:lumMod val="85000"/>
            </a:schemeClr>
          </a:solidFill>
          <a:ln>
            <a:solidFill>
              <a:schemeClr val="accent1"/>
            </a:solidFill>
          </a:ln>
        </p:spPr>
        <p:txBody>
          <a:bodyPr wrap="square">
            <a:spAutoFit/>
          </a:bodyPr>
          <a:lstStyle/>
          <a:p>
            <a:pPr algn="just"/>
            <a:r>
              <a:rPr lang="en-US" sz="1600" dirty="0">
                <a:latin typeface="Times New Roman" pitchFamily="18" charset="0"/>
                <a:cs typeface="Times New Roman" pitchFamily="18" charset="0"/>
              </a:rPr>
              <a:t>Let’s calculate the updated value of </a:t>
            </a:r>
            <a:r>
              <a:rPr lang="en-US" sz="1600" b="1" dirty="0" smtClean="0">
                <a:latin typeface="Times New Roman" pitchFamily="18" charset="0"/>
                <a:cs typeface="Times New Roman" pitchFamily="18" charset="0"/>
              </a:rPr>
              <a:t>w5</a:t>
            </a:r>
            <a:r>
              <a:rPr lang="en-US" sz="1600" dirty="0">
                <a:latin typeface="Times New Roman" pitchFamily="18" charset="0"/>
                <a:cs typeface="Times New Roman" pitchFamily="18" charset="0"/>
              </a:rPr>
              <a:t>:</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4668528"/>
            <a:ext cx="6496050" cy="1551410"/>
          </a:xfrm>
          <a:prstGeom prst="rect">
            <a:avLst/>
          </a:prstGeom>
        </p:spPr>
      </p:pic>
    </p:spTree>
    <p:extLst>
      <p:ext uri="{BB962C8B-B14F-4D97-AF65-F5344CB8AC3E}">
        <p14:creationId xmlns:p14="http://schemas.microsoft.com/office/powerpoint/2010/main" val="330360699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7"/>
            <a:ext cx="6033331" cy="2306581"/>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pic>
        <p:nvPicPr>
          <p:cNvPr id="9" name="Picture 8">
            <a:extLst>
              <a:ext uri="{FF2B5EF4-FFF2-40B4-BE49-F238E27FC236}">
                <a16:creationId xmlns:a16="http://schemas.microsoft.com/office/drawing/2014/main" xmlns="" id="{EDA88198-33B8-78AA-3884-5F9F193730A3}"/>
              </a:ext>
            </a:extLst>
          </p:cNvPr>
          <p:cNvPicPr>
            <a:picLocks noChangeAspect="1"/>
          </p:cNvPicPr>
          <p:nvPr/>
        </p:nvPicPr>
        <p:blipFill>
          <a:blip r:embed="rId3"/>
          <a:stretch>
            <a:fillRect/>
          </a:stretch>
        </p:blipFill>
        <p:spPr>
          <a:xfrm>
            <a:off x="1143000" y="4604263"/>
            <a:ext cx="7040566" cy="1823854"/>
          </a:xfrm>
          <a:prstGeom prst="rect">
            <a:avLst/>
          </a:prstGeom>
          <a:ln>
            <a:solidFill>
              <a:schemeClr val="accent1"/>
            </a:solidFill>
          </a:ln>
        </p:spPr>
      </p:pic>
    </p:spTree>
    <p:extLst>
      <p:ext uri="{BB962C8B-B14F-4D97-AF65-F5344CB8AC3E}">
        <p14:creationId xmlns:p14="http://schemas.microsoft.com/office/powerpoint/2010/main" val="28407574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EAE758C-6B3D-1696-409D-A89B555864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5009236-3050-00AB-8BF1-1876D3A68267}"/>
              </a:ext>
            </a:extLst>
          </p:cNvPr>
          <p:cNvSpPr>
            <a:spLocks noGrp="1"/>
          </p:cNvSpPr>
          <p:nvPr>
            <p:ph type="ctrTitle"/>
          </p:nvPr>
        </p:nvSpPr>
        <p:spPr>
          <a:xfrm>
            <a:off x="1066800" y="381000"/>
            <a:ext cx="6629400" cy="708025"/>
          </a:xfrm>
        </p:spPr>
        <p:txBody>
          <a:bodyPr>
            <a:normAutofit/>
          </a:bodyPr>
          <a:lstStyle/>
          <a:p>
            <a:r>
              <a:rPr lang="en-US" sz="3200" dirty="0">
                <a:latin typeface="Times New Roman" pitchFamily="18" charset="0"/>
                <a:cs typeface="Times New Roman" pitchFamily="18" charset="0"/>
              </a:rPr>
              <a:t>Artificial Neural Network</a:t>
            </a:r>
          </a:p>
        </p:txBody>
      </p:sp>
      <p:sp>
        <p:nvSpPr>
          <p:cNvPr id="5" name="Subtitle 2">
            <a:extLst>
              <a:ext uri="{FF2B5EF4-FFF2-40B4-BE49-F238E27FC236}">
                <a16:creationId xmlns:a16="http://schemas.microsoft.com/office/drawing/2014/main" xmlns:a14="http://schemas.microsoft.com/office/drawing/2010/main" xmlns:mc="http://schemas.openxmlformats.org/markup-compatibility/2006" xmlns="" id="{D6F78EE4-952C-15F5-5A5E-ECFC2F2EE2DE}"/>
              </a:ext>
            </a:extLst>
          </p:cNvPr>
          <p:cNvSpPr txBox="1">
            <a:spLocks/>
          </p:cNvSpPr>
          <p:nvPr/>
        </p:nvSpPr>
        <p:spPr>
          <a:xfrm>
            <a:off x="457200" y="1447800"/>
            <a:ext cx="5410200" cy="914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just"/>
            <a:r>
              <a:rPr lang="en-GB" sz="1800" b="1" dirty="0" smtClean="0">
                <a:solidFill>
                  <a:schemeClr val="tx1"/>
                </a:solidFill>
                <a:latin typeface="Times New Roman" pitchFamily="18" charset="0"/>
                <a:cs typeface="Times New Roman" pitchFamily="18" charset="0"/>
              </a:rPr>
              <a:t>Propagate </a:t>
            </a:r>
            <a:r>
              <a:rPr lang="en-GB" sz="1800" b="1" dirty="0">
                <a:solidFill>
                  <a:schemeClr val="tx1"/>
                </a:solidFill>
                <a:latin typeface="Times New Roman" pitchFamily="18" charset="0"/>
                <a:cs typeface="Times New Roman" pitchFamily="18" charset="0"/>
              </a:rPr>
              <a:t>the error </a:t>
            </a:r>
            <a:r>
              <a:rPr lang="en-GB" sz="1800" b="1" dirty="0" smtClean="0">
                <a:solidFill>
                  <a:schemeClr val="tx1"/>
                </a:solidFill>
                <a:latin typeface="Times New Roman" pitchFamily="18" charset="0"/>
                <a:cs typeface="Times New Roman" pitchFamily="18" charset="0"/>
              </a:rPr>
              <a:t>backward </a:t>
            </a:r>
            <a:r>
              <a:rPr lang="en-US" sz="1800" b="1" dirty="0" smtClean="0">
                <a:solidFill>
                  <a:schemeClr val="tx1"/>
                </a:solidFill>
                <a:latin typeface="Times New Roman" pitchFamily="18" charset="0"/>
                <a:cs typeface="Times New Roman" pitchFamily="18" charset="0"/>
              </a:rPr>
              <a:t>to </a:t>
            </a:r>
            <a:r>
              <a:rPr lang="en-US" sz="1800" b="1" dirty="0">
                <a:solidFill>
                  <a:schemeClr val="tx1"/>
                </a:solidFill>
                <a:latin typeface="Times New Roman" pitchFamily="18" charset="0"/>
                <a:cs typeface="Times New Roman" pitchFamily="18" charset="0"/>
              </a:rPr>
              <a:t>adjust the </a:t>
            </a:r>
            <a:r>
              <a:rPr lang="en-US" sz="1800" b="1" dirty="0" smtClean="0">
                <a:solidFill>
                  <a:schemeClr val="tx1"/>
                </a:solidFill>
                <a:latin typeface="Times New Roman" pitchFamily="18" charset="0"/>
                <a:cs typeface="Times New Roman" pitchFamily="18" charset="0"/>
              </a:rPr>
              <a:t>weights</a:t>
            </a:r>
            <a:endParaRPr lang="en-US" sz="1800" b="1" dirty="0">
              <a:solidFill>
                <a:schemeClr val="tx1"/>
              </a:solidFill>
              <a:latin typeface="Times New Roman" pitchFamily="18" charset="0"/>
              <a:cs typeface="Times New Roman" pitchFamily="18" charset="0"/>
            </a:endParaRPr>
          </a:p>
          <a:p>
            <a:pPr algn="just"/>
            <a:r>
              <a:rPr lang="en-US" sz="1800" b="1" dirty="0" smtClean="0">
                <a:solidFill>
                  <a:srgbClr val="0070C0"/>
                </a:solidFill>
                <a:latin typeface="Times New Roman" pitchFamily="18" charset="0"/>
                <a:cs typeface="Times New Roman" pitchFamily="18" charset="0"/>
              </a:rPr>
              <a:t>0.05</a:t>
            </a:r>
            <a:r>
              <a:rPr lang="en-US" sz="1800" b="1" dirty="0">
                <a:solidFill>
                  <a:srgbClr val="0070C0"/>
                </a:solidFill>
                <a:latin typeface="Times New Roman" pitchFamily="18" charset="0"/>
                <a:cs typeface="Times New Roman" pitchFamily="18" charset="0"/>
              </a:rPr>
              <a:t>, 0.10 </a:t>
            </a:r>
            <a:r>
              <a:rPr lang="en-US" sz="1800" b="1" dirty="0" smtClean="0">
                <a:solidFill>
                  <a:srgbClr val="0070C0"/>
                </a:solidFill>
                <a:latin typeface="Times New Roman" pitchFamily="18" charset="0"/>
                <a:cs typeface="Times New Roman" pitchFamily="18" charset="0"/>
                <a:sym typeface="Wingdings" pitchFamily="2" charset="2"/>
              </a:rPr>
              <a:t></a:t>
            </a:r>
            <a:r>
              <a:rPr lang="en-US" sz="1800" b="1" dirty="0" smtClean="0">
                <a:solidFill>
                  <a:srgbClr val="0070C0"/>
                </a:solidFill>
                <a:latin typeface="Times New Roman" pitchFamily="18" charset="0"/>
                <a:cs typeface="Times New Roman" pitchFamily="18" charset="0"/>
              </a:rPr>
              <a:t> </a:t>
            </a:r>
            <a:r>
              <a:rPr lang="en-US" sz="1800" b="1" dirty="0">
                <a:solidFill>
                  <a:srgbClr val="0070C0"/>
                </a:solidFill>
                <a:latin typeface="Times New Roman" pitchFamily="18" charset="0"/>
                <a:cs typeface="Times New Roman" pitchFamily="18" charset="0"/>
              </a:rPr>
              <a:t>0.01, </a:t>
            </a:r>
            <a:r>
              <a:rPr lang="en-US" sz="1800" b="1" dirty="0" smtClean="0">
                <a:solidFill>
                  <a:srgbClr val="0070C0"/>
                </a:solidFill>
                <a:latin typeface="Times New Roman" pitchFamily="18" charset="0"/>
                <a:cs typeface="Times New Roman" pitchFamily="18" charset="0"/>
              </a:rPr>
              <a:t>0.99</a:t>
            </a:r>
          </a:p>
          <a:p>
            <a:pPr algn="just"/>
            <a:endParaRPr lang="en-US" sz="1800" dirty="0">
              <a:solidFill>
                <a:srgbClr val="0070C0"/>
              </a:solidFill>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xmlns="" id="{5653AE00-958E-4010-A814-2DBA3B7A8AC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4802" y="2361947"/>
            <a:ext cx="6033331" cy="2306581"/>
          </a:xfrm>
          <a:prstGeom prst="rect">
            <a:avLst/>
          </a:prstGeom>
          <a:noFill/>
          <a:ln w="9525">
            <a:noFill/>
            <a:miter lim="800000"/>
            <a:headEnd/>
            <a:tailEnd/>
          </a:ln>
        </p:spPr>
      </p:pic>
      <p:sp>
        <p:nvSpPr>
          <p:cNvPr id="7" name="TextBox 6"/>
          <p:cNvSpPr txBox="1"/>
          <p:nvPr/>
        </p:nvSpPr>
        <p:spPr>
          <a:xfrm>
            <a:off x="1757062" y="6400800"/>
            <a:ext cx="5629875" cy="276999"/>
          </a:xfrm>
          <a:prstGeom prst="rect">
            <a:avLst/>
          </a:prstGeom>
          <a:noFill/>
        </p:spPr>
        <p:txBody>
          <a:bodyPr wrap="none" rtlCol="0">
            <a:spAutoFit/>
          </a:bodyPr>
          <a:lstStyle/>
          <a:p>
            <a:r>
              <a:rPr lang="en-US" sz="1200" dirty="0">
                <a:solidFill>
                  <a:schemeClr val="bg1">
                    <a:lumMod val="75000"/>
                  </a:schemeClr>
                </a:solidFill>
              </a:rPr>
              <a:t>Source: https://mattmazur.com/2015/03/17/a-step-by-step-backpropagation-example/</a:t>
            </a:r>
          </a:p>
        </p:txBody>
      </p:sp>
      <p:sp>
        <p:nvSpPr>
          <p:cNvPr id="3" name="Rectangle 2"/>
          <p:cNvSpPr/>
          <p:nvPr/>
        </p:nvSpPr>
        <p:spPr>
          <a:xfrm>
            <a:off x="304802" y="4668528"/>
            <a:ext cx="8610598" cy="1754326"/>
          </a:xfrm>
          <a:prstGeom prst="rect">
            <a:avLst/>
          </a:prstGeom>
        </p:spPr>
        <p:txBody>
          <a:bodyPr wrap="square">
            <a:spAutoFit/>
          </a:bodyPr>
          <a:lstStyle/>
          <a:p>
            <a:pPr marL="285750" indent="-285750">
              <a:buFont typeface="Arial" pitchFamily="34" charset="0"/>
              <a:buChar char="•"/>
            </a:pPr>
            <a:r>
              <a:rPr lang="en-US" dirty="0">
                <a:latin typeface="Times New Roman" pitchFamily="18" charset="0"/>
                <a:cs typeface="Times New Roman" pitchFamily="18" charset="0"/>
              </a:rPr>
              <a:t>Similarly, we can calculate the other weight values as well</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After that we will again propagate forward and calculate the output. Again, we will calculate the error</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If the error is minimum we will stop right there, else we will again propagate backwards and update the weight values</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285750" indent="-285750">
              <a:buFont typeface="Arial" pitchFamily="34" charset="0"/>
              <a:buChar char="•"/>
            </a:pPr>
            <a:r>
              <a:rPr lang="en-US" dirty="0">
                <a:latin typeface="Times New Roman" pitchFamily="18" charset="0"/>
                <a:cs typeface="Times New Roman" pitchFamily="18" charset="0"/>
              </a:rPr>
              <a:t>This process will keep on repeating until error becomes minimum.</a:t>
            </a:r>
          </a:p>
        </p:txBody>
      </p:sp>
    </p:spTree>
    <p:extLst>
      <p:ext uri="{BB962C8B-B14F-4D97-AF65-F5344CB8AC3E}">
        <p14:creationId xmlns:p14="http://schemas.microsoft.com/office/powerpoint/2010/main" val="2306172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MCP Neuron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The </a:t>
            </a:r>
            <a:r>
              <a:rPr lang="en-US" sz="1800" b="1" dirty="0">
                <a:solidFill>
                  <a:schemeClr val="tx1"/>
                </a:solidFill>
                <a:latin typeface="Times New Roman" pitchFamily="18" charset="0"/>
                <a:cs typeface="Times New Roman" pitchFamily="18" charset="0"/>
              </a:rPr>
              <a:t>McCulloch-Pitts (MCP) </a:t>
            </a:r>
            <a:r>
              <a:rPr lang="en-US" sz="1800" dirty="0">
                <a:solidFill>
                  <a:schemeClr val="tx1"/>
                </a:solidFill>
                <a:latin typeface="Times New Roman" pitchFamily="18" charset="0"/>
                <a:cs typeface="Times New Roman" pitchFamily="18" charset="0"/>
              </a:rPr>
              <a:t>Neuron is one of the earliest models of a neuron, introduced by Warren McCulloch and Walter Pitts in 1943. </a:t>
            </a:r>
          </a:p>
          <a:p>
            <a:pPr algn="just"/>
            <a:r>
              <a:rPr lang="en-US" sz="1800" dirty="0">
                <a:solidFill>
                  <a:schemeClr val="tx1"/>
                </a:solidFill>
                <a:latin typeface="Times New Roman" pitchFamily="18" charset="0"/>
                <a:cs typeface="Times New Roman" pitchFamily="18" charset="0"/>
              </a:rPr>
              <a:t>This simple, binary model was foundational in the development of artificial neural networks and provided a mathematical basis for how a neuron could operate within a network.</a:t>
            </a:r>
          </a:p>
          <a:p>
            <a:pPr algn="just"/>
            <a:r>
              <a:rPr lang="en-US" sz="1800" dirty="0">
                <a:solidFill>
                  <a:schemeClr val="tx1"/>
                </a:solidFill>
                <a:latin typeface="Times New Roman" pitchFamily="18" charset="0"/>
                <a:cs typeface="Times New Roman" pitchFamily="18" charset="0"/>
              </a:rPr>
              <a:t>An MCP Neuron takes multiple binary (on/off) inputs and provides a single binary output. The neuron activates (outputs 1) when a specific number of inputs are on or active. This occurs when the sum of these inputs surpasses a set threshold.</a:t>
            </a:r>
          </a:p>
          <a:p>
            <a:pPr algn="just"/>
            <a:r>
              <a:rPr lang="en-US" sz="1800" dirty="0">
                <a:solidFill>
                  <a:schemeClr val="tx1"/>
                </a:solidFill>
                <a:latin typeface="Times New Roman" pitchFamily="18" charset="0"/>
                <a:cs typeface="Times New Roman" pitchFamily="18" charset="0"/>
              </a:rPr>
              <a:t>The inputs in the MCP Neuron model are binary, represented as 1 (on) or 0 (off), and each input is weighted with </a:t>
            </a:r>
            <a:r>
              <a:rPr lang="en-US" sz="1800" b="1" dirty="0">
                <a:solidFill>
                  <a:schemeClr val="tx1"/>
                </a:solidFill>
                <a:latin typeface="Times New Roman" pitchFamily="18" charset="0"/>
                <a:cs typeface="Times New Roman" pitchFamily="18" charset="0"/>
              </a:rPr>
              <a:t>identical values</a:t>
            </a:r>
            <a:r>
              <a:rPr lang="en-US" sz="1800" dirty="0">
                <a:solidFill>
                  <a:schemeClr val="tx1"/>
                </a:solidFill>
                <a:latin typeface="Times New Roman" pitchFamily="18" charset="0"/>
                <a:cs typeface="Times New Roman" pitchFamily="18" charset="0"/>
              </a:rPr>
              <a:t>.</a:t>
            </a:r>
          </a:p>
        </p:txBody>
      </p:sp>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2985" y="4838700"/>
            <a:ext cx="493395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6432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MCP Neuron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AND Gate</a:t>
            </a:r>
          </a:p>
          <a:p>
            <a:pPr algn="just"/>
            <a:r>
              <a:rPr lang="en-US" sz="1800" dirty="0">
                <a:solidFill>
                  <a:schemeClr val="tx1"/>
                </a:solidFill>
                <a:latin typeface="Times New Roman" pitchFamily="18" charset="0"/>
                <a:cs typeface="Times New Roman" pitchFamily="18" charset="0"/>
              </a:rPr>
              <a:t>AND Gate is the logic gate that implements </a:t>
            </a:r>
            <a:r>
              <a:rPr lang="en-US" sz="1800" dirty="0" err="1">
                <a:solidFill>
                  <a:schemeClr val="tx1"/>
                </a:solidFill>
                <a:latin typeface="Times New Roman" pitchFamily="18" charset="0"/>
                <a:cs typeface="Times New Roman" pitchFamily="18" charset="0"/>
              </a:rPr>
              <a:t>conjuction</a:t>
            </a:r>
            <a:r>
              <a:rPr lang="en-US" sz="1800" dirty="0">
                <a:solidFill>
                  <a:schemeClr val="tx1"/>
                </a:solidFill>
                <a:latin typeface="Times New Roman" pitchFamily="18" charset="0"/>
                <a:cs typeface="Times New Roman" pitchFamily="18" charset="0"/>
              </a:rPr>
              <a:t>. Whenever both inputs are active then only the output will be activated.</a:t>
            </a:r>
          </a:p>
          <a:p>
            <a:pPr algn="just"/>
            <a:endParaRPr lang="en-US" sz="1800" dirty="0">
              <a:solidFill>
                <a:schemeClr val="tx1"/>
              </a:solidFill>
              <a:latin typeface="Times New Roman" pitchFamily="18" charset="0"/>
              <a:cs typeface="Times New Roman" pitchFamily="18" charset="0"/>
            </a:endParaRPr>
          </a:p>
        </p:txBody>
      </p:sp>
      <p:pic>
        <p:nvPicPr>
          <p:cNvPr id="4098" name="Picture 2" descr="AND Ga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971800"/>
            <a:ext cx="4654250" cy="2718082"/>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200400"/>
            <a:ext cx="150495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8675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MCP Neuron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itchFamily="18" charset="0"/>
                <a:cs typeface="Times New Roman" pitchFamily="18" charset="0"/>
              </a:rPr>
              <a:t>OR GATE</a:t>
            </a:r>
          </a:p>
          <a:p>
            <a:pPr algn="just"/>
            <a:r>
              <a:rPr lang="en-US" sz="1800" dirty="0">
                <a:solidFill>
                  <a:schemeClr val="tx1"/>
                </a:solidFill>
                <a:latin typeface="Times New Roman" pitchFamily="18" charset="0"/>
                <a:cs typeface="Times New Roman" pitchFamily="18" charset="0"/>
              </a:rPr>
              <a:t>In OR Gate, output is activated if any one of the input is active.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90600" y="2971800"/>
            <a:ext cx="4654250" cy="2718081"/>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578063" y="3200400"/>
            <a:ext cx="1455224"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3409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dirty="0">
                <a:solidFill>
                  <a:schemeClr val="tx1"/>
                </a:solidFill>
                <a:latin typeface="Times New Roman" pitchFamily="18" charset="0"/>
                <a:cs typeface="Times New Roman" pitchFamily="18" charset="0"/>
              </a:rPr>
              <a:t>Building on the ideas of the MCP Neuron, </a:t>
            </a:r>
            <a:r>
              <a:rPr lang="en-US" sz="1800" b="1" dirty="0">
                <a:solidFill>
                  <a:schemeClr val="tx1"/>
                </a:solidFill>
                <a:latin typeface="Times New Roman" pitchFamily="18" charset="0"/>
                <a:cs typeface="Times New Roman" pitchFamily="18" charset="0"/>
              </a:rPr>
              <a:t>Frank Rosenblatt </a:t>
            </a:r>
            <a:r>
              <a:rPr lang="en-US" sz="1800" dirty="0">
                <a:solidFill>
                  <a:schemeClr val="tx1"/>
                </a:solidFill>
                <a:latin typeface="Times New Roman" pitchFamily="18" charset="0"/>
                <a:cs typeface="Times New Roman" pitchFamily="18" charset="0"/>
              </a:rPr>
              <a:t>introduced the </a:t>
            </a:r>
            <a:r>
              <a:rPr lang="en-US" sz="1800" b="1" dirty="0">
                <a:solidFill>
                  <a:schemeClr val="tx1"/>
                </a:solidFill>
                <a:latin typeface="Times New Roman" pitchFamily="18" charset="0"/>
                <a:cs typeface="Times New Roman" pitchFamily="18" charset="0"/>
              </a:rPr>
              <a:t>Perceptron</a:t>
            </a:r>
            <a:r>
              <a:rPr lang="en-US" sz="1800" dirty="0">
                <a:solidFill>
                  <a:schemeClr val="tx1"/>
                </a:solidFill>
                <a:latin typeface="Times New Roman" pitchFamily="18" charset="0"/>
                <a:cs typeface="Times New Roman" pitchFamily="18" charset="0"/>
              </a:rPr>
              <a:t> in 1957, enhancing the model to allow more complex learning. While it shares similarities with the MCP Neuron, Rosenblatt’s Perceptron introduced several improvements:</a:t>
            </a:r>
          </a:p>
          <a:p>
            <a:pPr algn="just"/>
            <a:r>
              <a:rPr lang="en-US" sz="1800" b="1" dirty="0">
                <a:solidFill>
                  <a:schemeClr val="tx1"/>
                </a:solidFill>
                <a:latin typeface="Times New Roman" pitchFamily="18" charset="0"/>
                <a:cs typeface="Times New Roman" pitchFamily="18" charset="0"/>
              </a:rPr>
              <a:t>Numerical Inputs: </a:t>
            </a:r>
            <a:r>
              <a:rPr lang="en-US" sz="1800" dirty="0">
                <a:solidFill>
                  <a:schemeClr val="tx1"/>
                </a:solidFill>
                <a:latin typeface="Times New Roman" pitchFamily="18" charset="0"/>
                <a:cs typeface="Times New Roman" pitchFamily="18" charset="0"/>
              </a:rPr>
              <a:t>Instead of binary (0 or 1) inputs, the Perceptron can handle a broader range of input values, which allows for more nuanced representations and a wider variety of tasks.</a:t>
            </a:r>
          </a:p>
          <a:p>
            <a:pPr algn="just"/>
            <a:r>
              <a:rPr lang="en-US" sz="1800" b="1" dirty="0">
                <a:solidFill>
                  <a:schemeClr val="tx1"/>
                </a:solidFill>
                <a:latin typeface="Times New Roman" pitchFamily="18" charset="0"/>
                <a:cs typeface="Times New Roman" pitchFamily="18" charset="0"/>
              </a:rPr>
              <a:t>Variable Weights: </a:t>
            </a:r>
            <a:r>
              <a:rPr lang="en-US" sz="1800" dirty="0">
                <a:solidFill>
                  <a:schemeClr val="tx1"/>
                </a:solidFill>
                <a:latin typeface="Times New Roman" pitchFamily="18" charset="0"/>
                <a:cs typeface="Times New Roman" pitchFamily="18" charset="0"/>
              </a:rPr>
              <a:t>Each input in the Perceptron has an adjustable weight, rather than the fixed, identical weights used in the MCP model. These weights determine the contribution of each input to the final output, and they are learned during training.</a:t>
            </a:r>
          </a:p>
          <a:p>
            <a:pPr algn="just"/>
            <a:r>
              <a:rPr lang="en-US" sz="1800" b="1" dirty="0">
                <a:solidFill>
                  <a:schemeClr val="tx1"/>
                </a:solidFill>
                <a:latin typeface="Times New Roman" pitchFamily="18" charset="0"/>
                <a:cs typeface="Times New Roman" pitchFamily="18" charset="0"/>
              </a:rPr>
              <a:t>Bias: </a:t>
            </a:r>
            <a:r>
              <a:rPr lang="en-US" sz="1800" dirty="0">
                <a:solidFill>
                  <a:schemeClr val="tx1"/>
                </a:solidFill>
                <a:latin typeface="Times New Roman" pitchFamily="18" charset="0"/>
                <a:cs typeface="Times New Roman" pitchFamily="18" charset="0"/>
              </a:rPr>
              <a:t>Rosenblatt also introduced the bias term, which helps shift the activation threshold, enabling the Perceptron to classify data points even if they don’t pass through the origin. The bias acts as an extra input with a constant value (usually 1), allowing the Perceptron to adjust the activation boundary for better classification.</a:t>
            </a:r>
          </a:p>
        </p:txBody>
      </p:sp>
    </p:spTree>
    <p:extLst>
      <p:ext uri="{BB962C8B-B14F-4D97-AF65-F5344CB8AC3E}">
        <p14:creationId xmlns:p14="http://schemas.microsoft.com/office/powerpoint/2010/main" val="19943547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381000"/>
            <a:ext cx="6096000" cy="708025"/>
          </a:xfrm>
        </p:spPr>
        <p:txBody>
          <a:bodyPr>
            <a:normAutofit/>
          </a:bodyPr>
          <a:lstStyle/>
          <a:p>
            <a:r>
              <a:rPr lang="en-US" sz="3200" dirty="0">
                <a:latin typeface="Times New Roman" pitchFamily="18" charset="0"/>
                <a:cs typeface="Times New Roman" pitchFamily="18" charset="0"/>
              </a:rPr>
              <a:t>Neural Network: Perceptron</a:t>
            </a: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dirty="0">
                <a:solidFill>
                  <a:schemeClr val="tx1"/>
                </a:solidFill>
                <a:latin typeface="Times New Roman" pitchFamily="18" charset="0"/>
                <a:cs typeface="Times New Roman" pitchFamily="18" charset="0"/>
              </a:rPr>
              <a:t>The Perceptron functions similarly to the MCP Neuron. It takes multiple inputs, scales each by a weight, and sums all the weighted inputs. This sum is then compared to a threshold value: if the sum exceeds the threshold, the Perceptron outputs 1; otherwise, it outputs -1 (or in some variations, outputs are set to 1 and 0, respectively). This </a:t>
            </a:r>
            <a:r>
              <a:rPr lang="en-US" sz="1800" dirty="0">
                <a:solidFill>
                  <a:srgbClr val="00B050"/>
                </a:solidFill>
                <a:latin typeface="Times New Roman" pitchFamily="18" charset="0"/>
                <a:cs typeface="Times New Roman" pitchFamily="18" charset="0"/>
              </a:rPr>
              <a:t>threshold-based activation </a:t>
            </a:r>
            <a:r>
              <a:rPr lang="en-US" sz="1800" dirty="0">
                <a:solidFill>
                  <a:schemeClr val="tx1"/>
                </a:solidFill>
                <a:latin typeface="Times New Roman" pitchFamily="18" charset="0"/>
                <a:cs typeface="Times New Roman" pitchFamily="18" charset="0"/>
              </a:rPr>
              <a:t>helps the Perceptron decide which class a given input belongs to, making it a simple but foundational classifier.</a:t>
            </a:r>
          </a:p>
        </p:txBody>
      </p:sp>
      <p:pic>
        <p:nvPicPr>
          <p:cNvPr id="7170" name="Picture 2" descr="Perceptr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352800"/>
            <a:ext cx="4762500" cy="3314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7487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A3EB3CD0360E4AA15AF2CB7AD03910" ma:contentTypeVersion="4" ma:contentTypeDescription="Create a new document." ma:contentTypeScope="" ma:versionID="10e2983c5e8e5ee8464cc6c95989d0f5">
  <xsd:schema xmlns:xsd="http://www.w3.org/2001/XMLSchema" xmlns:xs="http://www.w3.org/2001/XMLSchema" xmlns:p="http://schemas.microsoft.com/office/2006/metadata/properties" xmlns:ns2="7c2318b8-3f44-4fc6-8641-c64fef1dffaa" targetNamespace="http://schemas.microsoft.com/office/2006/metadata/properties" ma:root="true" ma:fieldsID="3b648083e594209967f7d7813c05d990" ns2:_="">
    <xsd:import namespace="7c2318b8-3f44-4fc6-8641-c64fef1dffa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2318b8-3f44-4fc6-8641-c64fef1dff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EF8453-E4DB-489C-8BE3-3213717F9FB2}"/>
</file>

<file path=customXml/itemProps2.xml><?xml version="1.0" encoding="utf-8"?>
<ds:datastoreItem xmlns:ds="http://schemas.openxmlformats.org/officeDocument/2006/customXml" ds:itemID="{AD74EF09-7F54-43AB-BC46-16AB983ADC43}"/>
</file>

<file path=customXml/itemProps3.xml><?xml version="1.0" encoding="utf-8"?>
<ds:datastoreItem xmlns:ds="http://schemas.openxmlformats.org/officeDocument/2006/customXml" ds:itemID="{8DF6E7DD-C58A-4B31-9919-F5C7D8CBEF78}"/>
</file>

<file path=docProps/app.xml><?xml version="1.0" encoding="utf-8"?>
<Properties xmlns="http://schemas.openxmlformats.org/officeDocument/2006/extended-properties" xmlns:vt="http://schemas.openxmlformats.org/officeDocument/2006/docPropsVTypes">
  <TotalTime>2086</TotalTime>
  <Words>4774</Words>
  <Application>Microsoft Office PowerPoint</Application>
  <PresentationFormat>On-screen Show (4:3)</PresentationFormat>
  <Paragraphs>352</Paragraphs>
  <Slides>49</Slides>
  <Notes>0</Notes>
  <HiddenSlides>0</HiddenSlides>
  <MMClips>0</MMClips>
  <ScaleCrop>false</ScaleCrop>
  <HeadingPairs>
    <vt:vector size="4" baseType="variant">
      <vt:variant>
        <vt:lpstr>Theme</vt:lpstr>
      </vt:variant>
      <vt:variant>
        <vt:i4>1</vt:i4>
      </vt:variant>
      <vt:variant>
        <vt:lpstr>Slide Titles</vt:lpstr>
      </vt:variant>
      <vt:variant>
        <vt:i4>49</vt:i4>
      </vt:variant>
    </vt:vector>
  </HeadingPairs>
  <TitlesOfParts>
    <vt:vector size="50" baseType="lpstr">
      <vt:lpstr>Office Theme</vt:lpstr>
      <vt:lpstr>Neural Network</vt:lpstr>
      <vt:lpstr>Neural Network: Biological Neuron</vt:lpstr>
      <vt:lpstr>Neural Network: Artificial Neuron</vt:lpstr>
      <vt:lpstr>Neural Network</vt:lpstr>
      <vt:lpstr>Neural Network: MCP Neuron</vt:lpstr>
      <vt:lpstr>Neural Network: MCP Neuron</vt:lpstr>
      <vt:lpstr>Neural Network: MCP Neuron</vt:lpstr>
      <vt:lpstr>Neural Network: Perceptron</vt:lpstr>
      <vt:lpstr>Neural Network: Perceptron</vt:lpstr>
      <vt:lpstr>Neural Network: Perceptron</vt:lpstr>
      <vt:lpstr>Neural Network: Perceptron</vt:lpstr>
      <vt:lpstr>Neural Network: Artificial Neuron</vt:lpstr>
      <vt:lpstr>Neural Network: Artificial Neuron</vt:lpstr>
      <vt:lpstr>Neural Network: Activation Function</vt:lpstr>
      <vt:lpstr>Neural Network: Activation Function</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lpstr>Artificial Neural Network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Ashraf</cp:lastModifiedBy>
  <cp:revision>722</cp:revision>
  <dcterms:created xsi:type="dcterms:W3CDTF">2024-10-19T07:49:00Z</dcterms:created>
  <dcterms:modified xsi:type="dcterms:W3CDTF">2024-11-11T16:37:19Z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0x0101007FA3EB3CD0360E4AA15AF2CB7AD03910</vt:lpwstr>
  </property>
</Properties>
</file>