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931" r:id="rId2"/>
  </p:sldMasterIdLst>
  <p:notesMasterIdLst>
    <p:notesMasterId r:id="rId81"/>
  </p:notesMasterIdLst>
  <p:handoutMasterIdLst>
    <p:handoutMasterId r:id="rId82"/>
  </p:handoutMasterIdLst>
  <p:sldIdLst>
    <p:sldId id="256" r:id="rId3"/>
    <p:sldId id="413" r:id="rId4"/>
    <p:sldId id="257" r:id="rId5"/>
    <p:sldId id="414" r:id="rId6"/>
    <p:sldId id="415" r:id="rId7"/>
    <p:sldId id="416" r:id="rId8"/>
    <p:sldId id="417" r:id="rId9"/>
    <p:sldId id="418" r:id="rId10"/>
    <p:sldId id="437" r:id="rId11"/>
    <p:sldId id="420" r:id="rId12"/>
    <p:sldId id="421" r:id="rId13"/>
    <p:sldId id="422" r:id="rId14"/>
    <p:sldId id="436" r:id="rId15"/>
    <p:sldId id="423" r:id="rId16"/>
    <p:sldId id="424" r:id="rId17"/>
    <p:sldId id="425" r:id="rId18"/>
    <p:sldId id="426" r:id="rId19"/>
    <p:sldId id="427" r:id="rId20"/>
    <p:sldId id="428" r:id="rId21"/>
    <p:sldId id="429" r:id="rId22"/>
    <p:sldId id="430" r:id="rId23"/>
    <p:sldId id="431" r:id="rId24"/>
    <p:sldId id="432" r:id="rId25"/>
    <p:sldId id="434" r:id="rId26"/>
    <p:sldId id="435" r:id="rId27"/>
    <p:sldId id="375" r:id="rId28"/>
    <p:sldId id="259" r:id="rId29"/>
    <p:sldId id="260" r:id="rId30"/>
    <p:sldId id="376" r:id="rId31"/>
    <p:sldId id="373" r:id="rId32"/>
    <p:sldId id="385" r:id="rId33"/>
    <p:sldId id="386" r:id="rId34"/>
    <p:sldId id="266" r:id="rId35"/>
    <p:sldId id="388" r:id="rId36"/>
    <p:sldId id="268" r:id="rId37"/>
    <p:sldId id="264" r:id="rId38"/>
    <p:sldId id="269" r:id="rId39"/>
    <p:sldId id="384" r:id="rId40"/>
    <p:sldId id="379" r:id="rId41"/>
    <p:sldId id="271" r:id="rId42"/>
    <p:sldId id="443" r:id="rId43"/>
    <p:sldId id="272" r:id="rId44"/>
    <p:sldId id="447" r:id="rId45"/>
    <p:sldId id="448" r:id="rId46"/>
    <p:sldId id="449" r:id="rId47"/>
    <p:sldId id="444" r:id="rId48"/>
    <p:sldId id="445" r:id="rId49"/>
    <p:sldId id="446" r:id="rId50"/>
    <p:sldId id="438" r:id="rId51"/>
    <p:sldId id="439" r:id="rId52"/>
    <p:sldId id="273" r:id="rId53"/>
    <p:sldId id="274" r:id="rId54"/>
    <p:sldId id="275" r:id="rId55"/>
    <p:sldId id="276" r:id="rId56"/>
    <p:sldId id="277" r:id="rId57"/>
    <p:sldId id="279" r:id="rId58"/>
    <p:sldId id="280" r:id="rId59"/>
    <p:sldId id="335" r:id="rId60"/>
    <p:sldId id="441" r:id="rId61"/>
    <p:sldId id="442" r:id="rId62"/>
    <p:sldId id="336" r:id="rId63"/>
    <p:sldId id="338" r:id="rId64"/>
    <p:sldId id="334" r:id="rId65"/>
    <p:sldId id="337" r:id="rId66"/>
    <p:sldId id="285" r:id="rId67"/>
    <p:sldId id="286" r:id="rId68"/>
    <p:sldId id="287" r:id="rId69"/>
    <p:sldId id="288" r:id="rId70"/>
    <p:sldId id="289" r:id="rId71"/>
    <p:sldId id="290" r:id="rId72"/>
    <p:sldId id="291" r:id="rId73"/>
    <p:sldId id="292" r:id="rId74"/>
    <p:sldId id="440" r:id="rId75"/>
    <p:sldId id="381" r:id="rId76"/>
    <p:sldId id="382" r:id="rId77"/>
    <p:sldId id="377" r:id="rId78"/>
    <p:sldId id="378" r:id="rId79"/>
    <p:sldId id="387" r:id="rId80"/>
  </p:sldIdLst>
  <p:sldSz cx="12188825"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80808"/>
    <a:srgbClr val="FF3300"/>
    <a:srgbClr val="FFFF00"/>
    <a:srgbClr val="0000CC"/>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48"/>
      </p:cViewPr>
      <p:guideLst>
        <p:guide orient="horz" pos="2160"/>
        <p:guide pos="383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viewProps" Target="viewProps.xml"/><Relationship Id="rId89" Type="http://schemas.openxmlformats.org/officeDocument/2006/relationships/customXml" Target="../customXml/item3.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88"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customXml" Target="../customXml/item1.xml"/><Relationship Id="rId61" Type="http://schemas.openxmlformats.org/officeDocument/2006/relationships/slide" Target="slides/slide59.xml"/><Relationship Id="rId82" Type="http://schemas.openxmlformats.org/officeDocument/2006/relationships/handoutMaster" Target="handoutMasters/handoutMaster1.xml"/><Relationship Id="rId19" Type="http://schemas.openxmlformats.org/officeDocument/2006/relationships/slide" Target="slides/slide17.xml"/></Relationships>
</file>

<file path=ppt/_rels/viewProps.xml.rels><?xml version="1.0" encoding="UTF-8" standalone="yes"?>
<Relationships xmlns="http://schemas.openxmlformats.org/package/2006/relationships"><Relationship Id="rId8" Type="http://schemas.openxmlformats.org/officeDocument/2006/relationships/slide" Target="slides/slide55.xml"/><Relationship Id="rId13" Type="http://schemas.openxmlformats.org/officeDocument/2006/relationships/slide" Target="slides/slide62.xml"/><Relationship Id="rId18" Type="http://schemas.openxmlformats.org/officeDocument/2006/relationships/slide" Target="slides/slide74.xml"/><Relationship Id="rId3" Type="http://schemas.openxmlformats.org/officeDocument/2006/relationships/slide" Target="slides/slide33.xml"/><Relationship Id="rId7" Type="http://schemas.openxmlformats.org/officeDocument/2006/relationships/slide" Target="slides/slide51.xml"/><Relationship Id="rId12" Type="http://schemas.openxmlformats.org/officeDocument/2006/relationships/slide" Target="slides/slide61.xml"/><Relationship Id="rId17" Type="http://schemas.openxmlformats.org/officeDocument/2006/relationships/slide" Target="slides/slide70.xml"/><Relationship Id="rId2" Type="http://schemas.openxmlformats.org/officeDocument/2006/relationships/slide" Target="slides/slide27.xml"/><Relationship Id="rId16" Type="http://schemas.openxmlformats.org/officeDocument/2006/relationships/slide" Target="slides/slide68.xml"/><Relationship Id="rId1" Type="http://schemas.openxmlformats.org/officeDocument/2006/relationships/slide" Target="slides/slide9.xml"/><Relationship Id="rId6" Type="http://schemas.openxmlformats.org/officeDocument/2006/relationships/slide" Target="slides/slide37.xml"/><Relationship Id="rId11" Type="http://schemas.openxmlformats.org/officeDocument/2006/relationships/slide" Target="slides/slide60.xml"/><Relationship Id="rId5" Type="http://schemas.openxmlformats.org/officeDocument/2006/relationships/slide" Target="slides/slide36.xml"/><Relationship Id="rId15" Type="http://schemas.openxmlformats.org/officeDocument/2006/relationships/slide" Target="slides/slide66.xml"/><Relationship Id="rId10" Type="http://schemas.openxmlformats.org/officeDocument/2006/relationships/slide" Target="slides/slide59.xml"/><Relationship Id="rId19" Type="http://schemas.openxmlformats.org/officeDocument/2006/relationships/slide" Target="slides/slide75.xml"/><Relationship Id="rId4" Type="http://schemas.openxmlformats.org/officeDocument/2006/relationships/slide" Target="slides/slide35.xml"/><Relationship Id="rId9" Type="http://schemas.openxmlformats.org/officeDocument/2006/relationships/slide" Target="slides/slide58.xml"/><Relationship Id="rId14"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emf"/><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emf"/><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5.wmf"/><Relationship Id="rId1" Type="http://schemas.openxmlformats.org/officeDocument/2006/relationships/image" Target="../media/image26.emf"/><Relationship Id="rId4"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1658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r>
              <a:rPr lang="en-US"/>
              <a:t>CSC2105</a:t>
            </a:r>
          </a:p>
        </p:txBody>
      </p:sp>
      <p:sp>
        <p:nvSpPr>
          <p:cNvPr id="1658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r>
              <a:rPr lang="en-US"/>
              <a:t>Sajib Hasan</a:t>
            </a:r>
          </a:p>
        </p:txBody>
      </p:sp>
      <p:sp>
        <p:nvSpPr>
          <p:cNvPr id="1658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Arial" charset="0"/>
              </a:defRPr>
            </a:lvl1pPr>
          </a:lstStyle>
          <a:p>
            <a:pPr>
              <a:defRPr/>
            </a:pPr>
            <a:fld id="{4E4C95CF-E251-4714-9C6C-26FD1CDF99C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r>
              <a:rPr lang="en-US"/>
              <a:t>CSC2105</a:t>
            </a:r>
          </a:p>
        </p:txBody>
      </p:sp>
      <p:sp>
        <p:nvSpPr>
          <p:cNvPr id="78852"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r>
              <a:rPr lang="en-US"/>
              <a:t>Sajib Hasan</a:t>
            </a:r>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Arial" charset="0"/>
              </a:defRPr>
            </a:lvl1pPr>
          </a:lstStyle>
          <a:p>
            <a:pPr>
              <a:defRPr/>
            </a:pPr>
            <a:fld id="{C811464C-4E8D-4D5A-AD45-C452CEB97EFA}" type="slidenum">
              <a:rPr lang="en-US"/>
              <a:pPr>
                <a:defRPr/>
              </a:pPr>
              <a:t>‹#›</a:t>
            </a:fld>
            <a:endParaRPr lang="en-US"/>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a:p>
        </p:txBody>
      </p:sp>
      <p:sp>
        <p:nvSpPr>
          <p:cNvPr id="79876" name="Slide Number Placeholder 3"/>
          <p:cNvSpPr>
            <a:spLocks noGrp="1"/>
          </p:cNvSpPr>
          <p:nvPr>
            <p:ph type="sldNum" sz="quarter" idx="5"/>
          </p:nvPr>
        </p:nvSpPr>
        <p:spPr>
          <a:noFill/>
        </p:spPr>
        <p:txBody>
          <a:bodyPr/>
          <a:lstStyle/>
          <a:p>
            <a:fld id="{D253DBD7-73F0-4013-B011-D697CA390A59}"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389EB1B-D85E-4450-858D-5D9D892AACA5}" type="slidenum">
              <a:rPr lang="en-US" smtClean="0"/>
              <a:pPr/>
              <a:t>46</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94214504-9DB0-45E0-9859-2F3A1E074F12}" type="slidenum">
              <a:rPr lang="en-US" smtClean="0"/>
              <a:pPr/>
              <a:t>47</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14400" y="4343400"/>
            <a:ext cx="5029200" cy="4114800"/>
          </a:xfrm>
          <a:no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88E5435A-C921-4D56-A41C-88FD9A666785}" type="slidenum">
              <a:rPr lang="en-US" smtClean="0"/>
              <a:pPr/>
              <a:t>48</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14400" y="4343400"/>
            <a:ext cx="5029200" cy="4114800"/>
          </a:xfrm>
          <a:noFill/>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dt" sz="quarter" idx="1"/>
          </p:nvPr>
        </p:nvSpPr>
        <p:spPr>
          <a:noFill/>
        </p:spPr>
        <p:txBody>
          <a:bodyPr/>
          <a:lstStyle/>
          <a:p>
            <a:r>
              <a:rPr lang="en-US"/>
              <a:t>CSC2105</a:t>
            </a:r>
          </a:p>
        </p:txBody>
      </p:sp>
      <p:sp>
        <p:nvSpPr>
          <p:cNvPr id="92163" name="Rectangle 6"/>
          <p:cNvSpPr>
            <a:spLocks noGrp="1" noChangeArrowheads="1"/>
          </p:cNvSpPr>
          <p:nvPr>
            <p:ph type="ftr" sz="quarter" idx="4"/>
          </p:nvPr>
        </p:nvSpPr>
        <p:spPr>
          <a:noFill/>
        </p:spPr>
        <p:txBody>
          <a:bodyPr/>
          <a:lstStyle/>
          <a:p>
            <a:r>
              <a:rPr lang="en-US"/>
              <a:t>Sajib Hasan</a:t>
            </a:r>
          </a:p>
        </p:txBody>
      </p:sp>
      <p:sp>
        <p:nvSpPr>
          <p:cNvPr id="92164" name="Rectangle 7"/>
          <p:cNvSpPr>
            <a:spLocks noGrp="1" noChangeArrowheads="1"/>
          </p:cNvSpPr>
          <p:nvPr>
            <p:ph type="sldNum" sz="quarter" idx="5"/>
          </p:nvPr>
        </p:nvSpPr>
        <p:spPr>
          <a:noFill/>
        </p:spPr>
        <p:txBody>
          <a:bodyPr/>
          <a:lstStyle/>
          <a:p>
            <a:fld id="{9535745F-5E50-483E-A569-1A90C20CB9A9}" type="slidenum">
              <a:rPr lang="en-US" smtClean="0"/>
              <a:pPr/>
              <a:t>76</a:t>
            </a:fld>
            <a:endParaRPr lang="en-US"/>
          </a:p>
        </p:txBody>
      </p:sp>
      <p:sp>
        <p:nvSpPr>
          <p:cNvPr id="92165" name="Rectangle 2"/>
          <p:cNvSpPr>
            <a:spLocks noGrp="1" noRot="1" noChangeAspect="1" noChangeArrowheads="1" noTextEdit="1"/>
          </p:cNvSpPr>
          <p:nvPr>
            <p:ph type="sldImg"/>
          </p:nvPr>
        </p:nvSpPr>
        <p:spPr>
          <a:xfrm>
            <a:off x="395288" y="692150"/>
            <a:ext cx="6069012" cy="3416300"/>
          </a:xfrm>
          <a:ln/>
        </p:spPr>
      </p:sp>
      <p:sp>
        <p:nvSpPr>
          <p:cNvPr id="92166"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dt" sz="quarter" idx="1"/>
          </p:nvPr>
        </p:nvSpPr>
        <p:spPr>
          <a:noFill/>
        </p:spPr>
        <p:txBody>
          <a:bodyPr/>
          <a:lstStyle/>
          <a:p>
            <a:r>
              <a:rPr lang="en-US"/>
              <a:t>CSC2105</a:t>
            </a:r>
          </a:p>
        </p:txBody>
      </p:sp>
      <p:sp>
        <p:nvSpPr>
          <p:cNvPr id="93187" name="Rectangle 6"/>
          <p:cNvSpPr>
            <a:spLocks noGrp="1" noChangeArrowheads="1"/>
          </p:cNvSpPr>
          <p:nvPr>
            <p:ph type="ftr" sz="quarter" idx="4"/>
          </p:nvPr>
        </p:nvSpPr>
        <p:spPr>
          <a:noFill/>
        </p:spPr>
        <p:txBody>
          <a:bodyPr/>
          <a:lstStyle/>
          <a:p>
            <a:r>
              <a:rPr lang="en-US"/>
              <a:t>Sajib Hasan</a:t>
            </a:r>
          </a:p>
        </p:txBody>
      </p:sp>
      <p:sp>
        <p:nvSpPr>
          <p:cNvPr id="93188" name="Rectangle 7"/>
          <p:cNvSpPr>
            <a:spLocks noGrp="1" noChangeArrowheads="1"/>
          </p:cNvSpPr>
          <p:nvPr>
            <p:ph type="sldNum" sz="quarter" idx="5"/>
          </p:nvPr>
        </p:nvSpPr>
        <p:spPr>
          <a:noFill/>
        </p:spPr>
        <p:txBody>
          <a:bodyPr/>
          <a:lstStyle/>
          <a:p>
            <a:fld id="{ED760451-7C5D-49A5-8584-00A87C28DFFB}" type="slidenum">
              <a:rPr lang="en-US" smtClean="0"/>
              <a:pPr/>
              <a:t>77</a:t>
            </a:fld>
            <a:endParaRPr lang="en-US"/>
          </a:p>
        </p:txBody>
      </p:sp>
      <p:sp>
        <p:nvSpPr>
          <p:cNvPr id="93189" name="Rectangle 2"/>
          <p:cNvSpPr>
            <a:spLocks noGrp="1" noRot="1" noChangeAspect="1" noChangeArrowheads="1" noTextEdit="1"/>
          </p:cNvSpPr>
          <p:nvPr>
            <p:ph type="sldImg"/>
          </p:nvPr>
        </p:nvSpPr>
        <p:spPr>
          <a:xfrm>
            <a:off x="395288" y="692150"/>
            <a:ext cx="6069012" cy="3416300"/>
          </a:xfrm>
          <a:ln/>
        </p:spPr>
      </p:sp>
      <p:sp>
        <p:nvSpPr>
          <p:cNvPr id="93190"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dt" sz="quarter" idx="1"/>
          </p:nvPr>
        </p:nvSpPr>
        <p:spPr>
          <a:noFill/>
        </p:spPr>
        <p:txBody>
          <a:bodyPr/>
          <a:lstStyle/>
          <a:p>
            <a:r>
              <a:rPr lang="en-US"/>
              <a:t>CSC2105</a:t>
            </a:r>
          </a:p>
        </p:txBody>
      </p:sp>
      <p:sp>
        <p:nvSpPr>
          <p:cNvPr id="80899" name="Rectangle 6"/>
          <p:cNvSpPr>
            <a:spLocks noGrp="1" noChangeArrowheads="1"/>
          </p:cNvSpPr>
          <p:nvPr>
            <p:ph type="ftr" sz="quarter" idx="4"/>
          </p:nvPr>
        </p:nvSpPr>
        <p:spPr>
          <a:noFill/>
        </p:spPr>
        <p:txBody>
          <a:bodyPr/>
          <a:lstStyle/>
          <a:p>
            <a:r>
              <a:rPr lang="en-US"/>
              <a:t>Sajib Hasan</a:t>
            </a:r>
          </a:p>
        </p:txBody>
      </p:sp>
      <p:sp>
        <p:nvSpPr>
          <p:cNvPr id="80900" name="Rectangle 7"/>
          <p:cNvSpPr>
            <a:spLocks noGrp="1" noChangeArrowheads="1"/>
          </p:cNvSpPr>
          <p:nvPr>
            <p:ph type="sldNum" sz="quarter" idx="5"/>
          </p:nvPr>
        </p:nvSpPr>
        <p:spPr>
          <a:noFill/>
        </p:spPr>
        <p:txBody>
          <a:bodyPr/>
          <a:lstStyle/>
          <a:p>
            <a:fld id="{F81820A4-F3D3-4348-9168-663C5D8954BE}" type="slidenum">
              <a:rPr lang="en-US" smtClean="0"/>
              <a:pPr/>
              <a:t>9</a:t>
            </a:fld>
            <a:endParaRPr lang="en-US"/>
          </a:p>
        </p:txBody>
      </p:sp>
      <p:sp>
        <p:nvSpPr>
          <p:cNvPr id="80901" name="Rectangle 2"/>
          <p:cNvSpPr>
            <a:spLocks noGrp="1" noRot="1" noChangeAspect="1" noChangeArrowheads="1" noTextEdit="1"/>
          </p:cNvSpPr>
          <p:nvPr>
            <p:ph type="sldImg"/>
          </p:nvPr>
        </p:nvSpPr>
        <p:spPr>
          <a:xfrm>
            <a:off x="395288" y="692150"/>
            <a:ext cx="6069012" cy="3416300"/>
          </a:xfrm>
          <a:ln/>
        </p:spPr>
      </p:sp>
      <p:sp>
        <p:nvSpPr>
          <p:cNvPr id="80902"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dt" sz="quarter" idx="1"/>
          </p:nvPr>
        </p:nvSpPr>
        <p:spPr>
          <a:noFill/>
        </p:spPr>
        <p:txBody>
          <a:bodyPr/>
          <a:lstStyle/>
          <a:p>
            <a:r>
              <a:rPr lang="en-US"/>
              <a:t>CSC2105</a:t>
            </a:r>
          </a:p>
        </p:txBody>
      </p:sp>
      <p:sp>
        <p:nvSpPr>
          <p:cNvPr id="81923" name="Rectangle 6"/>
          <p:cNvSpPr>
            <a:spLocks noGrp="1" noChangeArrowheads="1"/>
          </p:cNvSpPr>
          <p:nvPr>
            <p:ph type="ftr" sz="quarter" idx="4"/>
          </p:nvPr>
        </p:nvSpPr>
        <p:spPr>
          <a:noFill/>
        </p:spPr>
        <p:txBody>
          <a:bodyPr/>
          <a:lstStyle/>
          <a:p>
            <a:r>
              <a:rPr lang="en-US"/>
              <a:t>Sajib Hasan</a:t>
            </a:r>
          </a:p>
        </p:txBody>
      </p:sp>
      <p:sp>
        <p:nvSpPr>
          <p:cNvPr id="81924" name="Rectangle 7"/>
          <p:cNvSpPr>
            <a:spLocks noGrp="1" noChangeArrowheads="1"/>
          </p:cNvSpPr>
          <p:nvPr>
            <p:ph type="sldNum" sz="quarter" idx="5"/>
          </p:nvPr>
        </p:nvSpPr>
        <p:spPr>
          <a:noFill/>
        </p:spPr>
        <p:txBody>
          <a:bodyPr/>
          <a:lstStyle/>
          <a:p>
            <a:fld id="{75FA8C2A-9507-444E-AA9F-F16CC9C378B6}" type="slidenum">
              <a:rPr lang="en-US" smtClean="0"/>
              <a:pPr/>
              <a:t>27</a:t>
            </a:fld>
            <a:endParaRPr lang="en-US"/>
          </a:p>
        </p:txBody>
      </p:sp>
      <p:sp>
        <p:nvSpPr>
          <p:cNvPr id="81925" name="Rectangle 2"/>
          <p:cNvSpPr>
            <a:spLocks noGrp="1" noRot="1" noChangeAspect="1" noChangeArrowheads="1" noTextEdit="1"/>
          </p:cNvSpPr>
          <p:nvPr>
            <p:ph type="sldImg"/>
          </p:nvPr>
        </p:nvSpPr>
        <p:spPr>
          <a:xfrm>
            <a:off x="395288" y="692150"/>
            <a:ext cx="6069012" cy="3416300"/>
          </a:xfrm>
          <a:ln/>
        </p:spPr>
      </p:sp>
      <p:sp>
        <p:nvSpPr>
          <p:cNvPr id="81926"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dt" sz="quarter" idx="1"/>
          </p:nvPr>
        </p:nvSpPr>
        <p:spPr>
          <a:noFill/>
        </p:spPr>
        <p:txBody>
          <a:bodyPr/>
          <a:lstStyle/>
          <a:p>
            <a:r>
              <a:rPr lang="en-US"/>
              <a:t>CSC2105</a:t>
            </a:r>
          </a:p>
        </p:txBody>
      </p:sp>
      <p:sp>
        <p:nvSpPr>
          <p:cNvPr id="82947" name="Rectangle 6"/>
          <p:cNvSpPr>
            <a:spLocks noGrp="1" noChangeArrowheads="1"/>
          </p:cNvSpPr>
          <p:nvPr>
            <p:ph type="ftr" sz="quarter" idx="4"/>
          </p:nvPr>
        </p:nvSpPr>
        <p:spPr>
          <a:noFill/>
        </p:spPr>
        <p:txBody>
          <a:bodyPr/>
          <a:lstStyle/>
          <a:p>
            <a:r>
              <a:rPr lang="en-US"/>
              <a:t>Sajib Hasan</a:t>
            </a:r>
          </a:p>
        </p:txBody>
      </p:sp>
      <p:sp>
        <p:nvSpPr>
          <p:cNvPr id="82948" name="Rectangle 7"/>
          <p:cNvSpPr>
            <a:spLocks noGrp="1" noChangeArrowheads="1"/>
          </p:cNvSpPr>
          <p:nvPr>
            <p:ph type="sldNum" sz="quarter" idx="5"/>
          </p:nvPr>
        </p:nvSpPr>
        <p:spPr>
          <a:noFill/>
        </p:spPr>
        <p:txBody>
          <a:bodyPr/>
          <a:lstStyle/>
          <a:p>
            <a:fld id="{5E99424A-271C-4511-BDD8-74793B730F98}" type="slidenum">
              <a:rPr lang="en-US" smtClean="0"/>
              <a:pPr/>
              <a:t>28</a:t>
            </a:fld>
            <a:endParaRPr lang="en-US"/>
          </a:p>
        </p:txBody>
      </p:sp>
      <p:sp>
        <p:nvSpPr>
          <p:cNvPr id="82949" name="Rectangle 2"/>
          <p:cNvSpPr>
            <a:spLocks noGrp="1" noRot="1" noChangeAspect="1" noChangeArrowheads="1" noTextEdit="1"/>
          </p:cNvSpPr>
          <p:nvPr>
            <p:ph type="sldImg"/>
          </p:nvPr>
        </p:nvSpPr>
        <p:spPr>
          <a:xfrm>
            <a:off x="395288" y="692150"/>
            <a:ext cx="6069012" cy="3416300"/>
          </a:xfrm>
          <a:ln/>
        </p:spPr>
      </p:sp>
      <p:sp>
        <p:nvSpPr>
          <p:cNvPr id="82950"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dt" sz="quarter" idx="1"/>
          </p:nvPr>
        </p:nvSpPr>
        <p:spPr>
          <a:noFill/>
        </p:spPr>
        <p:txBody>
          <a:bodyPr/>
          <a:lstStyle/>
          <a:p>
            <a:r>
              <a:rPr lang="en-US"/>
              <a:t>CSC2105</a:t>
            </a:r>
          </a:p>
        </p:txBody>
      </p:sp>
      <p:sp>
        <p:nvSpPr>
          <p:cNvPr id="83971" name="Rectangle 6"/>
          <p:cNvSpPr>
            <a:spLocks noGrp="1" noChangeArrowheads="1"/>
          </p:cNvSpPr>
          <p:nvPr>
            <p:ph type="ftr" sz="quarter" idx="4"/>
          </p:nvPr>
        </p:nvSpPr>
        <p:spPr>
          <a:noFill/>
        </p:spPr>
        <p:txBody>
          <a:bodyPr/>
          <a:lstStyle/>
          <a:p>
            <a:r>
              <a:rPr lang="en-US"/>
              <a:t>Sajib Hasan</a:t>
            </a:r>
          </a:p>
        </p:txBody>
      </p:sp>
      <p:sp>
        <p:nvSpPr>
          <p:cNvPr id="83972" name="Rectangle 7"/>
          <p:cNvSpPr>
            <a:spLocks noGrp="1" noChangeArrowheads="1"/>
          </p:cNvSpPr>
          <p:nvPr>
            <p:ph type="sldNum" sz="quarter" idx="5"/>
          </p:nvPr>
        </p:nvSpPr>
        <p:spPr>
          <a:noFill/>
        </p:spPr>
        <p:txBody>
          <a:bodyPr/>
          <a:lstStyle/>
          <a:p>
            <a:fld id="{30421B6F-B221-4D9D-83B8-5C1BBF50B5CA}" type="slidenum">
              <a:rPr lang="en-US" smtClean="0"/>
              <a:pPr/>
              <a:t>33</a:t>
            </a:fld>
            <a:endParaRPr lang="en-US"/>
          </a:p>
        </p:txBody>
      </p:sp>
      <p:sp>
        <p:nvSpPr>
          <p:cNvPr id="83973" name="Rectangle 2"/>
          <p:cNvSpPr>
            <a:spLocks noGrp="1" noRot="1" noChangeAspect="1" noChangeArrowheads="1" noTextEdit="1"/>
          </p:cNvSpPr>
          <p:nvPr>
            <p:ph type="sldImg"/>
          </p:nvPr>
        </p:nvSpPr>
        <p:spPr>
          <a:xfrm>
            <a:off x="395288" y="692150"/>
            <a:ext cx="6069012" cy="3416300"/>
          </a:xfrm>
          <a:ln/>
        </p:spPr>
      </p:sp>
      <p:sp>
        <p:nvSpPr>
          <p:cNvPr id="83974"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dt" sz="quarter" idx="1"/>
          </p:nvPr>
        </p:nvSpPr>
        <p:spPr>
          <a:noFill/>
        </p:spPr>
        <p:txBody>
          <a:bodyPr/>
          <a:lstStyle/>
          <a:p>
            <a:r>
              <a:rPr lang="en-US"/>
              <a:t>CSC2105</a:t>
            </a:r>
          </a:p>
        </p:txBody>
      </p:sp>
      <p:sp>
        <p:nvSpPr>
          <p:cNvPr id="84995" name="Rectangle 6"/>
          <p:cNvSpPr>
            <a:spLocks noGrp="1" noChangeArrowheads="1"/>
          </p:cNvSpPr>
          <p:nvPr>
            <p:ph type="ftr" sz="quarter" idx="4"/>
          </p:nvPr>
        </p:nvSpPr>
        <p:spPr>
          <a:noFill/>
        </p:spPr>
        <p:txBody>
          <a:bodyPr/>
          <a:lstStyle/>
          <a:p>
            <a:r>
              <a:rPr lang="en-US"/>
              <a:t>Sajib Hasan</a:t>
            </a:r>
          </a:p>
        </p:txBody>
      </p:sp>
      <p:sp>
        <p:nvSpPr>
          <p:cNvPr id="84996" name="Rectangle 7"/>
          <p:cNvSpPr>
            <a:spLocks noGrp="1" noChangeArrowheads="1"/>
          </p:cNvSpPr>
          <p:nvPr>
            <p:ph type="sldNum" sz="quarter" idx="5"/>
          </p:nvPr>
        </p:nvSpPr>
        <p:spPr>
          <a:noFill/>
        </p:spPr>
        <p:txBody>
          <a:bodyPr/>
          <a:lstStyle/>
          <a:p>
            <a:fld id="{4070D86A-D868-4A69-B185-7121F547DBCD}" type="slidenum">
              <a:rPr lang="en-US" smtClean="0"/>
              <a:pPr/>
              <a:t>35</a:t>
            </a:fld>
            <a:endParaRPr lang="en-US"/>
          </a:p>
        </p:txBody>
      </p:sp>
      <p:sp>
        <p:nvSpPr>
          <p:cNvPr id="84997" name="Rectangle 2"/>
          <p:cNvSpPr>
            <a:spLocks noGrp="1" noRot="1" noChangeAspect="1" noChangeArrowheads="1" noTextEdit="1"/>
          </p:cNvSpPr>
          <p:nvPr>
            <p:ph type="sldImg"/>
          </p:nvPr>
        </p:nvSpPr>
        <p:spPr>
          <a:xfrm>
            <a:off x="395288" y="692150"/>
            <a:ext cx="6069012" cy="3416300"/>
          </a:xfrm>
          <a:ln/>
        </p:spPr>
      </p:sp>
      <p:sp>
        <p:nvSpPr>
          <p:cNvPr id="84998"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dt" sz="quarter" idx="1"/>
          </p:nvPr>
        </p:nvSpPr>
        <p:spPr>
          <a:noFill/>
        </p:spPr>
        <p:txBody>
          <a:bodyPr/>
          <a:lstStyle/>
          <a:p>
            <a:r>
              <a:rPr lang="en-US"/>
              <a:t>CSC2105</a:t>
            </a:r>
          </a:p>
        </p:txBody>
      </p:sp>
      <p:sp>
        <p:nvSpPr>
          <p:cNvPr id="86019" name="Rectangle 6"/>
          <p:cNvSpPr>
            <a:spLocks noGrp="1" noChangeArrowheads="1"/>
          </p:cNvSpPr>
          <p:nvPr>
            <p:ph type="ftr" sz="quarter" idx="4"/>
          </p:nvPr>
        </p:nvSpPr>
        <p:spPr>
          <a:noFill/>
        </p:spPr>
        <p:txBody>
          <a:bodyPr/>
          <a:lstStyle/>
          <a:p>
            <a:r>
              <a:rPr lang="en-US"/>
              <a:t>Sajib Hasan</a:t>
            </a:r>
          </a:p>
        </p:txBody>
      </p:sp>
      <p:sp>
        <p:nvSpPr>
          <p:cNvPr id="86020" name="Rectangle 7"/>
          <p:cNvSpPr>
            <a:spLocks noGrp="1" noChangeArrowheads="1"/>
          </p:cNvSpPr>
          <p:nvPr>
            <p:ph type="sldNum" sz="quarter" idx="5"/>
          </p:nvPr>
        </p:nvSpPr>
        <p:spPr>
          <a:noFill/>
        </p:spPr>
        <p:txBody>
          <a:bodyPr/>
          <a:lstStyle/>
          <a:p>
            <a:fld id="{B7C539DE-2ECF-4612-869E-7180CBC9C1F1}" type="slidenum">
              <a:rPr lang="en-US" smtClean="0"/>
              <a:pPr/>
              <a:t>36</a:t>
            </a:fld>
            <a:endParaRPr lang="en-US"/>
          </a:p>
        </p:txBody>
      </p:sp>
      <p:sp>
        <p:nvSpPr>
          <p:cNvPr id="86021" name="Rectangle 2"/>
          <p:cNvSpPr>
            <a:spLocks noGrp="1" noRot="1" noChangeAspect="1" noChangeArrowheads="1" noTextEdit="1"/>
          </p:cNvSpPr>
          <p:nvPr>
            <p:ph type="sldImg"/>
          </p:nvPr>
        </p:nvSpPr>
        <p:spPr>
          <a:xfrm>
            <a:off x="395288" y="692150"/>
            <a:ext cx="6069012" cy="3416300"/>
          </a:xfrm>
          <a:ln/>
        </p:spPr>
      </p:sp>
      <p:sp>
        <p:nvSpPr>
          <p:cNvPr id="86022"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dt" sz="quarter" idx="1"/>
          </p:nvPr>
        </p:nvSpPr>
        <p:spPr>
          <a:noFill/>
        </p:spPr>
        <p:txBody>
          <a:bodyPr/>
          <a:lstStyle/>
          <a:p>
            <a:r>
              <a:rPr lang="en-US"/>
              <a:t>CSC2105</a:t>
            </a:r>
          </a:p>
        </p:txBody>
      </p:sp>
      <p:sp>
        <p:nvSpPr>
          <p:cNvPr id="87043" name="Rectangle 6"/>
          <p:cNvSpPr>
            <a:spLocks noGrp="1" noChangeArrowheads="1"/>
          </p:cNvSpPr>
          <p:nvPr>
            <p:ph type="ftr" sz="quarter" idx="4"/>
          </p:nvPr>
        </p:nvSpPr>
        <p:spPr>
          <a:noFill/>
        </p:spPr>
        <p:txBody>
          <a:bodyPr/>
          <a:lstStyle/>
          <a:p>
            <a:r>
              <a:rPr lang="en-US"/>
              <a:t>Sajib Hasan</a:t>
            </a:r>
          </a:p>
        </p:txBody>
      </p:sp>
      <p:sp>
        <p:nvSpPr>
          <p:cNvPr id="87044" name="Rectangle 7"/>
          <p:cNvSpPr>
            <a:spLocks noGrp="1" noChangeArrowheads="1"/>
          </p:cNvSpPr>
          <p:nvPr>
            <p:ph type="sldNum" sz="quarter" idx="5"/>
          </p:nvPr>
        </p:nvSpPr>
        <p:spPr>
          <a:noFill/>
        </p:spPr>
        <p:txBody>
          <a:bodyPr/>
          <a:lstStyle/>
          <a:p>
            <a:fld id="{CBBE0191-B886-4088-8FE9-5E281D0781DD}" type="slidenum">
              <a:rPr lang="en-US" smtClean="0"/>
              <a:pPr/>
              <a:t>37</a:t>
            </a:fld>
            <a:endParaRPr lang="en-US"/>
          </a:p>
        </p:txBody>
      </p:sp>
      <p:sp>
        <p:nvSpPr>
          <p:cNvPr id="87045" name="Rectangle 2"/>
          <p:cNvSpPr>
            <a:spLocks noGrp="1" noRot="1" noChangeAspect="1" noChangeArrowheads="1" noTextEdit="1"/>
          </p:cNvSpPr>
          <p:nvPr>
            <p:ph type="sldImg"/>
          </p:nvPr>
        </p:nvSpPr>
        <p:spPr>
          <a:xfrm>
            <a:off x="395288" y="692150"/>
            <a:ext cx="6069012" cy="3416300"/>
          </a:xfrm>
          <a:ln/>
        </p:spPr>
      </p:sp>
      <p:sp>
        <p:nvSpPr>
          <p:cNvPr id="87046"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4D72621-6F05-4455-9E13-27BD94F5DFF4}" type="slidenum">
              <a:rPr lang="en-US" smtClean="0"/>
              <a:pPr/>
              <a:t>41</a:t>
            </a:fld>
            <a:endParaRPr lang="en-US"/>
          </a:p>
        </p:txBody>
      </p:sp>
      <p:sp>
        <p:nvSpPr>
          <p:cNvPr id="88067" name="Rectangle 2"/>
          <p:cNvSpPr>
            <a:spLocks noGrp="1" noRot="1" noChangeAspect="1" noChangeArrowheads="1" noTextEdit="1"/>
          </p:cNvSpPr>
          <p:nvPr>
            <p:ph type="sldImg"/>
          </p:nvPr>
        </p:nvSpPr>
        <p:spPr>
          <a:solidFill>
            <a:srgbClr val="FFFFFF"/>
          </a:solidFill>
          <a:ln/>
        </p:spPr>
      </p:sp>
      <p:sp>
        <p:nvSpPr>
          <p:cNvPr id="8806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r>
              <a:rPr lang="en-US"/>
              <a:t>Basically, any basic operation that takes a small, fixed amount of time we assume to take just one step.</a:t>
            </a:r>
          </a:p>
          <a:p>
            <a:endParaRPr lang="en-US"/>
          </a:p>
          <a:p>
            <a:r>
              <a:rPr lang="en-US"/>
              <a:t>We measure the run time of an algorithm by counting the number of steps it takes.</a:t>
            </a:r>
          </a:p>
          <a:p>
            <a:endParaRPr lang="en-US"/>
          </a:p>
          <a:p>
            <a:r>
              <a:rPr lang="en-US"/>
              <a:t>Why does this work?  For the same reason that the “Flat Earth” model works.  In our day-to-day lives we assume the Earth to be flat!</a:t>
            </a:r>
          </a:p>
          <a:p>
            <a:endParaRPr lang="en-US"/>
          </a:p>
          <a:p>
            <a:endParaRPr lang="en-US"/>
          </a:p>
          <a:p>
            <a:r>
              <a:rPr lang="en-US"/>
              <a:t>Now, lets look at how we can use this.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7026" name="Rectangle 2"/>
          <p:cNvSpPr>
            <a:spLocks noGrp="1" noChangeArrowheads="1"/>
          </p:cNvSpPr>
          <p:nvPr>
            <p:ph type="ctrTitle"/>
          </p:nvPr>
        </p:nvSpPr>
        <p:spPr>
          <a:xfrm>
            <a:off x="914162" y="2130426"/>
            <a:ext cx="10360501" cy="1470025"/>
          </a:xfrm>
        </p:spPr>
        <p:txBody>
          <a:bodyPr/>
          <a:lstStyle>
            <a:lvl1pPr>
              <a:defRPr/>
            </a:lvl1pPr>
          </a:lstStyle>
          <a:p>
            <a:r>
              <a:rPr lang="en-US"/>
              <a:t>Click to edit Master title style</a:t>
            </a:r>
          </a:p>
        </p:txBody>
      </p:sp>
      <p:sp>
        <p:nvSpPr>
          <p:cNvPr id="257027" name="Rectangle 3"/>
          <p:cNvSpPr>
            <a:spLocks noGrp="1" noChangeArrowheads="1"/>
          </p:cNvSpPr>
          <p:nvPr>
            <p:ph type="subTitle" idx="1"/>
          </p:nvPr>
        </p:nvSpPr>
        <p:spPr>
          <a:xfrm>
            <a:off x="1828324" y="3886200"/>
            <a:ext cx="8532178"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30215103-4C0E-4FDC-8CE2-719CB4447B3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1619" y="19051"/>
            <a:ext cx="3047206" cy="6486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9051"/>
            <a:ext cx="8938472" cy="6486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F3889E23-8984-4B9B-B257-3932E442D9C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091" y="19050"/>
            <a:ext cx="12150735" cy="1047750"/>
          </a:xfrm>
        </p:spPr>
        <p:txBody>
          <a:bodyPr/>
          <a:lstStyle/>
          <a:p>
            <a:r>
              <a:rPr lang="en-US"/>
              <a:t>Click to edit Master title style</a:t>
            </a:r>
          </a:p>
        </p:txBody>
      </p:sp>
      <p:sp>
        <p:nvSpPr>
          <p:cNvPr id="3" name="Text Placeholder 2"/>
          <p:cNvSpPr>
            <a:spLocks noGrp="1"/>
          </p:cNvSpPr>
          <p:nvPr>
            <p:ph type="body" sz="half" idx="1"/>
          </p:nvPr>
        </p:nvSpPr>
        <p:spPr>
          <a:xfrm>
            <a:off x="0" y="1171575"/>
            <a:ext cx="5992839"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95986" y="1171575"/>
            <a:ext cx="5992839" cy="53340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A1C33C30-F62E-4723-BAF0-0CC0FFACA64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091" y="19050"/>
            <a:ext cx="12150735" cy="1047750"/>
          </a:xfrm>
        </p:spPr>
        <p:txBody>
          <a:bodyPr/>
          <a:lstStyle/>
          <a:p>
            <a:r>
              <a:rPr lang="en-US"/>
              <a:t>Click to edit Master title style</a:t>
            </a:r>
          </a:p>
        </p:txBody>
      </p:sp>
      <p:sp>
        <p:nvSpPr>
          <p:cNvPr id="3" name="Text Placeholder 2"/>
          <p:cNvSpPr>
            <a:spLocks noGrp="1"/>
          </p:cNvSpPr>
          <p:nvPr>
            <p:ph type="body" sz="half" idx="1"/>
          </p:nvPr>
        </p:nvSpPr>
        <p:spPr>
          <a:xfrm>
            <a:off x="0" y="1171575"/>
            <a:ext cx="5992839"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5986" y="1171575"/>
            <a:ext cx="5992839"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5986" y="3914775"/>
            <a:ext cx="5992839"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7"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8"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C5D10D00-C5DA-47E5-A064-AAC71345415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378786" y="444729"/>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378786" y="1906543"/>
            <a:ext cx="1143218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561641" y="449005"/>
            <a:ext cx="10409257"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634774" y="1532427"/>
            <a:ext cx="10336124"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378786" y="6227064"/>
            <a:ext cx="11429139"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9915545" y="459900"/>
            <a:ext cx="1892379"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468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378786" y="1577848"/>
            <a:ext cx="1143218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428503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378786" y="444729"/>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378785" y="2017059"/>
            <a:ext cx="11429139"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629729" y="1532965"/>
            <a:ext cx="10336353"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378786" y="1906543"/>
            <a:ext cx="11432186"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10971660" y="444729"/>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558032" y="444729"/>
            <a:ext cx="10411911" cy="1088237"/>
          </a:xfrm>
          <a:noFill/>
        </p:spPr>
        <p:txBody>
          <a:bodyPr bIns="45720" anchor="b" anchorCtr="0">
            <a:normAutofit/>
          </a:bodyPr>
          <a:lstStyle>
            <a:lvl1pPr algn="l">
              <a:lnSpc>
                <a:spcPts val="4600"/>
              </a:lnSpc>
              <a:defRPr/>
            </a:lvl1pPr>
          </a:lstStyle>
          <a:p>
            <a:r>
              <a:rPr lang="fi-FI"/>
              <a:t>Click to edit Master title style</a:t>
            </a:r>
            <a:endParaRPr/>
          </a:p>
        </p:txBody>
      </p:sp>
    </p:spTree>
    <p:extLst>
      <p:ext uri="{BB962C8B-B14F-4D97-AF65-F5344CB8AC3E}">
        <p14:creationId xmlns:p14="http://schemas.microsoft.com/office/powerpoint/2010/main" val="55822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378786" y="4801576"/>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786" y="6263390"/>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10971660"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2875" y="4814125"/>
            <a:ext cx="10360501"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633819" y="5861304"/>
            <a:ext cx="10311746"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95470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378785" y="443755"/>
            <a:ext cx="11429139"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378786" y="4801576"/>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378786" y="6263390"/>
            <a:ext cx="1143218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10971660"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592" y="4814048"/>
            <a:ext cx="10360501"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627367" y="5862918"/>
            <a:ext cx="10306727"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extLst>
      <p:ext uri="{BB962C8B-B14F-4D97-AF65-F5344CB8AC3E}">
        <p14:creationId xmlns:p14="http://schemas.microsoft.com/office/powerpoint/2010/main" val="626326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378786" y="1577848"/>
            <a:ext cx="11432186"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537742" y="2151063"/>
            <a:ext cx="5241195"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6369258" y="2151063"/>
            <a:ext cx="5241195"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972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832E7802-4229-41D6-AAC3-3B49C46C6CA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378786" y="1577848"/>
            <a:ext cx="11432186"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537742" y="1735138"/>
            <a:ext cx="5241195"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537742" y="2590800"/>
            <a:ext cx="5241195"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6371000" y="1735138"/>
            <a:ext cx="5241195"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6371000" y="2590800"/>
            <a:ext cx="5241195"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2878760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378786" y="1577848"/>
            <a:ext cx="11432186"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202126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378786" y="452719"/>
            <a:ext cx="981772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196510" y="55844"/>
            <a:ext cx="1705104"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4936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95" y="1298762"/>
            <a:ext cx="5424027"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6376428" y="914401"/>
            <a:ext cx="542402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358495" y="2456329"/>
            <a:ext cx="5424027"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378786" y="452719"/>
            <a:ext cx="1143218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014295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78786" y="4801576"/>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786" y="6263390"/>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83969" y="4800600"/>
            <a:ext cx="11144086"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78785" y="457199"/>
            <a:ext cx="11433118"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558654" y="5367338"/>
            <a:ext cx="11069401"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5240648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378786" y="4280648"/>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83969" y="4778189"/>
            <a:ext cx="11144086"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378785" y="457200"/>
            <a:ext cx="11433118"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558654" y="5344927"/>
            <a:ext cx="11069401"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9685777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5531" y="914401"/>
            <a:ext cx="6924925"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378785" y="4267201"/>
            <a:ext cx="3656648"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558657" y="4953001"/>
            <a:ext cx="3295164"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547543" y="4419600"/>
            <a:ext cx="3299667"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378786" y="594360"/>
            <a:ext cx="3656648"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378786" y="461683"/>
            <a:ext cx="11432186"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3548165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4026969" y="4801576"/>
            <a:ext cx="778095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786" y="6263390"/>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041163" y="4800600"/>
            <a:ext cx="758689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4026970" y="457199"/>
            <a:ext cx="7776470"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092008" y="5367338"/>
            <a:ext cx="7536046"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378787" y="457200"/>
            <a:ext cx="3648183"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378787" y="3364992"/>
            <a:ext cx="3648183"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extLst>
      <p:ext uri="{BB962C8B-B14F-4D97-AF65-F5344CB8AC3E}">
        <p14:creationId xmlns:p14="http://schemas.microsoft.com/office/powerpoint/2010/main" val="3930379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378786" y="1577848"/>
            <a:ext cx="1143218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378786" y="2133600"/>
            <a:ext cx="11429139"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8658130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071404" y="2668741"/>
            <a:ext cx="5934615" cy="1511538"/>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257494" y="473076"/>
            <a:ext cx="1292015"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378786" y="457200"/>
            <a:ext cx="8661260"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7198060" y="3332846"/>
            <a:ext cx="5934456" cy="183167"/>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31446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6D053DF3-45E5-4C9F-963B-077D73F5E67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171575"/>
            <a:ext cx="5992839"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171575"/>
            <a:ext cx="5992839"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229A7219-C846-4648-AA0B-07F84157FE8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92083099-1453-44A2-9B90-66DC383570A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F0CAF2F8-85D2-4023-9891-E6266BF5E7A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E121D327-77AA-4ECF-BB25-DACDE7A58E4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9314F67E-3922-41FB-95EA-95B253E6169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089F908F-919E-4A49-AD5C-1D21EC00251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bwMode="auto">
          <a:xfrm>
            <a:off x="38100" y="19050"/>
            <a:ext cx="12150725" cy="10477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33475" name="Rectangle 3"/>
          <p:cNvSpPr>
            <a:spLocks noGrp="1" noChangeArrowheads="1"/>
          </p:cNvSpPr>
          <p:nvPr>
            <p:ph type="body" idx="1"/>
          </p:nvPr>
        </p:nvSpPr>
        <p:spPr bwMode="auto">
          <a:xfrm>
            <a:off x="0" y="1171575"/>
            <a:ext cx="12188825"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3476" name="Rectangle 4"/>
          <p:cNvSpPr>
            <a:spLocks noGrp="1" noChangeArrowheads="1"/>
          </p:cNvSpPr>
          <p:nvPr>
            <p:ph type="dt" sz="half" idx="2"/>
          </p:nvPr>
        </p:nvSpPr>
        <p:spPr bwMode="auto">
          <a:xfrm>
            <a:off x="101600" y="6567488"/>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Courier New" pitchFamily="49" charset="0"/>
                <a:cs typeface="Courier New" pitchFamily="49" charset="0"/>
              </a:defRPr>
            </a:lvl1pPr>
          </a:lstStyle>
          <a:p>
            <a:pPr>
              <a:defRPr/>
            </a:pPr>
            <a:r>
              <a:rPr lang="en-US"/>
              <a:t>Sarwar</a:t>
            </a:r>
          </a:p>
        </p:txBody>
      </p:sp>
      <p:sp>
        <p:nvSpPr>
          <p:cNvPr id="233477" name="Rectangle 5"/>
          <p:cNvSpPr>
            <a:spLocks noGrp="1" noChangeArrowheads="1"/>
          </p:cNvSpPr>
          <p:nvPr>
            <p:ph type="ftr" sz="quarter" idx="3"/>
          </p:nvPr>
        </p:nvSpPr>
        <p:spPr bwMode="auto">
          <a:xfrm>
            <a:off x="4164013" y="6567488"/>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Courier New" pitchFamily="49" charset="0"/>
                <a:cs typeface="Courier New" pitchFamily="49" charset="0"/>
              </a:defRPr>
            </a:lvl1pPr>
          </a:lstStyle>
          <a:p>
            <a:pPr>
              <a:defRPr/>
            </a:pPr>
            <a:r>
              <a:rPr lang="en-US"/>
              <a:t>AIUB::CSC2105::Algorithm</a:t>
            </a:r>
          </a:p>
        </p:txBody>
      </p:sp>
      <p:sp>
        <p:nvSpPr>
          <p:cNvPr id="233478" name="Rectangle 6"/>
          <p:cNvSpPr>
            <a:spLocks noGrp="1" noChangeArrowheads="1"/>
          </p:cNvSpPr>
          <p:nvPr>
            <p:ph type="sldNum" sz="quarter" idx="4"/>
          </p:nvPr>
        </p:nvSpPr>
        <p:spPr bwMode="auto">
          <a:xfrm>
            <a:off x="9344025" y="6567488"/>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Courier New" pitchFamily="49" charset="0"/>
                <a:cs typeface="Courier New" pitchFamily="49" charset="0"/>
              </a:defRPr>
            </a:lvl1pPr>
          </a:lstStyle>
          <a:p>
            <a:pPr>
              <a:defRPr/>
            </a:pPr>
            <a:r>
              <a:rPr lang="en-US"/>
              <a:t>Introduction</a:t>
            </a:r>
            <a:r>
              <a:rPr lang="en-US">
                <a:sym typeface="Wingdings" pitchFamily="2" charset="2"/>
              </a:rPr>
              <a:t></a:t>
            </a:r>
            <a:fld id="{DEB2BE0B-835C-4BF4-B266-03AB2F871ED1}" type="slidenum">
              <a:rPr lang="en-US"/>
              <a:pPr>
                <a:defRPr/>
              </a:pPr>
              <a:t>‹#›</a:t>
            </a:fld>
            <a:endParaRPr lang="en-US"/>
          </a:p>
        </p:txBody>
      </p:sp>
      <p:sp>
        <p:nvSpPr>
          <p:cNvPr id="1031" name="Line 7"/>
          <p:cNvSpPr>
            <a:spLocks noChangeShapeType="1"/>
          </p:cNvSpPr>
          <p:nvPr userDrawn="1"/>
        </p:nvSpPr>
        <p:spPr bwMode="auto">
          <a:xfrm>
            <a:off x="0" y="6553200"/>
            <a:ext cx="12188825" cy="0"/>
          </a:xfrm>
          <a:prstGeom prst="line">
            <a:avLst/>
          </a:prstGeom>
          <a:noFill/>
          <a:ln w="76200" cmpd="tri">
            <a:solidFill>
              <a:schemeClr val="tx1"/>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930"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Lst>
  <p:hf hdr="0"/>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chemeClr val="tx1"/>
          </a:solidFill>
          <a:effectLst>
            <a:outerShdw blurRad="38100" dist="38100" dir="2700000" algn="tl">
              <a:srgbClr val="C0C0C0"/>
            </a:outerShdw>
          </a:effectLst>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effectLst>
            <a:outerShdw blurRad="38100" dist="38100" dir="2700000" algn="tl">
              <a:srgbClr val="C0C0C0"/>
            </a:outerShdw>
          </a:effectLst>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effectLst>
            <a:outerShdw blurRad="38100" dist="38100" dir="2700000" algn="tl">
              <a:srgbClr val="C0C0C0"/>
            </a:outerShdw>
          </a:effectLst>
          <a:latin typeface="+mn-lt"/>
          <a:cs typeface="+mn-cs"/>
        </a:defRPr>
      </a:lvl4pPr>
      <a:lvl5pPr marL="20574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5pPr>
      <a:lvl6pPr marL="25146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6pPr>
      <a:lvl7pPr marL="29718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7pPr>
      <a:lvl8pPr marL="34290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8pPr>
      <a:lvl9pPr marL="38862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4720" y="2133601"/>
            <a:ext cx="9433205"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9057555" y="6437033"/>
            <a:ext cx="2844059"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4/30/2020</a:t>
            </a:fld>
            <a:endParaRPr lang="en-US"/>
          </a:p>
        </p:txBody>
      </p:sp>
      <p:sp>
        <p:nvSpPr>
          <p:cNvPr id="5" name="Footer Placeholder 4"/>
          <p:cNvSpPr>
            <a:spLocks noGrp="1"/>
          </p:cNvSpPr>
          <p:nvPr>
            <p:ph type="ftr" sz="quarter" idx="3"/>
          </p:nvPr>
        </p:nvSpPr>
        <p:spPr>
          <a:xfrm>
            <a:off x="266195" y="6437033"/>
            <a:ext cx="8164409"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11072395" y="167347"/>
            <a:ext cx="840609"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378786" y="630382"/>
            <a:ext cx="11429139"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765402927"/>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acm.uva.es/problems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oleObject" Target="../embeddings/oleObject2.bin"/><Relationship Id="rId4" Type="http://schemas.openxmlformats.org/officeDocument/2006/relationships/image" Target="../media/image13.emf"/></Relationships>
</file>

<file path=ppt/slides/_rels/slide52.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emf"/><Relationship Id="rId5" Type="http://schemas.openxmlformats.org/officeDocument/2006/relationships/oleObject" Target="../embeddings/oleObject5.bin"/><Relationship Id="rId4" Type="http://schemas.openxmlformats.org/officeDocument/2006/relationships/image" Target="../media/image16.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0.emf"/><Relationship Id="rId5" Type="http://schemas.openxmlformats.org/officeDocument/2006/relationships/oleObject" Target="../embeddings/oleObject8.bin"/><Relationship Id="rId4" Type="http://schemas.openxmlformats.org/officeDocument/2006/relationships/image" Target="../media/image1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4.emf"/><Relationship Id="rId5" Type="http://schemas.openxmlformats.org/officeDocument/2006/relationships/oleObject" Target="../embeddings/oleObject11.bin"/><Relationship Id="rId4" Type="http://schemas.openxmlformats.org/officeDocument/2006/relationships/image" Target="../media/image23.emf"/></Relationships>
</file>

<file path=ppt/slides/_rels/slide62.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5.wmf"/><Relationship Id="rId5" Type="http://schemas.openxmlformats.org/officeDocument/2006/relationships/oleObject" Target="../embeddings/oleObject14.bin"/><Relationship Id="rId10" Type="http://schemas.openxmlformats.org/officeDocument/2006/relationships/image" Target="../media/image28.wmf"/><Relationship Id="rId4" Type="http://schemas.openxmlformats.org/officeDocument/2006/relationships/image" Target="../media/image26.emf"/><Relationship Id="rId9" Type="http://schemas.openxmlformats.org/officeDocument/2006/relationships/oleObject" Target="../embeddings/oleObject16.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2.wmf"/><Relationship Id="rId5" Type="http://schemas.openxmlformats.org/officeDocument/2006/relationships/oleObject" Target="../embeddings/oleObject18.bin"/><Relationship Id="rId4" Type="http://schemas.openxmlformats.org/officeDocument/2006/relationships/image" Target="../media/image31.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3.w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1641" y="588264"/>
            <a:ext cx="10409257" cy="1088136"/>
          </a:xfrm>
        </p:spPr>
        <p:txBody>
          <a:bodyPr>
            <a:normAutofit fontScale="90000"/>
          </a:bodyPr>
          <a:lstStyle/>
          <a:p>
            <a:r>
              <a:rPr lang="en-US" dirty="0"/>
              <a:t>Lecture Title: Introduction &amp; Preliminary </a:t>
            </a:r>
            <a:br>
              <a:rPr lang="en-US" dirty="0"/>
            </a:br>
            <a:r>
              <a:rPr lang="en-US" dirty="0"/>
              <a:t>Discussions on Algorithms</a:t>
            </a:r>
          </a:p>
        </p:txBody>
      </p:sp>
      <p:sp>
        <p:nvSpPr>
          <p:cNvPr id="3" name="Subtitle 2"/>
          <p:cNvSpPr>
            <a:spLocks noGrp="1"/>
          </p:cNvSpPr>
          <p:nvPr>
            <p:ph type="subTitle" idx="1"/>
          </p:nvPr>
        </p:nvSpPr>
        <p:spPr>
          <a:xfrm>
            <a:off x="1998618" y="1532427"/>
            <a:ext cx="2789509" cy="484632"/>
          </a:xfrm>
        </p:spPr>
        <p:txBody>
          <a:bodyPr/>
          <a:lstStyle/>
          <a:p>
            <a:r>
              <a:rPr lang="en-US" dirty="0"/>
              <a:t>Course Code: CSC 2211</a:t>
            </a:r>
          </a:p>
        </p:txBody>
      </p:sp>
      <p:sp>
        <p:nvSpPr>
          <p:cNvPr id="4" name="TextBox 3"/>
          <p:cNvSpPr txBox="1"/>
          <p:nvPr/>
        </p:nvSpPr>
        <p:spPr>
          <a:xfrm>
            <a:off x="1599383" y="2446757"/>
            <a:ext cx="9024614" cy="707886"/>
          </a:xfrm>
          <a:prstGeom prst="rect">
            <a:avLst/>
          </a:prstGeom>
          <a:noFill/>
        </p:spPr>
        <p:txBody>
          <a:bodyPr wrap="square" rtlCol="0">
            <a:spAutoFit/>
          </a:bodyPr>
          <a:lstStyle/>
          <a:p>
            <a:pPr algn="ctr" eaLnBrk="1" fontAlgn="auto" hangingPunct="1">
              <a:spcBef>
                <a:spcPts val="0"/>
              </a:spcBef>
              <a:spcAft>
                <a:spcPts val="0"/>
              </a:spcAft>
            </a:pPr>
            <a:r>
              <a:rPr lang="en-US" sz="2000" b="1" dirty="0">
                <a:solidFill>
                  <a:srgbClr val="0070C0"/>
                </a:solidFill>
                <a:latin typeface="Arial" panose="020B0604020202020204" pitchFamily="34" charset="0"/>
                <a:cs typeface="Arial" panose="020B0604020202020204" pitchFamily="34" charset="0"/>
              </a:rPr>
              <a:t>Dept. of Computer Science</a:t>
            </a:r>
          </a:p>
          <a:p>
            <a:pPr algn="ctr" eaLnBrk="1" fontAlgn="auto" hangingPunct="1">
              <a:spcBef>
                <a:spcPts val="0"/>
              </a:spcBef>
              <a:spcAft>
                <a:spcPts val="0"/>
              </a:spcAft>
            </a:pP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489754578"/>
              </p:ext>
            </p:extLst>
          </p:nvPr>
        </p:nvGraphicFramePr>
        <p:xfrm>
          <a:off x="1998617"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01</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 Md. Manzurul Hasan, manzurul@aiub.edu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4842991"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fontAlgn="auto">
              <a:spcAft>
                <a:spcPts val="0"/>
              </a:spcAft>
              <a:buClr>
                <a:prstClr val="white">
                  <a:lumMod val="65000"/>
                </a:prstClr>
              </a:buClr>
            </a:pPr>
            <a:r>
              <a:rPr lang="en-US" dirty="0">
                <a:solidFill>
                  <a:prstClr val="white"/>
                </a:solidFill>
                <a:latin typeface="Calibri"/>
              </a:rPr>
              <a:t>Course Title: Algorithms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Importance of the course</a:t>
            </a:r>
          </a:p>
        </p:txBody>
      </p:sp>
      <p:sp>
        <p:nvSpPr>
          <p:cNvPr id="3" name="Content Placeholder 2"/>
          <p:cNvSpPr>
            <a:spLocks noGrp="1"/>
          </p:cNvSpPr>
          <p:nvPr>
            <p:ph idx="1"/>
          </p:nvPr>
        </p:nvSpPr>
        <p:spPr/>
        <p:txBody>
          <a:bodyPr/>
          <a:lstStyle/>
          <a:p>
            <a:pPr algn="just">
              <a:defRPr/>
            </a:pPr>
            <a:r>
              <a:rPr lang="en-US" dirty="0"/>
              <a:t>This course is a continuation of the courses Programming Language 1 &amp; 2, and Data Structure.</a:t>
            </a:r>
          </a:p>
          <a:p>
            <a:pPr algn="just">
              <a:defRPr/>
            </a:pPr>
            <a:r>
              <a:rPr lang="en-US" dirty="0"/>
              <a:t>Algorithm is required for all areas of computer science – especially for developing problem solving ability.</a:t>
            </a:r>
          </a:p>
          <a:p>
            <a:pPr algn="just">
              <a:defRPr/>
            </a:pPr>
            <a:r>
              <a:rPr lang="en-US" dirty="0"/>
              <a:t>This course will give the basic for the understanding of the courses –Theory of Computation, Artificial Intelligence,  etc.</a:t>
            </a:r>
          </a:p>
          <a:p>
            <a:pPr algn="just">
              <a:defRPr/>
            </a:pPr>
            <a:r>
              <a:rPr lang="en-US" dirty="0"/>
              <a:t>This course will give the basic for the understanding of the concepts – Design and Analysis of Algorithm.</a:t>
            </a:r>
          </a:p>
        </p:txBody>
      </p:sp>
      <p:sp>
        <p:nvSpPr>
          <p:cNvPr id="1741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59D22CF4-AF6C-4984-A86F-9A80F37809BA}" type="slidenum">
              <a:rPr lang="en-US" smtClean="0"/>
              <a:pPr/>
              <a:t>10</a:t>
            </a:fld>
            <a:endParaRPr lang="en-US"/>
          </a:p>
        </p:txBody>
      </p:sp>
      <p:sp>
        <p:nvSpPr>
          <p:cNvPr id="6" name="Footer Placeholder 6">
            <a:extLst>
              <a:ext uri="{FF2B5EF4-FFF2-40B4-BE49-F238E27FC236}">
                <a16:creationId xmlns:a16="http://schemas.microsoft.com/office/drawing/2014/main" id="{49EBE037-0388-43B9-B0F3-CDD9353041CA}"/>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ja-JP" dirty="0"/>
              <a:t>Course Contents</a:t>
            </a:r>
            <a:endParaRPr lang="en-US" dirty="0"/>
          </a:p>
        </p:txBody>
      </p:sp>
      <p:sp>
        <p:nvSpPr>
          <p:cNvPr id="3" name="Content Placeholder 2"/>
          <p:cNvSpPr>
            <a:spLocks noGrp="1"/>
          </p:cNvSpPr>
          <p:nvPr>
            <p:ph idx="1"/>
          </p:nvPr>
        </p:nvSpPr>
        <p:spPr/>
        <p:txBody>
          <a:bodyPr>
            <a:normAutofit/>
          </a:bodyPr>
          <a:lstStyle/>
          <a:p>
            <a:pPr>
              <a:defRPr/>
            </a:pPr>
            <a:r>
              <a:rPr lang="en-US" dirty="0"/>
              <a:t>RAM model, Basic notation</a:t>
            </a:r>
          </a:p>
          <a:p>
            <a:pPr>
              <a:defRPr/>
            </a:pPr>
            <a:r>
              <a:rPr lang="en-US" dirty="0"/>
              <a:t>Recurrences  &amp;  Master Method </a:t>
            </a:r>
          </a:p>
          <a:p>
            <a:pPr>
              <a:defRPr/>
            </a:pPr>
            <a:r>
              <a:rPr lang="en-US" dirty="0"/>
              <a:t>Dynamic Programming</a:t>
            </a:r>
          </a:p>
          <a:p>
            <a:pPr>
              <a:defRPr/>
            </a:pPr>
            <a:r>
              <a:rPr lang="en-US" dirty="0"/>
              <a:t>Greedy strategy </a:t>
            </a:r>
          </a:p>
          <a:p>
            <a:pPr>
              <a:defRPr/>
            </a:pPr>
            <a:r>
              <a:rPr lang="en-US" dirty="0"/>
              <a:t>Graphs Algorithms</a:t>
            </a:r>
          </a:p>
          <a:p>
            <a:pPr>
              <a:defRPr/>
            </a:pPr>
            <a:r>
              <a:rPr lang="en-US" dirty="0"/>
              <a:t>Greedy Graph Algorithm </a:t>
            </a:r>
          </a:p>
          <a:p>
            <a:pPr>
              <a:defRPr/>
            </a:pPr>
            <a:r>
              <a:rPr lang="en-US" dirty="0"/>
              <a:t>Shortest Path Algorithms</a:t>
            </a:r>
          </a:p>
          <a:p>
            <a:pPr>
              <a:defRPr/>
            </a:pPr>
            <a:r>
              <a:rPr lang="en-US" dirty="0"/>
              <a:t>Basic idea of NP – Completeness</a:t>
            </a:r>
          </a:p>
          <a:p>
            <a:pPr>
              <a:defRPr/>
            </a:pPr>
            <a:r>
              <a:rPr lang="en-US" dirty="0"/>
              <a:t>Basic idea of Elementary Geometric Methods &amp; Review</a:t>
            </a:r>
          </a:p>
          <a:p>
            <a:pPr>
              <a:defRPr/>
            </a:pPr>
            <a:endParaRPr lang="en-US" altLang="ja-JP" dirty="0">
              <a:ea typeface="MS PGothic" charset="0"/>
            </a:endParaRPr>
          </a:p>
          <a:p>
            <a:pPr marL="0" indent="0">
              <a:buFontTx/>
              <a:buNone/>
              <a:defRPr/>
            </a:pPr>
            <a:endParaRPr lang="en-US" dirty="0"/>
          </a:p>
        </p:txBody>
      </p:sp>
      <p:sp>
        <p:nvSpPr>
          <p:cNvPr id="18438"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2BF1FD33-AA32-4918-A95E-60E3FC7845DF}" type="slidenum">
              <a:rPr lang="en-US" smtClean="0"/>
              <a:pPr/>
              <a:t>11</a:t>
            </a:fld>
            <a:endParaRPr lang="en-US"/>
          </a:p>
        </p:txBody>
      </p:sp>
      <p:sp>
        <p:nvSpPr>
          <p:cNvPr id="6" name="Footer Placeholder 6">
            <a:extLst>
              <a:ext uri="{FF2B5EF4-FFF2-40B4-BE49-F238E27FC236}">
                <a16:creationId xmlns:a16="http://schemas.microsoft.com/office/drawing/2014/main" id="{AAD445B1-1A55-4E37-93DC-684F524AA80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Resources &amp; References</a:t>
            </a:r>
          </a:p>
        </p:txBody>
      </p:sp>
      <p:sp>
        <p:nvSpPr>
          <p:cNvPr id="3" name="Content Placeholder 2"/>
          <p:cNvSpPr>
            <a:spLocks noGrp="1"/>
          </p:cNvSpPr>
          <p:nvPr>
            <p:ph idx="1"/>
          </p:nvPr>
        </p:nvSpPr>
        <p:spPr/>
        <p:txBody>
          <a:bodyPr>
            <a:noAutofit/>
          </a:bodyPr>
          <a:lstStyle/>
          <a:p>
            <a:pPr algn="just">
              <a:defRPr/>
            </a:pPr>
            <a:r>
              <a:rPr lang="en-US" b="1" i="1" dirty="0"/>
              <a:t>Introduction to Algorithms, Third Edition, Thomas H. </a:t>
            </a:r>
            <a:r>
              <a:rPr lang="en-US" b="1" i="1" dirty="0" err="1"/>
              <a:t>Cormen</a:t>
            </a:r>
            <a:r>
              <a:rPr lang="en-US" b="1" i="1" dirty="0"/>
              <a:t>, </a:t>
            </a:r>
            <a:r>
              <a:rPr lang="en-US" b="1" i="1" dirty="0" err="1"/>
              <a:t>Charle</a:t>
            </a:r>
            <a:r>
              <a:rPr lang="en-US" b="1" i="1" dirty="0"/>
              <a:t> E. </a:t>
            </a:r>
            <a:r>
              <a:rPr lang="en-US" b="1" i="1" dirty="0" err="1"/>
              <a:t>Leiserson</a:t>
            </a:r>
            <a:r>
              <a:rPr lang="en-US" b="1" i="1" dirty="0"/>
              <a:t>, Ronald L. </a:t>
            </a:r>
            <a:r>
              <a:rPr lang="en-US" b="1" i="1" dirty="0" err="1"/>
              <a:t>Rivest</a:t>
            </a:r>
            <a:r>
              <a:rPr lang="en-US" b="1" i="1" dirty="0"/>
              <a:t>, Clifford Stein (CLRS).</a:t>
            </a:r>
            <a:endParaRPr lang="en-US" dirty="0"/>
          </a:p>
          <a:p>
            <a:pPr algn="just">
              <a:defRPr/>
            </a:pPr>
            <a:r>
              <a:rPr lang="en-US" i="1" dirty="0"/>
              <a:t>Fundamental of Computer Algorithms, Ellis Horowitz, </a:t>
            </a:r>
            <a:r>
              <a:rPr lang="en-US" i="1" dirty="0" err="1"/>
              <a:t>Sartaj</a:t>
            </a:r>
            <a:r>
              <a:rPr lang="en-US" i="1" dirty="0"/>
              <a:t> </a:t>
            </a:r>
            <a:r>
              <a:rPr lang="en-US" i="1" dirty="0" err="1"/>
              <a:t>Sahni</a:t>
            </a:r>
            <a:r>
              <a:rPr lang="en-US" i="1" dirty="0"/>
              <a:t>, </a:t>
            </a:r>
            <a:r>
              <a:rPr lang="en-US" i="1" dirty="0" err="1"/>
              <a:t>Sanguthevar</a:t>
            </a:r>
            <a:r>
              <a:rPr lang="en-US" i="1" dirty="0"/>
              <a:t> </a:t>
            </a:r>
            <a:r>
              <a:rPr lang="en-US" i="1" dirty="0" err="1"/>
              <a:t>Rajasekaran</a:t>
            </a:r>
            <a:r>
              <a:rPr lang="en-US" i="1" dirty="0"/>
              <a:t> (HSR)</a:t>
            </a:r>
            <a:endParaRPr lang="en-US" dirty="0"/>
          </a:p>
          <a:p>
            <a:pPr algn="just">
              <a:defRPr/>
            </a:pPr>
            <a:r>
              <a:rPr lang="en-US" i="1" dirty="0"/>
              <a:t>Helpful link for Problem Solving : </a:t>
            </a:r>
            <a:r>
              <a:rPr lang="en-US" b="1" i="1" u="sng" dirty="0">
                <a:hlinkClick r:id="rId2"/>
              </a:rPr>
              <a:t>http://acm.uva.es/problemset/</a:t>
            </a:r>
            <a:endParaRPr lang="en-US" dirty="0"/>
          </a:p>
          <a:p>
            <a:pPr algn="just">
              <a:defRPr/>
            </a:pPr>
            <a:r>
              <a:rPr lang="en-US" i="1" dirty="0"/>
              <a:t>Lectures and Laboratory works will be provided online at the course website weekly.</a:t>
            </a:r>
            <a:endParaRPr lang="en-US" dirty="0"/>
          </a:p>
          <a:p>
            <a:pPr>
              <a:spcBef>
                <a:spcPts val="300"/>
              </a:spcBef>
              <a:defRPr/>
            </a:pPr>
            <a:endParaRPr lang="en-US" sz="1800" dirty="0"/>
          </a:p>
        </p:txBody>
      </p:sp>
      <p:sp>
        <p:nvSpPr>
          <p:cNvPr id="1946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6EB7BAD9-7F12-411A-BC48-63E56F48FC38}" type="slidenum">
              <a:rPr lang="en-US" smtClean="0"/>
              <a:pPr/>
              <a:t>12</a:t>
            </a:fld>
            <a:endParaRPr lang="en-US"/>
          </a:p>
        </p:txBody>
      </p:sp>
      <p:sp>
        <p:nvSpPr>
          <p:cNvPr id="6" name="Footer Placeholder 6">
            <a:extLst>
              <a:ext uri="{FF2B5EF4-FFF2-40B4-BE49-F238E27FC236}">
                <a16:creationId xmlns:a16="http://schemas.microsoft.com/office/drawing/2014/main" id="{24539DBF-9F3F-4ACF-9140-DB4BA56885C2}"/>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38C52EB1-E4B0-4296-8171-668136550A10}" type="slidenum">
              <a:rPr lang="en-US" smtClean="0"/>
              <a:pPr/>
              <a:t>13</a:t>
            </a:fld>
            <a:endParaRPr lang="en-US"/>
          </a:p>
        </p:txBody>
      </p:sp>
      <p:pic>
        <p:nvPicPr>
          <p:cNvPr id="20485" name="Picture 2"/>
          <p:cNvPicPr>
            <a:picLocks noChangeAspect="1" noChangeArrowheads="1"/>
          </p:cNvPicPr>
          <p:nvPr/>
        </p:nvPicPr>
        <p:blipFill>
          <a:blip r:embed="rId2"/>
          <a:srcRect/>
          <a:stretch>
            <a:fillRect/>
          </a:stretch>
        </p:blipFill>
        <p:spPr bwMode="auto">
          <a:xfrm>
            <a:off x="0" y="0"/>
            <a:ext cx="12188825" cy="6553200"/>
          </a:xfrm>
          <a:prstGeom prst="rect">
            <a:avLst/>
          </a:prstGeom>
          <a:noFill/>
          <a:ln w="9525">
            <a:noFill/>
            <a:miter lim="800000"/>
            <a:headEnd/>
            <a:tailEnd/>
          </a:ln>
        </p:spPr>
      </p:pic>
      <p:sp>
        <p:nvSpPr>
          <p:cNvPr id="5" name="Footer Placeholder 6">
            <a:extLst>
              <a:ext uri="{FF2B5EF4-FFF2-40B4-BE49-F238E27FC236}">
                <a16:creationId xmlns:a16="http://schemas.microsoft.com/office/drawing/2014/main" id="{2EE0CA83-3C87-4157-AAEE-3CEAA7E1943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Evaluation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16586212"/>
              </p:ext>
            </p:extLst>
          </p:nvPr>
        </p:nvGraphicFramePr>
        <p:xfrm>
          <a:off x="214313" y="965200"/>
          <a:ext cx="11741274" cy="5164137"/>
        </p:xfrm>
        <a:graphic>
          <a:graphicData uri="http://schemas.openxmlformats.org/drawingml/2006/table">
            <a:tbl>
              <a:tblPr firstRow="1" firstCol="1" lastRow="1" lastCol="1" bandRow="1" bandCol="1">
                <a:tableStyleId>{F5AB1C69-6EDB-4FF4-983F-18BD219EF322}</a:tableStyleId>
              </a:tblPr>
              <a:tblGrid>
                <a:gridCol w="2256837">
                  <a:extLst>
                    <a:ext uri="{9D8B030D-6E8A-4147-A177-3AD203B41FA5}">
                      <a16:colId xmlns:a16="http://schemas.microsoft.com/office/drawing/2014/main" val="20000"/>
                    </a:ext>
                  </a:extLst>
                </a:gridCol>
                <a:gridCol w="6970486">
                  <a:extLst>
                    <a:ext uri="{9D8B030D-6E8A-4147-A177-3AD203B41FA5}">
                      <a16:colId xmlns:a16="http://schemas.microsoft.com/office/drawing/2014/main" val="20001"/>
                    </a:ext>
                  </a:extLst>
                </a:gridCol>
                <a:gridCol w="1228407">
                  <a:extLst>
                    <a:ext uri="{9D8B030D-6E8A-4147-A177-3AD203B41FA5}">
                      <a16:colId xmlns:a16="http://schemas.microsoft.com/office/drawing/2014/main" val="20002"/>
                    </a:ext>
                  </a:extLst>
                </a:gridCol>
                <a:gridCol w="1285544">
                  <a:extLst>
                    <a:ext uri="{9D8B030D-6E8A-4147-A177-3AD203B41FA5}">
                      <a16:colId xmlns:a16="http://schemas.microsoft.com/office/drawing/2014/main" val="20003"/>
                    </a:ext>
                  </a:extLst>
                </a:gridCol>
              </a:tblGrid>
              <a:tr h="469467">
                <a:tc>
                  <a:txBody>
                    <a:bodyPr/>
                    <a:lstStyle/>
                    <a:p>
                      <a:pPr marL="0" marR="0">
                        <a:spcBef>
                          <a:spcPts val="0"/>
                        </a:spcBef>
                        <a:spcAft>
                          <a:spcPts val="0"/>
                        </a:spcAft>
                      </a:pPr>
                      <a:r>
                        <a:rPr lang="en-US" sz="2800" b="1" dirty="0">
                          <a:solidFill>
                            <a:schemeClr val="tx1"/>
                          </a:solidFill>
                          <a:effectLst/>
                        </a:rPr>
                        <a:t>Midterm</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b="0" kern="1200" dirty="0">
                          <a:solidFill>
                            <a:schemeClr val="tx1"/>
                          </a:solidFill>
                          <a:effectLst/>
                          <a:latin typeface="+mn-lt"/>
                          <a:ea typeface="+mn-ea"/>
                          <a:cs typeface="+mn-cs"/>
                        </a:rPr>
                        <a:t>Quiz (Best Two)</a:t>
                      </a:r>
                    </a:p>
                  </a:txBody>
                  <a:tcPr marL="68562" marR="68562"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0" dirty="0">
                          <a:solidFill>
                            <a:schemeClr val="tx1"/>
                          </a:solidFill>
                          <a:effectLst/>
                        </a:rPr>
                        <a:t>25</a:t>
                      </a:r>
                      <a:endParaRPr lang="en-US" sz="2800" b="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Laboratory Performance/Assignment/Exam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30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Class Attendance/Performance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15</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Midterm Written 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30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a:solidFill>
                            <a:schemeClr val="tx1"/>
                          </a:solidFill>
                          <a:effectLst/>
                        </a:rPr>
                        <a:t>Midterm Total</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rPr>
                        <a:t>100</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a:solidFill>
                            <a:schemeClr val="tx1"/>
                          </a:solidFill>
                          <a:effectLst/>
                          <a:latin typeface="+mn-lt"/>
                          <a:ea typeface="+mn-ea"/>
                          <a:cs typeface="+mn-cs"/>
                        </a:rPr>
                        <a:t>40%</a:t>
                      </a: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469467">
                <a:tc>
                  <a:txBody>
                    <a:bodyPr/>
                    <a:lstStyle/>
                    <a:p>
                      <a:pPr marL="0" marR="0">
                        <a:spcBef>
                          <a:spcPts val="0"/>
                        </a:spcBef>
                        <a:spcAft>
                          <a:spcPts val="0"/>
                        </a:spcAft>
                      </a:pPr>
                      <a:r>
                        <a:rPr lang="en-US" sz="2800" b="1" dirty="0">
                          <a:solidFill>
                            <a:schemeClr val="tx1"/>
                          </a:solidFill>
                          <a:effectLst/>
                        </a:rPr>
                        <a:t>Final term</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Quiz (Best Two)</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25</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Laboratory Performance/Assignment/Exam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30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6"/>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Class Attendance/Performance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15</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7"/>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Final term Written 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3</a:t>
                      </a:r>
                      <a:r>
                        <a:rPr lang="en-US" sz="2800">
                          <a:solidFill>
                            <a:schemeClr val="tx1"/>
                          </a:solidFill>
                          <a:effectLst/>
                        </a:rPr>
                        <a:t>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8"/>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a:solidFill>
                            <a:schemeClr val="tx1"/>
                          </a:solidFill>
                          <a:effectLst/>
                        </a:rPr>
                        <a:t>Final Term Total</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rPr>
                        <a:t>100</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a:solidFill>
                            <a:schemeClr val="tx1"/>
                          </a:solidFill>
                          <a:effectLst/>
                          <a:latin typeface="+mn-lt"/>
                          <a:ea typeface="+mn-ea"/>
                          <a:cs typeface="+mn-cs"/>
                        </a:rPr>
                        <a:t>60%</a:t>
                      </a: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9"/>
                  </a:ext>
                </a:extLst>
              </a:tr>
              <a:tr h="469467">
                <a:tc>
                  <a:txBody>
                    <a:bodyPr/>
                    <a:lstStyle/>
                    <a:p>
                      <a:pPr marL="0" marR="0">
                        <a:spcBef>
                          <a:spcPts val="0"/>
                        </a:spcBef>
                        <a:spcAft>
                          <a:spcPts val="0"/>
                        </a:spcAft>
                      </a:pPr>
                      <a:r>
                        <a:rPr lang="en-US" sz="2800" b="1" dirty="0">
                          <a:solidFill>
                            <a:schemeClr val="tx1"/>
                          </a:solidFill>
                          <a:effectLst/>
                        </a:rPr>
                        <a:t>Grand Total</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2800" dirty="0">
                          <a:solidFill>
                            <a:schemeClr val="tx1"/>
                          </a:solidFill>
                          <a:effectLst/>
                        </a:rPr>
                        <a:t>Final Grade of the Course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r">
                        <a:spcBef>
                          <a:spcPts val="0"/>
                        </a:spcBef>
                        <a:spcAft>
                          <a:spcPts val="0"/>
                        </a:spcAft>
                      </a:pPr>
                      <a:r>
                        <a:rPr lang="en-US" sz="2800" b="1" kern="1200" dirty="0">
                          <a:solidFill>
                            <a:schemeClr val="tx1"/>
                          </a:solidFill>
                          <a:effectLst/>
                          <a:latin typeface="+mn-lt"/>
                          <a:ea typeface="+mn-ea"/>
                          <a:cs typeface="+mn-cs"/>
                        </a:rPr>
                        <a:t>100</a:t>
                      </a: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0"/>
                  </a:ext>
                </a:extLst>
              </a:tr>
            </a:tbl>
          </a:graphicData>
        </a:graphic>
      </p:graphicFrame>
      <p:sp>
        <p:nvSpPr>
          <p:cNvPr id="2157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234F9F44-C766-446E-9769-A5E2FEA20D48}" type="slidenum">
              <a:rPr lang="en-US" smtClean="0"/>
              <a:pPr/>
              <a:t>14</a:t>
            </a:fld>
            <a:endParaRPr lang="en-US"/>
          </a:p>
        </p:txBody>
      </p:sp>
      <p:sp>
        <p:nvSpPr>
          <p:cNvPr id="6" name="Footer Placeholder 6">
            <a:extLst>
              <a:ext uri="{FF2B5EF4-FFF2-40B4-BE49-F238E27FC236}">
                <a16:creationId xmlns:a16="http://schemas.microsoft.com/office/drawing/2014/main" id="{33AE05E7-CFCF-4F85-A785-F80BD972BA0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Classroom Policies</a:t>
            </a:r>
          </a:p>
        </p:txBody>
      </p:sp>
      <p:sp>
        <p:nvSpPr>
          <p:cNvPr id="3" name="Content Placeholder 2"/>
          <p:cNvSpPr>
            <a:spLocks noGrp="1"/>
          </p:cNvSpPr>
          <p:nvPr>
            <p:ph idx="1"/>
          </p:nvPr>
        </p:nvSpPr>
        <p:spPr/>
        <p:txBody>
          <a:bodyPr>
            <a:normAutofit fontScale="70000" lnSpcReduction="20000"/>
          </a:bodyPr>
          <a:lstStyle/>
          <a:p>
            <a:pPr>
              <a:defRPr/>
            </a:pPr>
            <a:r>
              <a:rPr lang="en-US" b="1" i="1" dirty="0"/>
              <a:t>Must </a:t>
            </a:r>
            <a:r>
              <a:rPr lang="en-US" dirty="0"/>
              <a:t>be present inside the class in due time.</a:t>
            </a:r>
          </a:p>
          <a:p>
            <a:pPr>
              <a:defRPr/>
            </a:pPr>
            <a:r>
              <a:rPr lang="en-US" b="1" i="1" dirty="0"/>
              <a:t>Class Break</a:t>
            </a:r>
            <a:r>
              <a:rPr lang="en-US" dirty="0"/>
              <a:t>: I would prefer to start the class in due time and leave the class in 10/15 minutes early for theory/Laboratory class respectively, instead of giving a break.</a:t>
            </a:r>
          </a:p>
          <a:p>
            <a:pPr>
              <a:defRPr/>
            </a:pPr>
            <a:r>
              <a:rPr lang="en-US" dirty="0"/>
              <a:t>Every class will start with a question-answer session about the last lecture. So students must be prepared with the contents and exercises from the last lecture.</a:t>
            </a:r>
          </a:p>
          <a:p>
            <a:pPr>
              <a:defRPr/>
            </a:pPr>
            <a:r>
              <a:rPr lang="en-US" dirty="0"/>
              <a:t>Students are suggested to ask questions during or after the lecture.</a:t>
            </a:r>
          </a:p>
          <a:p>
            <a:pPr>
              <a:defRPr/>
            </a:pPr>
            <a:r>
              <a:rPr lang="en-US" i="1" dirty="0"/>
              <a:t>Additional/bonus marks</a:t>
            </a:r>
            <a:r>
              <a:rPr lang="en-US" dirty="0"/>
              <a:t> may be given to any </a:t>
            </a:r>
            <a:r>
              <a:rPr lang="en-US" i="1" dirty="0"/>
              <a:t>good performances</a:t>
            </a:r>
            <a:r>
              <a:rPr lang="en-US" dirty="0"/>
              <a:t> during the class.</a:t>
            </a:r>
          </a:p>
          <a:p>
            <a:pPr>
              <a:defRPr/>
            </a:pPr>
            <a:r>
              <a:rPr lang="en-US" b="1" i="1" dirty="0"/>
              <a:t>Late in Class</a:t>
            </a:r>
            <a:r>
              <a:rPr lang="en-US" dirty="0"/>
              <a:t>: </a:t>
            </a:r>
          </a:p>
          <a:p>
            <a:pPr lvl="1">
              <a:defRPr/>
            </a:pPr>
            <a:r>
              <a:rPr lang="en-US" dirty="0"/>
              <a:t>Student coming after 10 minutes of due time is considered late. </a:t>
            </a:r>
          </a:p>
          <a:p>
            <a:pPr lvl="1">
              <a:defRPr/>
            </a:pPr>
            <a:r>
              <a:rPr lang="en-US" dirty="0"/>
              <a:t>3 late attendances are considered as one absent.</a:t>
            </a:r>
          </a:p>
          <a:p>
            <a:pPr lvl="1">
              <a:defRPr/>
            </a:pPr>
            <a:r>
              <a:rPr lang="en-US" dirty="0"/>
              <a:t>Late during quiz/presentation are not given additional time.</a:t>
            </a:r>
          </a:p>
          <a:p>
            <a:pPr lvl="1">
              <a:defRPr/>
            </a:pPr>
            <a:r>
              <a:rPr lang="en-US" dirty="0"/>
              <a:t>Students who are regularly late might have additional deduction of marks.</a:t>
            </a:r>
          </a:p>
          <a:p>
            <a:pPr lvl="1">
              <a:defRPr/>
            </a:pPr>
            <a:r>
              <a:rPr lang="en-US" dirty="0"/>
              <a:t>A late student will be allowed to enter the class. Don’t ask permission to enter the class, just get in slowly and silently. Same policy implies if a student wants to go out of the class for emergency reasons.</a:t>
            </a:r>
          </a:p>
        </p:txBody>
      </p:sp>
      <p:sp>
        <p:nvSpPr>
          <p:cNvPr id="22534" name="Slide Number Placeholder 6"/>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DB7B5AD3-B419-470E-A8ED-B24291D73F1C}" type="slidenum">
              <a:rPr lang="en-US" smtClean="0"/>
              <a:pPr/>
              <a:t>15</a:t>
            </a:fld>
            <a:endParaRPr lang="en-US"/>
          </a:p>
        </p:txBody>
      </p:sp>
      <p:sp>
        <p:nvSpPr>
          <p:cNvPr id="6" name="Footer Placeholder 6">
            <a:extLst>
              <a:ext uri="{FF2B5EF4-FFF2-40B4-BE49-F238E27FC236}">
                <a16:creationId xmlns:a16="http://schemas.microsoft.com/office/drawing/2014/main" id="{51EDE73F-7C6F-4AB9-A8AB-464D6D33855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Policies</a:t>
            </a:r>
          </a:p>
        </p:txBody>
      </p:sp>
      <p:sp>
        <p:nvSpPr>
          <p:cNvPr id="3" name="Content Placeholder 2"/>
          <p:cNvSpPr>
            <a:spLocks noGrp="1"/>
          </p:cNvSpPr>
          <p:nvPr>
            <p:ph idx="1"/>
          </p:nvPr>
        </p:nvSpPr>
        <p:spPr/>
        <p:txBody>
          <a:bodyPr/>
          <a:lstStyle/>
          <a:p>
            <a:pPr>
              <a:defRPr/>
            </a:pPr>
            <a:r>
              <a:rPr lang="en-US" dirty="0"/>
              <a:t>Attendance</a:t>
            </a:r>
          </a:p>
          <a:p>
            <a:pPr>
              <a:defRPr/>
            </a:pPr>
            <a:r>
              <a:rPr lang="en-US" dirty="0"/>
              <a:t>Laboratory Policies</a:t>
            </a:r>
          </a:p>
          <a:p>
            <a:pPr>
              <a:defRPr/>
            </a:pPr>
            <a:r>
              <a:rPr lang="en-US" dirty="0"/>
              <a:t>Makeup Evaluation (quiz, assignment, etc.)</a:t>
            </a:r>
          </a:p>
          <a:p>
            <a:pPr>
              <a:defRPr/>
            </a:pPr>
            <a:r>
              <a:rPr lang="en-US" dirty="0"/>
              <a:t>Grading Policies</a:t>
            </a:r>
          </a:p>
          <a:p>
            <a:pPr>
              <a:defRPr/>
            </a:pPr>
            <a:r>
              <a:rPr lang="en-US" dirty="0"/>
              <a:t>Dropping a Course</a:t>
            </a:r>
          </a:p>
          <a:p>
            <a:pPr>
              <a:defRPr/>
            </a:pPr>
            <a:endParaRPr lang="en-US" dirty="0"/>
          </a:p>
        </p:txBody>
      </p:sp>
      <p:sp>
        <p:nvSpPr>
          <p:cNvPr id="23558"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770E9996-D3D2-48A1-B4EC-29EEADF25D0E}" type="slidenum">
              <a:rPr lang="en-US" smtClean="0"/>
              <a:pPr/>
              <a:t>16</a:t>
            </a:fld>
            <a:endParaRPr lang="en-US"/>
          </a:p>
        </p:txBody>
      </p:sp>
      <p:sp>
        <p:nvSpPr>
          <p:cNvPr id="6" name="Footer Placeholder 6">
            <a:extLst>
              <a:ext uri="{FF2B5EF4-FFF2-40B4-BE49-F238E27FC236}">
                <a16:creationId xmlns:a16="http://schemas.microsoft.com/office/drawing/2014/main" id="{B785D486-4CB3-4130-9ECD-4B7C7B2E32D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Attendance</a:t>
            </a:r>
          </a:p>
        </p:txBody>
      </p:sp>
      <p:sp>
        <p:nvSpPr>
          <p:cNvPr id="3" name="Content Placeholder 2"/>
          <p:cNvSpPr>
            <a:spLocks noGrp="1"/>
          </p:cNvSpPr>
          <p:nvPr>
            <p:ph idx="1"/>
          </p:nvPr>
        </p:nvSpPr>
        <p:spPr/>
        <p:txBody>
          <a:bodyPr>
            <a:normAutofit fontScale="92500" lnSpcReduction="10000"/>
          </a:bodyPr>
          <a:lstStyle/>
          <a:p>
            <a:pPr>
              <a:defRPr/>
            </a:pPr>
            <a:r>
              <a:rPr lang="en-US" i="1" dirty="0"/>
              <a:t>At least</a:t>
            </a:r>
            <a:r>
              <a:rPr lang="en-US" dirty="0"/>
              <a:t> 75% presence is required by the student. Absent classes must be defended by the student through application and proper documentation to the course teacher. </a:t>
            </a:r>
          </a:p>
          <a:p>
            <a:pPr>
              <a:defRPr/>
            </a:pPr>
            <a:r>
              <a:rPr lang="en-US" dirty="0"/>
              <a:t>Single absences or absences within 25% range will be judged by the course teacher. </a:t>
            </a:r>
          </a:p>
          <a:p>
            <a:pPr>
              <a:defRPr/>
            </a:pPr>
            <a:r>
              <a:rPr lang="en-US" dirty="0"/>
              <a:t>Long absences/irregular presence/absences out of 25% range must go through </a:t>
            </a:r>
            <a:r>
              <a:rPr lang="en-US" i="1" dirty="0"/>
              <a:t>application procedures</a:t>
            </a:r>
            <a:r>
              <a:rPr lang="en-US" dirty="0"/>
              <a:t> via department Head (+ probation office, if student is in </a:t>
            </a:r>
            <a:r>
              <a:rPr lang="en-US" i="1" dirty="0"/>
              <a:t>probation</a:t>
            </a:r>
            <a:r>
              <a:rPr lang="en-US" dirty="0"/>
              <a:t>) to attend the following classes.</a:t>
            </a:r>
          </a:p>
          <a:p>
            <a:pPr>
              <a:defRPr/>
            </a:pPr>
            <a:r>
              <a:rPr lang="en-US" dirty="0"/>
              <a:t>Acceptance of an application for absence only gives permission to attend the following classes. This might still result in deduction of marks (for attendance) which will be judged by the course teacher.</a:t>
            </a:r>
          </a:p>
          <a:p>
            <a:pPr lvl="1">
              <a:defRPr/>
            </a:pPr>
            <a:endParaRPr lang="en-US" dirty="0"/>
          </a:p>
        </p:txBody>
      </p:sp>
      <p:sp>
        <p:nvSpPr>
          <p:cNvPr id="24582" name="Slide Number Placeholder 6"/>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1208281A-1E57-4AF4-B723-E5F6BFA8FCAE}" type="slidenum">
              <a:rPr lang="en-US" smtClean="0"/>
              <a:pPr/>
              <a:t>17</a:t>
            </a:fld>
            <a:endParaRPr lang="en-US"/>
          </a:p>
        </p:txBody>
      </p:sp>
      <p:sp>
        <p:nvSpPr>
          <p:cNvPr id="6" name="Footer Placeholder 6">
            <a:extLst>
              <a:ext uri="{FF2B5EF4-FFF2-40B4-BE49-F238E27FC236}">
                <a16:creationId xmlns:a16="http://schemas.microsoft.com/office/drawing/2014/main" id="{742A1534-D0CC-4357-86F0-B7729C27CC42}"/>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Laboratory Policies</a:t>
            </a:r>
          </a:p>
        </p:txBody>
      </p:sp>
      <p:sp>
        <p:nvSpPr>
          <p:cNvPr id="3" name="Content Placeholder 2"/>
          <p:cNvSpPr>
            <a:spLocks noGrp="1"/>
          </p:cNvSpPr>
          <p:nvPr>
            <p:ph idx="1"/>
          </p:nvPr>
        </p:nvSpPr>
        <p:spPr/>
        <p:txBody>
          <a:bodyPr>
            <a:normAutofit fontScale="85000" lnSpcReduction="20000"/>
          </a:bodyPr>
          <a:lstStyle/>
          <a:p>
            <a:pPr lvl="1">
              <a:defRPr/>
            </a:pPr>
            <a:r>
              <a:rPr lang="en-US" b="1" i="1" cap="small" dirty="0"/>
              <a:t>Laboratory Classes:</a:t>
            </a:r>
          </a:p>
          <a:p>
            <a:pPr lvl="2">
              <a:defRPr/>
            </a:pPr>
            <a:r>
              <a:rPr lang="en-US" dirty="0"/>
              <a:t>First 0.5 – 1 hour will be spent explaining the problems/task/experiment to be performed.</a:t>
            </a:r>
          </a:p>
          <a:p>
            <a:pPr lvl="2">
              <a:defRPr/>
            </a:pPr>
            <a:r>
              <a:rPr lang="en-US" dirty="0"/>
              <a:t>Next 1 – 1.5 hour(s) will be spent by the students to complete the experiment.</a:t>
            </a:r>
          </a:p>
          <a:p>
            <a:pPr lvl="2">
              <a:defRPr/>
            </a:pPr>
            <a:r>
              <a:rPr lang="en-US" dirty="0"/>
              <a:t>Next 0.5 – 1 hour will be spent in checking, marking, and discussing the solution.</a:t>
            </a:r>
          </a:p>
          <a:p>
            <a:pPr lvl="2">
              <a:defRPr/>
            </a:pPr>
            <a:r>
              <a:rPr lang="en-US" dirty="0"/>
              <a:t>Students are allowed to discuss with each other (unless instructed not to) in solving problems.</a:t>
            </a:r>
          </a:p>
          <a:p>
            <a:pPr lvl="2">
              <a:defRPr/>
            </a:pPr>
            <a:r>
              <a:rPr lang="en-US" dirty="0"/>
              <a:t>But the checking (executing/viva) &amp; marking will be with individual students only.</a:t>
            </a:r>
          </a:p>
          <a:p>
            <a:pPr lvl="1">
              <a:defRPr/>
            </a:pPr>
            <a:r>
              <a:rPr lang="en-US" b="1" i="1" cap="small" dirty="0"/>
              <a:t>Laboratory Exam: </a:t>
            </a:r>
            <a:endParaRPr lang="en-US" sz="2400" dirty="0"/>
          </a:p>
          <a:p>
            <a:pPr lvl="2">
              <a:defRPr/>
            </a:pPr>
            <a:r>
              <a:rPr lang="en-US" dirty="0"/>
              <a:t>Laboratory exams are scheduled in the week before the major exams during the normal laboratory hours.</a:t>
            </a:r>
          </a:p>
          <a:p>
            <a:pPr lvl="2">
              <a:defRPr/>
            </a:pPr>
            <a:r>
              <a:rPr lang="en-US" dirty="0"/>
              <a:t>Generally students are given one/more problems to be solved of which at least one part is solved using computers.</a:t>
            </a:r>
          </a:p>
          <a:p>
            <a:pPr lvl="2">
              <a:defRPr/>
            </a:pPr>
            <a:r>
              <a:rPr lang="en-US" dirty="0"/>
              <a:t>One hour is given to the students to solve the problem. And half hour to submit and viva. Generally 20 students in the first 1.5 hours and the other 20 students in the rest 1.5 hours.</a:t>
            </a:r>
          </a:p>
          <a:p>
            <a:pPr lvl="2">
              <a:defRPr/>
            </a:pPr>
            <a:r>
              <a:rPr lang="en-US" dirty="0"/>
              <a:t>Students may be given choices to select the problem. At most 3 selection can be given to a student with 0, 2, and 4 marks deduction as a penalty for each selection respectively.</a:t>
            </a:r>
          </a:p>
          <a:p>
            <a:pPr lvl="2">
              <a:defRPr/>
            </a:pPr>
            <a:r>
              <a:rPr lang="en-US" dirty="0"/>
              <a:t>Only in case of unavoidable circumstances, the laboratory exams may be taken in the off days or week after the major exams. </a:t>
            </a:r>
          </a:p>
          <a:p>
            <a:pPr>
              <a:defRPr/>
            </a:pPr>
            <a:endParaRPr lang="en-US" dirty="0"/>
          </a:p>
        </p:txBody>
      </p:sp>
      <p:sp>
        <p:nvSpPr>
          <p:cNvPr id="2560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EA413821-E162-42D2-AB1D-E2D1E19A7E97}" type="slidenum">
              <a:rPr lang="en-US" smtClean="0"/>
              <a:pPr/>
              <a:t>18</a:t>
            </a:fld>
            <a:endParaRPr lang="en-US"/>
          </a:p>
        </p:txBody>
      </p:sp>
      <p:sp>
        <p:nvSpPr>
          <p:cNvPr id="6" name="Footer Placeholder 6">
            <a:extLst>
              <a:ext uri="{FF2B5EF4-FFF2-40B4-BE49-F238E27FC236}">
                <a16:creationId xmlns:a16="http://schemas.microsoft.com/office/drawing/2014/main" id="{92CCA5D9-9E29-42E4-A3AA-CD6EE887227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Makeup Evaluation</a:t>
            </a:r>
          </a:p>
        </p:txBody>
      </p:sp>
      <p:sp>
        <p:nvSpPr>
          <p:cNvPr id="3" name="Content Placeholder 2"/>
          <p:cNvSpPr>
            <a:spLocks noGrp="1"/>
          </p:cNvSpPr>
          <p:nvPr>
            <p:ph idx="1"/>
          </p:nvPr>
        </p:nvSpPr>
        <p:spPr/>
        <p:txBody>
          <a:bodyPr>
            <a:normAutofit fontScale="77500" lnSpcReduction="20000"/>
          </a:bodyPr>
          <a:lstStyle/>
          <a:p>
            <a:pPr>
              <a:defRPr/>
            </a:pPr>
            <a:r>
              <a:rPr lang="en-US" dirty="0"/>
              <a:t>There will be no makeup quiz as long as a student have appeared in 2 quizzes.</a:t>
            </a:r>
          </a:p>
          <a:p>
            <a:pPr>
              <a:defRPr/>
            </a:pPr>
            <a:r>
              <a:rPr lang="en-US" dirty="0"/>
              <a:t>Makeup for missing evaluations like quizzes/assignment submission date/presentation date/viva date/etc., must go through valid application procedure with supporting document </a:t>
            </a:r>
            <a:r>
              <a:rPr lang="en-US" u="sng" dirty="0"/>
              <a:t>within the deadline of the actual evaluation date</a:t>
            </a:r>
            <a:r>
              <a:rPr lang="en-US" dirty="0"/>
              <a:t>. </a:t>
            </a:r>
          </a:p>
          <a:p>
            <a:pPr>
              <a:defRPr/>
            </a:pPr>
            <a:r>
              <a:rPr lang="en-US" dirty="0"/>
              <a:t>Makeup for missing Midterm/Final term must go through </a:t>
            </a:r>
            <a:r>
              <a:rPr lang="en-US" u="sng" dirty="0"/>
              <a:t>Set B form</a:t>
            </a:r>
            <a:r>
              <a:rPr lang="en-US" dirty="0"/>
              <a:t> along with the supporting document within the 1</a:t>
            </a:r>
            <a:r>
              <a:rPr lang="en-US" baseline="30000" dirty="0"/>
              <a:t>st</a:t>
            </a:r>
            <a:r>
              <a:rPr lang="en-US" dirty="0"/>
              <a:t> working day after exam week. The set B exam is generally scheduled from the 2</a:t>
            </a:r>
            <a:r>
              <a:rPr lang="en-US" baseline="30000" dirty="0"/>
              <a:t>nd</a:t>
            </a:r>
            <a:r>
              <a:rPr lang="en-US" dirty="0"/>
              <a:t> working day after the exam week. Must get signature and exam date from the course teacher and get it approved by the department Head (monetary penalty might be imposed).</a:t>
            </a:r>
          </a:p>
          <a:p>
            <a:pPr>
              <a:defRPr/>
            </a:pPr>
            <a:r>
              <a:rPr lang="en-US" dirty="0"/>
              <a:t>Students unable to attend the set B exam may apply for set C exam within the same time limit as set B. Such applications must be supported by very strong reason and documentation, as they are generally rejected. </a:t>
            </a:r>
          </a:p>
          <a:p>
            <a:pPr>
              <a:defRPr/>
            </a:pPr>
            <a:r>
              <a:rPr lang="en-US" dirty="0"/>
              <a:t>The course teacher will be the judge of accepting/rejecting the request for makeup.</a:t>
            </a:r>
          </a:p>
          <a:p>
            <a:pPr>
              <a:defRPr/>
            </a:pPr>
            <a:endParaRPr lang="en-US" dirty="0"/>
          </a:p>
        </p:txBody>
      </p:sp>
      <p:sp>
        <p:nvSpPr>
          <p:cNvPr id="26630"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9C917A7E-3EF5-4E75-A4F6-A55809977BF4}" type="slidenum">
              <a:rPr lang="en-US" smtClean="0"/>
              <a:pPr/>
              <a:t>19</a:t>
            </a:fld>
            <a:endParaRPr lang="en-US"/>
          </a:p>
        </p:txBody>
      </p:sp>
      <p:sp>
        <p:nvSpPr>
          <p:cNvPr id="6" name="Footer Placeholder 6">
            <a:extLst>
              <a:ext uri="{FF2B5EF4-FFF2-40B4-BE49-F238E27FC236}">
                <a16:creationId xmlns:a16="http://schemas.microsoft.com/office/drawing/2014/main" id="{06F72DB5-F133-4514-8A23-6D7EDCD4B5B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536575"/>
            <a:ext cx="10512425" cy="2852738"/>
          </a:xfrm>
        </p:spPr>
        <p:txBody>
          <a:bodyPr>
            <a:noAutofit/>
          </a:bodyPr>
          <a:lstStyle/>
          <a:p>
            <a:pPr algn="ctr">
              <a:spcBef>
                <a:spcPts val="0"/>
              </a:spcBef>
              <a:defRPr/>
            </a:pPr>
            <a:r>
              <a:rPr lang="en-US" dirty="0"/>
              <a:t>CSC2211 ALGORITHMS </a:t>
            </a:r>
            <a:br>
              <a:rPr lang="en-US" dirty="0">
                <a:latin typeface="Book Antiqua" panose="02040602050305030304" pitchFamily="18" charset="0"/>
              </a:rPr>
            </a:br>
            <a:br>
              <a:rPr lang="en-US" dirty="0">
                <a:latin typeface="Book Antiqua" panose="02040602050305030304" pitchFamily="18" charset="0"/>
              </a:rPr>
            </a:br>
            <a:r>
              <a:rPr lang="en-US" cap="small" dirty="0">
                <a:latin typeface="Book Antiqua" panose="02040602050305030304" pitchFamily="18" charset="0"/>
              </a:rPr>
              <a:t>Introduction</a:t>
            </a:r>
          </a:p>
        </p:txBody>
      </p:sp>
      <p:sp>
        <p:nvSpPr>
          <p:cNvPr id="3" name="Text Placeholder 2"/>
          <p:cNvSpPr>
            <a:spLocks noGrp="1"/>
          </p:cNvSpPr>
          <p:nvPr>
            <p:ph type="body" idx="1"/>
          </p:nvPr>
        </p:nvSpPr>
        <p:spPr>
          <a:xfrm>
            <a:off x="831850" y="4189413"/>
            <a:ext cx="10512425" cy="1900237"/>
          </a:xfrm>
        </p:spPr>
        <p:txBody>
          <a:bodyPr>
            <a:normAutofit/>
          </a:bodyPr>
          <a:lstStyle/>
          <a:p>
            <a:pPr algn="r">
              <a:lnSpc>
                <a:spcPct val="120000"/>
              </a:lnSpc>
              <a:spcBef>
                <a:spcPts val="0"/>
              </a:spcBef>
              <a:defRPr/>
            </a:pPr>
            <a:r>
              <a:rPr lang="en-US" sz="3000" dirty="0">
                <a:cs typeface="Times New Roman" panose="02020603050405020304" pitchFamily="18" charset="0"/>
              </a:rPr>
              <a:t>Md. Manzurul Hasan</a:t>
            </a:r>
          </a:p>
          <a:p>
            <a:pPr algn="r">
              <a:lnSpc>
                <a:spcPct val="120000"/>
              </a:lnSpc>
              <a:spcBef>
                <a:spcPts val="0"/>
              </a:spcBef>
              <a:defRPr/>
            </a:pPr>
            <a:r>
              <a:rPr lang="en-US" sz="1700" dirty="0">
                <a:cs typeface="Times New Roman" panose="02020603050405020304" pitchFamily="18" charset="0"/>
              </a:rPr>
              <a:t>Assistant Professor</a:t>
            </a:r>
          </a:p>
          <a:p>
            <a:pPr algn="r">
              <a:lnSpc>
                <a:spcPct val="120000"/>
              </a:lnSpc>
              <a:spcBef>
                <a:spcPts val="0"/>
              </a:spcBef>
              <a:defRPr/>
            </a:pPr>
            <a:r>
              <a:rPr lang="en-US" sz="1700" dirty="0">
                <a:cs typeface="Times New Roman" panose="02020603050405020304" pitchFamily="18" charset="0"/>
              </a:rPr>
              <a:t>, Department of Computer Science</a:t>
            </a:r>
          </a:p>
          <a:p>
            <a:pPr algn="r">
              <a:lnSpc>
                <a:spcPct val="120000"/>
              </a:lnSpc>
              <a:spcBef>
                <a:spcPts val="0"/>
              </a:spcBef>
              <a:defRPr/>
            </a:pPr>
            <a:r>
              <a:rPr lang="en-US" sz="1700" dirty="0">
                <a:cs typeface="Times New Roman" panose="02020603050405020304" pitchFamily="18" charset="0"/>
              </a:rPr>
              <a:t>American International University-Bangladesh (AIUB)</a:t>
            </a:r>
          </a:p>
          <a:p>
            <a:pPr algn="r">
              <a:lnSpc>
                <a:spcPct val="120000"/>
              </a:lnSpc>
              <a:spcBef>
                <a:spcPts val="0"/>
              </a:spcBef>
              <a:defRPr/>
            </a:pPr>
            <a:r>
              <a:rPr lang="en-US" sz="1700" dirty="0">
                <a:cs typeface="Times New Roman" panose="02020603050405020304" pitchFamily="18" charset="0"/>
              </a:rPr>
              <a:t>manzurul@aiub.edu</a:t>
            </a:r>
          </a:p>
        </p:txBody>
      </p:sp>
      <p:sp>
        <p:nvSpPr>
          <p:cNvPr id="10245" name="Footer Placeholder 4"/>
          <p:cNvSpPr>
            <a:spLocks noGrp="1"/>
          </p:cNvSpPr>
          <p:nvPr>
            <p:ph type="ftr" sz="quarter" idx="11"/>
          </p:nvPr>
        </p:nvSpPr>
        <p:spPr>
          <a:noFill/>
        </p:spPr>
        <p:txBody>
          <a:bodyPr/>
          <a:lstStyle/>
          <a:p>
            <a:r>
              <a:rPr lang="en-US"/>
              <a:t>AIUB::CSC2105::Algorithm</a:t>
            </a:r>
          </a:p>
        </p:txBody>
      </p:sp>
      <p:sp>
        <p:nvSpPr>
          <p:cNvPr id="10246" name="Slide Number Placeholder 5"/>
          <p:cNvSpPr>
            <a:spLocks noGrp="1"/>
          </p:cNvSpPr>
          <p:nvPr>
            <p:ph type="sldNum" sz="quarter" idx="12"/>
          </p:nvPr>
        </p:nvSpPr>
        <p:spPr>
          <a:noFill/>
        </p:spPr>
        <p:txBody>
          <a:bodyPr/>
          <a:lstStyle/>
          <a:p>
            <a:fld id="{AD0D6B98-49E4-4A15-9553-F6D9E25413BD}"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Grading Policies</a:t>
            </a:r>
          </a:p>
        </p:txBody>
      </p:sp>
      <p:sp>
        <p:nvSpPr>
          <p:cNvPr id="3" name="Content Placeholder 2"/>
          <p:cNvSpPr>
            <a:spLocks noGrp="1"/>
          </p:cNvSpPr>
          <p:nvPr>
            <p:ph idx="1"/>
          </p:nvPr>
        </p:nvSpPr>
        <p:spPr/>
        <p:txBody>
          <a:bodyPr>
            <a:normAutofit fontScale="85000" lnSpcReduction="20000"/>
          </a:bodyPr>
          <a:lstStyle/>
          <a:p>
            <a:pPr algn="just">
              <a:spcBef>
                <a:spcPts val="600"/>
              </a:spcBef>
              <a:defRPr/>
            </a:pPr>
            <a:r>
              <a:rPr lang="en-US" dirty="0"/>
              <a:t>All the evaluation categories &amp; marks will be uploaded to the VUES within one week of the </a:t>
            </a:r>
            <a:r>
              <a:rPr lang="en-US" i="1" dirty="0"/>
              <a:t>evaluation process</a:t>
            </a:r>
            <a:r>
              <a:rPr lang="en-US" dirty="0"/>
              <a:t> except the attendance &amp; performance, which will be uploaded along with the major (mid/final term) written exam marks. </a:t>
            </a:r>
          </a:p>
          <a:p>
            <a:pPr algn="just">
              <a:spcBef>
                <a:spcPts val="600"/>
              </a:spcBef>
              <a:defRPr/>
            </a:pPr>
            <a:r>
              <a:rPr lang="en-US" dirty="0"/>
              <a:t>Letter grades ‘</a:t>
            </a:r>
            <a:r>
              <a:rPr lang="en-US" b="1" dirty="0"/>
              <a:t>A+</a:t>
            </a:r>
            <a:r>
              <a:rPr lang="en-US" dirty="0"/>
              <a:t>’ through ‘</a:t>
            </a:r>
            <a:r>
              <a:rPr lang="en-US" b="1" dirty="0"/>
              <a:t>F</a:t>
            </a:r>
            <a:r>
              <a:rPr lang="en-US" dirty="0"/>
              <a:t>’ is counted as grades. Other grades ‘</a:t>
            </a:r>
            <a:r>
              <a:rPr lang="en-US" b="1" dirty="0"/>
              <a:t>I</a:t>
            </a:r>
            <a:r>
              <a:rPr lang="en-US" dirty="0"/>
              <a:t>’ and ‘</a:t>
            </a:r>
            <a:r>
              <a:rPr lang="en-US" b="1" dirty="0"/>
              <a:t>UW</a:t>
            </a:r>
            <a:r>
              <a:rPr lang="en-US" dirty="0"/>
              <a:t>’ are considered as temporary grades which are </a:t>
            </a:r>
            <a:r>
              <a:rPr lang="en-US" u="sng" dirty="0"/>
              <a:t>counted/calculated as ‘</a:t>
            </a:r>
            <a:r>
              <a:rPr lang="en-US" b="1" u="sng" dirty="0"/>
              <a:t>F</a:t>
            </a:r>
            <a:r>
              <a:rPr lang="en-US" u="sng" dirty="0"/>
              <a:t>’ grade </a:t>
            </a:r>
            <a:r>
              <a:rPr lang="en-US" dirty="0"/>
              <a:t>in the </a:t>
            </a:r>
            <a:r>
              <a:rPr lang="en-US" b="1" dirty="0"/>
              <a:t>CGPA</a:t>
            </a:r>
            <a:r>
              <a:rPr lang="en-US" dirty="0"/>
              <a:t>. These grades must/will be converted to the actual grades, i.e. ‘</a:t>
            </a:r>
            <a:r>
              <a:rPr lang="en-US" b="1" dirty="0"/>
              <a:t>A+</a:t>
            </a:r>
            <a:r>
              <a:rPr lang="en-US" dirty="0"/>
              <a:t>’ through ‘</a:t>
            </a:r>
            <a:r>
              <a:rPr lang="en-US" b="1" dirty="0"/>
              <a:t>F</a:t>
            </a:r>
            <a:r>
              <a:rPr lang="en-US" dirty="0"/>
              <a:t>’. </a:t>
            </a:r>
          </a:p>
          <a:p>
            <a:pPr algn="just">
              <a:spcBef>
                <a:spcPts val="600"/>
              </a:spcBef>
              <a:defRPr/>
            </a:pPr>
            <a:r>
              <a:rPr lang="en-US" dirty="0"/>
              <a:t>‘</a:t>
            </a:r>
            <a:r>
              <a:rPr lang="en-US" b="1" dirty="0"/>
              <a:t>I: INCOMPLETE</a:t>
            </a:r>
            <a:r>
              <a:rPr lang="en-US" dirty="0"/>
              <a:t>’ is given to students who have </a:t>
            </a:r>
            <a:r>
              <a:rPr lang="en-US" i="1" dirty="0"/>
              <a:t>missed </a:t>
            </a:r>
            <a:r>
              <a:rPr lang="en-US" dirty="0"/>
              <a:t>at most 30% of </a:t>
            </a:r>
            <a:r>
              <a:rPr lang="en-US" i="1" dirty="0"/>
              <a:t>evaluation categories</a:t>
            </a:r>
            <a:r>
              <a:rPr lang="en-US" dirty="0"/>
              <a:t> (quiz/assignment/etc.).  Students must contact the course teacher for </a:t>
            </a:r>
            <a:r>
              <a:rPr lang="en-US" u="sng" dirty="0"/>
              <a:t>makeup</a:t>
            </a:r>
            <a:r>
              <a:rPr lang="en-US" dirty="0"/>
              <a:t>, through valid application procedures immediately after grade release.</a:t>
            </a:r>
          </a:p>
          <a:p>
            <a:pPr algn="just">
              <a:spcBef>
                <a:spcPts val="600"/>
              </a:spcBef>
              <a:defRPr/>
            </a:pPr>
            <a:r>
              <a:rPr lang="en-US" dirty="0"/>
              <a:t>‘</a:t>
            </a:r>
            <a:r>
              <a:rPr lang="en-US" b="1" dirty="0"/>
              <a:t>UW: UNOFFICIAL WITHDRAW</a:t>
            </a:r>
            <a:r>
              <a:rPr lang="en-US" dirty="0"/>
              <a:t>’ is given when the </a:t>
            </a:r>
            <a:r>
              <a:rPr lang="en-US" i="1" dirty="0"/>
              <a:t>missing evaluation categories</a:t>
            </a:r>
            <a:r>
              <a:rPr lang="en-US" dirty="0"/>
              <a:t> are too high (more than 30%) to makeup. A student getting ‘UW’ has </a:t>
            </a:r>
            <a:r>
              <a:rPr lang="en-US" u="sng" dirty="0"/>
              <a:t>no option</a:t>
            </a:r>
            <a:r>
              <a:rPr lang="en-US" dirty="0"/>
              <a:t> but to </a:t>
            </a:r>
            <a:r>
              <a:rPr lang="en-US" u="sng" dirty="0"/>
              <a:t>drop</a:t>
            </a:r>
            <a:r>
              <a:rPr lang="en-US" dirty="0"/>
              <a:t> the course immediately after grade release</a:t>
            </a:r>
          </a:p>
          <a:p>
            <a:pPr marL="0" indent="0" algn="just">
              <a:buFontTx/>
              <a:buNone/>
              <a:defRPr/>
            </a:pPr>
            <a:endParaRPr lang="en-US" dirty="0"/>
          </a:p>
        </p:txBody>
      </p:sp>
      <p:sp>
        <p:nvSpPr>
          <p:cNvPr id="2765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59B33FBB-3BDF-4BD5-A2E9-DE7D3EF76D40}" type="slidenum">
              <a:rPr lang="en-US" smtClean="0"/>
              <a:pPr/>
              <a:t>20</a:t>
            </a:fld>
            <a:endParaRPr lang="en-US"/>
          </a:p>
        </p:txBody>
      </p:sp>
      <p:sp>
        <p:nvSpPr>
          <p:cNvPr id="6" name="Footer Placeholder 6">
            <a:extLst>
              <a:ext uri="{FF2B5EF4-FFF2-40B4-BE49-F238E27FC236}">
                <a16:creationId xmlns:a16="http://schemas.microsoft.com/office/drawing/2014/main" id="{AF587077-CA24-4B50-BEB4-5C28E510B289}"/>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Grading Policies…</a:t>
            </a:r>
          </a:p>
        </p:txBody>
      </p:sp>
      <p:sp>
        <p:nvSpPr>
          <p:cNvPr id="3" name="Content Placeholder 2"/>
          <p:cNvSpPr>
            <a:spLocks noGrp="1"/>
          </p:cNvSpPr>
          <p:nvPr>
            <p:ph idx="1"/>
          </p:nvPr>
        </p:nvSpPr>
        <p:spPr/>
        <p:txBody>
          <a:bodyPr/>
          <a:lstStyle/>
          <a:p>
            <a:pPr>
              <a:spcBef>
                <a:spcPts val="600"/>
              </a:spcBef>
              <a:defRPr/>
            </a:pPr>
            <a:r>
              <a:rPr lang="en-US" sz="3000" dirty="0"/>
              <a:t>Once a student’s gets ‘I’ or ‘UW’ and unable to fulfill the requirements with the course teacher for makeup, </a:t>
            </a:r>
            <a:r>
              <a:rPr lang="en-US" sz="3000" u="sng" dirty="0"/>
              <a:t>must drop the course</a:t>
            </a:r>
            <a:r>
              <a:rPr lang="en-US" sz="3000" dirty="0"/>
              <a:t> within officially </a:t>
            </a:r>
            <a:r>
              <a:rPr lang="en-US" sz="3000" i="1" dirty="0"/>
              <a:t>mentioned time period</a:t>
            </a:r>
            <a:r>
              <a:rPr lang="en-US" sz="3000" dirty="0"/>
              <a:t> from the </a:t>
            </a:r>
            <a:r>
              <a:rPr lang="en-US" sz="3000" i="1" dirty="0"/>
              <a:t>registration department</a:t>
            </a:r>
            <a:r>
              <a:rPr lang="en-US" sz="3000" dirty="0"/>
              <a:t>. </a:t>
            </a:r>
          </a:p>
          <a:p>
            <a:pPr>
              <a:spcBef>
                <a:spcPts val="600"/>
              </a:spcBef>
              <a:defRPr/>
            </a:pPr>
            <a:r>
              <a:rPr lang="en-US" sz="3000" dirty="0"/>
              <a:t>Students in probation or falls into the probation due to ‘I’/’UW’ grade are not allowed to drop the course.</a:t>
            </a:r>
          </a:p>
          <a:p>
            <a:pPr>
              <a:spcBef>
                <a:spcPts val="400"/>
              </a:spcBef>
              <a:defRPr/>
            </a:pPr>
            <a:r>
              <a:rPr lang="en-US" sz="3000" dirty="0"/>
              <a:t>Unable to do so will result in the automatic conversion of the grades ‘</a:t>
            </a:r>
            <a:r>
              <a:rPr lang="en-US" sz="3000" b="1" dirty="0"/>
              <a:t>I</a:t>
            </a:r>
            <a:r>
              <a:rPr lang="en-US" sz="3000" dirty="0"/>
              <a:t>’/’</a:t>
            </a:r>
            <a:r>
              <a:rPr lang="en-US" sz="3000" b="1" dirty="0"/>
              <a:t>UW</a:t>
            </a:r>
            <a:r>
              <a:rPr lang="en-US" sz="3000" dirty="0"/>
              <a:t>’ to ‘</a:t>
            </a:r>
            <a:r>
              <a:rPr lang="en-US" sz="3000" b="1" dirty="0"/>
              <a:t>F</a:t>
            </a:r>
            <a:r>
              <a:rPr lang="en-US" sz="3000" dirty="0"/>
              <a:t>’ grade </a:t>
            </a:r>
            <a:r>
              <a:rPr lang="en-US" sz="3000" u="sng" dirty="0"/>
              <a:t>after the 4</a:t>
            </a:r>
            <a:r>
              <a:rPr lang="en-US" sz="3000" u="sng" baseline="30000" dirty="0"/>
              <a:t>th</a:t>
            </a:r>
            <a:r>
              <a:rPr lang="en-US" sz="3000" u="sng" dirty="0"/>
              <a:t> week of the following semester</a:t>
            </a:r>
            <a:r>
              <a:rPr lang="en-US" sz="3000" dirty="0"/>
              <a:t>.</a:t>
            </a:r>
          </a:p>
          <a:p>
            <a:pPr>
              <a:spcBef>
                <a:spcPts val="400"/>
              </a:spcBef>
              <a:defRPr/>
            </a:pPr>
            <a:r>
              <a:rPr lang="en-US" sz="3000" dirty="0"/>
              <a:t>Any </a:t>
            </a:r>
            <a:r>
              <a:rPr lang="en-US" sz="3000" i="1" dirty="0"/>
              <a:t>problem with the mark/grade</a:t>
            </a:r>
            <a:r>
              <a:rPr lang="en-US" sz="3000" dirty="0"/>
              <a:t> </a:t>
            </a:r>
            <a:r>
              <a:rPr lang="en-US" sz="3000" u="sng" dirty="0"/>
              <a:t>must be consulted</a:t>
            </a:r>
            <a:r>
              <a:rPr lang="en-US" sz="3000" dirty="0"/>
              <a:t> with the course teacher within </a:t>
            </a:r>
            <a:r>
              <a:rPr lang="en-US" sz="3000" i="1" dirty="0"/>
              <a:t>one week of the release of grades</a:t>
            </a:r>
            <a:r>
              <a:rPr lang="en-US" sz="3000" dirty="0"/>
              <a:t>. </a:t>
            </a:r>
          </a:p>
          <a:p>
            <a:pPr>
              <a:defRPr/>
            </a:pPr>
            <a:endParaRPr lang="en-US" sz="3000" dirty="0"/>
          </a:p>
        </p:txBody>
      </p:sp>
      <p:sp>
        <p:nvSpPr>
          <p:cNvPr id="28678"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5AF8B7E0-7C89-4040-8503-FD8139A63CA0}" type="slidenum">
              <a:rPr lang="en-US" smtClean="0"/>
              <a:pPr/>
              <a:t>21</a:t>
            </a:fld>
            <a:endParaRPr lang="en-US"/>
          </a:p>
        </p:txBody>
      </p:sp>
      <p:sp>
        <p:nvSpPr>
          <p:cNvPr id="6" name="Footer Placeholder 6">
            <a:extLst>
              <a:ext uri="{FF2B5EF4-FFF2-40B4-BE49-F238E27FC236}">
                <a16:creationId xmlns:a16="http://schemas.microsoft.com/office/drawing/2014/main" id="{6D34ABE9-B68B-4968-983D-69FBD97E0AB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Dropping a Course</a:t>
            </a:r>
          </a:p>
        </p:txBody>
      </p:sp>
      <p:sp>
        <p:nvSpPr>
          <p:cNvPr id="3" name="Content Placeholder 2"/>
          <p:cNvSpPr>
            <a:spLocks noGrp="1"/>
          </p:cNvSpPr>
          <p:nvPr>
            <p:ph idx="1"/>
          </p:nvPr>
        </p:nvSpPr>
        <p:spPr/>
        <p:txBody>
          <a:bodyPr/>
          <a:lstStyle/>
          <a:p>
            <a:pPr algn="just">
              <a:defRPr/>
            </a:pPr>
            <a:r>
              <a:rPr lang="en-US" sz="2600" dirty="0"/>
              <a:t>Must fill up the drop form and get it signed by the course teacher, write an application to the vice chancellor and get it signed by the department Head, and finally submit the form &amp; application to the registration department.</a:t>
            </a:r>
          </a:p>
          <a:p>
            <a:pPr algn="just">
              <a:defRPr/>
            </a:pPr>
            <a:r>
              <a:rPr lang="en-US" sz="2600" dirty="0"/>
              <a:t>The course teacher must write down the grades (if any) obtained in midterm, final, and grand total on the drop form.</a:t>
            </a:r>
          </a:p>
          <a:p>
            <a:pPr algn="just">
              <a:defRPr/>
            </a:pPr>
            <a:r>
              <a:rPr lang="en-US" sz="2600" dirty="0"/>
              <a:t>No drop is accepted during the following periods:</a:t>
            </a:r>
          </a:p>
          <a:p>
            <a:pPr lvl="1" algn="just">
              <a:defRPr/>
            </a:pPr>
            <a:r>
              <a:rPr lang="en-US" sz="2600" dirty="0"/>
              <a:t>One week before midterm exam – grade release date of midterm exam.</a:t>
            </a:r>
          </a:p>
          <a:p>
            <a:pPr lvl="1" algn="just">
              <a:defRPr/>
            </a:pPr>
            <a:r>
              <a:rPr lang="en-US" sz="2600" dirty="0"/>
              <a:t>One week before final term exam – grade release date of final grade.</a:t>
            </a:r>
          </a:p>
          <a:p>
            <a:pPr algn="just">
              <a:defRPr/>
            </a:pPr>
            <a:r>
              <a:rPr lang="en-US" sz="2600" dirty="0"/>
              <a:t>Student with ‘F’ grades in midterm, final term, or grand total cannot drop.</a:t>
            </a:r>
          </a:p>
          <a:p>
            <a:pPr algn="just">
              <a:defRPr/>
            </a:pPr>
            <a:r>
              <a:rPr lang="en-US" sz="2600" dirty="0"/>
              <a:t>Probation student are not allowed to drop any course.</a:t>
            </a:r>
          </a:p>
        </p:txBody>
      </p:sp>
      <p:sp>
        <p:nvSpPr>
          <p:cNvPr id="2970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D0689A5C-64A0-4B62-8418-3036CBCED226}" type="slidenum">
              <a:rPr lang="en-US" smtClean="0"/>
              <a:pPr/>
              <a:t>22</a:t>
            </a:fld>
            <a:endParaRPr lang="en-US"/>
          </a:p>
        </p:txBody>
      </p:sp>
      <p:sp>
        <p:nvSpPr>
          <p:cNvPr id="6" name="Footer Placeholder 6">
            <a:extLst>
              <a:ext uri="{FF2B5EF4-FFF2-40B4-BE49-F238E27FC236}">
                <a16:creationId xmlns:a16="http://schemas.microsoft.com/office/drawing/2014/main" id="{7D4B74A0-6A4E-4034-9806-D75E75E2085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i="1" dirty="0"/>
              <a:t>Contacts</a:t>
            </a:r>
            <a:endParaRPr lang="en-US" dirty="0"/>
          </a:p>
        </p:txBody>
      </p:sp>
      <p:sp>
        <p:nvSpPr>
          <p:cNvPr id="3" name="Content Placeholder 2"/>
          <p:cNvSpPr>
            <a:spLocks noGrp="1"/>
          </p:cNvSpPr>
          <p:nvPr>
            <p:ph idx="1"/>
          </p:nvPr>
        </p:nvSpPr>
        <p:spPr/>
        <p:txBody>
          <a:bodyPr/>
          <a:lstStyle/>
          <a:p>
            <a:pPr algn="just">
              <a:defRPr/>
            </a:pPr>
            <a:r>
              <a:rPr lang="en-US" dirty="0"/>
              <a:t>Contact information (email, office phone extension, office location, consulting hours, etc.) of the course teacher must be stored by the students.</a:t>
            </a:r>
          </a:p>
          <a:p>
            <a:pPr algn="just">
              <a:defRPr/>
            </a:pPr>
            <a:r>
              <a:rPr lang="en-US" dirty="0"/>
              <a:t>It is </a:t>
            </a:r>
            <a:r>
              <a:rPr lang="en-US" u="sng" dirty="0"/>
              <a:t>mandatory to contact/notify </a:t>
            </a:r>
            <a:r>
              <a:rPr lang="en-US" dirty="0"/>
              <a:t>(</a:t>
            </a:r>
            <a:r>
              <a:rPr lang="en-US" i="1" dirty="0"/>
              <a:t>preferably consulting hour/email</a:t>
            </a:r>
            <a:r>
              <a:rPr lang="en-US" dirty="0"/>
              <a:t>) the course teacher </a:t>
            </a:r>
            <a:r>
              <a:rPr lang="en-US" u="sng" dirty="0"/>
              <a:t>for/of any problems/difficulties </a:t>
            </a:r>
            <a:r>
              <a:rPr lang="en-US" dirty="0"/>
              <a:t>at the </a:t>
            </a:r>
            <a:r>
              <a:rPr lang="en-US" u="sng" dirty="0"/>
              <a:t>earliest possible</a:t>
            </a:r>
            <a:r>
              <a:rPr lang="en-US" dirty="0"/>
              <a:t>. </a:t>
            </a:r>
            <a:r>
              <a:rPr lang="en-US" u="sng" dirty="0"/>
              <a:t>Late notification</a:t>
            </a:r>
            <a:r>
              <a:rPr lang="en-US" dirty="0"/>
              <a:t> might </a:t>
            </a:r>
            <a:r>
              <a:rPr lang="en-US" u="sng" dirty="0"/>
              <a:t>not</a:t>
            </a:r>
            <a:r>
              <a:rPr lang="en-US" dirty="0"/>
              <a:t> be considered.</a:t>
            </a:r>
          </a:p>
          <a:p>
            <a:pPr algn="just">
              <a:defRPr/>
            </a:pPr>
            <a:r>
              <a:rPr lang="en-US" dirty="0"/>
              <a:t>Update &amp; correct your email address &amp; phone number at VUES, as the teacher will contact/notify you of anything regarding the course through these information in VUES.</a:t>
            </a:r>
          </a:p>
          <a:p>
            <a:pPr algn="just">
              <a:defRPr/>
            </a:pPr>
            <a:endParaRPr lang="en-US" dirty="0"/>
          </a:p>
        </p:txBody>
      </p:sp>
      <p:sp>
        <p:nvSpPr>
          <p:cNvPr id="3072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28521F45-5A7E-47E9-86F2-396F992CE412}" type="slidenum">
              <a:rPr lang="en-US" smtClean="0"/>
              <a:pPr/>
              <a:t>23</a:t>
            </a:fld>
            <a:endParaRPr lang="en-US"/>
          </a:p>
        </p:txBody>
      </p:sp>
      <p:sp>
        <p:nvSpPr>
          <p:cNvPr id="6" name="Footer Placeholder 6">
            <a:extLst>
              <a:ext uri="{FF2B5EF4-FFF2-40B4-BE49-F238E27FC236}">
                <a16:creationId xmlns:a16="http://schemas.microsoft.com/office/drawing/2014/main" id="{4DCFC164-4D6C-4C8D-85F6-FB234F15233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Finally</a:t>
            </a:r>
          </a:p>
        </p:txBody>
      </p:sp>
      <p:sp>
        <p:nvSpPr>
          <p:cNvPr id="3" name="Content Placeholder 2"/>
          <p:cNvSpPr>
            <a:spLocks noGrp="1"/>
          </p:cNvSpPr>
          <p:nvPr>
            <p:ph idx="1"/>
          </p:nvPr>
        </p:nvSpPr>
        <p:spPr/>
        <p:txBody>
          <a:bodyPr>
            <a:normAutofit fontScale="70000" lnSpcReduction="20000"/>
          </a:bodyPr>
          <a:lstStyle/>
          <a:p>
            <a:pPr>
              <a:defRPr/>
            </a:pPr>
            <a:r>
              <a:rPr lang="en-US" dirty="0"/>
              <a:t>For any problems that could not be solved/understood during the lecture,  students are advised to contact during the consultation hours and solve the problem.</a:t>
            </a:r>
          </a:p>
          <a:p>
            <a:pPr>
              <a:defRPr/>
            </a:pPr>
            <a:endParaRPr lang="en-US" dirty="0"/>
          </a:p>
          <a:p>
            <a:pPr>
              <a:defRPr/>
            </a:pPr>
            <a:r>
              <a:rPr lang="en-US" dirty="0"/>
              <a:t>For any </a:t>
            </a:r>
            <a:r>
              <a:rPr lang="en-US" u="sng" dirty="0"/>
              <a:t>missing</a:t>
            </a:r>
            <a:r>
              <a:rPr lang="en-US" dirty="0"/>
              <a:t> evaluation (quiz, assignment, etc.), classes, deadlines, etc. must contact/inform/notify the teacher </a:t>
            </a:r>
            <a:r>
              <a:rPr lang="en-US" u="sng" dirty="0"/>
              <a:t>immediately after missing</a:t>
            </a:r>
            <a:r>
              <a:rPr lang="en-US" dirty="0"/>
              <a:t> in the consulting hour, via email, or in unavoidable circumstances – through the guardian or friend.</a:t>
            </a:r>
          </a:p>
          <a:p>
            <a:pPr>
              <a:defRPr/>
            </a:pPr>
            <a:endParaRPr lang="en-US" dirty="0"/>
          </a:p>
          <a:p>
            <a:pPr>
              <a:defRPr/>
            </a:pPr>
            <a:r>
              <a:rPr lang="en-US" dirty="0"/>
              <a:t>Probation students must meet the course teacher once a week. So schedule your time with the teacher.</a:t>
            </a:r>
          </a:p>
          <a:p>
            <a:pPr>
              <a:defRPr/>
            </a:pPr>
            <a:endParaRPr lang="en-US" dirty="0"/>
          </a:p>
          <a:p>
            <a:pPr>
              <a:defRPr/>
            </a:pPr>
            <a:r>
              <a:rPr lang="en-US" dirty="0"/>
              <a:t>Any kind of dishonesty, plagiarism, misbehavior, misconduct, etc. will not be tolerated. Might result in deduction of marks, ‘F’ grade, or reported to the AIUB Disciplinary Committee for drastic punishment.</a:t>
            </a:r>
          </a:p>
          <a:p>
            <a:pPr>
              <a:defRPr/>
            </a:pPr>
            <a:endParaRPr lang="en-US" dirty="0"/>
          </a:p>
          <a:p>
            <a:pPr>
              <a:defRPr/>
            </a:pPr>
            <a:r>
              <a:rPr lang="en-US" dirty="0"/>
              <a:t>Always check/visit the AIUB home page for notices, rules &amp; regulations of academic/university policies and important announcement for deadlines (Course drop, Exam permit, Exam Schedule, etc.).</a:t>
            </a:r>
          </a:p>
          <a:p>
            <a:pPr>
              <a:defRPr/>
            </a:pPr>
            <a:endParaRPr lang="en-US" dirty="0"/>
          </a:p>
          <a:p>
            <a:pPr>
              <a:defRPr/>
            </a:pPr>
            <a:endParaRPr lang="en-US" dirty="0"/>
          </a:p>
        </p:txBody>
      </p:sp>
      <p:sp>
        <p:nvSpPr>
          <p:cNvPr id="3277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0204C830-1A6D-4728-8DC8-3C90B662C595}" type="slidenum">
              <a:rPr lang="en-US" smtClean="0"/>
              <a:pPr/>
              <a:t>24</a:t>
            </a:fld>
            <a:endParaRPr lang="en-US"/>
          </a:p>
        </p:txBody>
      </p:sp>
      <p:sp>
        <p:nvSpPr>
          <p:cNvPr id="6" name="Footer Placeholder 6">
            <a:extLst>
              <a:ext uri="{FF2B5EF4-FFF2-40B4-BE49-F238E27FC236}">
                <a16:creationId xmlns:a16="http://schemas.microsoft.com/office/drawing/2014/main" id="{8985CC07-DFAB-499D-8C4F-28AF0E4EB252}"/>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FE265EE4-E89A-45D0-B112-B2C897E4E832}" type="slidenum">
              <a:rPr lang="en-US" smtClean="0"/>
              <a:pPr/>
              <a:t>25</a:t>
            </a:fld>
            <a:endParaRPr lang="en-US"/>
          </a:p>
        </p:txBody>
      </p:sp>
      <p:sp>
        <p:nvSpPr>
          <p:cNvPr id="7" name="Rectangle 6"/>
          <p:cNvSpPr/>
          <p:nvPr/>
        </p:nvSpPr>
        <p:spPr>
          <a:xfrm>
            <a:off x="536889" y="943431"/>
            <a:ext cx="10813954" cy="4524315"/>
          </a:xfrm>
          <a:prstGeom prst="rect">
            <a:avLst/>
          </a:prstGeom>
          <a:noFill/>
        </p:spPr>
        <p:txBody>
          <a:bodyPr>
            <a:spAutoFit/>
          </a:bodyPr>
          <a:lstStyle/>
          <a:p>
            <a:pPr algn="ctr">
              <a:defRPr/>
            </a:pPr>
            <a:r>
              <a:rPr lang="en-US"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Welcome to the course</a:t>
            </a:r>
          </a:p>
          <a:p>
            <a:pPr algn="ctr">
              <a:defRPr/>
            </a:pPr>
            <a:r>
              <a:rPr lang="en-US"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Algorithms</a:t>
            </a:r>
          </a:p>
        </p:txBody>
      </p:sp>
      <p:sp>
        <p:nvSpPr>
          <p:cNvPr id="5" name="Footer Placeholder 6">
            <a:extLst>
              <a:ext uri="{FF2B5EF4-FFF2-40B4-BE49-F238E27FC236}">
                <a16:creationId xmlns:a16="http://schemas.microsoft.com/office/drawing/2014/main" id="{CD6B0910-7ED5-41C1-B068-3E0960C703B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wd">
                                    <p:tmAbs val="50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7AF8976-8DBC-48F7-A67A-2DCDBDCE41C7}" type="slidenum">
              <a:rPr lang="en-US" smtClean="0"/>
              <a:pPr/>
              <a:t>26</a:t>
            </a:fld>
            <a:endParaRPr lang="en-US"/>
          </a:p>
        </p:txBody>
      </p:sp>
      <p:sp>
        <p:nvSpPr>
          <p:cNvPr id="226306" name="Rectangle 2"/>
          <p:cNvSpPr>
            <a:spLocks noGrp="1" noChangeArrowheads="1"/>
          </p:cNvSpPr>
          <p:nvPr>
            <p:ph type="title"/>
          </p:nvPr>
        </p:nvSpPr>
        <p:spPr/>
        <p:txBody>
          <a:bodyPr/>
          <a:lstStyle/>
          <a:p>
            <a:pPr eaLnBrk="1" hangingPunct="1">
              <a:defRPr/>
            </a:pPr>
            <a:r>
              <a:rPr lang="en-US"/>
              <a:t>??????</a:t>
            </a:r>
          </a:p>
        </p:txBody>
      </p:sp>
      <p:sp>
        <p:nvSpPr>
          <p:cNvPr id="226307" name="Rectangle 3"/>
          <p:cNvSpPr>
            <a:spLocks noGrp="1" noChangeArrowheads="1"/>
          </p:cNvSpPr>
          <p:nvPr>
            <p:ph type="body" idx="1"/>
          </p:nvPr>
        </p:nvSpPr>
        <p:spPr/>
        <p:txBody>
          <a:bodyPr/>
          <a:lstStyle/>
          <a:p>
            <a:pPr algn="ctr" eaLnBrk="1" hangingPunct="1">
              <a:buFontTx/>
              <a:buNone/>
              <a:defRPr/>
            </a:pPr>
            <a:r>
              <a:rPr lang="en-US" sz="8000" b="1">
                <a:solidFill>
                  <a:srgbClr val="080808"/>
                </a:solidFill>
              </a:rPr>
              <a:t>What will we do/learn in this course?</a:t>
            </a:r>
          </a:p>
        </p:txBody>
      </p:sp>
      <p:sp>
        <p:nvSpPr>
          <p:cNvPr id="6" name="Footer Placeholder 6">
            <a:extLst>
              <a:ext uri="{FF2B5EF4-FFF2-40B4-BE49-F238E27FC236}">
                <a16:creationId xmlns:a16="http://schemas.microsoft.com/office/drawing/2014/main" id="{19B6EC74-1219-43DA-96B5-10B8D29624E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C42CB74E-697E-4ABC-9D96-A3AF869F3667}" type="slidenum">
              <a:rPr lang="en-US" smtClean="0"/>
              <a:pPr/>
              <a:t>27</a:t>
            </a:fld>
            <a:endParaRPr lang="en-US"/>
          </a:p>
        </p:txBody>
      </p:sp>
      <p:sp>
        <p:nvSpPr>
          <p:cNvPr id="2" name="Rectangle 2"/>
          <p:cNvSpPr>
            <a:spLocks noGrp="1" noChangeArrowheads="1"/>
          </p:cNvSpPr>
          <p:nvPr>
            <p:ph type="title"/>
          </p:nvPr>
        </p:nvSpPr>
        <p:spPr/>
        <p:txBody>
          <a:bodyPr/>
          <a:lstStyle/>
          <a:p>
            <a:pPr eaLnBrk="1" hangingPunct="1">
              <a:defRPr/>
            </a:pPr>
            <a:r>
              <a:rPr lang="en-US"/>
              <a:t>The Goals of this Course</a:t>
            </a:r>
          </a:p>
        </p:txBody>
      </p:sp>
      <p:sp>
        <p:nvSpPr>
          <p:cNvPr id="3" name="Rectangle 3"/>
          <p:cNvSpPr>
            <a:spLocks noGrp="1" noChangeArrowheads="1"/>
          </p:cNvSpPr>
          <p:nvPr>
            <p:ph type="body" idx="1"/>
          </p:nvPr>
        </p:nvSpPr>
        <p:spPr>
          <a:xfrm>
            <a:off x="0" y="1212850"/>
            <a:ext cx="11936413" cy="5264150"/>
          </a:xfrm>
        </p:spPr>
        <p:txBody>
          <a:bodyPr/>
          <a:lstStyle/>
          <a:p>
            <a:pPr eaLnBrk="1" hangingPunct="1">
              <a:lnSpc>
                <a:spcPct val="120000"/>
              </a:lnSpc>
              <a:defRPr/>
            </a:pPr>
            <a:r>
              <a:rPr lang="en-US"/>
              <a:t>To </a:t>
            </a:r>
            <a:r>
              <a:rPr lang="en-US" b="1" i="1">
                <a:solidFill>
                  <a:srgbClr val="080808"/>
                </a:solidFill>
              </a:rPr>
              <a:t>think</a:t>
            </a:r>
            <a:r>
              <a:rPr lang="en-US" b="1">
                <a:solidFill>
                  <a:srgbClr val="080808"/>
                </a:solidFill>
              </a:rPr>
              <a:t> </a:t>
            </a:r>
            <a:r>
              <a:rPr lang="en-US" b="1" i="1">
                <a:solidFill>
                  <a:srgbClr val="080808"/>
                </a:solidFill>
              </a:rPr>
              <a:t>algorithmically</a:t>
            </a:r>
            <a:r>
              <a:rPr lang="en-US" i="1">
                <a:solidFill>
                  <a:srgbClr val="3333CC"/>
                </a:solidFill>
              </a:rPr>
              <a:t> </a:t>
            </a:r>
          </a:p>
          <a:p>
            <a:pPr eaLnBrk="1" hangingPunct="1">
              <a:lnSpc>
                <a:spcPct val="120000"/>
              </a:lnSpc>
              <a:defRPr/>
            </a:pPr>
            <a:r>
              <a:rPr lang="en-US"/>
              <a:t>To understand and learn the </a:t>
            </a:r>
            <a:r>
              <a:rPr lang="en-US" b="1" i="1">
                <a:solidFill>
                  <a:srgbClr val="080808"/>
                </a:solidFill>
              </a:rPr>
              <a:t>idea</a:t>
            </a:r>
            <a:r>
              <a:rPr lang="en-US"/>
              <a:t> behind algorithm </a:t>
            </a:r>
            <a:r>
              <a:rPr lang="en-US" b="1" i="1">
                <a:solidFill>
                  <a:srgbClr val="080808"/>
                </a:solidFill>
              </a:rPr>
              <a:t>design techniques</a:t>
            </a:r>
          </a:p>
          <a:p>
            <a:pPr eaLnBrk="1" hangingPunct="1">
              <a:lnSpc>
                <a:spcPct val="120000"/>
              </a:lnSpc>
              <a:defRPr/>
            </a:pPr>
            <a:r>
              <a:rPr lang="en-US"/>
              <a:t>To get to know a </a:t>
            </a:r>
            <a:r>
              <a:rPr lang="en-US" b="1" i="1">
                <a:solidFill>
                  <a:srgbClr val="080808"/>
                </a:solidFill>
              </a:rPr>
              <a:t>toolbox</a:t>
            </a:r>
            <a:r>
              <a:rPr lang="en-US"/>
              <a:t> of </a:t>
            </a:r>
            <a:r>
              <a:rPr lang="en-US" b="1" i="1">
                <a:solidFill>
                  <a:srgbClr val="080808"/>
                </a:solidFill>
              </a:rPr>
              <a:t>classical</a:t>
            </a:r>
            <a:r>
              <a:rPr lang="en-US" i="1"/>
              <a:t> </a:t>
            </a:r>
            <a:r>
              <a:rPr lang="en-US"/>
              <a:t>algorithms.</a:t>
            </a:r>
          </a:p>
          <a:p>
            <a:pPr eaLnBrk="1" hangingPunct="1">
              <a:lnSpc>
                <a:spcPct val="120000"/>
              </a:lnSpc>
              <a:defRPr/>
            </a:pPr>
            <a:r>
              <a:rPr lang="en-US"/>
              <a:t>To reason (in a precise and formal way) about the </a:t>
            </a:r>
            <a:r>
              <a:rPr lang="en-US" b="1" i="1">
                <a:solidFill>
                  <a:srgbClr val="080808"/>
                </a:solidFill>
              </a:rPr>
              <a:t>efficiency</a:t>
            </a:r>
            <a:r>
              <a:rPr lang="en-US"/>
              <a:t> and the </a:t>
            </a:r>
            <a:r>
              <a:rPr lang="en-US" b="1" i="1">
                <a:solidFill>
                  <a:srgbClr val="080808"/>
                </a:solidFill>
              </a:rPr>
              <a:t>correctness</a:t>
            </a:r>
            <a:r>
              <a:rPr lang="en-US"/>
              <a:t> of algorithms.</a:t>
            </a:r>
          </a:p>
        </p:txBody>
      </p:sp>
      <p:sp>
        <p:nvSpPr>
          <p:cNvPr id="6" name="Footer Placeholder 6">
            <a:extLst>
              <a:ext uri="{FF2B5EF4-FFF2-40B4-BE49-F238E27FC236}">
                <a16:creationId xmlns:a16="http://schemas.microsoft.com/office/drawing/2014/main" id="{303AFB2F-A4CA-49DC-9D36-96FC7ECA0E8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92900E1-347F-4CDB-8403-0367A45A3785}" type="slidenum">
              <a:rPr lang="en-US" smtClean="0"/>
              <a:pPr/>
              <a:t>28</a:t>
            </a:fld>
            <a:endParaRPr lang="en-US"/>
          </a:p>
        </p:txBody>
      </p:sp>
      <p:sp>
        <p:nvSpPr>
          <p:cNvPr id="2" name="Rectangle 2"/>
          <p:cNvSpPr>
            <a:spLocks noGrp="1" noChangeArrowheads="1"/>
          </p:cNvSpPr>
          <p:nvPr>
            <p:ph type="title"/>
          </p:nvPr>
        </p:nvSpPr>
        <p:spPr/>
        <p:txBody>
          <a:bodyPr/>
          <a:lstStyle/>
          <a:p>
            <a:pPr eaLnBrk="1" hangingPunct="1">
              <a:defRPr/>
            </a:pPr>
            <a:r>
              <a:rPr lang="de-DE"/>
              <a:t>I would request all of you to...</a:t>
            </a:r>
            <a:endParaRPr lang="en-US"/>
          </a:p>
        </p:txBody>
      </p:sp>
      <p:sp>
        <p:nvSpPr>
          <p:cNvPr id="3" name="Rectangle 3"/>
          <p:cNvSpPr>
            <a:spLocks noGrp="1" noChangeArrowheads="1"/>
          </p:cNvSpPr>
          <p:nvPr>
            <p:ph type="body" idx="1"/>
          </p:nvPr>
        </p:nvSpPr>
        <p:spPr>
          <a:xfrm>
            <a:off x="0" y="1171575"/>
            <a:ext cx="11761788" cy="4956175"/>
          </a:xfrm>
        </p:spPr>
        <p:txBody>
          <a:bodyPr/>
          <a:lstStyle/>
          <a:p>
            <a:pPr eaLnBrk="1" hangingPunct="1">
              <a:lnSpc>
                <a:spcPct val="110000"/>
              </a:lnSpc>
              <a:defRPr/>
            </a:pPr>
            <a:r>
              <a:rPr lang="de-DE"/>
              <a:t>Be </a:t>
            </a:r>
            <a:r>
              <a:rPr lang="de-DE" b="1" i="1">
                <a:solidFill>
                  <a:srgbClr val="080808"/>
                </a:solidFill>
              </a:rPr>
              <a:t>simple</a:t>
            </a:r>
            <a:r>
              <a:rPr lang="de-DE" b="1"/>
              <a:t> </a:t>
            </a:r>
            <a:r>
              <a:rPr lang="de-DE"/>
              <a:t>and</a:t>
            </a:r>
            <a:r>
              <a:rPr lang="de-DE" b="1"/>
              <a:t> </a:t>
            </a:r>
            <a:r>
              <a:rPr lang="de-DE" b="1" i="1">
                <a:solidFill>
                  <a:srgbClr val="080808"/>
                </a:solidFill>
              </a:rPr>
              <a:t>precise</a:t>
            </a:r>
            <a:r>
              <a:rPr lang="de-DE" i="1">
                <a:solidFill>
                  <a:srgbClr val="FFFF00"/>
                </a:solidFill>
              </a:rPr>
              <a:t> </a:t>
            </a:r>
            <a:r>
              <a:rPr lang="de-DE"/>
              <a:t>in understanding the problem</a:t>
            </a:r>
          </a:p>
          <a:p>
            <a:pPr eaLnBrk="1" hangingPunct="1">
              <a:lnSpc>
                <a:spcPct val="110000"/>
              </a:lnSpc>
              <a:defRPr/>
            </a:pPr>
            <a:r>
              <a:rPr lang="de-DE"/>
              <a:t>Solve the problem first on the paper and then keyed in on the computer.</a:t>
            </a:r>
          </a:p>
          <a:p>
            <a:pPr eaLnBrk="1" hangingPunct="1">
              <a:lnSpc>
                <a:spcPct val="110000"/>
              </a:lnSpc>
              <a:defRPr/>
            </a:pPr>
            <a:r>
              <a:rPr lang="de-DE"/>
              <a:t>During lectures:</a:t>
            </a:r>
          </a:p>
          <a:p>
            <a:pPr lvl="1" eaLnBrk="1" hangingPunct="1">
              <a:lnSpc>
                <a:spcPct val="110000"/>
              </a:lnSpc>
              <a:defRPr/>
            </a:pPr>
            <a:r>
              <a:rPr lang="de-DE"/>
              <a:t>Interaction is welcome; </a:t>
            </a:r>
            <a:r>
              <a:rPr lang="de-DE" b="1">
                <a:solidFill>
                  <a:srgbClr val="080808"/>
                </a:solidFill>
              </a:rPr>
              <a:t>ask questions</a:t>
            </a:r>
            <a:r>
              <a:rPr lang="de-DE"/>
              <a:t>.</a:t>
            </a:r>
          </a:p>
          <a:p>
            <a:pPr lvl="1" eaLnBrk="1" hangingPunct="1">
              <a:lnSpc>
                <a:spcPct val="110000"/>
              </a:lnSpc>
              <a:defRPr/>
            </a:pPr>
            <a:r>
              <a:rPr lang="de-DE"/>
              <a:t>Additional explanations and examples if desired.</a:t>
            </a:r>
          </a:p>
          <a:p>
            <a:pPr lvl="1" eaLnBrk="1" hangingPunct="1">
              <a:lnSpc>
                <a:spcPct val="110000"/>
              </a:lnSpc>
              <a:defRPr/>
            </a:pPr>
            <a:r>
              <a:rPr lang="de-DE"/>
              <a:t>Speed up/slow down the progress.</a:t>
            </a:r>
            <a:endParaRPr lang="en-US"/>
          </a:p>
        </p:txBody>
      </p:sp>
      <p:sp>
        <p:nvSpPr>
          <p:cNvPr id="6" name="Footer Placeholder 6">
            <a:extLst>
              <a:ext uri="{FF2B5EF4-FFF2-40B4-BE49-F238E27FC236}">
                <a16:creationId xmlns:a16="http://schemas.microsoft.com/office/drawing/2014/main" id="{68AC0591-EA33-42D0-B200-63DF1688526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4F959481-D344-4A8F-B9CF-E84D45F00964}" type="slidenum">
              <a:rPr lang="en-US" smtClean="0"/>
              <a:pPr/>
              <a:t>29</a:t>
            </a:fld>
            <a:endParaRPr lang="en-US"/>
          </a:p>
        </p:txBody>
      </p:sp>
      <p:sp>
        <p:nvSpPr>
          <p:cNvPr id="227330" name="Rectangle 2"/>
          <p:cNvSpPr>
            <a:spLocks noGrp="1" noChangeArrowheads="1"/>
          </p:cNvSpPr>
          <p:nvPr>
            <p:ph type="title"/>
          </p:nvPr>
        </p:nvSpPr>
        <p:spPr/>
        <p:txBody>
          <a:bodyPr/>
          <a:lstStyle/>
          <a:p>
            <a:pPr eaLnBrk="1" hangingPunct="1">
              <a:defRPr/>
            </a:pPr>
            <a:r>
              <a:rPr lang="en-US"/>
              <a:t>??????</a:t>
            </a:r>
          </a:p>
        </p:txBody>
      </p:sp>
      <p:sp>
        <p:nvSpPr>
          <p:cNvPr id="227331" name="Rectangle 3"/>
          <p:cNvSpPr>
            <a:spLocks noGrp="1" noChangeArrowheads="1"/>
          </p:cNvSpPr>
          <p:nvPr>
            <p:ph type="body" idx="1"/>
          </p:nvPr>
        </p:nvSpPr>
        <p:spPr/>
        <p:txBody>
          <a:bodyPr/>
          <a:lstStyle/>
          <a:p>
            <a:pPr algn="ctr" eaLnBrk="1" hangingPunct="1">
              <a:buFontTx/>
              <a:buNone/>
              <a:defRPr/>
            </a:pPr>
            <a:r>
              <a:rPr lang="en-US" sz="10600" b="1">
                <a:solidFill>
                  <a:srgbClr val="080808"/>
                </a:solidFill>
              </a:rPr>
              <a:t>What is Algorithm?</a:t>
            </a:r>
          </a:p>
        </p:txBody>
      </p:sp>
      <p:sp>
        <p:nvSpPr>
          <p:cNvPr id="6" name="Footer Placeholder 6">
            <a:extLst>
              <a:ext uri="{FF2B5EF4-FFF2-40B4-BE49-F238E27FC236}">
                <a16:creationId xmlns:a16="http://schemas.microsoft.com/office/drawing/2014/main" id="{7B3E0320-C07B-47C1-AE70-E09C27F02D8A}"/>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2009109" y="2363928"/>
            <a:ext cx="7754112" cy="3009930"/>
          </a:xfrm>
        </p:spPr>
        <p:txBody>
          <a:bodyPr>
            <a:normAutofit/>
          </a:bodyPr>
          <a:lstStyle/>
          <a:p>
            <a:pPr marL="342900" indent="-342900">
              <a:buAutoNum type="arabicPeriod"/>
            </a:pPr>
            <a:r>
              <a:rPr lang="en-US" sz="2400" dirty="0">
                <a:solidFill>
                  <a:schemeClr val="tx1"/>
                </a:solidFill>
              </a:rPr>
              <a:t>Vision, Mission, Goal, Objective</a:t>
            </a:r>
          </a:p>
          <a:p>
            <a:pPr marL="342900" indent="-342900">
              <a:buAutoNum type="arabicPeriod"/>
            </a:pPr>
            <a:r>
              <a:rPr lang="en-US" sz="2400" dirty="0">
                <a:solidFill>
                  <a:schemeClr val="tx1"/>
                </a:solidFill>
              </a:rPr>
              <a:t>Definitions</a:t>
            </a:r>
          </a:p>
          <a:p>
            <a:pPr marL="342900" indent="-342900">
              <a:buAutoNum type="arabicPeriod"/>
            </a:pPr>
            <a:r>
              <a:rPr lang="en-US" sz="2400" dirty="0">
                <a:solidFill>
                  <a:schemeClr val="tx1"/>
                </a:solidFill>
              </a:rPr>
              <a:t>Computational Problems, Analysis, Design, and importance of Algorithms</a:t>
            </a:r>
          </a:p>
          <a:p>
            <a:pPr marL="342900" indent="-342900">
              <a:buAutoNum type="arabicPeriod"/>
            </a:pPr>
            <a:r>
              <a:rPr lang="en-US" sz="2400" dirty="0">
                <a:solidFill>
                  <a:schemeClr val="tx1"/>
                </a:solidFill>
              </a:rPr>
              <a:t>Space &amp; Time Complexity as parameters of performance for Algorithms including Asymptotic notations and</a:t>
            </a:r>
          </a:p>
          <a:p>
            <a:pPr marL="342900" indent="-342900">
              <a:buAutoNum type="arabicPeriod"/>
            </a:pPr>
            <a:r>
              <a:rPr lang="en-US" sz="2400" dirty="0">
                <a:solidFill>
                  <a:schemeClr val="tx1"/>
                </a:solidFill>
              </a:rPr>
              <a:t>Preliminary data structure review</a:t>
            </a: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CB2971DA-AC7E-4E84-A2D5-9701CD0E6D54}" type="slidenum">
              <a:rPr lang="en-US" smtClean="0"/>
              <a:pPr/>
              <a:t>30</a:t>
            </a:fld>
            <a:endParaRPr lang="en-US"/>
          </a:p>
        </p:txBody>
      </p:sp>
      <p:sp>
        <p:nvSpPr>
          <p:cNvPr id="224266" name="AutoShape 10"/>
          <p:cNvSpPr>
            <a:spLocks noChangeArrowheads="1"/>
          </p:cNvSpPr>
          <p:nvPr/>
        </p:nvSpPr>
        <p:spPr bwMode="auto">
          <a:xfrm>
            <a:off x="2946400" y="1450975"/>
            <a:ext cx="6397625" cy="461963"/>
          </a:xfrm>
          <a:prstGeom prst="rightArrow">
            <a:avLst>
              <a:gd name="adj1" fmla="val 53269"/>
              <a:gd name="adj2" fmla="val 52254"/>
            </a:avLst>
          </a:prstGeom>
          <a:noFill/>
          <a:ln w="9525">
            <a:solidFill>
              <a:srgbClr val="080808"/>
            </a:solidFill>
            <a:miter lim="800000"/>
            <a:headEnd/>
            <a:tailEnd/>
          </a:ln>
        </p:spPr>
        <p:txBody>
          <a:bodyPr wrap="none" anchor="ctr"/>
          <a:lstStyle/>
          <a:p>
            <a:pPr eaLnBrk="1" hangingPunct="1"/>
            <a:endParaRPr lang="en-US"/>
          </a:p>
        </p:txBody>
      </p:sp>
      <p:sp>
        <p:nvSpPr>
          <p:cNvPr id="224274" name="AutoShape 18"/>
          <p:cNvSpPr>
            <a:spLocks noChangeArrowheads="1"/>
          </p:cNvSpPr>
          <p:nvPr/>
        </p:nvSpPr>
        <p:spPr bwMode="auto">
          <a:xfrm>
            <a:off x="2946400" y="1447800"/>
            <a:ext cx="6397625" cy="461963"/>
          </a:xfrm>
          <a:prstGeom prst="rightArrow">
            <a:avLst>
              <a:gd name="adj1" fmla="val 100000"/>
              <a:gd name="adj2" fmla="val 6219"/>
            </a:avLst>
          </a:prstGeom>
          <a:solidFill>
            <a:schemeClr val="bg1"/>
          </a:solidFill>
          <a:ln w="9525">
            <a:solidFill>
              <a:schemeClr val="bg1"/>
            </a:solidFill>
            <a:miter lim="800000"/>
            <a:headEnd/>
            <a:tailEnd/>
          </a:ln>
        </p:spPr>
        <p:txBody>
          <a:bodyPr wrap="none" anchor="ctr"/>
          <a:lstStyle/>
          <a:p>
            <a:pPr eaLnBrk="1" hangingPunct="1"/>
            <a:endParaRPr lang="en-US"/>
          </a:p>
        </p:txBody>
      </p:sp>
      <p:sp>
        <p:nvSpPr>
          <p:cNvPr id="224258" name="Rectangle 2"/>
          <p:cNvSpPr>
            <a:spLocks noGrp="1" noChangeArrowheads="1"/>
          </p:cNvSpPr>
          <p:nvPr>
            <p:ph type="title"/>
          </p:nvPr>
        </p:nvSpPr>
        <p:spPr>
          <a:xfrm>
            <a:off x="38100" y="19050"/>
            <a:ext cx="12150725" cy="582613"/>
          </a:xfrm>
        </p:spPr>
        <p:txBody>
          <a:bodyPr/>
          <a:lstStyle/>
          <a:p>
            <a:pPr eaLnBrk="1" hangingPunct="1">
              <a:defRPr/>
            </a:pPr>
            <a:r>
              <a:rPr lang="en-US" sz="4000"/>
              <a:t>Informally</a:t>
            </a:r>
          </a:p>
        </p:txBody>
      </p:sp>
      <p:sp>
        <p:nvSpPr>
          <p:cNvPr id="224259" name="Rectangle 3"/>
          <p:cNvSpPr>
            <a:spLocks noGrp="1" noChangeArrowheads="1"/>
          </p:cNvSpPr>
          <p:nvPr>
            <p:ph type="body" idx="1"/>
          </p:nvPr>
        </p:nvSpPr>
        <p:spPr>
          <a:xfrm>
            <a:off x="0" y="2755900"/>
            <a:ext cx="12188825" cy="3644900"/>
          </a:xfrm>
        </p:spPr>
        <p:txBody>
          <a:bodyPr/>
          <a:lstStyle/>
          <a:p>
            <a:pPr eaLnBrk="1" hangingPunct="1">
              <a:lnSpc>
                <a:spcPct val="120000"/>
              </a:lnSpc>
              <a:defRPr/>
            </a:pPr>
            <a:r>
              <a:rPr lang="en-US" sz="2400"/>
              <a:t>An algorithm is thus a sequence of </a:t>
            </a:r>
            <a:r>
              <a:rPr lang="en-US" sz="2400" b="1" i="1">
                <a:solidFill>
                  <a:srgbClr val="080808"/>
                </a:solidFill>
              </a:rPr>
              <a:t>computational steps</a:t>
            </a:r>
            <a:r>
              <a:rPr lang="en-US" sz="2400"/>
              <a:t> that transform the input into the output.</a:t>
            </a:r>
          </a:p>
          <a:p>
            <a:pPr eaLnBrk="1" hangingPunct="1">
              <a:lnSpc>
                <a:spcPct val="120000"/>
              </a:lnSpc>
              <a:defRPr/>
            </a:pPr>
            <a:r>
              <a:rPr lang="en-GB" sz="2400"/>
              <a:t>Solving a given problem:</a:t>
            </a:r>
          </a:p>
          <a:p>
            <a:pPr lvl="1" eaLnBrk="1" hangingPunct="1">
              <a:lnSpc>
                <a:spcPct val="120000"/>
              </a:lnSpc>
              <a:defRPr/>
            </a:pPr>
            <a:r>
              <a:rPr lang="en-GB" sz="2000" b="1">
                <a:solidFill>
                  <a:srgbClr val="080808"/>
                </a:solidFill>
              </a:rPr>
              <a:t>Data structure:</a:t>
            </a:r>
            <a:r>
              <a:rPr lang="en-GB" sz="2000"/>
              <a:t> </a:t>
            </a:r>
            <a:r>
              <a:rPr lang="en-GB" sz="2000" i="1"/>
              <a:t>Organization of data</a:t>
            </a:r>
            <a:r>
              <a:rPr lang="en-GB" sz="2000"/>
              <a:t> to solve the problem at hand.</a:t>
            </a:r>
            <a:endParaRPr lang="en-GB" sz="2000" b="1"/>
          </a:p>
          <a:p>
            <a:pPr lvl="1" eaLnBrk="1" hangingPunct="1">
              <a:lnSpc>
                <a:spcPct val="120000"/>
              </a:lnSpc>
              <a:defRPr/>
            </a:pPr>
            <a:r>
              <a:rPr lang="en-GB" sz="2000" b="1">
                <a:solidFill>
                  <a:srgbClr val="080808"/>
                </a:solidFill>
              </a:rPr>
              <a:t>Algorithm:</a:t>
            </a:r>
            <a:r>
              <a:rPr lang="en-GB" sz="2000"/>
              <a:t> Outline, the essence of a computational procedure, step-by-step instructions.</a:t>
            </a:r>
          </a:p>
          <a:p>
            <a:pPr lvl="1" eaLnBrk="1" hangingPunct="1">
              <a:lnSpc>
                <a:spcPct val="120000"/>
              </a:lnSpc>
              <a:defRPr/>
            </a:pPr>
            <a:r>
              <a:rPr lang="en-GB" sz="2000" b="1">
                <a:solidFill>
                  <a:srgbClr val="080808"/>
                </a:solidFill>
              </a:rPr>
              <a:t>Program:</a:t>
            </a:r>
            <a:r>
              <a:rPr lang="en-GB" sz="2000"/>
              <a:t> Implementation of an algorithm in some programming language.</a:t>
            </a:r>
            <a:endParaRPr lang="en-US" sz="2000"/>
          </a:p>
        </p:txBody>
      </p:sp>
      <p:grpSp>
        <p:nvGrpSpPr>
          <p:cNvPr id="2" name="Group 13"/>
          <p:cNvGrpSpPr>
            <a:grpSpLocks/>
          </p:cNvGrpSpPr>
          <p:nvPr/>
        </p:nvGrpSpPr>
        <p:grpSpPr bwMode="auto">
          <a:xfrm>
            <a:off x="609600" y="942975"/>
            <a:ext cx="2198688" cy="1419225"/>
            <a:chOff x="641" y="1122"/>
            <a:chExt cx="1039" cy="894"/>
          </a:xfrm>
        </p:grpSpPr>
        <p:sp>
          <p:nvSpPr>
            <p:cNvPr id="38930" name="Rectangle 5"/>
            <p:cNvSpPr>
              <a:spLocks noChangeArrowheads="1"/>
            </p:cNvSpPr>
            <p:nvPr/>
          </p:nvSpPr>
          <p:spPr bwMode="auto">
            <a:xfrm>
              <a:off x="672" y="1122"/>
              <a:ext cx="1008" cy="894"/>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224262" name="Text Box 6"/>
            <p:cNvSpPr txBox="1">
              <a:spLocks noChangeArrowheads="1"/>
            </p:cNvSpPr>
            <p:nvPr/>
          </p:nvSpPr>
          <p:spPr bwMode="auto">
            <a:xfrm>
              <a:off x="641" y="1152"/>
              <a:ext cx="1039" cy="640"/>
            </a:xfrm>
            <a:prstGeom prst="rect">
              <a:avLst/>
            </a:prstGeom>
            <a:noFill/>
            <a:ln w="9525">
              <a:noFill/>
              <a:miter lim="800000"/>
              <a:headEnd/>
              <a:tailEnd/>
            </a:ln>
            <a:effectLst/>
          </p:spPr>
          <p:txBody>
            <a:bodyPr>
              <a:spAutoFit/>
            </a:bodyPr>
            <a:lstStyle/>
            <a:p>
              <a:pPr eaLnBrk="1" hangingPunct="1">
                <a:defRPr/>
              </a:pPr>
              <a:r>
                <a:rPr lang="en-US">
                  <a:effectLst>
                    <a:outerShdw blurRad="38100" dist="38100" dir="2700000" algn="tl">
                      <a:srgbClr val="C0C0C0"/>
                    </a:outerShdw>
                  </a:effectLst>
                  <a:latin typeface="Verdana" pitchFamily="34" charset="0"/>
                </a:rPr>
                <a:t>takes some value or set of values as</a:t>
              </a:r>
              <a:r>
                <a:rPr lang="en-US">
                  <a:latin typeface="Verdana" pitchFamily="34" charset="0"/>
                </a:rPr>
                <a:t> </a:t>
              </a:r>
              <a:r>
                <a:rPr lang="en-US" sz="2400" b="1" i="1">
                  <a:solidFill>
                    <a:srgbClr val="080808"/>
                  </a:solidFill>
                  <a:effectLst>
                    <a:outerShdw blurRad="38100" dist="38100" dir="2700000" algn="tl">
                      <a:srgbClr val="C0C0C0"/>
                    </a:outerShdw>
                  </a:effectLst>
                  <a:latin typeface="Tahoma" pitchFamily="34" charset="0"/>
                </a:rPr>
                <a:t>input</a:t>
              </a:r>
            </a:p>
          </p:txBody>
        </p:sp>
      </p:grpSp>
      <p:grpSp>
        <p:nvGrpSpPr>
          <p:cNvPr id="3" name="Group 15"/>
          <p:cNvGrpSpPr>
            <a:grpSpLocks/>
          </p:cNvGrpSpPr>
          <p:nvPr/>
        </p:nvGrpSpPr>
        <p:grpSpPr bwMode="auto">
          <a:xfrm>
            <a:off x="9471025" y="914400"/>
            <a:ext cx="2209800" cy="1447800"/>
            <a:chOff x="4236" y="1104"/>
            <a:chExt cx="1044" cy="912"/>
          </a:xfrm>
        </p:grpSpPr>
        <p:sp>
          <p:nvSpPr>
            <p:cNvPr id="38928" name="Rectangle 11"/>
            <p:cNvSpPr>
              <a:spLocks noChangeArrowheads="1"/>
            </p:cNvSpPr>
            <p:nvPr/>
          </p:nvSpPr>
          <p:spPr bwMode="auto">
            <a:xfrm>
              <a:off x="4236" y="1122"/>
              <a:ext cx="996" cy="894"/>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224268" name="Text Box 12"/>
            <p:cNvSpPr txBox="1">
              <a:spLocks noChangeArrowheads="1"/>
            </p:cNvSpPr>
            <p:nvPr/>
          </p:nvSpPr>
          <p:spPr bwMode="auto">
            <a:xfrm>
              <a:off x="4292" y="1104"/>
              <a:ext cx="988" cy="756"/>
            </a:xfrm>
            <a:prstGeom prst="rect">
              <a:avLst/>
            </a:prstGeom>
            <a:noFill/>
            <a:ln w="9525">
              <a:noFill/>
              <a:miter lim="800000"/>
              <a:headEnd/>
              <a:tailEnd/>
            </a:ln>
            <a:effectLst/>
          </p:spPr>
          <p:txBody>
            <a:bodyPr>
              <a:spAutoFit/>
            </a:bodyPr>
            <a:lstStyle/>
            <a:p>
              <a:pPr eaLnBrk="1" hangingPunct="1">
                <a:defRPr/>
              </a:pPr>
              <a:r>
                <a:rPr lang="en-US">
                  <a:effectLst>
                    <a:outerShdw blurRad="38100" dist="38100" dir="2700000" algn="tl">
                      <a:srgbClr val="C0C0C0"/>
                    </a:outerShdw>
                  </a:effectLst>
                  <a:latin typeface="Verdana" pitchFamily="34" charset="0"/>
                </a:rPr>
                <a:t>produces some value or set of values, as </a:t>
              </a:r>
              <a:r>
                <a:rPr lang="en-US" b="1" i="1">
                  <a:solidFill>
                    <a:srgbClr val="080808"/>
                  </a:solidFill>
                  <a:effectLst>
                    <a:outerShdw blurRad="38100" dist="38100" dir="2700000" algn="tl">
                      <a:srgbClr val="C0C0C0"/>
                    </a:outerShdw>
                  </a:effectLst>
                  <a:latin typeface="Verdana" pitchFamily="34" charset="0"/>
                </a:rPr>
                <a:t>output</a:t>
              </a:r>
            </a:p>
          </p:txBody>
        </p:sp>
      </p:grpSp>
      <p:grpSp>
        <p:nvGrpSpPr>
          <p:cNvPr id="4" name="Group 19"/>
          <p:cNvGrpSpPr>
            <a:grpSpLocks/>
          </p:cNvGrpSpPr>
          <p:nvPr/>
        </p:nvGrpSpPr>
        <p:grpSpPr bwMode="auto">
          <a:xfrm>
            <a:off x="2946400" y="1022350"/>
            <a:ext cx="6338888" cy="1341438"/>
            <a:chOff x="1392" y="644"/>
            <a:chExt cx="2996" cy="845"/>
          </a:xfrm>
        </p:grpSpPr>
        <p:sp>
          <p:nvSpPr>
            <p:cNvPr id="38924" name="AutoShape 7"/>
            <p:cNvSpPr>
              <a:spLocks noChangeArrowheads="1"/>
            </p:cNvSpPr>
            <p:nvPr/>
          </p:nvSpPr>
          <p:spPr bwMode="auto">
            <a:xfrm>
              <a:off x="1392" y="912"/>
              <a:ext cx="313" cy="291"/>
            </a:xfrm>
            <a:prstGeom prst="rightArrow">
              <a:avLst>
                <a:gd name="adj1" fmla="val 50000"/>
                <a:gd name="adj2" fmla="val 26890"/>
              </a:avLst>
            </a:prstGeom>
            <a:solidFill>
              <a:schemeClr val="bg1"/>
            </a:solidFill>
            <a:ln w="9525">
              <a:solidFill>
                <a:srgbClr val="080808"/>
              </a:solidFill>
              <a:miter lim="800000"/>
              <a:headEnd/>
              <a:tailEnd/>
            </a:ln>
          </p:spPr>
          <p:txBody>
            <a:bodyPr wrap="none" anchor="ctr"/>
            <a:lstStyle/>
            <a:p>
              <a:pPr eaLnBrk="1" hangingPunct="1"/>
              <a:endParaRPr lang="en-US"/>
            </a:p>
          </p:txBody>
        </p:sp>
        <p:sp>
          <p:nvSpPr>
            <p:cNvPr id="224265" name="Text Box 9"/>
            <p:cNvSpPr txBox="1">
              <a:spLocks noChangeArrowheads="1"/>
            </p:cNvSpPr>
            <p:nvPr/>
          </p:nvSpPr>
          <p:spPr bwMode="auto">
            <a:xfrm>
              <a:off x="2016" y="780"/>
              <a:ext cx="1728" cy="407"/>
            </a:xfrm>
            <a:prstGeom prst="rect">
              <a:avLst/>
            </a:prstGeom>
            <a:solidFill>
              <a:schemeClr val="bg1"/>
            </a:solidFill>
            <a:ln w="9525">
              <a:noFill/>
              <a:miter lim="800000"/>
              <a:headEnd/>
              <a:tailEnd/>
            </a:ln>
            <a:effectLst/>
          </p:spPr>
          <p:txBody>
            <a:bodyPr>
              <a:spAutoFit/>
            </a:bodyPr>
            <a:lstStyle/>
            <a:p>
              <a:pPr eaLnBrk="1" hangingPunct="1">
                <a:defRPr/>
              </a:pPr>
              <a:r>
                <a:rPr lang="en-US" b="1" i="1">
                  <a:solidFill>
                    <a:srgbClr val="080808"/>
                  </a:solidFill>
                  <a:effectLst>
                    <a:outerShdw blurRad="38100" dist="38100" dir="2700000" algn="tl">
                      <a:srgbClr val="C0C0C0"/>
                    </a:outerShdw>
                  </a:effectLst>
                  <a:latin typeface="Verdana" pitchFamily="34" charset="0"/>
                </a:rPr>
                <a:t>Algorithm:</a:t>
              </a:r>
              <a:r>
                <a:rPr lang="en-US">
                  <a:effectLst>
                    <a:outerShdw blurRad="38100" dist="38100" dir="2700000" algn="tl">
                      <a:srgbClr val="C0C0C0"/>
                    </a:outerShdw>
                  </a:effectLst>
                  <a:latin typeface="Verdana" pitchFamily="34" charset="0"/>
                </a:rPr>
                <a:t> any well-defined computational procedure</a:t>
              </a:r>
            </a:p>
          </p:txBody>
        </p:sp>
        <p:sp>
          <p:nvSpPr>
            <p:cNvPr id="38926" name="AutoShape 17"/>
            <p:cNvSpPr>
              <a:spLocks noChangeArrowheads="1"/>
            </p:cNvSpPr>
            <p:nvPr/>
          </p:nvSpPr>
          <p:spPr bwMode="auto">
            <a:xfrm>
              <a:off x="4075" y="912"/>
              <a:ext cx="313" cy="291"/>
            </a:xfrm>
            <a:prstGeom prst="rightArrow">
              <a:avLst>
                <a:gd name="adj1" fmla="val 50000"/>
                <a:gd name="adj2" fmla="val 26890"/>
              </a:avLst>
            </a:prstGeom>
            <a:solidFill>
              <a:schemeClr val="bg1"/>
            </a:solidFill>
            <a:ln w="9525">
              <a:solidFill>
                <a:srgbClr val="080808"/>
              </a:solidFill>
              <a:miter lim="800000"/>
              <a:headEnd/>
              <a:tailEnd/>
            </a:ln>
          </p:spPr>
          <p:txBody>
            <a:bodyPr wrap="none" anchor="ctr"/>
            <a:lstStyle/>
            <a:p>
              <a:pPr eaLnBrk="1" hangingPunct="1"/>
              <a:endParaRPr lang="en-US"/>
            </a:p>
          </p:txBody>
        </p:sp>
        <p:sp>
          <p:nvSpPr>
            <p:cNvPr id="38927" name="Oval 8"/>
            <p:cNvSpPr>
              <a:spLocks noChangeArrowheads="1"/>
            </p:cNvSpPr>
            <p:nvPr/>
          </p:nvSpPr>
          <p:spPr bwMode="auto">
            <a:xfrm>
              <a:off x="1776" y="644"/>
              <a:ext cx="2195" cy="845"/>
            </a:xfrm>
            <a:prstGeom prst="ellipse">
              <a:avLst/>
            </a:prstGeom>
            <a:noFill/>
            <a:ln w="19050">
              <a:solidFill>
                <a:srgbClr val="080808"/>
              </a:solidFill>
              <a:miter lim="800000"/>
              <a:headEnd/>
              <a:tailEnd/>
            </a:ln>
          </p:spPr>
          <p:txBody>
            <a:bodyPr wrap="none" anchor="ctr"/>
            <a:lstStyle/>
            <a:p>
              <a:pPr eaLnBrk="1" hangingPunct="1"/>
              <a:endParaRPr lang="en-US"/>
            </a:p>
          </p:txBody>
        </p:sp>
      </p:grpSp>
      <p:sp>
        <p:nvSpPr>
          <p:cNvPr id="19" name="Footer Placeholder 6">
            <a:extLst>
              <a:ext uri="{FF2B5EF4-FFF2-40B4-BE49-F238E27FC236}">
                <a16:creationId xmlns:a16="http://schemas.microsoft.com/office/drawing/2014/main" id="{DE93DE75-AE32-4C46-8873-F6BB5F5E4AD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224266"/>
                                        </p:tgtEl>
                                        <p:attrNameLst>
                                          <p:attrName>style.visibility</p:attrName>
                                        </p:attrNameLst>
                                      </p:cBhvr>
                                      <p:to>
                                        <p:strVal val="visible"/>
                                      </p:to>
                                    </p:set>
                                    <p:animEffect transition="in" filter="checkerboard(across)">
                                      <p:cBhvr>
                                        <p:cTn id="11" dur="500"/>
                                        <p:tgtEl>
                                          <p:spTgt spid="224266"/>
                                        </p:tgtEl>
                                      </p:cBhvr>
                                    </p:animEffect>
                                  </p:childTnLst>
                                </p:cTn>
                              </p:par>
                              <p:par>
                                <p:cTn id="12" presetID="1"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24274"/>
                                        </p:tgtEl>
                                        <p:attrNameLst>
                                          <p:attrName>style.visibility</p:attrName>
                                        </p:attrNameLst>
                                      </p:cBhvr>
                                      <p:to>
                                        <p:strVal val="visible"/>
                                      </p:to>
                                    </p:set>
                                  </p:childTnLst>
                                </p:cTn>
                              </p:par>
                              <p:par>
                                <p:cTn id="18" presetID="5"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heckerboard(across)">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4259">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4259">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4259">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4259">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42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6" grpId="0" animBg="1"/>
      <p:bldP spid="224274" grpId="0" animBg="1"/>
      <p:bldP spid="22425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2B0CA20F-6B2F-4614-8584-E40EF6AFC592}" type="slidenum">
              <a:rPr lang="en-US" smtClean="0"/>
              <a:pPr/>
              <a:t>31</a:t>
            </a:fld>
            <a:endParaRPr lang="en-US"/>
          </a:p>
        </p:txBody>
      </p:sp>
      <p:sp>
        <p:nvSpPr>
          <p:cNvPr id="265218" name="Rectangle 2"/>
          <p:cNvSpPr>
            <a:spLocks noGrp="1" noChangeArrowheads="1"/>
          </p:cNvSpPr>
          <p:nvPr>
            <p:ph type="title"/>
          </p:nvPr>
        </p:nvSpPr>
        <p:spPr/>
        <p:txBody>
          <a:bodyPr/>
          <a:lstStyle/>
          <a:p>
            <a:pPr eaLnBrk="1" hangingPunct="1">
              <a:defRPr/>
            </a:pPr>
            <a:r>
              <a:rPr lang="en-US" dirty="0"/>
              <a:t>Kinds of Problem to be solved</a:t>
            </a:r>
          </a:p>
        </p:txBody>
      </p:sp>
      <p:sp>
        <p:nvSpPr>
          <p:cNvPr id="265219" name="Rectangle 3"/>
          <p:cNvSpPr>
            <a:spLocks noGrp="1" noChangeArrowheads="1"/>
          </p:cNvSpPr>
          <p:nvPr>
            <p:ph type="body" idx="1"/>
          </p:nvPr>
        </p:nvSpPr>
        <p:spPr/>
        <p:txBody>
          <a:bodyPr/>
          <a:lstStyle/>
          <a:p>
            <a:pPr eaLnBrk="1" hangingPunct="1">
              <a:lnSpc>
                <a:spcPct val="140000"/>
              </a:lnSpc>
              <a:defRPr/>
            </a:pPr>
            <a:r>
              <a:rPr lang="en-US" sz="2400" b="1">
                <a:latin typeface="Courier New" pitchFamily="49" charset="0"/>
                <a:cs typeface="Courier New" pitchFamily="49" charset="0"/>
              </a:rPr>
              <a:t>Sorting</a:t>
            </a:r>
            <a:r>
              <a:rPr lang="en-US" sz="2400"/>
              <a:t> and </a:t>
            </a:r>
            <a:r>
              <a:rPr lang="en-US" sz="2400" b="1">
                <a:latin typeface="Courier New" pitchFamily="49" charset="0"/>
                <a:cs typeface="Courier New" pitchFamily="49" charset="0"/>
              </a:rPr>
              <a:t>Searching</a:t>
            </a:r>
            <a:r>
              <a:rPr lang="en-US" sz="2400"/>
              <a:t> are the basic and most common computational problem.</a:t>
            </a:r>
          </a:p>
          <a:p>
            <a:pPr eaLnBrk="1" hangingPunct="1">
              <a:lnSpc>
                <a:spcPct val="140000"/>
              </a:lnSpc>
              <a:defRPr/>
            </a:pPr>
            <a:r>
              <a:rPr lang="en-US" sz="2400"/>
              <a:t>Clever algorithms are employed for the Internet</a:t>
            </a:r>
          </a:p>
          <a:p>
            <a:pPr lvl="1" eaLnBrk="1" hangingPunct="1">
              <a:lnSpc>
                <a:spcPct val="140000"/>
              </a:lnSpc>
              <a:defRPr/>
            </a:pPr>
            <a:r>
              <a:rPr lang="en-US" sz="2000"/>
              <a:t>to manage large volume of data transfer.</a:t>
            </a:r>
          </a:p>
          <a:p>
            <a:pPr lvl="1" eaLnBrk="1" hangingPunct="1">
              <a:lnSpc>
                <a:spcPct val="140000"/>
              </a:lnSpc>
              <a:defRPr/>
            </a:pPr>
            <a:r>
              <a:rPr lang="en-US" sz="2000"/>
              <a:t>Finding good routes on which the data will travel.</a:t>
            </a:r>
          </a:p>
          <a:p>
            <a:pPr lvl="1" eaLnBrk="1" hangingPunct="1">
              <a:lnSpc>
                <a:spcPct val="140000"/>
              </a:lnSpc>
              <a:defRPr/>
            </a:pPr>
            <a:r>
              <a:rPr lang="en-US" sz="2000"/>
              <a:t>Search engine to quickly find requested pages.</a:t>
            </a:r>
          </a:p>
          <a:p>
            <a:pPr lvl="1" eaLnBrk="1" hangingPunct="1">
              <a:lnSpc>
                <a:spcPct val="140000"/>
              </a:lnSpc>
              <a:defRPr/>
            </a:pPr>
            <a:r>
              <a:rPr lang="en-US" sz="2000"/>
              <a:t>Etc…</a:t>
            </a:r>
          </a:p>
          <a:p>
            <a:pPr eaLnBrk="1" hangingPunct="1">
              <a:lnSpc>
                <a:spcPct val="140000"/>
              </a:lnSpc>
              <a:defRPr/>
            </a:pPr>
            <a:r>
              <a:rPr lang="en-US" sz="2400"/>
              <a:t>Numerical algorithms and number theory are employed in </a:t>
            </a:r>
            <a:r>
              <a:rPr lang="en-US" sz="2400" b="1">
                <a:latin typeface="Courier New" pitchFamily="49" charset="0"/>
                <a:cs typeface="Courier New" pitchFamily="49" charset="0"/>
              </a:rPr>
              <a:t>electronic commerce</a:t>
            </a:r>
            <a:r>
              <a:rPr lang="en-US" sz="2400">
                <a:latin typeface="Courier New" pitchFamily="49" charset="0"/>
                <a:cs typeface="Courier New" pitchFamily="49" charset="0"/>
              </a:rPr>
              <a:t> </a:t>
            </a:r>
            <a:r>
              <a:rPr lang="en-US" sz="2400"/>
              <a:t>to keep and secure information such as credit card numbers, passwords, and bank statements. </a:t>
            </a:r>
          </a:p>
        </p:txBody>
      </p:sp>
      <p:sp>
        <p:nvSpPr>
          <p:cNvPr id="6" name="Footer Placeholder 6">
            <a:extLst>
              <a:ext uri="{FF2B5EF4-FFF2-40B4-BE49-F238E27FC236}">
                <a16:creationId xmlns:a16="http://schemas.microsoft.com/office/drawing/2014/main" id="{3F24883A-4600-4CC1-8639-FC9DAD51C23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6EF2E14D-B356-4AF4-BF2E-26234A8BF787}" type="slidenum">
              <a:rPr lang="en-US" smtClean="0"/>
              <a:pPr/>
              <a:t>32</a:t>
            </a:fld>
            <a:endParaRPr lang="en-US"/>
          </a:p>
        </p:txBody>
      </p:sp>
      <p:sp>
        <p:nvSpPr>
          <p:cNvPr id="266242" name="Rectangle 2"/>
          <p:cNvSpPr>
            <a:spLocks noGrp="1" noChangeArrowheads="1"/>
          </p:cNvSpPr>
          <p:nvPr>
            <p:ph type="title"/>
          </p:nvPr>
        </p:nvSpPr>
        <p:spPr/>
        <p:txBody>
          <a:bodyPr/>
          <a:lstStyle/>
          <a:p>
            <a:pPr eaLnBrk="1" hangingPunct="1">
              <a:defRPr/>
            </a:pPr>
            <a:r>
              <a:rPr lang="en-US"/>
              <a:t>Kinds of Problem </a:t>
            </a:r>
            <a:r>
              <a:rPr lang="en-US" dirty="0"/>
              <a:t>to be solved</a:t>
            </a:r>
          </a:p>
        </p:txBody>
      </p:sp>
      <p:sp>
        <p:nvSpPr>
          <p:cNvPr id="266243" name="Rectangle 3"/>
          <p:cNvSpPr>
            <a:spLocks noGrp="1" noChangeArrowheads="1"/>
          </p:cNvSpPr>
          <p:nvPr>
            <p:ph type="body" idx="1"/>
          </p:nvPr>
        </p:nvSpPr>
        <p:spPr/>
        <p:txBody>
          <a:bodyPr/>
          <a:lstStyle/>
          <a:p>
            <a:pPr eaLnBrk="1" hangingPunct="1">
              <a:lnSpc>
                <a:spcPct val="150000"/>
              </a:lnSpc>
              <a:defRPr/>
            </a:pPr>
            <a:r>
              <a:rPr lang="en-US" sz="2400"/>
              <a:t>Allocating scarce resources in the most beneficial way.</a:t>
            </a:r>
          </a:p>
          <a:p>
            <a:pPr lvl="1" eaLnBrk="1" hangingPunct="1">
              <a:lnSpc>
                <a:spcPct val="150000"/>
              </a:lnSpc>
              <a:defRPr/>
            </a:pPr>
            <a:r>
              <a:rPr lang="en-US" sz="2000"/>
              <a:t>An oil company may wish to know where to place its wells in order to maximize its expected profit.</a:t>
            </a:r>
          </a:p>
          <a:p>
            <a:pPr lvl="1" eaLnBrk="1" hangingPunct="1">
              <a:lnSpc>
                <a:spcPct val="150000"/>
              </a:lnSpc>
              <a:defRPr/>
            </a:pPr>
            <a:r>
              <a:rPr lang="en-US" sz="2000"/>
              <a:t>A candidate may want to determine where to spend money buying campaign advertising in order to maximize the chances of winning at election.</a:t>
            </a:r>
          </a:p>
          <a:p>
            <a:pPr lvl="1" eaLnBrk="1" hangingPunct="1">
              <a:lnSpc>
                <a:spcPct val="150000"/>
              </a:lnSpc>
              <a:defRPr/>
            </a:pPr>
            <a:r>
              <a:rPr lang="en-US" sz="2000"/>
              <a:t>An airline may wish to assign crews to flight in the least expensive way possible, making sure that each flight is covered and that government policy regarding crew policies are met.</a:t>
            </a:r>
          </a:p>
          <a:p>
            <a:pPr lvl="1" eaLnBrk="1" hangingPunct="1">
              <a:lnSpc>
                <a:spcPct val="150000"/>
              </a:lnSpc>
              <a:defRPr/>
            </a:pPr>
            <a:r>
              <a:rPr lang="en-US" sz="2000"/>
              <a:t>Etc…</a:t>
            </a:r>
          </a:p>
        </p:txBody>
      </p:sp>
      <p:sp>
        <p:nvSpPr>
          <p:cNvPr id="6" name="Footer Placeholder 6">
            <a:extLst>
              <a:ext uri="{FF2B5EF4-FFF2-40B4-BE49-F238E27FC236}">
                <a16:creationId xmlns:a16="http://schemas.microsoft.com/office/drawing/2014/main" id="{EE755CC5-5675-427B-8629-60BBCAD5F5BB}"/>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08D0DB42-B079-423B-8DCC-28B7A751CB47}" type="slidenum">
              <a:rPr lang="en-US" smtClean="0"/>
              <a:pPr/>
              <a:t>33</a:t>
            </a:fld>
            <a:endParaRPr lang="en-US"/>
          </a:p>
        </p:txBody>
      </p:sp>
      <p:sp>
        <p:nvSpPr>
          <p:cNvPr id="49154" name="Rectangle 2"/>
          <p:cNvSpPr>
            <a:spLocks noGrp="1" noChangeArrowheads="1"/>
          </p:cNvSpPr>
          <p:nvPr>
            <p:ph type="title"/>
          </p:nvPr>
        </p:nvSpPr>
        <p:spPr/>
        <p:txBody>
          <a:bodyPr/>
          <a:lstStyle/>
          <a:p>
            <a:pPr eaLnBrk="1" hangingPunct="1">
              <a:defRPr/>
            </a:pPr>
            <a:r>
              <a:rPr lang="en-US"/>
              <a:t>Algorithmic problem</a:t>
            </a:r>
          </a:p>
        </p:txBody>
      </p:sp>
      <p:sp>
        <p:nvSpPr>
          <p:cNvPr id="49155" name="Rectangle 3"/>
          <p:cNvSpPr>
            <a:spLocks noGrp="1" noChangeArrowheads="1"/>
          </p:cNvSpPr>
          <p:nvPr>
            <p:ph type="body" idx="1"/>
          </p:nvPr>
        </p:nvSpPr>
        <p:spPr>
          <a:xfrm>
            <a:off x="0" y="3422650"/>
            <a:ext cx="11974513" cy="2916238"/>
          </a:xfrm>
        </p:spPr>
        <p:txBody>
          <a:bodyPr/>
          <a:lstStyle/>
          <a:p>
            <a:pPr eaLnBrk="1" hangingPunct="1">
              <a:lnSpc>
                <a:spcPct val="90000"/>
              </a:lnSpc>
              <a:defRPr/>
            </a:pPr>
            <a:r>
              <a:rPr lang="en-US" sz="2800" dirty="0"/>
              <a:t>Finite number of input </a:t>
            </a:r>
            <a:r>
              <a:rPr lang="en-US" sz="2800" b="1" i="1" dirty="0">
                <a:solidFill>
                  <a:srgbClr val="080808"/>
                </a:solidFill>
              </a:rPr>
              <a:t>instances</a:t>
            </a:r>
            <a:r>
              <a:rPr lang="en-US" sz="2800" dirty="0"/>
              <a:t> satisfying the specification. </a:t>
            </a:r>
          </a:p>
          <a:p>
            <a:pPr eaLnBrk="1" hangingPunct="1">
              <a:lnSpc>
                <a:spcPct val="90000"/>
              </a:lnSpc>
              <a:buFontTx/>
              <a:buNone/>
              <a:defRPr/>
            </a:pPr>
            <a:r>
              <a:rPr lang="en-US" sz="2800" dirty="0"/>
              <a:t>    For example:</a:t>
            </a:r>
          </a:p>
          <a:p>
            <a:pPr lvl="1" eaLnBrk="1" hangingPunct="1">
              <a:lnSpc>
                <a:spcPct val="90000"/>
              </a:lnSpc>
              <a:defRPr/>
            </a:pPr>
            <a:r>
              <a:rPr lang="en-US" sz="2400" dirty="0"/>
              <a:t>A sorted, non-decreasing sequence of natural numbers. The sequence is of non-zero, finite length:</a:t>
            </a:r>
          </a:p>
          <a:p>
            <a:pPr lvl="2" eaLnBrk="1" hangingPunct="1">
              <a:lnSpc>
                <a:spcPct val="90000"/>
              </a:lnSpc>
              <a:defRPr/>
            </a:pPr>
            <a:r>
              <a:rPr lang="en-US" sz="2000" dirty="0"/>
              <a:t>1, 20, 908, 909, 100000, 1000000000.</a:t>
            </a:r>
          </a:p>
          <a:p>
            <a:pPr lvl="2" eaLnBrk="1" hangingPunct="1">
              <a:lnSpc>
                <a:spcPct val="90000"/>
              </a:lnSpc>
              <a:defRPr/>
            </a:pPr>
            <a:r>
              <a:rPr lang="en-US" sz="2000" dirty="0"/>
              <a:t>3. </a:t>
            </a:r>
          </a:p>
        </p:txBody>
      </p:sp>
      <p:sp>
        <p:nvSpPr>
          <p:cNvPr id="41991" name="Text Box 8"/>
          <p:cNvSpPr txBox="1">
            <a:spLocks noChangeArrowheads="1"/>
          </p:cNvSpPr>
          <p:nvPr/>
        </p:nvSpPr>
        <p:spPr bwMode="auto">
          <a:xfrm>
            <a:off x="5281613" y="2038350"/>
            <a:ext cx="1331912" cy="369888"/>
          </a:xfrm>
          <a:prstGeom prst="rect">
            <a:avLst/>
          </a:prstGeom>
          <a:noFill/>
          <a:ln w="9525">
            <a:noFill/>
            <a:miter lim="800000"/>
            <a:headEnd/>
            <a:tailEnd/>
          </a:ln>
        </p:spPr>
        <p:txBody>
          <a:bodyPr wrap="none">
            <a:spAutoFit/>
          </a:bodyPr>
          <a:lstStyle/>
          <a:p>
            <a:pPr eaLnBrk="1" hangingPunct="1"/>
            <a:r>
              <a:rPr lang="en-US" b="1">
                <a:latin typeface="Tahoma" pitchFamily="34" charset="0"/>
              </a:rPr>
              <a:t>Algorithm</a:t>
            </a:r>
          </a:p>
        </p:txBody>
      </p:sp>
      <p:grpSp>
        <p:nvGrpSpPr>
          <p:cNvPr id="41992" name="Group 13"/>
          <p:cNvGrpSpPr>
            <a:grpSpLocks/>
          </p:cNvGrpSpPr>
          <p:nvPr/>
        </p:nvGrpSpPr>
        <p:grpSpPr bwMode="auto">
          <a:xfrm>
            <a:off x="1285875" y="1371600"/>
            <a:ext cx="9886950" cy="1865313"/>
            <a:chOff x="608" y="864"/>
            <a:chExt cx="4672" cy="1175"/>
          </a:xfrm>
        </p:grpSpPr>
        <p:sp>
          <p:nvSpPr>
            <p:cNvPr id="41993" name="Rectangle 4"/>
            <p:cNvSpPr>
              <a:spLocks noChangeArrowheads="1"/>
            </p:cNvSpPr>
            <p:nvPr/>
          </p:nvSpPr>
          <p:spPr bwMode="auto">
            <a:xfrm>
              <a:off x="608" y="864"/>
              <a:ext cx="1276" cy="115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41994" name="Text Box 5"/>
            <p:cNvSpPr txBox="1">
              <a:spLocks noChangeArrowheads="1"/>
            </p:cNvSpPr>
            <p:nvPr/>
          </p:nvSpPr>
          <p:spPr bwMode="auto">
            <a:xfrm>
              <a:off x="668" y="1239"/>
              <a:ext cx="1224" cy="523"/>
            </a:xfrm>
            <a:prstGeom prst="rect">
              <a:avLst/>
            </a:prstGeom>
            <a:noFill/>
            <a:ln w="9525">
              <a:noFill/>
              <a:miter lim="800000"/>
              <a:headEnd/>
              <a:tailEnd/>
            </a:ln>
          </p:spPr>
          <p:txBody>
            <a:bodyPr>
              <a:spAutoFit/>
            </a:bodyPr>
            <a:lstStyle/>
            <a:p>
              <a:pPr eaLnBrk="1" hangingPunct="1"/>
              <a:r>
                <a:rPr lang="en-US" sz="2400">
                  <a:latin typeface="Tahoma" pitchFamily="34" charset="0"/>
                </a:rPr>
                <a:t>Specification of input</a:t>
              </a:r>
            </a:p>
          </p:txBody>
        </p:sp>
        <p:sp>
          <p:nvSpPr>
            <p:cNvPr id="41995" name="AutoShape 6"/>
            <p:cNvSpPr>
              <a:spLocks noChangeArrowheads="1"/>
            </p:cNvSpPr>
            <p:nvPr/>
          </p:nvSpPr>
          <p:spPr bwMode="auto">
            <a:xfrm>
              <a:off x="1962" y="1238"/>
              <a:ext cx="313" cy="291"/>
            </a:xfrm>
            <a:prstGeom prst="rightArrow">
              <a:avLst>
                <a:gd name="adj1" fmla="val 50000"/>
                <a:gd name="adj2" fmla="val 26890"/>
              </a:avLst>
            </a:prstGeom>
            <a:noFill/>
            <a:ln w="9525">
              <a:solidFill>
                <a:srgbClr val="080808"/>
              </a:solidFill>
              <a:miter lim="800000"/>
              <a:headEnd/>
              <a:tailEnd/>
            </a:ln>
          </p:spPr>
          <p:txBody>
            <a:bodyPr wrap="none" anchor="ctr"/>
            <a:lstStyle/>
            <a:p>
              <a:pPr eaLnBrk="1" hangingPunct="1"/>
              <a:endParaRPr lang="en-US"/>
            </a:p>
          </p:txBody>
        </p:sp>
        <p:sp>
          <p:nvSpPr>
            <p:cNvPr id="41996" name="Oval 7"/>
            <p:cNvSpPr>
              <a:spLocks noChangeArrowheads="1"/>
            </p:cNvSpPr>
            <p:nvPr/>
          </p:nvSpPr>
          <p:spPr bwMode="auto">
            <a:xfrm>
              <a:off x="2406" y="1076"/>
              <a:ext cx="1001" cy="644"/>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41997" name="AutoShape 9"/>
            <p:cNvSpPr>
              <a:spLocks noChangeArrowheads="1"/>
            </p:cNvSpPr>
            <p:nvPr/>
          </p:nvSpPr>
          <p:spPr bwMode="auto">
            <a:xfrm>
              <a:off x="3529" y="1217"/>
              <a:ext cx="313" cy="291"/>
            </a:xfrm>
            <a:prstGeom prst="rightArrow">
              <a:avLst>
                <a:gd name="adj1" fmla="val 50000"/>
                <a:gd name="adj2" fmla="val 26890"/>
              </a:avLst>
            </a:prstGeom>
            <a:noFill/>
            <a:ln w="9525">
              <a:solidFill>
                <a:srgbClr val="080808"/>
              </a:solidFill>
              <a:miter lim="800000"/>
              <a:headEnd/>
              <a:tailEnd/>
            </a:ln>
          </p:spPr>
          <p:txBody>
            <a:bodyPr wrap="none" anchor="ctr"/>
            <a:lstStyle/>
            <a:p>
              <a:pPr eaLnBrk="1" hangingPunct="1"/>
              <a:endParaRPr lang="en-US"/>
            </a:p>
          </p:txBody>
        </p:sp>
        <p:sp>
          <p:nvSpPr>
            <p:cNvPr id="41998" name="Rectangle 10"/>
            <p:cNvSpPr>
              <a:spLocks noChangeArrowheads="1"/>
            </p:cNvSpPr>
            <p:nvPr/>
          </p:nvSpPr>
          <p:spPr bwMode="auto">
            <a:xfrm>
              <a:off x="3996" y="864"/>
              <a:ext cx="1276" cy="1175"/>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41999" name="Text Box 11"/>
            <p:cNvSpPr txBox="1">
              <a:spLocks noChangeArrowheads="1"/>
            </p:cNvSpPr>
            <p:nvPr/>
          </p:nvSpPr>
          <p:spPr bwMode="auto">
            <a:xfrm>
              <a:off x="4056" y="931"/>
              <a:ext cx="1224" cy="756"/>
            </a:xfrm>
            <a:prstGeom prst="rect">
              <a:avLst/>
            </a:prstGeom>
            <a:noFill/>
            <a:ln w="9525">
              <a:noFill/>
              <a:miter lim="800000"/>
              <a:headEnd/>
              <a:tailEnd/>
            </a:ln>
          </p:spPr>
          <p:txBody>
            <a:bodyPr>
              <a:spAutoFit/>
            </a:bodyPr>
            <a:lstStyle/>
            <a:p>
              <a:pPr eaLnBrk="1" hangingPunct="1"/>
              <a:r>
                <a:rPr lang="en-US" sz="2400">
                  <a:latin typeface="Tahoma" pitchFamily="34" charset="0"/>
                </a:rPr>
                <a:t>Specification of output as a function of input</a:t>
              </a:r>
            </a:p>
          </p:txBody>
        </p:sp>
      </p:grpSp>
      <p:sp>
        <p:nvSpPr>
          <p:cNvPr id="15" name="Footer Placeholder 6">
            <a:extLst>
              <a:ext uri="{FF2B5EF4-FFF2-40B4-BE49-F238E27FC236}">
                <a16:creationId xmlns:a16="http://schemas.microsoft.com/office/drawing/2014/main" id="{5319282D-54A8-48E3-BD77-5B8369A35EE6}"/>
              </a:ext>
            </a:extLst>
          </p:cNvPr>
          <p:cNvSpPr>
            <a:spLocks noGrp="1"/>
          </p:cNvSpPr>
          <p:nvPr>
            <p:ph type="ftr" sz="quarter" idx="11"/>
          </p:nvPr>
        </p:nvSpPr>
        <p:spPr>
          <a:xfrm>
            <a:off x="4164013" y="6610350"/>
            <a:ext cx="3860800" cy="476250"/>
          </a:xfrm>
          <a:noFill/>
        </p:spPr>
        <p:txBody>
          <a:bodyPr/>
          <a:lstStyle/>
          <a:p>
            <a:r>
              <a:rPr lang="en-US" dirty="0"/>
              <a:t>AIUB::CSC2211::</a:t>
            </a:r>
            <a:r>
              <a:rPr lang="en-US" dirty="0" err="1"/>
              <a:t>Algorithmc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dirty="0"/>
              <a:t>Algorithmic Solution</a:t>
            </a:r>
          </a:p>
        </p:txBody>
      </p:sp>
      <p:sp>
        <p:nvSpPr>
          <p:cNvPr id="43013" name="Slide Number Placeholder 5"/>
          <p:cNvSpPr txBox="1">
            <a:spLocks noGrp="1"/>
          </p:cNvSpPr>
          <p:nvPr/>
        </p:nvSpPr>
        <p:spPr bwMode="auto">
          <a:xfrm>
            <a:off x="9344025" y="6567488"/>
            <a:ext cx="2844800" cy="476250"/>
          </a:xfrm>
          <a:prstGeom prst="rect">
            <a:avLst/>
          </a:prstGeom>
          <a:noFill/>
          <a:ln w="9525">
            <a:noFill/>
            <a:miter lim="800000"/>
            <a:headEnd/>
            <a:tailEnd/>
          </a:ln>
        </p:spPr>
        <p:txBody>
          <a:bodyPr/>
          <a:lstStyle/>
          <a:p>
            <a:pPr algn="r" eaLnBrk="1" hangingPunct="1"/>
            <a:r>
              <a:rPr lang="en-US" sz="1400">
                <a:latin typeface="Courier New" pitchFamily="49" charset="0"/>
                <a:cs typeface="Courier New" pitchFamily="49" charset="0"/>
              </a:rPr>
              <a:t>Introduction</a:t>
            </a:r>
            <a:r>
              <a:rPr lang="en-US" sz="1400">
                <a:latin typeface="Courier New" pitchFamily="49" charset="0"/>
                <a:cs typeface="Courier New" pitchFamily="49" charset="0"/>
                <a:sym typeface="Wingdings" pitchFamily="2" charset="2"/>
              </a:rPr>
              <a:t></a:t>
            </a:r>
            <a:fld id="{3D1C0870-613F-4E3E-B1C5-937D8A73D572}" type="slidenum">
              <a:rPr lang="en-US" sz="1400">
                <a:latin typeface="Courier New" pitchFamily="49" charset="0"/>
                <a:cs typeface="Courier New" pitchFamily="49" charset="0"/>
              </a:rPr>
              <a:pPr algn="r" eaLnBrk="1" hangingPunct="1"/>
              <a:t>34</a:t>
            </a:fld>
            <a:endParaRPr lang="en-US" sz="1400">
              <a:latin typeface="Courier New" pitchFamily="49" charset="0"/>
              <a:cs typeface="Courier New" pitchFamily="49" charset="0"/>
            </a:endParaRPr>
          </a:p>
        </p:txBody>
      </p:sp>
      <p:sp>
        <p:nvSpPr>
          <p:cNvPr id="49155" name="Rectangle 3"/>
          <p:cNvSpPr>
            <a:spLocks noChangeArrowheads="1"/>
          </p:cNvSpPr>
          <p:nvPr/>
        </p:nvSpPr>
        <p:spPr bwMode="auto">
          <a:xfrm>
            <a:off x="0" y="3422650"/>
            <a:ext cx="11974513" cy="2916238"/>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endParaRPr lang="en-US" sz="2800">
              <a:effectLst>
                <a:outerShdw blurRad="38100" dist="38100" dir="2700000" algn="tl">
                  <a:srgbClr val="C0C0C0"/>
                </a:outerShdw>
              </a:effectLst>
            </a:endParaRPr>
          </a:p>
        </p:txBody>
      </p:sp>
      <p:sp>
        <p:nvSpPr>
          <p:cNvPr id="43015" name="Text Box 8"/>
          <p:cNvSpPr txBox="1">
            <a:spLocks noChangeArrowheads="1"/>
          </p:cNvSpPr>
          <p:nvPr/>
        </p:nvSpPr>
        <p:spPr bwMode="auto">
          <a:xfrm>
            <a:off x="5281613" y="2038350"/>
            <a:ext cx="1331912" cy="369888"/>
          </a:xfrm>
          <a:prstGeom prst="rect">
            <a:avLst/>
          </a:prstGeom>
          <a:noFill/>
          <a:ln w="9525">
            <a:noFill/>
            <a:miter lim="800000"/>
            <a:headEnd/>
            <a:tailEnd/>
          </a:ln>
        </p:spPr>
        <p:txBody>
          <a:bodyPr wrap="none">
            <a:spAutoFit/>
          </a:bodyPr>
          <a:lstStyle/>
          <a:p>
            <a:pPr eaLnBrk="1" hangingPunct="1"/>
            <a:r>
              <a:rPr lang="en-US" b="1">
                <a:latin typeface="Tahoma" pitchFamily="34" charset="0"/>
              </a:rPr>
              <a:t>Algorithm</a:t>
            </a:r>
          </a:p>
        </p:txBody>
      </p:sp>
      <p:sp>
        <p:nvSpPr>
          <p:cNvPr id="43016" name="Rectangle 4"/>
          <p:cNvSpPr>
            <a:spLocks noChangeArrowheads="1"/>
          </p:cNvSpPr>
          <p:nvPr/>
        </p:nvSpPr>
        <p:spPr bwMode="auto">
          <a:xfrm>
            <a:off x="1285875" y="1371600"/>
            <a:ext cx="2700338" cy="1830388"/>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74763" name="Text Box 5"/>
          <p:cNvSpPr txBox="1">
            <a:spLocks noChangeArrowheads="1"/>
          </p:cNvSpPr>
          <p:nvPr/>
        </p:nvSpPr>
        <p:spPr bwMode="auto">
          <a:xfrm>
            <a:off x="1412875" y="1371600"/>
            <a:ext cx="2590800" cy="1570038"/>
          </a:xfrm>
          <a:prstGeom prst="rect">
            <a:avLst/>
          </a:prstGeom>
          <a:noFill/>
          <a:ln w="9525">
            <a:noFill/>
            <a:miter lim="800000"/>
            <a:headEnd/>
            <a:tailEnd/>
          </a:ln>
        </p:spPr>
        <p:txBody>
          <a:bodyPr>
            <a:spAutoFit/>
          </a:bodyPr>
          <a:lstStyle/>
          <a:p>
            <a:pPr eaLnBrk="1" hangingPunct="1"/>
            <a:r>
              <a:rPr lang="en-US" sz="2400"/>
              <a:t>Input instance, adhering to the specification</a:t>
            </a:r>
          </a:p>
          <a:p>
            <a:pPr eaLnBrk="1" hangingPunct="1"/>
            <a:endParaRPr lang="en-US" sz="2400">
              <a:latin typeface="Tahoma" pitchFamily="34" charset="0"/>
            </a:endParaRPr>
          </a:p>
        </p:txBody>
      </p:sp>
      <p:sp>
        <p:nvSpPr>
          <p:cNvPr id="43018" name="AutoShape 6"/>
          <p:cNvSpPr>
            <a:spLocks noChangeArrowheads="1"/>
          </p:cNvSpPr>
          <p:nvPr/>
        </p:nvSpPr>
        <p:spPr bwMode="auto">
          <a:xfrm>
            <a:off x="4151313" y="1965325"/>
            <a:ext cx="663575" cy="461963"/>
          </a:xfrm>
          <a:prstGeom prst="rightArrow">
            <a:avLst>
              <a:gd name="adj1" fmla="val 50000"/>
              <a:gd name="adj2" fmla="val 26940"/>
            </a:avLst>
          </a:prstGeom>
          <a:noFill/>
          <a:ln w="9525">
            <a:solidFill>
              <a:srgbClr val="080808"/>
            </a:solidFill>
            <a:miter lim="800000"/>
            <a:headEnd/>
            <a:tailEnd/>
          </a:ln>
        </p:spPr>
        <p:txBody>
          <a:bodyPr wrap="none" anchor="ctr"/>
          <a:lstStyle/>
          <a:p>
            <a:pPr eaLnBrk="1" hangingPunct="1"/>
            <a:endParaRPr lang="en-US"/>
          </a:p>
        </p:txBody>
      </p:sp>
      <p:sp>
        <p:nvSpPr>
          <p:cNvPr id="43019" name="Oval 7"/>
          <p:cNvSpPr>
            <a:spLocks noChangeArrowheads="1"/>
          </p:cNvSpPr>
          <p:nvPr/>
        </p:nvSpPr>
        <p:spPr bwMode="auto">
          <a:xfrm>
            <a:off x="5091113" y="1708150"/>
            <a:ext cx="2117725" cy="1022350"/>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43020" name="AutoShape 9"/>
          <p:cNvSpPr>
            <a:spLocks noChangeArrowheads="1"/>
          </p:cNvSpPr>
          <p:nvPr/>
        </p:nvSpPr>
        <p:spPr bwMode="auto">
          <a:xfrm>
            <a:off x="7467600" y="1931988"/>
            <a:ext cx="661988" cy="461962"/>
          </a:xfrm>
          <a:prstGeom prst="rightArrow">
            <a:avLst>
              <a:gd name="adj1" fmla="val 50000"/>
              <a:gd name="adj2" fmla="val 26875"/>
            </a:avLst>
          </a:prstGeom>
          <a:noFill/>
          <a:ln w="9525">
            <a:solidFill>
              <a:srgbClr val="080808"/>
            </a:solidFill>
            <a:miter lim="800000"/>
            <a:headEnd/>
            <a:tailEnd/>
          </a:ln>
        </p:spPr>
        <p:txBody>
          <a:bodyPr wrap="none" anchor="ctr"/>
          <a:lstStyle/>
          <a:p>
            <a:pPr eaLnBrk="1" hangingPunct="1"/>
            <a:endParaRPr lang="en-US"/>
          </a:p>
        </p:txBody>
      </p:sp>
      <p:sp>
        <p:nvSpPr>
          <p:cNvPr id="43021" name="Rectangle 10"/>
          <p:cNvSpPr>
            <a:spLocks noChangeArrowheads="1"/>
          </p:cNvSpPr>
          <p:nvPr/>
        </p:nvSpPr>
        <p:spPr bwMode="auto">
          <a:xfrm>
            <a:off x="8456613" y="1371600"/>
            <a:ext cx="2700337" cy="186531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74768" name="Text Box 11"/>
          <p:cNvSpPr txBox="1">
            <a:spLocks noChangeArrowheads="1"/>
          </p:cNvSpPr>
          <p:nvPr/>
        </p:nvSpPr>
        <p:spPr bwMode="auto">
          <a:xfrm>
            <a:off x="8583613" y="1477963"/>
            <a:ext cx="2589212" cy="1200150"/>
          </a:xfrm>
          <a:prstGeom prst="rect">
            <a:avLst/>
          </a:prstGeom>
          <a:noFill/>
          <a:ln w="9525">
            <a:noFill/>
            <a:miter lim="800000"/>
            <a:headEnd/>
            <a:tailEnd/>
          </a:ln>
        </p:spPr>
        <p:txBody>
          <a:bodyPr>
            <a:spAutoFit/>
          </a:bodyPr>
          <a:lstStyle/>
          <a:p>
            <a:pPr eaLnBrk="1" hangingPunct="1"/>
            <a:r>
              <a:rPr lang="en-US" sz="2400"/>
              <a:t>Output related to the input as required</a:t>
            </a:r>
          </a:p>
        </p:txBody>
      </p:sp>
      <p:sp>
        <p:nvSpPr>
          <p:cNvPr id="2" name="Rectangle 3"/>
          <p:cNvSpPr>
            <a:spLocks noChangeArrowheads="1"/>
          </p:cNvSpPr>
          <p:nvPr/>
        </p:nvSpPr>
        <p:spPr bwMode="auto">
          <a:xfrm>
            <a:off x="203200" y="3575050"/>
            <a:ext cx="11974513" cy="2916238"/>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3200">
                <a:effectLst>
                  <a:outerShdw blurRad="38100" dist="38100" dir="2700000" algn="tl">
                    <a:srgbClr val="C0C0C0"/>
                  </a:outerShdw>
                </a:effectLst>
              </a:rPr>
              <a:t>Algorithm describes actions on the input instance</a:t>
            </a:r>
            <a:r>
              <a:rPr lang="da-DK" sz="3200">
                <a:effectLst>
                  <a:outerShdw blurRad="38100" dist="38100" dir="2700000" algn="tl">
                    <a:srgbClr val="C0C0C0"/>
                  </a:outerShdw>
                </a:effectLst>
              </a:rPr>
              <a:t>.</a:t>
            </a:r>
            <a:endParaRPr lang="en-US" sz="3200">
              <a:effectLst>
                <a:outerShdw blurRad="38100" dist="38100" dir="2700000" algn="tl">
                  <a:srgbClr val="C0C0C0"/>
                </a:outerShdw>
              </a:effectLst>
            </a:endParaRPr>
          </a:p>
          <a:p>
            <a:pPr marL="342900" indent="-342900" eaLnBrk="1" hangingPunct="1">
              <a:spcBef>
                <a:spcPct val="20000"/>
              </a:spcBef>
              <a:buFontTx/>
              <a:buChar char="•"/>
              <a:defRPr/>
            </a:pPr>
            <a:r>
              <a:rPr lang="en-US" sz="3200">
                <a:effectLst>
                  <a:outerShdw blurRad="38100" dist="38100" dir="2700000" algn="tl">
                    <a:srgbClr val="C0C0C0"/>
                  </a:outerShdw>
                </a:effectLst>
              </a:rPr>
              <a:t>There may be many correct algorithms for the same algorithmic problem</a:t>
            </a:r>
            <a:r>
              <a:rPr lang="da-DK" sz="3200">
                <a:effectLst>
                  <a:outerShdw blurRad="38100" dist="38100" dir="2700000" algn="tl">
                    <a:srgbClr val="C0C0C0"/>
                  </a:outerShdw>
                </a:effectLst>
              </a:rPr>
              <a:t>.</a:t>
            </a:r>
            <a:endParaRPr lang="en-US" sz="3200">
              <a:effectLst>
                <a:outerShdw blurRad="38100" dist="38100" dir="2700000" algn="tl">
                  <a:srgbClr val="C0C0C0"/>
                </a:outerShdw>
              </a:effectLst>
            </a:endParaRPr>
          </a:p>
        </p:txBody>
      </p:sp>
      <p:sp>
        <p:nvSpPr>
          <p:cNvPr id="43025" name="Slide Number Placeholder 16"/>
          <p:cNvSpPr>
            <a:spLocks noGrp="1"/>
          </p:cNvSpPr>
          <p:nvPr>
            <p:ph type="sldNum" sz="quarter" idx="12"/>
          </p:nvPr>
        </p:nvSpPr>
        <p:spPr>
          <a:noFill/>
        </p:spPr>
        <p:txBody>
          <a:bodyPr/>
          <a:lstStyle/>
          <a:p>
            <a:r>
              <a:rPr lang="en-US"/>
              <a:t>Introduction</a:t>
            </a:r>
            <a:r>
              <a:rPr lang="en-US">
                <a:sym typeface="Wingdings" pitchFamily="2" charset="2"/>
              </a:rPr>
              <a:t></a:t>
            </a:r>
            <a:fld id="{FC8E4DEF-BD5C-4189-AC4F-9EBF24F0514B}" type="slidenum">
              <a:rPr lang="en-US" smtClean="0"/>
              <a:pPr/>
              <a:t>34</a:t>
            </a:fld>
            <a:endParaRPr lang="en-US"/>
          </a:p>
        </p:txBody>
      </p:sp>
      <p:sp>
        <p:nvSpPr>
          <p:cNvPr id="17" name="Footer Placeholder 6">
            <a:extLst>
              <a:ext uri="{FF2B5EF4-FFF2-40B4-BE49-F238E27FC236}">
                <a16:creationId xmlns:a16="http://schemas.microsoft.com/office/drawing/2014/main" id="{4E1FF124-A828-4617-AC3D-79DE35CB814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blinds(horizontal)">
                                      <p:cBhvr>
                                        <p:cTn id="7" dur="500"/>
                                        <p:tgtEl>
                                          <p:spTgt spid="74754"/>
                                        </p:tgtEl>
                                      </p:cBhvr>
                                    </p:animEffect>
                                  </p:childTnLst>
                                </p:cTn>
                              </p:par>
                              <p:par>
                                <p:cTn id="8" presetID="3" presetClass="entr" presetSubtype="10" fill="hold" nodeType="withEffect">
                                  <p:stCondLst>
                                    <p:cond delay="0"/>
                                  </p:stCondLst>
                                  <p:childTnLst>
                                    <p:set>
                                      <p:cBhvr>
                                        <p:cTn id="9" dur="1" fill="hold">
                                          <p:stCondLst>
                                            <p:cond delay="0"/>
                                          </p:stCondLst>
                                        </p:cTn>
                                        <p:tgtEl>
                                          <p:spTgt spid="74763">
                                            <p:txEl>
                                              <p:pRg st="0" end="0"/>
                                            </p:txEl>
                                          </p:spTgt>
                                        </p:tgtEl>
                                        <p:attrNameLst>
                                          <p:attrName>style.visibility</p:attrName>
                                        </p:attrNameLst>
                                      </p:cBhvr>
                                      <p:to>
                                        <p:strVal val="visible"/>
                                      </p:to>
                                    </p:set>
                                    <p:animEffect transition="in" filter="blinds(horizontal)">
                                      <p:cBhvr>
                                        <p:cTn id="10" dur="500"/>
                                        <p:tgtEl>
                                          <p:spTgt spid="74763">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4768">
                                            <p:txEl>
                                              <p:pRg st="0" end="0"/>
                                            </p:txEl>
                                          </p:spTgt>
                                        </p:tgtEl>
                                        <p:attrNameLst>
                                          <p:attrName>style.visibility</p:attrName>
                                        </p:attrNameLst>
                                      </p:cBhvr>
                                      <p:to>
                                        <p:strVal val="visible"/>
                                      </p:to>
                                    </p:set>
                                    <p:animEffect transition="in" filter="blinds(horizontal)">
                                      <p:cBhvr>
                                        <p:cTn id="13" dur="500"/>
                                        <p:tgtEl>
                                          <p:spTgt spid="7476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nodePh="1">
                                  <p:stCondLst>
                                    <p:cond delay="0"/>
                                  </p:stCondLst>
                                  <p:endCondLst>
                                    <p:cond evt="begin" delay="0">
                                      <p:tn val="16"/>
                                    </p:cond>
                                  </p:endCondLst>
                                  <p:childTnLst>
                                    <p:set>
                                      <p:cBhvr>
                                        <p:cTn id="17"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49155" grpId="0" build="p"/>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Slide Number Placeholder 6"/>
          <p:cNvSpPr>
            <a:spLocks noGrp="1"/>
          </p:cNvSpPr>
          <p:nvPr>
            <p:ph type="sldNum" sz="quarter" idx="12"/>
          </p:nvPr>
        </p:nvSpPr>
        <p:spPr>
          <a:noFill/>
        </p:spPr>
        <p:txBody>
          <a:bodyPr/>
          <a:lstStyle/>
          <a:p>
            <a:r>
              <a:rPr lang="en-US"/>
              <a:t>Introduction</a:t>
            </a:r>
            <a:r>
              <a:rPr lang="en-US">
                <a:sym typeface="Wingdings" pitchFamily="2" charset="2"/>
              </a:rPr>
              <a:t></a:t>
            </a:r>
            <a:fld id="{715B3BB0-E58E-4277-885A-53FEE77C2FF7}" type="slidenum">
              <a:rPr lang="en-US" smtClean="0"/>
              <a:pPr/>
              <a:t>35</a:t>
            </a:fld>
            <a:endParaRPr lang="en-US"/>
          </a:p>
        </p:txBody>
      </p:sp>
      <p:sp>
        <p:nvSpPr>
          <p:cNvPr id="53250" name="Rectangle 2"/>
          <p:cNvSpPr>
            <a:spLocks noGrp="1" noChangeArrowheads="1"/>
          </p:cNvSpPr>
          <p:nvPr>
            <p:ph type="title"/>
          </p:nvPr>
        </p:nvSpPr>
        <p:spPr/>
        <p:txBody>
          <a:bodyPr/>
          <a:lstStyle/>
          <a:p>
            <a:pPr eaLnBrk="1" hangingPunct="1">
              <a:defRPr/>
            </a:pPr>
            <a:r>
              <a:rPr lang="en-US"/>
              <a:t>Definition of an Algorithm	</a:t>
            </a:r>
          </a:p>
        </p:txBody>
      </p:sp>
      <p:sp>
        <p:nvSpPr>
          <p:cNvPr id="53251" name="Rectangle 3"/>
          <p:cNvSpPr>
            <a:spLocks noGrp="1" noChangeArrowheads="1"/>
          </p:cNvSpPr>
          <p:nvPr>
            <p:ph type="body" sz="half" idx="1"/>
          </p:nvPr>
        </p:nvSpPr>
        <p:spPr>
          <a:xfrm>
            <a:off x="0" y="1171575"/>
            <a:ext cx="12184063" cy="5334000"/>
          </a:xfrm>
        </p:spPr>
        <p:txBody>
          <a:bodyPr/>
          <a:lstStyle/>
          <a:p>
            <a:pPr algn="just" eaLnBrk="1" hangingPunct="1">
              <a:lnSpc>
                <a:spcPct val="130000"/>
              </a:lnSpc>
              <a:defRPr/>
            </a:pPr>
            <a:r>
              <a:rPr lang="en-US" sz="3200" dirty="0"/>
              <a:t>An </a:t>
            </a:r>
            <a:r>
              <a:rPr lang="en-US" sz="3200" b="1" dirty="0">
                <a:solidFill>
                  <a:srgbClr val="080808"/>
                </a:solidFill>
              </a:rPr>
              <a:t>algorithm</a:t>
            </a:r>
            <a:r>
              <a:rPr lang="en-US" sz="3200" dirty="0"/>
              <a:t> is a sequence of </a:t>
            </a:r>
            <a:r>
              <a:rPr lang="en-US" sz="3200" b="1" i="1" dirty="0">
                <a:solidFill>
                  <a:srgbClr val="080808"/>
                </a:solidFill>
              </a:rPr>
              <a:t>unambiguous</a:t>
            </a:r>
            <a:r>
              <a:rPr lang="en-US" sz="3200" dirty="0"/>
              <a:t> instructions for solving a problem, i.e., for obtaining a </a:t>
            </a:r>
            <a:r>
              <a:rPr lang="en-US" sz="3200" b="1" i="1" dirty="0">
                <a:solidFill>
                  <a:srgbClr val="080808"/>
                </a:solidFill>
              </a:rPr>
              <a:t>required output</a:t>
            </a:r>
            <a:r>
              <a:rPr lang="en-US" sz="3200" dirty="0"/>
              <a:t> for any </a:t>
            </a:r>
            <a:r>
              <a:rPr lang="en-US" sz="3200" b="1" i="1" dirty="0">
                <a:solidFill>
                  <a:srgbClr val="080808"/>
                </a:solidFill>
              </a:rPr>
              <a:t>legitimate input</a:t>
            </a:r>
            <a:r>
              <a:rPr lang="en-US" sz="3200" dirty="0"/>
              <a:t> in a </a:t>
            </a:r>
            <a:r>
              <a:rPr lang="en-US" sz="3200" b="1" i="1" dirty="0"/>
              <a:t>finite amount of time</a:t>
            </a:r>
            <a:r>
              <a:rPr lang="en-US" sz="3200" dirty="0"/>
              <a:t>. </a:t>
            </a:r>
          </a:p>
          <a:p>
            <a:pPr algn="just" eaLnBrk="1" hangingPunct="1">
              <a:lnSpc>
                <a:spcPct val="130000"/>
              </a:lnSpc>
              <a:defRPr/>
            </a:pPr>
            <a:r>
              <a:rPr lang="en-US" sz="3200" dirty="0"/>
              <a:t>Properties:</a:t>
            </a:r>
          </a:p>
          <a:p>
            <a:pPr lvl="1" algn="just" eaLnBrk="1" hangingPunct="1">
              <a:lnSpc>
                <a:spcPct val="130000"/>
              </a:lnSpc>
              <a:defRPr/>
            </a:pPr>
            <a:r>
              <a:rPr lang="en-US" sz="2800" dirty="0"/>
              <a:t>Precision</a:t>
            </a:r>
          </a:p>
          <a:p>
            <a:pPr lvl="1" algn="just" eaLnBrk="1" hangingPunct="1">
              <a:lnSpc>
                <a:spcPct val="130000"/>
              </a:lnSpc>
              <a:defRPr/>
            </a:pPr>
            <a:r>
              <a:rPr lang="en-US" sz="2800" dirty="0"/>
              <a:t>Determinism</a:t>
            </a:r>
          </a:p>
          <a:p>
            <a:pPr lvl="1" algn="just" eaLnBrk="1" hangingPunct="1">
              <a:lnSpc>
                <a:spcPct val="130000"/>
              </a:lnSpc>
              <a:defRPr/>
            </a:pPr>
            <a:r>
              <a:rPr lang="en-US" sz="2800"/>
              <a:t>Finiteness</a:t>
            </a:r>
            <a:endParaRPr lang="da-DK" sz="2800"/>
          </a:p>
        </p:txBody>
      </p:sp>
      <p:sp>
        <p:nvSpPr>
          <p:cNvPr id="53252" name="Rectangle 4"/>
          <p:cNvSpPr>
            <a:spLocks noGrp="1" noChangeArrowheads="1"/>
          </p:cNvSpPr>
          <p:nvPr>
            <p:ph type="body" sz="half" idx="2"/>
          </p:nvPr>
        </p:nvSpPr>
        <p:spPr>
          <a:xfrm>
            <a:off x="6018213" y="3810000"/>
            <a:ext cx="5757862" cy="2057400"/>
          </a:xfrm>
        </p:spPr>
        <p:txBody>
          <a:bodyPr/>
          <a:lstStyle/>
          <a:p>
            <a:pPr lvl="1" eaLnBrk="1" hangingPunct="1">
              <a:lnSpc>
                <a:spcPct val="130000"/>
              </a:lnSpc>
              <a:defRPr/>
            </a:pPr>
            <a:r>
              <a:rPr lang="da-DK" sz="2800" dirty="0"/>
              <a:t>Efficiency</a:t>
            </a:r>
            <a:endParaRPr lang="en-US" sz="2800" dirty="0"/>
          </a:p>
          <a:p>
            <a:pPr lvl="1" eaLnBrk="1" hangingPunct="1">
              <a:lnSpc>
                <a:spcPct val="130000"/>
              </a:lnSpc>
              <a:defRPr/>
            </a:pPr>
            <a:r>
              <a:rPr lang="en-US" sz="2800" dirty="0"/>
              <a:t>Correctness</a:t>
            </a:r>
          </a:p>
          <a:p>
            <a:pPr lvl="1" eaLnBrk="1" hangingPunct="1">
              <a:lnSpc>
                <a:spcPct val="130000"/>
              </a:lnSpc>
              <a:defRPr/>
            </a:pPr>
            <a:r>
              <a:rPr lang="en-US" sz="2800" dirty="0"/>
              <a:t>Generality</a:t>
            </a:r>
          </a:p>
        </p:txBody>
      </p:sp>
      <p:sp>
        <p:nvSpPr>
          <p:cNvPr id="8" name="Footer Placeholder 6">
            <a:extLst>
              <a:ext uri="{FF2B5EF4-FFF2-40B4-BE49-F238E27FC236}">
                <a16:creationId xmlns:a16="http://schemas.microsoft.com/office/drawing/2014/main" id="{390AB33C-68D1-471E-A2E1-1A2CC58F68BA}"/>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Slide Number Placeholder 6"/>
          <p:cNvSpPr>
            <a:spLocks noGrp="1"/>
          </p:cNvSpPr>
          <p:nvPr>
            <p:ph type="sldNum" sz="quarter" idx="12"/>
          </p:nvPr>
        </p:nvSpPr>
        <p:spPr>
          <a:noFill/>
        </p:spPr>
        <p:txBody>
          <a:bodyPr/>
          <a:lstStyle/>
          <a:p>
            <a:r>
              <a:rPr lang="en-US"/>
              <a:t>Introduction</a:t>
            </a:r>
            <a:r>
              <a:rPr lang="en-US">
                <a:sym typeface="Wingdings" pitchFamily="2" charset="2"/>
              </a:rPr>
              <a:t></a:t>
            </a:r>
            <a:fld id="{5EE30210-198E-46D4-8BE8-E34192E9AEF2}" type="slidenum">
              <a:rPr lang="en-US" smtClean="0"/>
              <a:pPr/>
              <a:t>36</a:t>
            </a:fld>
            <a:endParaRPr lang="en-US"/>
          </a:p>
        </p:txBody>
      </p:sp>
      <p:sp>
        <p:nvSpPr>
          <p:cNvPr id="2" name="Rectangle 2"/>
          <p:cNvSpPr>
            <a:spLocks noGrp="1" noChangeArrowheads="1"/>
          </p:cNvSpPr>
          <p:nvPr>
            <p:ph type="title"/>
          </p:nvPr>
        </p:nvSpPr>
        <p:spPr>
          <a:xfrm>
            <a:off x="38100" y="19050"/>
            <a:ext cx="12150725" cy="1047750"/>
          </a:xfrm>
        </p:spPr>
        <p:txBody>
          <a:bodyPr/>
          <a:lstStyle/>
          <a:p>
            <a:pPr eaLnBrk="1" hangingPunct="1">
              <a:defRPr/>
            </a:pPr>
            <a:r>
              <a:rPr lang="en-US"/>
              <a:t>Overall Picture</a:t>
            </a:r>
          </a:p>
        </p:txBody>
      </p:sp>
      <p:sp>
        <p:nvSpPr>
          <p:cNvPr id="3" name="Rectangle 3"/>
          <p:cNvSpPr>
            <a:spLocks noGrp="1" noChangeArrowheads="1"/>
          </p:cNvSpPr>
          <p:nvPr>
            <p:ph type="body" sz="half" idx="1"/>
          </p:nvPr>
        </p:nvSpPr>
        <p:spPr>
          <a:xfrm>
            <a:off x="101600" y="1219200"/>
            <a:ext cx="6704013" cy="4800600"/>
          </a:xfrm>
        </p:spPr>
        <p:txBody>
          <a:bodyPr/>
          <a:lstStyle/>
          <a:p>
            <a:pPr eaLnBrk="1" hangingPunct="1">
              <a:lnSpc>
                <a:spcPct val="130000"/>
              </a:lnSpc>
              <a:buFontTx/>
              <a:buNone/>
              <a:defRPr/>
            </a:pPr>
            <a:r>
              <a:rPr lang="en-GB" sz="2100"/>
              <a:t>Using a computer to help solve</a:t>
            </a:r>
          </a:p>
          <a:p>
            <a:pPr eaLnBrk="1" hangingPunct="1">
              <a:lnSpc>
                <a:spcPct val="130000"/>
              </a:lnSpc>
              <a:buFontTx/>
              <a:buNone/>
              <a:defRPr/>
            </a:pPr>
            <a:r>
              <a:rPr lang="en-GB" sz="2100"/>
              <a:t>problems.</a:t>
            </a:r>
          </a:p>
          <a:p>
            <a:pPr eaLnBrk="1" hangingPunct="1">
              <a:lnSpc>
                <a:spcPct val="130000"/>
              </a:lnSpc>
              <a:defRPr/>
            </a:pPr>
            <a:r>
              <a:rPr lang="en-GB" sz="2100"/>
              <a:t>Precisely specify the problem.</a:t>
            </a:r>
          </a:p>
          <a:p>
            <a:pPr eaLnBrk="1" hangingPunct="1">
              <a:lnSpc>
                <a:spcPct val="130000"/>
              </a:lnSpc>
              <a:defRPr/>
            </a:pPr>
            <a:r>
              <a:rPr lang="en-GB" sz="2100"/>
              <a:t>Designing programs</a:t>
            </a:r>
          </a:p>
          <a:p>
            <a:pPr lvl="1" eaLnBrk="1" hangingPunct="1">
              <a:lnSpc>
                <a:spcPct val="130000"/>
              </a:lnSpc>
              <a:buClr>
                <a:schemeClr val="hlink"/>
              </a:buClr>
              <a:buSzPct val="55000"/>
              <a:defRPr/>
            </a:pPr>
            <a:r>
              <a:rPr lang="en-GB" sz="2100"/>
              <a:t>Architecture </a:t>
            </a:r>
            <a:r>
              <a:rPr lang="en-GB" sz="2100">
                <a:sym typeface="Wingdings" pitchFamily="2" charset="2"/>
              </a:rPr>
              <a:t> </a:t>
            </a:r>
            <a:r>
              <a:rPr lang="en-GB" sz="2100" b="1">
                <a:latin typeface="Courier New" pitchFamily="49" charset="0"/>
                <a:cs typeface="Courier New" pitchFamily="49" charset="0"/>
                <a:sym typeface="Wingdings" pitchFamily="2" charset="2"/>
              </a:rPr>
              <a:t>data structure</a:t>
            </a:r>
            <a:endParaRPr lang="en-GB" sz="2100" b="1">
              <a:latin typeface="Courier New" pitchFamily="49" charset="0"/>
              <a:cs typeface="Courier New" pitchFamily="49" charset="0"/>
            </a:endParaRPr>
          </a:p>
          <a:p>
            <a:pPr lvl="1" eaLnBrk="1" hangingPunct="1">
              <a:lnSpc>
                <a:spcPct val="130000"/>
              </a:lnSpc>
              <a:buClr>
                <a:schemeClr val="hlink"/>
              </a:buClr>
              <a:buSzPct val="55000"/>
              <a:defRPr/>
            </a:pPr>
            <a:r>
              <a:rPr lang="en-GB" sz="2100"/>
              <a:t>Technique </a:t>
            </a:r>
            <a:r>
              <a:rPr lang="en-GB" sz="2100">
                <a:sym typeface="Wingdings" pitchFamily="2" charset="2"/>
              </a:rPr>
              <a:t> </a:t>
            </a:r>
            <a:r>
              <a:rPr lang="en-GB" sz="2100" b="1">
                <a:latin typeface="Courier New" pitchFamily="49" charset="0"/>
                <a:cs typeface="Courier New" pitchFamily="49" charset="0"/>
              </a:rPr>
              <a:t>algorithms</a:t>
            </a:r>
          </a:p>
          <a:p>
            <a:pPr eaLnBrk="1" hangingPunct="1">
              <a:lnSpc>
                <a:spcPct val="130000"/>
              </a:lnSpc>
              <a:defRPr/>
            </a:pPr>
            <a:r>
              <a:rPr lang="en-GB" sz="2100"/>
              <a:t>Writing programs</a:t>
            </a:r>
          </a:p>
          <a:p>
            <a:pPr eaLnBrk="1" hangingPunct="1">
              <a:lnSpc>
                <a:spcPct val="130000"/>
              </a:lnSpc>
              <a:defRPr/>
            </a:pPr>
            <a:r>
              <a:rPr lang="en-GB" sz="2100"/>
              <a:t>Verifying (testing) programs</a:t>
            </a:r>
            <a:endParaRPr lang="en-US" sz="2100"/>
          </a:p>
        </p:txBody>
      </p:sp>
      <p:sp>
        <p:nvSpPr>
          <p:cNvPr id="4" name="Text Box 4"/>
          <p:cNvSpPr txBox="1">
            <a:spLocks noChangeArrowheads="1"/>
          </p:cNvSpPr>
          <p:nvPr/>
        </p:nvSpPr>
        <p:spPr bwMode="auto">
          <a:xfrm>
            <a:off x="6686550" y="1265238"/>
            <a:ext cx="5400675" cy="701675"/>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000" b="1">
                <a:solidFill>
                  <a:srgbClr val="080808"/>
                </a:solidFill>
                <a:effectLst>
                  <a:outerShdw blurRad="38100" dist="38100" dir="2700000" algn="tl">
                    <a:srgbClr val="C0C0C0"/>
                  </a:outerShdw>
                </a:effectLst>
              </a:rPr>
              <a:t>Data Structure and Algorithm Design Goals</a:t>
            </a:r>
            <a:endParaRPr lang="en-GB" sz="2000" b="1">
              <a:solidFill>
                <a:srgbClr val="080808"/>
              </a:solidFill>
              <a:effectLst>
                <a:outerShdw blurRad="38100" dist="38100" dir="2700000" algn="tl">
                  <a:srgbClr val="C0C0C0"/>
                </a:outerShdw>
              </a:effectLst>
            </a:endParaRPr>
          </a:p>
        </p:txBody>
      </p:sp>
      <p:sp>
        <p:nvSpPr>
          <p:cNvPr id="45061" name="Text Box 5"/>
          <p:cNvSpPr txBox="1">
            <a:spLocks noChangeArrowheads="1"/>
          </p:cNvSpPr>
          <p:nvPr/>
        </p:nvSpPr>
        <p:spPr bwMode="auto">
          <a:xfrm>
            <a:off x="7170738" y="3429000"/>
            <a:ext cx="4611687" cy="396875"/>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000" b="1">
                <a:solidFill>
                  <a:srgbClr val="080808"/>
                </a:solidFill>
                <a:effectLst>
                  <a:outerShdw blurRad="38100" dist="38100" dir="2700000" algn="tl">
                    <a:srgbClr val="C0C0C0"/>
                  </a:outerShdw>
                </a:effectLst>
              </a:rPr>
              <a:t>Implementation Goals</a:t>
            </a:r>
            <a:endParaRPr lang="en-GB" sz="2000" b="1">
              <a:solidFill>
                <a:srgbClr val="080808"/>
              </a:solidFill>
              <a:effectLst>
                <a:outerShdw blurRad="38100" dist="38100" dir="2700000" algn="tl">
                  <a:srgbClr val="C0C0C0"/>
                </a:outerShdw>
              </a:effectLst>
            </a:endParaRPr>
          </a:p>
        </p:txBody>
      </p:sp>
      <p:grpSp>
        <p:nvGrpSpPr>
          <p:cNvPr id="45065" name="Group 6"/>
          <p:cNvGrpSpPr>
            <a:grpSpLocks/>
          </p:cNvGrpSpPr>
          <p:nvPr/>
        </p:nvGrpSpPr>
        <p:grpSpPr bwMode="auto">
          <a:xfrm>
            <a:off x="6988175" y="1858963"/>
            <a:ext cx="2717800" cy="1389062"/>
            <a:chOff x="720" y="1631"/>
            <a:chExt cx="1344" cy="1436"/>
          </a:xfrm>
        </p:grpSpPr>
        <p:pic>
          <p:nvPicPr>
            <p:cNvPr id="45079" name="Picture 7" descr="j0188237"/>
            <p:cNvPicPr>
              <a:picLocks noChangeAspect="1" noChangeArrowheads="1"/>
            </p:cNvPicPr>
            <p:nvPr/>
          </p:nvPicPr>
          <p:blipFill>
            <a:blip r:embed="rId3"/>
            <a:srcRect/>
            <a:stretch>
              <a:fillRect/>
            </a:stretch>
          </p:blipFill>
          <p:spPr bwMode="auto">
            <a:xfrm>
              <a:off x="1008" y="1920"/>
              <a:ext cx="718" cy="1147"/>
            </a:xfrm>
            <a:prstGeom prst="rect">
              <a:avLst/>
            </a:prstGeom>
            <a:noFill/>
            <a:ln w="9525">
              <a:noFill/>
              <a:miter lim="800000"/>
              <a:headEnd/>
              <a:tailEnd/>
            </a:ln>
          </p:spPr>
        </p:pic>
        <p:sp>
          <p:nvSpPr>
            <p:cNvPr id="45064" name="Text Box 8"/>
            <p:cNvSpPr txBox="1">
              <a:spLocks noChangeArrowheads="1"/>
            </p:cNvSpPr>
            <p:nvPr/>
          </p:nvSpPr>
          <p:spPr bwMode="auto">
            <a:xfrm>
              <a:off x="720" y="1631"/>
              <a:ext cx="1344" cy="473"/>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Correctness</a:t>
              </a:r>
              <a:endParaRPr lang="en-GB" sz="2400" b="1">
                <a:solidFill>
                  <a:srgbClr val="080808"/>
                </a:solidFill>
                <a:effectLst>
                  <a:outerShdw blurRad="38100" dist="38100" dir="2700000" algn="tl">
                    <a:srgbClr val="C0C0C0"/>
                  </a:outerShdw>
                </a:effectLst>
              </a:endParaRPr>
            </a:p>
          </p:txBody>
        </p:sp>
      </p:grpSp>
      <p:grpSp>
        <p:nvGrpSpPr>
          <p:cNvPr id="45066" name="Group 9"/>
          <p:cNvGrpSpPr>
            <a:grpSpLocks/>
          </p:cNvGrpSpPr>
          <p:nvPr/>
        </p:nvGrpSpPr>
        <p:grpSpPr bwMode="auto">
          <a:xfrm>
            <a:off x="9810750" y="1905000"/>
            <a:ext cx="2263775" cy="1393825"/>
            <a:chOff x="2064" y="1920"/>
            <a:chExt cx="1056" cy="1440"/>
          </a:xfrm>
        </p:grpSpPr>
        <p:pic>
          <p:nvPicPr>
            <p:cNvPr id="45077" name="Picture 10" descr="j0230338"/>
            <p:cNvPicPr>
              <a:picLocks noChangeAspect="1" noChangeArrowheads="1"/>
            </p:cNvPicPr>
            <p:nvPr/>
          </p:nvPicPr>
          <p:blipFill>
            <a:blip r:embed="rId4"/>
            <a:srcRect/>
            <a:stretch>
              <a:fillRect/>
            </a:stretch>
          </p:blipFill>
          <p:spPr bwMode="auto">
            <a:xfrm>
              <a:off x="2064" y="2304"/>
              <a:ext cx="879" cy="1056"/>
            </a:xfrm>
            <a:prstGeom prst="rect">
              <a:avLst/>
            </a:prstGeom>
            <a:noFill/>
            <a:ln w="9525">
              <a:noFill/>
              <a:miter lim="800000"/>
              <a:headEnd/>
              <a:tailEnd/>
            </a:ln>
          </p:spPr>
        </p:pic>
        <p:sp>
          <p:nvSpPr>
            <p:cNvPr id="5" name="Text Box 11"/>
            <p:cNvSpPr txBox="1">
              <a:spLocks noChangeArrowheads="1"/>
            </p:cNvSpPr>
            <p:nvPr/>
          </p:nvSpPr>
          <p:spPr bwMode="auto">
            <a:xfrm>
              <a:off x="2064" y="1920"/>
              <a:ext cx="1056" cy="477"/>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Efficiency</a:t>
              </a:r>
              <a:endParaRPr lang="en-GB" sz="2400" b="1">
                <a:solidFill>
                  <a:srgbClr val="080808"/>
                </a:solidFill>
                <a:effectLst>
                  <a:outerShdw blurRad="38100" dist="38100" dir="2700000" algn="tl">
                    <a:srgbClr val="C0C0C0"/>
                  </a:outerShdw>
                </a:effectLst>
              </a:endParaRPr>
            </a:p>
          </p:txBody>
        </p:sp>
      </p:grpSp>
      <p:grpSp>
        <p:nvGrpSpPr>
          <p:cNvPr id="45067" name="Group 12"/>
          <p:cNvGrpSpPr>
            <a:grpSpLocks/>
          </p:cNvGrpSpPr>
          <p:nvPr/>
        </p:nvGrpSpPr>
        <p:grpSpPr bwMode="auto">
          <a:xfrm>
            <a:off x="8532813" y="5208588"/>
            <a:ext cx="2601912" cy="1268412"/>
            <a:chOff x="3312" y="1536"/>
            <a:chExt cx="1151" cy="1152"/>
          </a:xfrm>
        </p:grpSpPr>
        <p:pic>
          <p:nvPicPr>
            <p:cNvPr id="45075" name="Picture 13" descr="na00810_"/>
            <p:cNvPicPr>
              <a:picLocks noChangeAspect="1" noChangeArrowheads="1"/>
            </p:cNvPicPr>
            <p:nvPr/>
          </p:nvPicPr>
          <p:blipFill>
            <a:blip r:embed="rId5"/>
            <a:srcRect/>
            <a:stretch>
              <a:fillRect/>
            </a:stretch>
          </p:blipFill>
          <p:spPr bwMode="auto">
            <a:xfrm>
              <a:off x="3456" y="1824"/>
              <a:ext cx="809" cy="864"/>
            </a:xfrm>
            <a:prstGeom prst="rect">
              <a:avLst/>
            </a:prstGeom>
            <a:noFill/>
            <a:ln w="9525">
              <a:noFill/>
              <a:miter lim="800000"/>
              <a:headEnd/>
              <a:tailEnd/>
            </a:ln>
          </p:spPr>
        </p:pic>
        <p:sp>
          <p:nvSpPr>
            <p:cNvPr id="45070" name="Text Box 14"/>
            <p:cNvSpPr txBox="1">
              <a:spLocks noChangeArrowheads="1"/>
            </p:cNvSpPr>
            <p:nvPr/>
          </p:nvSpPr>
          <p:spPr bwMode="auto">
            <a:xfrm>
              <a:off x="3312" y="1536"/>
              <a:ext cx="1151" cy="420"/>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Robustness</a:t>
              </a:r>
              <a:endParaRPr lang="en-GB" sz="2400" b="1">
                <a:solidFill>
                  <a:srgbClr val="080808"/>
                </a:solidFill>
                <a:effectLst>
                  <a:outerShdw blurRad="38100" dist="38100" dir="2700000" algn="tl">
                    <a:srgbClr val="C0C0C0"/>
                  </a:outerShdw>
                </a:effectLst>
              </a:endParaRPr>
            </a:p>
          </p:txBody>
        </p:sp>
      </p:grpSp>
      <p:grpSp>
        <p:nvGrpSpPr>
          <p:cNvPr id="45068" name="Group 15"/>
          <p:cNvGrpSpPr>
            <a:grpSpLocks/>
          </p:cNvGrpSpPr>
          <p:nvPr/>
        </p:nvGrpSpPr>
        <p:grpSpPr bwMode="auto">
          <a:xfrm>
            <a:off x="7110413" y="3733800"/>
            <a:ext cx="2662237" cy="1477963"/>
            <a:chOff x="4368" y="1583"/>
            <a:chExt cx="1152" cy="1201"/>
          </a:xfrm>
        </p:grpSpPr>
        <p:pic>
          <p:nvPicPr>
            <p:cNvPr id="45073" name="Picture 16" descr="hh00513_"/>
            <p:cNvPicPr>
              <a:picLocks noChangeAspect="1" noChangeArrowheads="1"/>
            </p:cNvPicPr>
            <p:nvPr/>
          </p:nvPicPr>
          <p:blipFill>
            <a:blip r:embed="rId6"/>
            <a:srcRect/>
            <a:stretch>
              <a:fillRect/>
            </a:stretch>
          </p:blipFill>
          <p:spPr bwMode="auto">
            <a:xfrm>
              <a:off x="4656" y="1920"/>
              <a:ext cx="675" cy="864"/>
            </a:xfrm>
            <a:prstGeom prst="rect">
              <a:avLst/>
            </a:prstGeom>
            <a:noFill/>
            <a:ln w="9525">
              <a:noFill/>
              <a:miter lim="800000"/>
              <a:headEnd/>
              <a:tailEnd/>
            </a:ln>
          </p:spPr>
        </p:pic>
        <p:sp>
          <p:nvSpPr>
            <p:cNvPr id="6" name="Text Box 17"/>
            <p:cNvSpPr txBox="1">
              <a:spLocks noChangeArrowheads="1"/>
            </p:cNvSpPr>
            <p:nvPr/>
          </p:nvSpPr>
          <p:spPr bwMode="auto">
            <a:xfrm>
              <a:off x="4368" y="1583"/>
              <a:ext cx="1152" cy="372"/>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Adaptability</a:t>
              </a:r>
              <a:endParaRPr lang="en-GB" sz="2400" b="1">
                <a:solidFill>
                  <a:srgbClr val="080808"/>
                </a:solidFill>
                <a:effectLst>
                  <a:outerShdw blurRad="38100" dist="38100" dir="2700000" algn="tl">
                    <a:srgbClr val="C0C0C0"/>
                  </a:outerShdw>
                </a:effectLst>
              </a:endParaRPr>
            </a:p>
          </p:txBody>
        </p:sp>
      </p:grpSp>
      <p:grpSp>
        <p:nvGrpSpPr>
          <p:cNvPr id="45069" name="Group 18"/>
          <p:cNvGrpSpPr>
            <a:grpSpLocks/>
          </p:cNvGrpSpPr>
          <p:nvPr/>
        </p:nvGrpSpPr>
        <p:grpSpPr bwMode="auto">
          <a:xfrm>
            <a:off x="9709150" y="3749675"/>
            <a:ext cx="2486025" cy="1352550"/>
            <a:chOff x="3840" y="2830"/>
            <a:chExt cx="1151" cy="1145"/>
          </a:xfrm>
        </p:grpSpPr>
        <p:pic>
          <p:nvPicPr>
            <p:cNvPr id="45071" name="Picture 19" descr="j0250898"/>
            <p:cNvPicPr>
              <a:picLocks noChangeAspect="1" noChangeArrowheads="1"/>
            </p:cNvPicPr>
            <p:nvPr/>
          </p:nvPicPr>
          <p:blipFill>
            <a:blip r:embed="rId7"/>
            <a:srcRect/>
            <a:stretch>
              <a:fillRect/>
            </a:stretch>
          </p:blipFill>
          <p:spPr bwMode="auto">
            <a:xfrm>
              <a:off x="3984" y="3120"/>
              <a:ext cx="864" cy="855"/>
            </a:xfrm>
            <a:prstGeom prst="rect">
              <a:avLst/>
            </a:prstGeom>
            <a:noFill/>
            <a:ln w="9525">
              <a:noFill/>
              <a:miter lim="800000"/>
              <a:headEnd/>
              <a:tailEnd/>
            </a:ln>
          </p:spPr>
        </p:pic>
        <p:sp>
          <p:nvSpPr>
            <p:cNvPr id="45076" name="Text Box 20"/>
            <p:cNvSpPr txBox="1">
              <a:spLocks noChangeArrowheads="1"/>
            </p:cNvSpPr>
            <p:nvPr/>
          </p:nvSpPr>
          <p:spPr bwMode="auto">
            <a:xfrm>
              <a:off x="3840" y="2830"/>
              <a:ext cx="1151" cy="391"/>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Reusability</a:t>
              </a:r>
              <a:endParaRPr lang="en-GB" sz="2400" b="1">
                <a:solidFill>
                  <a:srgbClr val="080808"/>
                </a:solidFill>
                <a:effectLst>
                  <a:outerShdw blurRad="38100" dist="38100" dir="2700000" algn="tl">
                    <a:srgbClr val="C0C0C0"/>
                  </a:outerShdw>
                </a:effectLst>
              </a:endParaRPr>
            </a:p>
          </p:txBody>
        </p:sp>
      </p:grpSp>
      <p:sp>
        <p:nvSpPr>
          <p:cNvPr id="50190" name="Rectangle 21"/>
          <p:cNvSpPr>
            <a:spLocks noChangeArrowheads="1"/>
          </p:cNvSpPr>
          <p:nvPr/>
        </p:nvSpPr>
        <p:spPr bwMode="auto">
          <a:xfrm>
            <a:off x="6805613" y="1066800"/>
            <a:ext cx="5184775" cy="5334000"/>
          </a:xfrm>
          <a:prstGeom prst="rect">
            <a:avLst/>
          </a:prstGeom>
          <a:no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eaLnBrk="1" hangingPunct="1">
              <a:defRPr/>
            </a:pPr>
            <a:endParaRPr lang="en-US"/>
          </a:p>
        </p:txBody>
      </p:sp>
      <p:sp>
        <p:nvSpPr>
          <p:cNvPr id="24" name="Footer Placeholder 6">
            <a:extLst>
              <a:ext uri="{FF2B5EF4-FFF2-40B4-BE49-F238E27FC236}">
                <a16:creationId xmlns:a16="http://schemas.microsoft.com/office/drawing/2014/main" id="{6B7A96D8-4975-47D8-9D2C-CDE0F09701B3}"/>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E13D3B64-27CD-49D5-A6E0-E259B96B5730}" type="slidenum">
              <a:rPr lang="en-US" smtClean="0"/>
              <a:pPr/>
              <a:t>37</a:t>
            </a:fld>
            <a:endParaRPr lang="en-US"/>
          </a:p>
        </p:txBody>
      </p:sp>
      <p:sp>
        <p:nvSpPr>
          <p:cNvPr id="55298" name="Rectangle 2"/>
          <p:cNvSpPr>
            <a:spLocks noGrp="1" noChangeArrowheads="1"/>
          </p:cNvSpPr>
          <p:nvPr>
            <p:ph type="title"/>
          </p:nvPr>
        </p:nvSpPr>
        <p:spPr/>
        <p:txBody>
          <a:bodyPr/>
          <a:lstStyle/>
          <a:p>
            <a:pPr eaLnBrk="1" hangingPunct="1">
              <a:defRPr/>
            </a:pPr>
            <a:r>
              <a:rPr lang="en-US"/>
              <a:t>How to Develop an Algorithm?</a:t>
            </a:r>
          </a:p>
        </p:txBody>
      </p:sp>
      <p:sp>
        <p:nvSpPr>
          <p:cNvPr id="55299" name="Rectangle 3"/>
          <p:cNvSpPr>
            <a:spLocks noGrp="1" noChangeArrowheads="1"/>
          </p:cNvSpPr>
          <p:nvPr>
            <p:ph type="body" idx="1"/>
          </p:nvPr>
        </p:nvSpPr>
        <p:spPr/>
        <p:txBody>
          <a:bodyPr/>
          <a:lstStyle/>
          <a:p>
            <a:pPr eaLnBrk="1" hangingPunct="1">
              <a:lnSpc>
                <a:spcPct val="120000"/>
              </a:lnSpc>
              <a:defRPr/>
            </a:pPr>
            <a:r>
              <a:rPr lang="en-US" sz="2800" b="1" i="1">
                <a:solidFill>
                  <a:srgbClr val="080808"/>
                </a:solidFill>
              </a:rPr>
              <a:t>Precisely define</a:t>
            </a:r>
            <a:r>
              <a:rPr lang="en-US" sz="2800"/>
              <a:t> the problem. </a:t>
            </a:r>
          </a:p>
          <a:p>
            <a:pPr lvl="1" eaLnBrk="1" hangingPunct="1">
              <a:lnSpc>
                <a:spcPct val="120000"/>
              </a:lnSpc>
              <a:defRPr/>
            </a:pPr>
            <a:r>
              <a:rPr lang="en-US" sz="2400"/>
              <a:t>Precisely specify the input and output. </a:t>
            </a:r>
          </a:p>
          <a:p>
            <a:pPr lvl="1" eaLnBrk="1" hangingPunct="1">
              <a:lnSpc>
                <a:spcPct val="120000"/>
              </a:lnSpc>
              <a:defRPr/>
            </a:pPr>
            <a:r>
              <a:rPr lang="en-US" sz="2400"/>
              <a:t>Consider all cases. </a:t>
            </a:r>
          </a:p>
          <a:p>
            <a:pPr eaLnBrk="1" hangingPunct="1">
              <a:lnSpc>
                <a:spcPct val="120000"/>
              </a:lnSpc>
              <a:defRPr/>
            </a:pPr>
            <a:r>
              <a:rPr lang="en-US" sz="2800"/>
              <a:t>Come up with a </a:t>
            </a:r>
            <a:r>
              <a:rPr lang="en-US" sz="2800" b="1" i="1">
                <a:solidFill>
                  <a:srgbClr val="080808"/>
                </a:solidFill>
              </a:rPr>
              <a:t>simple plan</a:t>
            </a:r>
            <a:r>
              <a:rPr lang="en-US" sz="2800"/>
              <a:t> to solve the problem at hand.</a:t>
            </a:r>
          </a:p>
          <a:p>
            <a:pPr lvl="1" eaLnBrk="1" hangingPunct="1">
              <a:lnSpc>
                <a:spcPct val="120000"/>
              </a:lnSpc>
              <a:defRPr/>
            </a:pPr>
            <a:r>
              <a:rPr lang="en-US" sz="2400"/>
              <a:t>The plan is language independent.</a:t>
            </a:r>
          </a:p>
          <a:p>
            <a:pPr lvl="1" eaLnBrk="1" hangingPunct="1">
              <a:lnSpc>
                <a:spcPct val="120000"/>
              </a:lnSpc>
              <a:defRPr/>
            </a:pPr>
            <a:r>
              <a:rPr lang="en-US" sz="2400"/>
              <a:t>The precise problem specification influences the plan.</a:t>
            </a:r>
          </a:p>
          <a:p>
            <a:pPr eaLnBrk="1" hangingPunct="1">
              <a:lnSpc>
                <a:spcPct val="120000"/>
              </a:lnSpc>
              <a:defRPr/>
            </a:pPr>
            <a:r>
              <a:rPr lang="en-US" sz="2800"/>
              <a:t>Turn the plan into an implementation</a:t>
            </a:r>
          </a:p>
          <a:p>
            <a:pPr lvl="1" eaLnBrk="1" hangingPunct="1">
              <a:lnSpc>
                <a:spcPct val="120000"/>
              </a:lnSpc>
              <a:defRPr/>
            </a:pPr>
            <a:r>
              <a:rPr lang="en-US" sz="2400"/>
              <a:t>The problem representation (data structure) influences the implementation.</a:t>
            </a:r>
          </a:p>
        </p:txBody>
      </p:sp>
      <p:sp>
        <p:nvSpPr>
          <p:cNvPr id="6" name="Footer Placeholder 6">
            <a:extLst>
              <a:ext uri="{FF2B5EF4-FFF2-40B4-BE49-F238E27FC236}">
                <a16:creationId xmlns:a16="http://schemas.microsoft.com/office/drawing/2014/main" id="{A61120EE-F6C8-4975-946D-DA4154BF021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299">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29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9">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528AAE3-675E-41CB-8602-9EB8DAB48C89}" type="slidenum">
              <a:rPr lang="en-US" smtClean="0"/>
              <a:pPr/>
              <a:t>38</a:t>
            </a:fld>
            <a:endParaRPr lang="en-US"/>
          </a:p>
        </p:txBody>
      </p:sp>
      <p:sp>
        <p:nvSpPr>
          <p:cNvPr id="264194" name="Rectangle 2"/>
          <p:cNvSpPr>
            <a:spLocks noGrp="1" noChangeArrowheads="1"/>
          </p:cNvSpPr>
          <p:nvPr>
            <p:ph type="title"/>
          </p:nvPr>
        </p:nvSpPr>
        <p:spPr/>
        <p:txBody>
          <a:bodyPr/>
          <a:lstStyle/>
          <a:p>
            <a:pPr eaLnBrk="1" hangingPunct="1">
              <a:defRPr/>
            </a:pPr>
            <a:r>
              <a:rPr lang="en-US"/>
              <a:t>??????</a:t>
            </a:r>
          </a:p>
        </p:txBody>
      </p:sp>
      <p:sp>
        <p:nvSpPr>
          <p:cNvPr id="264195" name="Rectangle 3"/>
          <p:cNvSpPr>
            <a:spLocks noGrp="1" noChangeArrowheads="1"/>
          </p:cNvSpPr>
          <p:nvPr>
            <p:ph type="body" idx="1"/>
          </p:nvPr>
        </p:nvSpPr>
        <p:spPr/>
        <p:txBody>
          <a:bodyPr/>
          <a:lstStyle/>
          <a:p>
            <a:pPr algn="ctr" eaLnBrk="1" hangingPunct="1">
              <a:buFontTx/>
              <a:buNone/>
              <a:defRPr/>
            </a:pPr>
            <a:r>
              <a:rPr lang="en-US" sz="4800" b="1" i="1">
                <a:solidFill>
                  <a:srgbClr val="080808"/>
                </a:solidFill>
              </a:rPr>
              <a:t>Suppose computers were infinitely fast and computer memory was free. Would you have any reason to study algorithms?</a:t>
            </a:r>
          </a:p>
        </p:txBody>
      </p:sp>
      <p:sp>
        <p:nvSpPr>
          <p:cNvPr id="6" name="Footer Placeholder 6">
            <a:extLst>
              <a:ext uri="{FF2B5EF4-FFF2-40B4-BE49-F238E27FC236}">
                <a16:creationId xmlns:a16="http://schemas.microsoft.com/office/drawing/2014/main" id="{C463136D-2E83-41C8-8CFA-E63000A0C9E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307D00C8-4758-499D-9DED-FE64EA3E7A39}" type="slidenum">
              <a:rPr lang="en-US" smtClean="0"/>
              <a:pPr/>
              <a:t>39</a:t>
            </a:fld>
            <a:endParaRPr lang="en-US"/>
          </a:p>
        </p:txBody>
      </p:sp>
      <p:sp>
        <p:nvSpPr>
          <p:cNvPr id="258051" name="Rectangle 3"/>
          <p:cNvSpPr>
            <a:spLocks noGrp="1" noChangeArrowheads="1"/>
          </p:cNvSpPr>
          <p:nvPr>
            <p:ph type="body" idx="1"/>
          </p:nvPr>
        </p:nvSpPr>
        <p:spPr>
          <a:xfrm>
            <a:off x="0" y="0"/>
            <a:ext cx="12188825" cy="6505575"/>
          </a:xfrm>
        </p:spPr>
        <p:txBody>
          <a:bodyPr anchor="ctr" anchorCtr="1"/>
          <a:lstStyle/>
          <a:p>
            <a:pPr algn="ctr" eaLnBrk="1" hangingPunct="1">
              <a:buFontTx/>
              <a:buNone/>
              <a:defRPr/>
            </a:pPr>
            <a:r>
              <a:rPr lang="en-US" sz="7200"/>
              <a:t>Algorithm </a:t>
            </a:r>
          </a:p>
          <a:p>
            <a:pPr algn="ctr" eaLnBrk="1" hangingPunct="1">
              <a:buFontTx/>
              <a:buNone/>
              <a:defRPr/>
            </a:pPr>
            <a:r>
              <a:rPr lang="en-US" sz="7200"/>
              <a:t>Analysis</a:t>
            </a:r>
          </a:p>
        </p:txBody>
      </p:sp>
      <p:sp>
        <p:nvSpPr>
          <p:cNvPr id="5" name="Footer Placeholder 6">
            <a:extLst>
              <a:ext uri="{FF2B5EF4-FFF2-40B4-BE49-F238E27FC236}">
                <a16:creationId xmlns:a16="http://schemas.microsoft.com/office/drawing/2014/main" id="{A5DDF8FE-5D76-45D0-98F0-B08F5014F43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ja-JP" dirty="0"/>
              <a:t>Vision &amp; Mission of AIUB</a:t>
            </a:r>
            <a:endParaRPr lang="en-US" dirty="0"/>
          </a:p>
        </p:txBody>
      </p:sp>
      <p:sp>
        <p:nvSpPr>
          <p:cNvPr id="3" name="Content Placeholder 2"/>
          <p:cNvSpPr>
            <a:spLocks noGrp="1"/>
          </p:cNvSpPr>
          <p:nvPr>
            <p:ph idx="1"/>
          </p:nvPr>
        </p:nvSpPr>
        <p:spPr>
          <a:xfrm>
            <a:off x="88900" y="1957388"/>
            <a:ext cx="11972925" cy="1338262"/>
          </a:xfrm>
        </p:spPr>
        <p:txBody>
          <a:bodyPr>
            <a:normAutofit/>
          </a:bodyPr>
          <a:lstStyle/>
          <a:p>
            <a:pPr marL="0" indent="0" algn="just">
              <a:buFontTx/>
              <a:buNone/>
              <a:defRPr/>
            </a:pPr>
            <a:r>
              <a:rPr lang="en-US" altLang="ja-JP" sz="2400" dirty="0"/>
              <a:t>AMERICAN INTERNATIONAL UNIVERSITY-BANGLADESH (AIUB) envisions promoting professionals and excellent leadership catering to the technological progress and development needs of the country.</a:t>
            </a:r>
          </a:p>
        </p:txBody>
      </p:sp>
      <p:sp>
        <p:nvSpPr>
          <p:cNvPr id="4" name="Title 1"/>
          <p:cNvSpPr txBox="1">
            <a:spLocks/>
          </p:cNvSpPr>
          <p:nvPr/>
        </p:nvSpPr>
        <p:spPr>
          <a:xfrm>
            <a:off x="109538" y="3295650"/>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t>Mission</a:t>
            </a:r>
            <a:endParaRPr lang="en-US" b="1" dirty="0"/>
          </a:p>
        </p:txBody>
      </p:sp>
      <p:sp>
        <p:nvSpPr>
          <p:cNvPr id="11269" name="Content Placeholder 2"/>
          <p:cNvSpPr txBox="1">
            <a:spLocks/>
          </p:cNvSpPr>
          <p:nvPr/>
        </p:nvSpPr>
        <p:spPr bwMode="auto">
          <a:xfrm>
            <a:off x="109538" y="4162425"/>
            <a:ext cx="11972925" cy="2087563"/>
          </a:xfrm>
          <a:prstGeom prst="rect">
            <a:avLst/>
          </a:prstGeom>
          <a:noFill/>
          <a:ln w="9525">
            <a:noFill/>
            <a:miter lim="800000"/>
            <a:headEnd/>
            <a:tailEnd/>
          </a:ln>
        </p:spPr>
        <p:txBody>
          <a:bodyPr/>
          <a:lstStyle/>
          <a:p>
            <a:pPr algn="just" eaLnBrk="1" hangingPunct="1">
              <a:lnSpc>
                <a:spcPct val="90000"/>
              </a:lnSpc>
              <a:spcBef>
                <a:spcPts val="1000"/>
              </a:spcBef>
              <a:buFont typeface="Arial" charset="0"/>
              <a:buNone/>
            </a:pPr>
            <a:r>
              <a:rPr lang="en-US" altLang="ja-JP" sz="2400">
                <a:ea typeface="MS PGothic" pitchFamily="34" charset="-128"/>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p:txBody>
      </p:sp>
      <p:sp>
        <p:nvSpPr>
          <p:cNvPr id="11271" name="Footer Placeholder 6"/>
          <p:cNvSpPr>
            <a:spLocks noGrp="1"/>
          </p:cNvSpPr>
          <p:nvPr>
            <p:ph type="ftr" sz="quarter" idx="11"/>
          </p:nvPr>
        </p:nvSpPr>
        <p:spPr>
          <a:noFill/>
        </p:spPr>
        <p:txBody>
          <a:bodyPr/>
          <a:lstStyle/>
          <a:p>
            <a:r>
              <a:rPr lang="en-US" dirty="0"/>
              <a:t>AIUB::CSC2211::Algorithm</a:t>
            </a:r>
          </a:p>
        </p:txBody>
      </p:sp>
      <p:sp>
        <p:nvSpPr>
          <p:cNvPr id="11272" name="Slide Number Placeholder 7"/>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43065130-6198-4BDC-8518-28056A371628}" type="slidenum">
              <a:rPr lang="en-US" smtClean="0"/>
              <a:pPr/>
              <a:t>4</a:t>
            </a:fld>
            <a:endParaRPr lang="en-US"/>
          </a:p>
        </p:txBody>
      </p:sp>
      <p:sp>
        <p:nvSpPr>
          <p:cNvPr id="9" name="Title 1"/>
          <p:cNvSpPr txBox="1">
            <a:spLocks/>
          </p:cNvSpPr>
          <p:nvPr/>
        </p:nvSpPr>
        <p:spPr>
          <a:xfrm>
            <a:off x="109538" y="1090613"/>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t>Vision</a:t>
            </a:r>
            <a:endParaRPr lang="en-US"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A7F910F7-3C63-4845-B8F9-618CAA5BEAF5}" type="slidenum">
              <a:rPr lang="en-US" smtClean="0"/>
              <a:pPr/>
              <a:t>40</a:t>
            </a:fld>
            <a:endParaRPr lang="en-US"/>
          </a:p>
        </p:txBody>
      </p:sp>
      <p:sp>
        <p:nvSpPr>
          <p:cNvPr id="59394" name="Rectangle 2"/>
          <p:cNvSpPr>
            <a:spLocks noGrp="1" noChangeArrowheads="1"/>
          </p:cNvSpPr>
          <p:nvPr>
            <p:ph type="title"/>
          </p:nvPr>
        </p:nvSpPr>
        <p:spPr/>
        <p:txBody>
          <a:bodyPr/>
          <a:lstStyle/>
          <a:p>
            <a:pPr eaLnBrk="1" hangingPunct="1">
              <a:defRPr/>
            </a:pPr>
            <a:r>
              <a:rPr lang="en-US"/>
              <a:t>Analysis of Algorithms</a:t>
            </a:r>
          </a:p>
        </p:txBody>
      </p:sp>
      <p:sp>
        <p:nvSpPr>
          <p:cNvPr id="59395" name="Rectangle 3"/>
          <p:cNvSpPr>
            <a:spLocks noGrp="1" noChangeArrowheads="1"/>
          </p:cNvSpPr>
          <p:nvPr>
            <p:ph type="body" idx="1"/>
          </p:nvPr>
        </p:nvSpPr>
        <p:spPr/>
        <p:txBody>
          <a:bodyPr/>
          <a:lstStyle/>
          <a:p>
            <a:pPr eaLnBrk="1" hangingPunct="1">
              <a:lnSpc>
                <a:spcPct val="110000"/>
              </a:lnSpc>
              <a:defRPr/>
            </a:pPr>
            <a:r>
              <a:rPr lang="en-US" dirty="0"/>
              <a:t>Efficiency:	</a:t>
            </a:r>
          </a:p>
          <a:p>
            <a:pPr lvl="1" eaLnBrk="1" hangingPunct="1">
              <a:lnSpc>
                <a:spcPct val="110000"/>
              </a:lnSpc>
              <a:defRPr/>
            </a:pPr>
            <a:r>
              <a:rPr lang="en-US" dirty="0"/>
              <a:t>Running time</a:t>
            </a:r>
          </a:p>
          <a:p>
            <a:pPr lvl="1" eaLnBrk="1" hangingPunct="1">
              <a:lnSpc>
                <a:spcPct val="110000"/>
              </a:lnSpc>
              <a:defRPr/>
            </a:pPr>
            <a:r>
              <a:rPr lang="en-US" dirty="0"/>
              <a:t>Space used</a:t>
            </a:r>
          </a:p>
          <a:p>
            <a:pPr eaLnBrk="1" hangingPunct="1">
              <a:lnSpc>
                <a:spcPct val="110000"/>
              </a:lnSpc>
              <a:defRPr/>
            </a:pPr>
            <a:r>
              <a:rPr lang="en-US" dirty="0"/>
              <a:t>Efficiency as a function of the </a:t>
            </a:r>
            <a:r>
              <a:rPr lang="en-US" b="1" i="1" dirty="0"/>
              <a:t>input size</a:t>
            </a:r>
            <a:r>
              <a:rPr lang="en-US" dirty="0"/>
              <a:t>:</a:t>
            </a:r>
          </a:p>
          <a:p>
            <a:pPr lvl="1" eaLnBrk="1" hangingPunct="1">
              <a:lnSpc>
                <a:spcPct val="110000"/>
              </a:lnSpc>
              <a:defRPr/>
            </a:pPr>
            <a:r>
              <a:rPr lang="en-US" dirty="0"/>
              <a:t>Number of data elements (numbers, points).</a:t>
            </a:r>
          </a:p>
          <a:p>
            <a:pPr lvl="1" eaLnBrk="1" hangingPunct="1">
              <a:lnSpc>
                <a:spcPct val="110000"/>
              </a:lnSpc>
              <a:defRPr/>
            </a:pPr>
            <a:r>
              <a:rPr lang="en-US" dirty="0"/>
              <a:t>The number of bits of an input number .</a:t>
            </a:r>
          </a:p>
        </p:txBody>
      </p:sp>
      <p:sp>
        <p:nvSpPr>
          <p:cNvPr id="6" name="Footer Placeholder 6">
            <a:extLst>
              <a:ext uri="{FF2B5EF4-FFF2-40B4-BE49-F238E27FC236}">
                <a16:creationId xmlns:a16="http://schemas.microsoft.com/office/drawing/2014/main" id="{45D21846-8B42-4D73-9DDC-ECBC165465C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defRPr/>
            </a:pPr>
            <a:r>
              <a:rPr lang="en-US"/>
              <a:t>The RAM Model</a:t>
            </a:r>
          </a:p>
        </p:txBody>
      </p:sp>
      <p:sp>
        <p:nvSpPr>
          <p:cNvPr id="55299" name="Rectangle 3"/>
          <p:cNvSpPr>
            <a:spLocks noGrp="1" noChangeArrowheads="1"/>
          </p:cNvSpPr>
          <p:nvPr>
            <p:ph type="body" idx="1"/>
          </p:nvPr>
        </p:nvSpPr>
        <p:spPr>
          <a:xfrm>
            <a:off x="812800" y="1905000"/>
            <a:ext cx="10461625" cy="4343400"/>
          </a:xfrm>
        </p:spPr>
        <p:txBody>
          <a:bodyPr/>
          <a:lstStyle/>
          <a:p>
            <a:pPr>
              <a:lnSpc>
                <a:spcPct val="80000"/>
              </a:lnSpc>
              <a:spcBef>
                <a:spcPct val="50000"/>
              </a:spcBef>
              <a:defRPr/>
            </a:pPr>
            <a:r>
              <a:rPr lang="en-US" sz="3100"/>
              <a:t>RAM model represents a “generic” implementation of the algorithm</a:t>
            </a:r>
          </a:p>
          <a:p>
            <a:pPr>
              <a:lnSpc>
                <a:spcPct val="80000"/>
              </a:lnSpc>
              <a:spcBef>
                <a:spcPct val="50000"/>
              </a:spcBef>
              <a:defRPr/>
            </a:pPr>
            <a:r>
              <a:rPr lang="en-US" sz="3100"/>
              <a:t>Each “simple” operation (+, -, =, if, call) takes exactly 1 step.</a:t>
            </a:r>
          </a:p>
          <a:p>
            <a:pPr>
              <a:lnSpc>
                <a:spcPct val="80000"/>
              </a:lnSpc>
              <a:spcBef>
                <a:spcPct val="50000"/>
              </a:spcBef>
              <a:defRPr/>
            </a:pPr>
            <a:r>
              <a:rPr lang="en-US" sz="3100"/>
              <a:t>Loops and subroutine calls are not simple operations, but depend upon the size of the data and the contents of a subroutine. We do not want “sort” to be a single step operation.</a:t>
            </a:r>
          </a:p>
          <a:p>
            <a:pPr>
              <a:lnSpc>
                <a:spcPct val="80000"/>
              </a:lnSpc>
              <a:spcBef>
                <a:spcPct val="50000"/>
              </a:spcBef>
              <a:defRPr/>
            </a:pPr>
            <a:r>
              <a:rPr lang="en-US" sz="3100"/>
              <a:t>Each memory access takes exactly 1 step. </a:t>
            </a:r>
          </a:p>
        </p:txBody>
      </p:sp>
      <p:sp>
        <p:nvSpPr>
          <p:cNvPr id="50180" name="Rectangle 4"/>
          <p:cNvSpPr>
            <a:spLocks noChangeArrowheads="1"/>
          </p:cNvSpPr>
          <p:nvPr/>
        </p:nvSpPr>
        <p:spPr bwMode="auto">
          <a:xfrm>
            <a:off x="11463338" y="5426075"/>
            <a:ext cx="184150" cy="369888"/>
          </a:xfrm>
          <a:prstGeom prst="rect">
            <a:avLst/>
          </a:prstGeom>
          <a:noFill/>
          <a:ln w="9525">
            <a:noFill/>
            <a:miter lim="800000"/>
            <a:headEnd/>
            <a:tailEnd/>
          </a:ln>
        </p:spPr>
        <p:txBody>
          <a:bodyPr wrap="none">
            <a:spAutoFit/>
          </a:bodyPr>
          <a:lstStyle/>
          <a:p>
            <a:endParaRPr lang="en-US"/>
          </a:p>
        </p:txBody>
      </p:sp>
      <p:sp>
        <p:nvSpPr>
          <p:cNvPr id="5" name="Footer Placeholder 6">
            <a:extLst>
              <a:ext uri="{FF2B5EF4-FFF2-40B4-BE49-F238E27FC236}">
                <a16:creationId xmlns:a16="http://schemas.microsoft.com/office/drawing/2014/main" id="{26061615-A47C-44D5-A6A6-A1ABDE571B8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5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5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A3FE8AC5-9DE6-4296-BA1B-3FD4CACCDA28}" type="slidenum">
              <a:rPr lang="en-US" smtClean="0"/>
              <a:pPr/>
              <a:t>42</a:t>
            </a:fld>
            <a:endParaRPr lang="en-US"/>
          </a:p>
        </p:txBody>
      </p:sp>
      <p:sp>
        <p:nvSpPr>
          <p:cNvPr id="60418" name="Rectangle 2"/>
          <p:cNvSpPr>
            <a:spLocks noGrp="1" noChangeArrowheads="1"/>
          </p:cNvSpPr>
          <p:nvPr>
            <p:ph type="title"/>
          </p:nvPr>
        </p:nvSpPr>
        <p:spPr/>
        <p:txBody>
          <a:bodyPr/>
          <a:lstStyle/>
          <a:p>
            <a:pPr eaLnBrk="1" hangingPunct="1">
              <a:defRPr/>
            </a:pPr>
            <a:r>
              <a:rPr lang="en-US" dirty="0"/>
              <a:t>The RAM model (</a:t>
            </a:r>
            <a:r>
              <a:rPr lang="en-US" dirty="0" err="1"/>
              <a:t>cntd</a:t>
            </a:r>
            <a:r>
              <a:rPr lang="en-US" dirty="0"/>
              <a:t>..)</a:t>
            </a:r>
          </a:p>
        </p:txBody>
      </p:sp>
      <p:sp>
        <p:nvSpPr>
          <p:cNvPr id="60419" name="Rectangle 3"/>
          <p:cNvSpPr>
            <a:spLocks noGrp="1" noChangeArrowheads="1"/>
          </p:cNvSpPr>
          <p:nvPr>
            <p:ph type="body" idx="1"/>
          </p:nvPr>
        </p:nvSpPr>
        <p:spPr/>
        <p:txBody>
          <a:bodyPr/>
          <a:lstStyle/>
          <a:p>
            <a:pPr eaLnBrk="1" hangingPunct="1">
              <a:defRPr/>
            </a:pPr>
            <a:r>
              <a:rPr lang="en-US" sz="2800" dirty="0"/>
              <a:t>It is important to choose the level of detail.</a:t>
            </a:r>
          </a:p>
          <a:p>
            <a:pPr eaLnBrk="1" hangingPunct="1">
              <a:defRPr/>
            </a:pPr>
            <a:r>
              <a:rPr lang="en-US" sz="2800" dirty="0"/>
              <a:t>The RAM model:</a:t>
            </a:r>
          </a:p>
          <a:p>
            <a:pPr lvl="1" eaLnBrk="1" hangingPunct="1">
              <a:defRPr/>
            </a:pPr>
            <a:r>
              <a:rPr lang="en-US" sz="2400" dirty="0"/>
              <a:t>Instructions (each taking constant time), we usually choose one type of instruction as a </a:t>
            </a:r>
            <a:r>
              <a:rPr lang="en-US" sz="2400" b="1" dirty="0">
                <a:solidFill>
                  <a:srgbClr val="080808"/>
                </a:solidFill>
              </a:rPr>
              <a:t>characteristic</a:t>
            </a:r>
            <a:r>
              <a:rPr lang="en-US" sz="2400" dirty="0"/>
              <a:t> operation that is counted:	</a:t>
            </a:r>
          </a:p>
          <a:p>
            <a:pPr lvl="2" eaLnBrk="1" hangingPunct="1">
              <a:defRPr/>
            </a:pPr>
            <a:r>
              <a:rPr lang="en-US" sz="2000" dirty="0"/>
              <a:t>Arithmetic (add, subtract, multiply, etc.)</a:t>
            </a:r>
          </a:p>
          <a:p>
            <a:pPr lvl="2" eaLnBrk="1" hangingPunct="1">
              <a:defRPr/>
            </a:pPr>
            <a:r>
              <a:rPr lang="en-US" sz="2000" dirty="0"/>
              <a:t>Data movement (assign)</a:t>
            </a:r>
          </a:p>
          <a:p>
            <a:pPr lvl="2" eaLnBrk="1" hangingPunct="1">
              <a:defRPr/>
            </a:pPr>
            <a:r>
              <a:rPr lang="en-US" sz="2000" dirty="0"/>
              <a:t>Control flow (branch, subroutine call, return)</a:t>
            </a:r>
          </a:p>
          <a:p>
            <a:pPr lvl="2" eaLnBrk="1" hangingPunct="1">
              <a:defRPr/>
            </a:pPr>
            <a:r>
              <a:rPr lang="en-US" sz="2000"/>
              <a:t>Comparison (logical ops)</a:t>
            </a:r>
          </a:p>
          <a:p>
            <a:pPr lvl="1" eaLnBrk="1" hangingPunct="1">
              <a:defRPr/>
            </a:pPr>
            <a:r>
              <a:rPr lang="en-US" sz="2400" dirty="0"/>
              <a:t>Data types – integers, characters, and floats </a:t>
            </a:r>
          </a:p>
        </p:txBody>
      </p:sp>
      <p:sp>
        <p:nvSpPr>
          <p:cNvPr id="6" name="Footer Placeholder 6">
            <a:extLst>
              <a:ext uri="{FF2B5EF4-FFF2-40B4-BE49-F238E27FC236}">
                <a16:creationId xmlns:a16="http://schemas.microsoft.com/office/drawing/2014/main" id="{62528086-B953-44A0-8C09-1B0DDB2F63F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6" name="Slide Number Placeholder 5"/>
          <p:cNvSpPr>
            <a:spLocks noGrp="1"/>
          </p:cNvSpPr>
          <p:nvPr>
            <p:ph type="sldNum" sz="quarter" idx="12"/>
          </p:nvPr>
        </p:nvSpPr>
        <p:spPr/>
        <p:txBody>
          <a:bodyPr/>
          <a:lstStyle/>
          <a:p>
            <a:pPr>
              <a:defRPr/>
            </a:pPr>
            <a:r>
              <a:rPr lang="en-US"/>
              <a:t>Introduction</a:t>
            </a:r>
            <a:r>
              <a:rPr lang="en-US">
                <a:sym typeface="Wingdings" pitchFamily="2" charset="2"/>
              </a:rPr>
              <a:t></a:t>
            </a:r>
            <a:fld id="{832E7802-4229-41D6-AAC3-3B49C46C6CAF}" type="slidenum">
              <a:rPr lang="en-US" smtClean="0"/>
              <a:pPr>
                <a:defRPr/>
              </a:pPr>
              <a:t>43</a:t>
            </a:fld>
            <a:endParaRPr lang="en-US"/>
          </a:p>
        </p:txBody>
      </p:sp>
      <p:sp>
        <p:nvSpPr>
          <p:cNvPr id="8" name="Rectangle 4" descr="Rectangle: Click to edit Master text styles&#10;Second level&#10;Third level&#10;Fourth level&#10;Fifth level"/>
          <p:cNvSpPr txBox="1">
            <a:spLocks noChangeArrowheads="1"/>
          </p:cNvSpPr>
          <p:nvPr/>
        </p:nvSpPr>
        <p:spPr>
          <a:xfrm>
            <a:off x="1979612" y="1828800"/>
            <a:ext cx="8305800" cy="4038600"/>
          </a:xfrm>
          <a:prstGeom prst="rect">
            <a:avLst/>
          </a:prstGeom>
          <a:ln>
            <a:solidFill>
              <a:schemeClr val="tx1"/>
            </a:solidFill>
          </a:ln>
        </p:spPr>
        <p:txBody>
          <a:bodyPr/>
          <a:lstStyle/>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rPr>
              <a:t>Algorithm</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1" u="none" strike="noStrike" kern="0" cap="none" spc="0" normalizeH="0" baseline="0" noProof="0" dirty="0" err="1">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arrayMax</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a:t>
            </a:r>
            <a:r>
              <a:rPr kumimoji="0" lang="en-US" altLang="zh-TW" sz="2400" b="1" i="1"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A</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1"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n</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a:t>
            </a:r>
          </a:p>
          <a:p>
            <a:pPr marL="342900" marR="0" lvl="0" indent="-342900" algn="l" defTabSz="914400" rtl="0" eaLnBrk="0" fontAlgn="base" latinLnBrk="0" hangingPunct="0">
              <a:lnSpc>
                <a:spcPct val="0"/>
              </a:lnSpc>
              <a:spcBef>
                <a:spcPct val="0"/>
              </a:spcBef>
              <a:spcAft>
                <a:spcPct val="0"/>
              </a:spcAft>
              <a:buClrTx/>
              <a:buSzTx/>
              <a:buFontTx/>
              <a:buNone/>
              <a:tabLst/>
              <a:defRPr/>
            </a:pPr>
            <a:r>
              <a:rPr kumimoji="0" lang="en-US" altLang="zh-TW"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新細明體" pitchFamily="18" charset="-120"/>
                <a:cs typeface="+mn-cs"/>
              </a:rPr>
              <a:t># operations</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rPr>
              <a:t>currentMax</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0"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[0]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2</a:t>
            </a:r>
            <a:endPar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endParaRP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rPr>
              <a:t>for</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rPr>
              <a:t>i</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=1; </a:t>
            </a:r>
            <a:r>
              <a:rPr kumimoji="0" lang="en-US" altLang="zh-TW" sz="2400" b="0" i="0" u="none" strike="noStrike" kern="0" cap="none" spc="0" normalizeH="0" baseline="0" noProof="0" dirty="0" err="1">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i</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&lt;n; </a:t>
            </a:r>
            <a:r>
              <a:rPr kumimoji="0" lang="en-US" altLang="zh-TW" sz="2400" b="0" i="0" u="none" strike="noStrike" kern="0" cap="none" spc="0" normalizeH="0" baseline="0" noProof="0" dirty="0" err="1">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i</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2</a:t>
            </a:r>
            <a:r>
              <a:rPr kumimoji="0" lang="en-US" altLang="zh-TW" sz="2400" b="1" i="1"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0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2000" b="0" i="0" u="none" strike="noStrike" kern="0" cap="none" spc="0" normalizeH="0" baseline="0" noProof="0" dirty="0" err="1">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20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=1 once, </a:t>
            </a:r>
            <a:r>
              <a:rPr kumimoji="0" lang="en-US" altLang="zh-TW" sz="2000" b="0" i="0" u="none" strike="noStrike" kern="0" cap="none" spc="0" normalizeH="0" baseline="0" noProof="0" dirty="0" err="1">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20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&lt;n  </a:t>
            </a:r>
            <a:r>
              <a:rPr kumimoji="0" lang="en-US" altLang="zh-TW" sz="2000" b="0" i="0" u="none" strike="noStrike" kern="0" cap="none" spc="0" normalizeH="0" baseline="0" noProof="0" dirty="0" err="1">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a:t>
            </a:r>
            <a:r>
              <a:rPr kumimoji="0" lang="en-US" altLang="zh-TW" sz="20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times, </a:t>
            </a:r>
            <a:r>
              <a:rPr kumimoji="0" lang="en-US" altLang="zh-TW" sz="2000" b="0" i="0" u="none" strike="noStrike" kern="0" cap="none" spc="0" normalizeH="0" baseline="0" noProof="0" dirty="0" err="1">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2000" b="0" i="0" u="none" strike="noStrike" kern="0" cap="none" spc="0" normalizeH="0" baseline="0" noProof="0" dirty="0">
                <a:ln>
                  <a:noFill/>
                </a:ln>
                <a:solidFill>
                  <a:srgbClr val="32AA2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(n-1) times)</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if</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2400" b="0"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currentMax</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then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2(</a:t>
            </a:r>
            <a:r>
              <a:rPr kumimoji="0" lang="en-US" altLang="zh-TW" sz="2400" b="1" i="1"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Symbol" pitchFamily="18" charset="2"/>
                <a:ea typeface="新細明體" pitchFamily="18" charset="-120"/>
                <a:cs typeface="+mn-cs"/>
                <a:sym typeface="Symbol" pitchFamily="18" charset="2"/>
              </a:rPr>
              <a:t></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1)</a:t>
            </a:r>
            <a:endParaRPr kumimoji="0" lang="en-US" altLang="zh-TW"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currentMax</a:t>
            </a:r>
            <a:r>
              <a:rPr kumimoji="0" lang="en-US" altLang="zh-TW"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i</a:t>
            </a:r>
            <a:r>
              <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2(</a:t>
            </a:r>
            <a:r>
              <a:rPr kumimoji="0" lang="en-US" altLang="zh-TW" sz="2400" b="1" i="1"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Symbol" pitchFamily="18" charset="2"/>
                <a:ea typeface="新細明體" pitchFamily="18" charset="-120"/>
                <a:cs typeface="+mn-cs"/>
                <a:sym typeface="Symbol" pitchFamily="18" charset="2"/>
              </a:rPr>
              <a:t></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1)</a:t>
            </a:r>
            <a:endParaRPr kumimoji="0" lang="en-US" altLang="zh-TW" sz="2400" b="0" i="0"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return</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1" i="1" u="none" strike="noStrike" kern="0" cap="none" spc="0" normalizeH="0" baseline="0" noProof="0" dirty="0" err="1">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currentMax</a:t>
            </a:r>
            <a:r>
              <a:rPr kumimoji="0" lang="en-US" altLang="zh-TW" sz="2400" b="1" i="1" u="none" strike="noStrike" kern="0" cap="none" spc="0" normalizeH="0" baseline="0" noProof="0" dirty="0">
                <a:ln>
                  <a:noFill/>
                </a:ln>
                <a:solidFill>
                  <a:schemeClr val="accent2"/>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1</a:t>
            </a:r>
          </a:p>
          <a:p>
            <a:pPr marL="342900" marR="0" lvl="0" indent="-342900" algn="l" defTabSz="914400" rtl="0" eaLnBrk="0" fontAlgn="base" latinLnBrk="0" hangingPunct="0">
              <a:lnSpc>
                <a:spcPct val="150000"/>
              </a:lnSpc>
              <a:spcBef>
                <a:spcPct val="0"/>
              </a:spcBef>
              <a:spcAft>
                <a:spcPct val="0"/>
              </a:spcAft>
              <a:buClrTx/>
              <a:buSzTx/>
              <a:buFontTx/>
              <a:buNone/>
              <a:tabLst/>
              <a:defRPr/>
            </a:pP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新細明體" pitchFamily="18" charset="-120"/>
                <a:cs typeface="+mn-cs"/>
                <a:sym typeface="Symbol" pitchFamily="18" charset="2"/>
              </a:rPr>
              <a:t>Total</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6</a:t>
            </a:r>
            <a:r>
              <a:rPr kumimoji="0" lang="en-US" altLang="zh-TW" sz="2400" b="1" i="1"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n</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rPr>
              <a:t> </a:t>
            </a:r>
            <a:r>
              <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Symbol" pitchFamily="18" charset="2"/>
                <a:ea typeface="新細明體" pitchFamily="18" charset="-120"/>
                <a:cs typeface="+mn-cs"/>
                <a:sym typeface="Symbol" pitchFamily="18" charset="2"/>
              </a:rPr>
              <a:t>1</a:t>
            </a:r>
            <a:endParaRPr kumimoji="0" lang="en-US" altLang="zh-TW"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新細明體" pitchFamily="18" charset="-120"/>
              <a:cs typeface="+mn-cs"/>
              <a:sym typeface="Symbol" pitchFamily="18" charset="2"/>
            </a:endParaRPr>
          </a:p>
        </p:txBody>
      </p:sp>
      <p:sp>
        <p:nvSpPr>
          <p:cNvPr id="7" name="Footer Placeholder 6">
            <a:extLst>
              <a:ext uri="{FF2B5EF4-FFF2-40B4-BE49-F238E27FC236}">
                <a16:creationId xmlns:a16="http://schemas.microsoft.com/office/drawing/2014/main" id="{67930079-693C-46B1-9BD0-B6D60DF6E11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Introduction</a:t>
            </a:r>
            <a:r>
              <a:rPr lang="en-US">
                <a:sym typeface="Wingdings" pitchFamily="2" charset="2"/>
              </a:rPr>
              <a:t></a:t>
            </a:r>
            <a:fld id="{832E7802-4229-41D6-AAC3-3B49C46C6CAF}" type="slidenum">
              <a:rPr lang="en-US" smtClean="0"/>
              <a:pPr>
                <a:defRPr/>
              </a:pPr>
              <a:t>44</a:t>
            </a:fld>
            <a:endParaRPr lang="en-US"/>
          </a:p>
        </p:txBody>
      </p:sp>
      <p:sp>
        <p:nvSpPr>
          <p:cNvPr id="9" name="Rectangle 2"/>
          <p:cNvSpPr>
            <a:spLocks noGrp="1" noChangeArrowheads="1"/>
          </p:cNvSpPr>
          <p:nvPr>
            <p:ph type="title"/>
          </p:nvPr>
        </p:nvSpPr>
        <p:spPr bwMode="black">
          <a:xfrm>
            <a:off x="1317044" y="508000"/>
            <a:ext cx="7551737" cy="457200"/>
          </a:xfrm>
        </p:spPr>
        <p:txBody>
          <a:bodyPr/>
          <a:lstStyle/>
          <a:p>
            <a:r>
              <a:rPr lang="en-US" sz="2400" dirty="0">
                <a:solidFill>
                  <a:schemeClr val="tx1"/>
                </a:solidFill>
              </a:rPr>
              <a:t>Example: N-by-N matrix, N-by-1 vector, multiply</a:t>
            </a:r>
          </a:p>
        </p:txBody>
      </p:sp>
      <p:sp>
        <p:nvSpPr>
          <p:cNvPr id="10" name="Rectangle 3"/>
          <p:cNvSpPr txBox="1">
            <a:spLocks noChangeArrowheads="1"/>
          </p:cNvSpPr>
          <p:nvPr/>
        </p:nvSpPr>
        <p:spPr bwMode="black">
          <a:xfrm>
            <a:off x="760412" y="533400"/>
            <a:ext cx="8075612" cy="57610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dirty="0">
              <a:ln>
                <a:noFill/>
              </a:ln>
              <a:effectLst>
                <a:outerShdw blurRad="38100" dist="38100" dir="2700000" algn="tl">
                  <a:srgbClr val="C0C0C0"/>
                </a:outerShdw>
              </a:effectLst>
              <a:uLnTx/>
              <a:uFillTx/>
              <a:latin typeface="+mn-lt"/>
              <a:ea typeface="+mn-ea"/>
              <a:cs typeface="Arial"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Y = zeros(N,1);</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for </a:t>
            </a:r>
            <a:r>
              <a:rPr kumimoji="0" lang="en-US" sz="2800" b="1" i="0" u="none" strike="noStrike" kern="0" cap="none" spc="0" normalizeH="0" baseline="0" noProof="0" dirty="0" err="1">
                <a:ln>
                  <a:noFill/>
                </a:ln>
                <a:effectLst>
                  <a:outerShdw blurRad="38100" dist="38100" dir="2700000" algn="tl">
                    <a:srgbClr val="C0C0C0"/>
                  </a:outerShdw>
                </a:effectLst>
                <a:uLnTx/>
                <a:uFillTx/>
                <a:latin typeface="Courier New" pitchFamily="49" charset="0"/>
                <a:ea typeface="+mn-ea"/>
                <a:cs typeface="Courier New" pitchFamily="49" charset="0"/>
              </a:rPr>
              <a:t>i</a:t>
            </a: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=1:N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Y(</a:t>
            </a:r>
            <a:r>
              <a:rPr kumimoji="0" lang="en-US" sz="2800" b="1" i="0" u="none" strike="noStrike" kern="0" cap="none" spc="0" normalizeH="0" baseline="0" noProof="0" dirty="0" err="1">
                <a:ln>
                  <a:noFill/>
                </a:ln>
                <a:effectLst>
                  <a:outerShdw blurRad="38100" dist="38100" dir="2700000" algn="tl">
                    <a:srgbClr val="C0C0C0"/>
                  </a:outerShdw>
                </a:effectLst>
                <a:uLnTx/>
                <a:uFillTx/>
                <a:latin typeface="Courier New" pitchFamily="49" charset="0"/>
                <a:ea typeface="+mn-ea"/>
                <a:cs typeface="Courier New" pitchFamily="49" charset="0"/>
              </a:rPr>
              <a:t>i</a:t>
            </a: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 0.0;</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for j=1:N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Y(</a:t>
            </a:r>
            <a:r>
              <a:rPr kumimoji="0" lang="en-US" sz="2800" b="1" i="0" u="none" strike="noStrike" kern="0" cap="none" spc="0" normalizeH="0" baseline="0" noProof="0" dirty="0" err="1">
                <a:ln>
                  <a:noFill/>
                </a:ln>
                <a:effectLst>
                  <a:outerShdw blurRad="38100" dist="38100" dir="2700000" algn="tl">
                    <a:srgbClr val="C0C0C0"/>
                  </a:outerShdw>
                </a:effectLst>
                <a:uLnTx/>
                <a:uFillTx/>
                <a:latin typeface="Courier New" pitchFamily="49" charset="0"/>
                <a:ea typeface="+mn-ea"/>
                <a:cs typeface="Courier New" pitchFamily="49" charset="0"/>
              </a:rPr>
              <a:t>i</a:t>
            </a: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 Y(</a:t>
            </a:r>
            <a:r>
              <a:rPr kumimoji="0" lang="en-US" sz="2800" b="1" i="0" u="none" strike="noStrike" kern="0" cap="none" spc="0" normalizeH="0" baseline="0" noProof="0" dirty="0" err="1">
                <a:ln>
                  <a:noFill/>
                </a:ln>
                <a:effectLst>
                  <a:outerShdw blurRad="38100" dist="38100" dir="2700000" algn="tl">
                    <a:srgbClr val="C0C0C0"/>
                  </a:outerShdw>
                </a:effectLst>
                <a:uLnTx/>
                <a:uFillTx/>
                <a:latin typeface="Courier New" pitchFamily="49" charset="0"/>
                <a:ea typeface="+mn-ea"/>
                <a:cs typeface="Courier New" pitchFamily="49" charset="0"/>
              </a:rPr>
              <a:t>i</a:t>
            </a: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 A(</a:t>
            </a:r>
            <a:r>
              <a:rPr kumimoji="0" lang="en-US" sz="2800" b="1" i="0" u="none" strike="noStrike" kern="0" cap="none" spc="0" normalizeH="0" baseline="0" noProof="0" dirty="0" err="1">
                <a:ln>
                  <a:noFill/>
                </a:ln>
                <a:effectLst>
                  <a:outerShdw blurRad="38100" dist="38100" dir="2700000" algn="tl">
                    <a:srgbClr val="C0C0C0"/>
                  </a:outerShdw>
                </a:effectLst>
                <a:uLnTx/>
                <a:uFillTx/>
                <a:latin typeface="Courier New" pitchFamily="49" charset="0"/>
                <a:ea typeface="+mn-ea"/>
                <a:cs typeface="Courier New" pitchFamily="49" charset="0"/>
              </a:rPr>
              <a:t>i,j</a:t>
            </a: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)*x(j);</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  end</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Courier New" pitchFamily="49" charset="0"/>
                <a:ea typeface="+mn-ea"/>
                <a:cs typeface="Courier New" pitchFamily="49" charset="0"/>
              </a:rPr>
              <a:t>end</a:t>
            </a:r>
          </a:p>
        </p:txBody>
      </p:sp>
      <p:sp>
        <p:nvSpPr>
          <p:cNvPr id="11" name="Text Box 4"/>
          <p:cNvSpPr txBox="1">
            <a:spLocks noChangeArrowheads="1"/>
          </p:cNvSpPr>
          <p:nvPr/>
        </p:nvSpPr>
        <p:spPr bwMode="black">
          <a:xfrm>
            <a:off x="9338681" y="2965450"/>
            <a:ext cx="184731" cy="369332"/>
          </a:xfrm>
          <a:prstGeom prst="rect">
            <a:avLst/>
          </a:prstGeom>
          <a:noFill/>
          <a:ln w="25400">
            <a:noFill/>
            <a:miter lim="800000"/>
            <a:headEnd/>
            <a:tailEnd/>
          </a:ln>
          <a:effectLst/>
        </p:spPr>
        <p:txBody>
          <a:bodyPr wrap="none">
            <a:spAutoFit/>
          </a:bodyPr>
          <a:lstStyle/>
          <a:p>
            <a:endParaRPr lang="en-US"/>
          </a:p>
        </p:txBody>
      </p:sp>
      <p:sp>
        <p:nvSpPr>
          <p:cNvPr id="12" name="Text Box 6"/>
          <p:cNvSpPr txBox="1">
            <a:spLocks noChangeArrowheads="1"/>
          </p:cNvSpPr>
          <p:nvPr/>
        </p:nvSpPr>
        <p:spPr bwMode="black">
          <a:xfrm>
            <a:off x="4341231" y="1673225"/>
            <a:ext cx="2540000" cy="396875"/>
          </a:xfrm>
          <a:prstGeom prst="rect">
            <a:avLst/>
          </a:prstGeom>
          <a:noFill/>
          <a:ln w="25400">
            <a:noFill/>
            <a:miter lim="800000"/>
            <a:headEnd/>
            <a:tailEnd/>
          </a:ln>
          <a:effectLst/>
        </p:spPr>
        <p:txBody>
          <a:bodyPr>
            <a:spAutoFit/>
          </a:bodyPr>
          <a:lstStyle/>
          <a:p>
            <a:pPr>
              <a:spcBef>
                <a:spcPct val="50000"/>
              </a:spcBef>
            </a:pPr>
            <a:r>
              <a:rPr lang="en-US" sz="2000"/>
              <a:t>initialize space, c</a:t>
            </a:r>
            <a:r>
              <a:rPr lang="en-US" sz="2000" baseline="-25000"/>
              <a:t>1</a:t>
            </a:r>
            <a:r>
              <a:rPr lang="en-US" sz="2000"/>
              <a:t>N</a:t>
            </a:r>
            <a:endParaRPr lang="en-US" sz="2000" baseline="-25000"/>
          </a:p>
        </p:txBody>
      </p:sp>
      <p:sp>
        <p:nvSpPr>
          <p:cNvPr id="13" name="Text Box 7"/>
          <p:cNvSpPr txBox="1">
            <a:spLocks noChangeArrowheads="1"/>
          </p:cNvSpPr>
          <p:nvPr/>
        </p:nvSpPr>
        <p:spPr bwMode="black">
          <a:xfrm>
            <a:off x="4350756" y="2082800"/>
            <a:ext cx="3876675" cy="396875"/>
          </a:xfrm>
          <a:prstGeom prst="rect">
            <a:avLst/>
          </a:prstGeom>
          <a:noFill/>
          <a:ln w="25400">
            <a:noFill/>
            <a:miter lim="800000"/>
            <a:headEnd/>
            <a:tailEnd/>
          </a:ln>
          <a:effectLst/>
        </p:spPr>
        <p:txBody>
          <a:bodyPr>
            <a:spAutoFit/>
          </a:bodyPr>
          <a:lstStyle/>
          <a:p>
            <a:pPr>
              <a:spcBef>
                <a:spcPct val="50000"/>
              </a:spcBef>
            </a:pPr>
            <a:r>
              <a:rPr lang="en-US" sz="2000"/>
              <a:t>initialize </a:t>
            </a:r>
            <a:r>
              <a:rPr lang="en-US" sz="2000">
                <a:latin typeface="Courier New"/>
              </a:rPr>
              <a:t>“</a:t>
            </a:r>
            <a:r>
              <a:rPr lang="en-US" sz="2000"/>
              <a:t>for</a:t>
            </a:r>
            <a:r>
              <a:rPr lang="en-US" sz="2000">
                <a:latin typeface="Courier New"/>
              </a:rPr>
              <a:t>”</a:t>
            </a:r>
            <a:r>
              <a:rPr lang="en-US" sz="2000"/>
              <a:t> loop, c</a:t>
            </a:r>
            <a:r>
              <a:rPr lang="en-US" sz="2000" baseline="-25000"/>
              <a:t>2</a:t>
            </a:r>
            <a:r>
              <a:rPr lang="en-US" sz="2000"/>
              <a:t>N</a:t>
            </a:r>
            <a:endParaRPr lang="en-US" sz="2000" baseline="-25000"/>
          </a:p>
        </p:txBody>
      </p:sp>
      <p:sp>
        <p:nvSpPr>
          <p:cNvPr id="14" name="Text Box 8"/>
          <p:cNvSpPr txBox="1">
            <a:spLocks noChangeArrowheads="1"/>
          </p:cNvSpPr>
          <p:nvPr/>
        </p:nvSpPr>
        <p:spPr bwMode="black">
          <a:xfrm>
            <a:off x="4846056" y="2492375"/>
            <a:ext cx="2947988" cy="396875"/>
          </a:xfrm>
          <a:prstGeom prst="rect">
            <a:avLst/>
          </a:prstGeom>
          <a:noFill/>
          <a:ln w="25400">
            <a:noFill/>
            <a:miter lim="800000"/>
            <a:headEnd/>
            <a:tailEnd/>
          </a:ln>
          <a:effectLst/>
        </p:spPr>
        <p:txBody>
          <a:bodyPr>
            <a:spAutoFit/>
          </a:bodyPr>
          <a:lstStyle/>
          <a:p>
            <a:pPr algn="r">
              <a:spcBef>
                <a:spcPct val="50000"/>
              </a:spcBef>
            </a:pPr>
            <a:r>
              <a:rPr lang="en-US" sz="2000"/>
              <a:t>Scalar assignment, c</a:t>
            </a:r>
            <a:r>
              <a:rPr lang="en-US" sz="2000" baseline="-25000"/>
              <a:t>3</a:t>
            </a:r>
          </a:p>
        </p:txBody>
      </p:sp>
      <p:sp>
        <p:nvSpPr>
          <p:cNvPr id="15" name="Text Box 9"/>
          <p:cNvSpPr txBox="1">
            <a:spLocks noChangeArrowheads="1"/>
          </p:cNvSpPr>
          <p:nvPr/>
        </p:nvSpPr>
        <p:spPr bwMode="black">
          <a:xfrm>
            <a:off x="4760331" y="2965450"/>
            <a:ext cx="3033713" cy="396875"/>
          </a:xfrm>
          <a:prstGeom prst="rect">
            <a:avLst/>
          </a:prstGeom>
          <a:noFill/>
          <a:ln w="25400">
            <a:noFill/>
            <a:miter lim="800000"/>
            <a:headEnd/>
            <a:tailEnd/>
          </a:ln>
          <a:effectLst/>
        </p:spPr>
        <p:txBody>
          <a:bodyPr>
            <a:spAutoFit/>
          </a:bodyPr>
          <a:lstStyle/>
          <a:p>
            <a:pPr algn="r">
              <a:spcBef>
                <a:spcPct val="50000"/>
              </a:spcBef>
            </a:pPr>
            <a:r>
              <a:rPr lang="en-US" sz="2000"/>
              <a:t>initialize </a:t>
            </a:r>
            <a:r>
              <a:rPr lang="en-US" sz="2000">
                <a:latin typeface="Courier New"/>
              </a:rPr>
              <a:t>“</a:t>
            </a:r>
            <a:r>
              <a:rPr lang="en-US" sz="2000"/>
              <a:t>for</a:t>
            </a:r>
            <a:r>
              <a:rPr lang="en-US" sz="2000">
                <a:latin typeface="Courier New"/>
              </a:rPr>
              <a:t>”</a:t>
            </a:r>
            <a:r>
              <a:rPr lang="en-US" sz="2000"/>
              <a:t> loop, c</a:t>
            </a:r>
            <a:r>
              <a:rPr lang="en-US" sz="2000" baseline="-25000"/>
              <a:t>2</a:t>
            </a:r>
            <a:r>
              <a:rPr lang="en-US" sz="2000"/>
              <a:t>N</a:t>
            </a:r>
            <a:endParaRPr lang="en-US" sz="2000" baseline="-25000"/>
          </a:p>
        </p:txBody>
      </p:sp>
      <p:sp>
        <p:nvSpPr>
          <p:cNvPr id="16" name="Text Box 10"/>
          <p:cNvSpPr txBox="1">
            <a:spLocks noChangeArrowheads="1"/>
          </p:cNvSpPr>
          <p:nvPr/>
        </p:nvSpPr>
        <p:spPr bwMode="black">
          <a:xfrm>
            <a:off x="5608056" y="1038225"/>
            <a:ext cx="3876675" cy="396875"/>
          </a:xfrm>
          <a:prstGeom prst="rect">
            <a:avLst/>
          </a:prstGeom>
          <a:noFill/>
          <a:ln w="25400">
            <a:noFill/>
            <a:miter lim="800000"/>
            <a:headEnd/>
            <a:tailEnd/>
          </a:ln>
          <a:effectLst/>
        </p:spPr>
        <p:txBody>
          <a:bodyPr>
            <a:spAutoFit/>
          </a:bodyPr>
          <a:lstStyle/>
          <a:p>
            <a:pPr>
              <a:spcBef>
                <a:spcPct val="50000"/>
              </a:spcBef>
            </a:pPr>
            <a:r>
              <a:rPr lang="en-US" sz="2000"/>
              <a:t>(3 accesses, 1 add, 1 multiply)</a:t>
            </a:r>
            <a:endParaRPr lang="en-US" sz="2000" baseline="-25000"/>
          </a:p>
        </p:txBody>
      </p:sp>
      <p:sp>
        <p:nvSpPr>
          <p:cNvPr id="17" name="Text Box 11"/>
          <p:cNvSpPr txBox="1">
            <a:spLocks noChangeArrowheads="1"/>
          </p:cNvSpPr>
          <p:nvPr/>
        </p:nvSpPr>
        <p:spPr bwMode="black">
          <a:xfrm>
            <a:off x="7805156" y="3424238"/>
            <a:ext cx="473075" cy="396875"/>
          </a:xfrm>
          <a:prstGeom prst="rect">
            <a:avLst/>
          </a:prstGeom>
          <a:noFill/>
          <a:ln w="25400">
            <a:noFill/>
            <a:miter lim="800000"/>
            <a:headEnd/>
            <a:tailEnd/>
          </a:ln>
          <a:effectLst/>
        </p:spPr>
        <p:txBody>
          <a:bodyPr>
            <a:spAutoFit/>
          </a:bodyPr>
          <a:lstStyle/>
          <a:p>
            <a:pPr algn="r">
              <a:spcBef>
                <a:spcPct val="50000"/>
              </a:spcBef>
            </a:pPr>
            <a:r>
              <a:rPr lang="en-US" sz="2000"/>
              <a:t>c</a:t>
            </a:r>
            <a:r>
              <a:rPr lang="en-US" sz="2000" baseline="-25000"/>
              <a:t>4</a:t>
            </a:r>
          </a:p>
        </p:txBody>
      </p:sp>
      <p:sp>
        <p:nvSpPr>
          <p:cNvPr id="18" name="Text Box 13"/>
          <p:cNvSpPr txBox="1">
            <a:spLocks noChangeArrowheads="1"/>
          </p:cNvSpPr>
          <p:nvPr/>
        </p:nvSpPr>
        <p:spPr bwMode="black">
          <a:xfrm>
            <a:off x="5087356" y="4175125"/>
            <a:ext cx="3187700" cy="396875"/>
          </a:xfrm>
          <a:prstGeom prst="rect">
            <a:avLst/>
          </a:prstGeom>
          <a:noFill/>
          <a:ln w="25400">
            <a:noFill/>
            <a:miter lim="800000"/>
            <a:headEnd/>
            <a:tailEnd/>
          </a:ln>
          <a:effectLst/>
        </p:spPr>
        <p:txBody>
          <a:bodyPr>
            <a:spAutoFit/>
          </a:bodyPr>
          <a:lstStyle/>
          <a:p>
            <a:pPr algn="r">
              <a:spcBef>
                <a:spcPct val="50000"/>
              </a:spcBef>
            </a:pPr>
            <a:r>
              <a:rPr lang="en-US" sz="2000" dirty="0"/>
              <a:t>End of loop, return/exit, c</a:t>
            </a:r>
            <a:r>
              <a:rPr lang="en-US" sz="2000" baseline="-25000" dirty="0"/>
              <a:t>5</a:t>
            </a:r>
          </a:p>
        </p:txBody>
      </p:sp>
      <p:sp>
        <p:nvSpPr>
          <p:cNvPr id="19" name="Text Box 14"/>
          <p:cNvSpPr txBox="1">
            <a:spLocks noChangeArrowheads="1"/>
          </p:cNvSpPr>
          <p:nvPr/>
        </p:nvSpPr>
        <p:spPr bwMode="black">
          <a:xfrm>
            <a:off x="4914319" y="4632325"/>
            <a:ext cx="3187700" cy="396875"/>
          </a:xfrm>
          <a:prstGeom prst="rect">
            <a:avLst/>
          </a:prstGeom>
          <a:noFill/>
          <a:ln w="25400">
            <a:noFill/>
            <a:miter lim="800000"/>
            <a:headEnd/>
            <a:tailEnd/>
          </a:ln>
          <a:effectLst/>
        </p:spPr>
        <p:txBody>
          <a:bodyPr>
            <a:spAutoFit/>
          </a:bodyPr>
          <a:lstStyle/>
          <a:p>
            <a:pPr algn="r">
              <a:spcBef>
                <a:spcPct val="50000"/>
              </a:spcBef>
            </a:pPr>
            <a:r>
              <a:rPr lang="en-US" sz="2000" dirty="0"/>
              <a:t>End of loop, return/exit, c</a:t>
            </a:r>
            <a:r>
              <a:rPr lang="en-US" sz="2000" baseline="-25000" dirty="0"/>
              <a:t>5</a:t>
            </a:r>
          </a:p>
        </p:txBody>
      </p:sp>
      <p:sp>
        <p:nvSpPr>
          <p:cNvPr id="20" name="AutoShape 15"/>
          <p:cNvSpPr>
            <a:spLocks/>
          </p:cNvSpPr>
          <p:nvPr/>
        </p:nvSpPr>
        <p:spPr bwMode="black">
          <a:xfrm>
            <a:off x="8243306" y="3541713"/>
            <a:ext cx="88900" cy="647700"/>
          </a:xfrm>
          <a:prstGeom prst="rightBrace">
            <a:avLst>
              <a:gd name="adj1" fmla="val 60714"/>
              <a:gd name="adj2" fmla="val 50000"/>
            </a:avLst>
          </a:prstGeom>
          <a:noFill/>
          <a:ln w="12700">
            <a:solidFill>
              <a:schemeClr val="bg1"/>
            </a:solidFill>
            <a:round/>
            <a:headEnd/>
            <a:tailEnd/>
          </a:ln>
          <a:effectLst/>
        </p:spPr>
        <p:txBody>
          <a:bodyPr wrap="none" anchor="ctr"/>
          <a:lstStyle/>
          <a:p>
            <a:endParaRPr lang="en-US"/>
          </a:p>
        </p:txBody>
      </p:sp>
      <p:sp>
        <p:nvSpPr>
          <p:cNvPr id="21" name="AutoShape 16"/>
          <p:cNvSpPr>
            <a:spLocks/>
          </p:cNvSpPr>
          <p:nvPr/>
        </p:nvSpPr>
        <p:spPr bwMode="black">
          <a:xfrm>
            <a:off x="8838619" y="2652713"/>
            <a:ext cx="88900" cy="1984375"/>
          </a:xfrm>
          <a:prstGeom prst="rightBrace">
            <a:avLst>
              <a:gd name="adj1" fmla="val 186012"/>
              <a:gd name="adj2" fmla="val 50000"/>
            </a:avLst>
          </a:prstGeom>
          <a:noFill/>
          <a:ln w="12700">
            <a:solidFill>
              <a:schemeClr val="bg1"/>
            </a:solidFill>
            <a:round/>
            <a:headEnd/>
            <a:tailEnd/>
          </a:ln>
          <a:effectLst/>
        </p:spPr>
        <p:txBody>
          <a:bodyPr wrap="none" anchor="ctr"/>
          <a:lstStyle/>
          <a:p>
            <a:endParaRPr lang="en-US"/>
          </a:p>
        </p:txBody>
      </p:sp>
      <p:sp>
        <p:nvSpPr>
          <p:cNvPr id="22" name="Text Box 17"/>
          <p:cNvSpPr txBox="1">
            <a:spLocks noChangeArrowheads="1"/>
          </p:cNvSpPr>
          <p:nvPr/>
        </p:nvSpPr>
        <p:spPr bwMode="black">
          <a:xfrm>
            <a:off x="1118606" y="5032375"/>
            <a:ext cx="8145463" cy="1324978"/>
          </a:xfrm>
          <a:prstGeom prst="rect">
            <a:avLst/>
          </a:prstGeom>
          <a:noFill/>
          <a:ln w="25400">
            <a:noFill/>
            <a:miter lim="800000"/>
            <a:headEnd/>
            <a:tailEnd/>
          </a:ln>
          <a:effectLst/>
        </p:spPr>
        <p:txBody>
          <a:bodyPr>
            <a:spAutoFit/>
          </a:bodyPr>
          <a:lstStyle/>
          <a:p>
            <a:pPr>
              <a:spcBef>
                <a:spcPct val="15000"/>
              </a:spcBef>
            </a:pPr>
            <a:endParaRPr lang="en-US" dirty="0"/>
          </a:p>
          <a:p>
            <a:pPr>
              <a:spcBef>
                <a:spcPct val="15000"/>
              </a:spcBef>
            </a:pPr>
            <a:r>
              <a:rPr lang="en-US" dirty="0"/>
              <a:t>Total = c</a:t>
            </a:r>
            <a:r>
              <a:rPr lang="en-US" baseline="-25000" dirty="0"/>
              <a:t>1</a:t>
            </a:r>
            <a:r>
              <a:rPr lang="en-US" dirty="0"/>
              <a:t>N+c</a:t>
            </a:r>
            <a:r>
              <a:rPr lang="en-US" baseline="-25000" dirty="0"/>
              <a:t>2</a:t>
            </a:r>
            <a:r>
              <a:rPr lang="en-US" dirty="0"/>
              <a:t>N+N(c</a:t>
            </a:r>
            <a:r>
              <a:rPr lang="en-US" baseline="-25000" dirty="0"/>
              <a:t>3</a:t>
            </a:r>
            <a:r>
              <a:rPr lang="en-US" dirty="0"/>
              <a:t>+c</a:t>
            </a:r>
            <a:r>
              <a:rPr lang="en-US" baseline="-25000" dirty="0"/>
              <a:t>2</a:t>
            </a:r>
            <a:r>
              <a:rPr lang="en-US" dirty="0"/>
              <a:t>N+N(c</a:t>
            </a:r>
            <a:r>
              <a:rPr lang="en-US" baseline="-25000" dirty="0"/>
              <a:t>4</a:t>
            </a:r>
            <a:r>
              <a:rPr lang="en-US" dirty="0"/>
              <a:t>+c</a:t>
            </a:r>
            <a:r>
              <a:rPr lang="en-US" baseline="-25000" dirty="0"/>
              <a:t>5</a:t>
            </a:r>
            <a:r>
              <a:rPr lang="en-US" dirty="0"/>
              <a:t>)+c</a:t>
            </a:r>
            <a:r>
              <a:rPr lang="en-US" baseline="-25000" dirty="0"/>
              <a:t>5</a:t>
            </a:r>
            <a:r>
              <a:rPr lang="en-US" dirty="0"/>
              <a:t>)</a:t>
            </a:r>
          </a:p>
          <a:p>
            <a:pPr>
              <a:spcBef>
                <a:spcPct val="15000"/>
              </a:spcBef>
            </a:pPr>
            <a:r>
              <a:rPr lang="en-US" dirty="0"/>
              <a:t>         = (c</a:t>
            </a:r>
            <a:r>
              <a:rPr lang="en-US" baseline="-25000" dirty="0"/>
              <a:t>2</a:t>
            </a:r>
            <a:r>
              <a:rPr lang="en-US" dirty="0"/>
              <a:t>+c</a:t>
            </a:r>
            <a:r>
              <a:rPr lang="en-US" baseline="-25000" dirty="0"/>
              <a:t>4</a:t>
            </a:r>
            <a:r>
              <a:rPr lang="en-US" dirty="0"/>
              <a:t>+c</a:t>
            </a:r>
            <a:r>
              <a:rPr lang="en-US" baseline="-25000" dirty="0"/>
              <a:t>5</a:t>
            </a:r>
            <a:r>
              <a:rPr lang="en-US" dirty="0"/>
              <a:t>)N</a:t>
            </a:r>
            <a:r>
              <a:rPr lang="en-US" baseline="30000" dirty="0"/>
              <a:t>2</a:t>
            </a:r>
            <a:r>
              <a:rPr lang="en-US" dirty="0"/>
              <a:t> + (c</a:t>
            </a:r>
            <a:r>
              <a:rPr lang="en-US" baseline="-25000" dirty="0"/>
              <a:t>1</a:t>
            </a:r>
            <a:r>
              <a:rPr lang="en-US" dirty="0"/>
              <a:t>+c</a:t>
            </a:r>
            <a:r>
              <a:rPr lang="en-US" baseline="-25000" dirty="0"/>
              <a:t>2</a:t>
            </a:r>
            <a:r>
              <a:rPr lang="en-US" dirty="0"/>
              <a:t>+c</a:t>
            </a:r>
            <a:r>
              <a:rPr lang="en-US" baseline="-25000" dirty="0"/>
              <a:t>3</a:t>
            </a:r>
            <a:r>
              <a:rPr lang="en-US" dirty="0"/>
              <a:t>+c</a:t>
            </a:r>
            <a:r>
              <a:rPr lang="en-US" baseline="-25000" dirty="0"/>
              <a:t>5</a:t>
            </a:r>
            <a:r>
              <a:rPr lang="en-US" dirty="0"/>
              <a:t>)N</a:t>
            </a:r>
          </a:p>
          <a:p>
            <a:pPr>
              <a:spcBef>
                <a:spcPct val="15000"/>
              </a:spcBef>
            </a:pPr>
            <a:r>
              <a:rPr lang="en-US" dirty="0"/>
              <a:t>         = c</a:t>
            </a:r>
            <a:r>
              <a:rPr lang="en-US" baseline="-25000" dirty="0"/>
              <a:t>6</a:t>
            </a:r>
            <a:r>
              <a:rPr lang="en-US" dirty="0"/>
              <a:t>N</a:t>
            </a:r>
            <a:r>
              <a:rPr lang="en-US" baseline="30000" dirty="0"/>
              <a:t>2</a:t>
            </a:r>
            <a:r>
              <a:rPr lang="en-US" dirty="0"/>
              <a:t> + c</a:t>
            </a:r>
            <a:r>
              <a:rPr lang="en-US" baseline="-25000" dirty="0"/>
              <a:t>7</a:t>
            </a:r>
            <a:r>
              <a:rPr lang="en-US" dirty="0"/>
              <a:t>N</a:t>
            </a:r>
          </a:p>
        </p:txBody>
      </p:sp>
      <p:sp>
        <p:nvSpPr>
          <p:cNvPr id="23" name="Text Box 19"/>
          <p:cNvSpPr txBox="1">
            <a:spLocks noChangeArrowheads="1"/>
          </p:cNvSpPr>
          <p:nvPr/>
        </p:nvSpPr>
        <p:spPr bwMode="black">
          <a:xfrm rot="16200000">
            <a:off x="7902787" y="3693319"/>
            <a:ext cx="1179513" cy="396875"/>
          </a:xfrm>
          <a:prstGeom prst="rect">
            <a:avLst/>
          </a:prstGeom>
          <a:noFill/>
          <a:ln w="25400">
            <a:noFill/>
            <a:miter lim="800000"/>
            <a:headEnd/>
            <a:tailEnd/>
          </a:ln>
          <a:effectLst/>
        </p:spPr>
        <p:txBody>
          <a:bodyPr>
            <a:spAutoFit/>
          </a:bodyPr>
          <a:lstStyle/>
          <a:p>
            <a:pPr algn="ctr">
              <a:spcBef>
                <a:spcPct val="50000"/>
              </a:spcBef>
            </a:pPr>
            <a:r>
              <a:rPr lang="en-US" sz="2000"/>
              <a:t>N times</a:t>
            </a:r>
          </a:p>
        </p:txBody>
      </p:sp>
      <p:sp>
        <p:nvSpPr>
          <p:cNvPr id="24" name="Text Box 20"/>
          <p:cNvSpPr txBox="1">
            <a:spLocks noChangeArrowheads="1"/>
          </p:cNvSpPr>
          <p:nvPr/>
        </p:nvSpPr>
        <p:spPr bwMode="black">
          <a:xfrm rot="16200000">
            <a:off x="8512388" y="3488531"/>
            <a:ext cx="1179512" cy="396875"/>
          </a:xfrm>
          <a:prstGeom prst="rect">
            <a:avLst/>
          </a:prstGeom>
          <a:noFill/>
          <a:ln w="25400">
            <a:noFill/>
            <a:miter lim="800000"/>
            <a:headEnd/>
            <a:tailEnd/>
          </a:ln>
          <a:effectLst/>
        </p:spPr>
        <p:txBody>
          <a:bodyPr>
            <a:spAutoFit/>
          </a:bodyPr>
          <a:lstStyle/>
          <a:p>
            <a:pPr algn="ctr">
              <a:spcBef>
                <a:spcPct val="50000"/>
              </a:spcBef>
            </a:pPr>
            <a:r>
              <a:rPr lang="en-US" sz="2000"/>
              <a:t>N times</a:t>
            </a:r>
          </a:p>
        </p:txBody>
      </p:sp>
      <p:sp>
        <p:nvSpPr>
          <p:cNvPr id="25" name="Line 21"/>
          <p:cNvSpPr>
            <a:spLocks noChangeShapeType="1"/>
          </p:cNvSpPr>
          <p:nvPr/>
        </p:nvSpPr>
        <p:spPr bwMode="black">
          <a:xfrm flipH="1">
            <a:off x="8138531" y="1438275"/>
            <a:ext cx="492125" cy="2068513"/>
          </a:xfrm>
          <a:prstGeom prst="line">
            <a:avLst/>
          </a:prstGeom>
          <a:noFill/>
          <a:ln w="9525">
            <a:solidFill>
              <a:schemeClr val="bg1"/>
            </a:solidFill>
            <a:round/>
            <a:headEnd/>
            <a:tailEnd type="triangle" w="med" len="med"/>
          </a:ln>
          <a:effectLst/>
        </p:spPr>
        <p:txBody>
          <a:bodyPr/>
          <a:lstStyle/>
          <a:p>
            <a:endParaRPr lang="en-US"/>
          </a:p>
        </p:txBody>
      </p:sp>
      <p:sp>
        <p:nvSpPr>
          <p:cNvPr id="26" name="AutoShape 16"/>
          <p:cNvSpPr>
            <a:spLocks/>
          </p:cNvSpPr>
          <p:nvPr/>
        </p:nvSpPr>
        <p:spPr bwMode="black">
          <a:xfrm>
            <a:off x="8685212" y="3276600"/>
            <a:ext cx="241300" cy="1374775"/>
          </a:xfrm>
          <a:prstGeom prst="rightBrace">
            <a:avLst>
              <a:gd name="adj1" fmla="val 186012"/>
              <a:gd name="adj2" fmla="val 50000"/>
            </a:avLst>
          </a:prstGeom>
          <a:solidFill>
            <a:srgbClr val="C00000"/>
          </a:solidFill>
          <a:ln w="12700">
            <a:solidFill>
              <a:schemeClr val="bg1"/>
            </a:solidFill>
            <a:round/>
            <a:headEnd/>
            <a:tailEnd/>
          </a:ln>
          <a:effectLst/>
        </p:spPr>
        <p:txBody>
          <a:bodyPr wrap="none" anchor="ctr"/>
          <a:lstStyle/>
          <a:p>
            <a:endParaRPr lang="en-US" dirty="0">
              <a:solidFill>
                <a:srgbClr val="C00000"/>
              </a:solidFill>
            </a:endParaRPr>
          </a:p>
        </p:txBody>
      </p:sp>
      <p:sp>
        <p:nvSpPr>
          <p:cNvPr id="27" name="AutoShape 16"/>
          <p:cNvSpPr>
            <a:spLocks/>
          </p:cNvSpPr>
          <p:nvPr/>
        </p:nvSpPr>
        <p:spPr bwMode="black">
          <a:xfrm>
            <a:off x="9371012" y="2667000"/>
            <a:ext cx="317500" cy="2667000"/>
          </a:xfrm>
          <a:prstGeom prst="rightBrace">
            <a:avLst>
              <a:gd name="adj1" fmla="val 186012"/>
              <a:gd name="adj2" fmla="val 50000"/>
            </a:avLst>
          </a:prstGeom>
          <a:solidFill>
            <a:srgbClr val="C00000"/>
          </a:solidFill>
          <a:ln w="12700">
            <a:solidFill>
              <a:schemeClr val="bg1"/>
            </a:solidFill>
            <a:round/>
            <a:headEnd/>
            <a:tailEnd/>
          </a:ln>
          <a:effectLst/>
        </p:spPr>
        <p:txBody>
          <a:bodyPr wrap="none" anchor="ctr"/>
          <a:lstStyle/>
          <a:p>
            <a:endParaRPr lang="en-US" dirty="0">
              <a:solidFill>
                <a:srgbClr val="C00000"/>
              </a:solidFill>
            </a:endParaRPr>
          </a:p>
        </p:txBody>
      </p:sp>
      <p:cxnSp>
        <p:nvCxnSpPr>
          <p:cNvPr id="31" name="Straight Arrow Connector 30"/>
          <p:cNvCxnSpPr/>
          <p:nvPr/>
        </p:nvCxnSpPr>
        <p:spPr>
          <a:xfrm rot="5400000">
            <a:off x="7275512" y="2324100"/>
            <a:ext cx="2133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Footer Placeholder 6">
            <a:extLst>
              <a:ext uri="{FF2B5EF4-FFF2-40B4-BE49-F238E27FC236}">
                <a16:creationId xmlns:a16="http://schemas.microsoft.com/office/drawing/2014/main" id="{CAB0CE3D-FA15-457E-A589-2DD0F99FB1D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nodePh="1">
                                  <p:stCondLst>
                                    <p:cond delay="0"/>
                                  </p:stCondLst>
                                  <p:endCondLst>
                                    <p:cond evt="begin" delay="0">
                                      <p:tn val="75"/>
                                    </p:cond>
                                  </p:endCondLst>
                                  <p:childTnLst>
                                    <p:set>
                                      <p:cBhvr>
                                        <p:cTn id="76" dur="1" fill="hold">
                                          <p:stCondLst>
                                            <p:cond delay="0"/>
                                          </p:stCondLst>
                                        </p:cTn>
                                        <p:tgtEl>
                                          <p:spTgt spid="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2">
                                            <p:txEl>
                                              <p:pRg st="3" end="3"/>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P spid="20" grpId="0" animBg="1"/>
      <p:bldP spid="21" grpId="0" animBg="1"/>
      <p:bldP spid="23" grpId="0"/>
      <p:bldP spid="24" grpId="0"/>
      <p:bldP spid="25" grpId="0" animBg="1"/>
      <p:bldP spid="26" grpId="0" animBg="1"/>
      <p:bldP spid="2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Introduction</a:t>
            </a:r>
            <a:r>
              <a:rPr lang="en-US">
                <a:sym typeface="Wingdings" pitchFamily="2" charset="2"/>
              </a:rPr>
              <a:t></a:t>
            </a:r>
            <a:fld id="{832E7802-4229-41D6-AAC3-3B49C46C6CAF}" type="slidenum">
              <a:rPr lang="en-US" smtClean="0"/>
              <a:pPr>
                <a:defRPr/>
              </a:pPr>
              <a:t>45</a:t>
            </a:fld>
            <a:endParaRPr lang="en-US"/>
          </a:p>
        </p:txBody>
      </p:sp>
      <p:sp>
        <p:nvSpPr>
          <p:cNvPr id="7" name="Rectangle 2"/>
          <p:cNvSpPr txBox="1">
            <a:spLocks noChangeArrowheads="1"/>
          </p:cNvSpPr>
          <p:nvPr/>
        </p:nvSpPr>
        <p:spPr bwMode="black">
          <a:xfrm>
            <a:off x="661988" y="152400"/>
            <a:ext cx="7551737"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effectLst>
                  <a:outerShdw blurRad="38100" dist="38100" dir="2700000" algn="tl">
                    <a:srgbClr val="C0C0C0"/>
                  </a:outerShdw>
                </a:effectLst>
                <a:uLnTx/>
                <a:uFillTx/>
                <a:latin typeface="+mj-lt"/>
                <a:ea typeface="+mj-ea"/>
                <a:cs typeface="+mj-cs"/>
              </a:rPr>
              <a:t>Time complexity familiar tasks</a:t>
            </a:r>
          </a:p>
        </p:txBody>
      </p:sp>
      <p:sp>
        <p:nvSpPr>
          <p:cNvPr id="8" name="Rectangle 3"/>
          <p:cNvSpPr txBox="1">
            <a:spLocks noChangeArrowheads="1"/>
          </p:cNvSpPr>
          <p:nvPr/>
        </p:nvSpPr>
        <p:spPr bwMode="black">
          <a:xfrm>
            <a:off x="280988" y="817563"/>
            <a:ext cx="6642100" cy="57610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000" b="1" i="0" u="sng" strike="noStrike" kern="0" cap="none" spc="0" normalizeH="0" baseline="0" noProof="0" dirty="0">
                <a:ln>
                  <a:noFill/>
                </a:ln>
                <a:effectLst>
                  <a:outerShdw blurRad="38100" dist="38100" dir="2700000" algn="tl">
                    <a:srgbClr val="C0C0C0"/>
                  </a:outerShdw>
                </a:effectLst>
                <a:uLnTx/>
                <a:uFillTx/>
                <a:latin typeface="+mn-lt"/>
                <a:ea typeface="+mn-ea"/>
                <a:cs typeface="+mn-cs"/>
              </a:rPr>
              <a:t>Task</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Matrix/vector multiply</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Getting a specific element from a list</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Dividing a list in half, dividing one halve in half, etc</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Binary Search</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Scanning (brute force search) a list</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Nested </a:t>
            </a:r>
            <a:r>
              <a:rPr kumimoji="0" lang="en-US" sz="2000" b="1" i="0" u="none" strike="noStrike" kern="0" cap="none" spc="0" normalizeH="0" baseline="0" noProof="0" dirty="0">
                <a:ln>
                  <a:noFill/>
                </a:ln>
                <a:effectLst>
                  <a:outerShdw blurRad="38100" dist="38100" dir="2700000" algn="tl">
                    <a:srgbClr val="C0C0C0"/>
                  </a:outerShdw>
                </a:effectLst>
                <a:uLnTx/>
                <a:uFillTx/>
                <a:latin typeface="Courier New" pitchFamily="49" charset="0"/>
                <a:cs typeface="Courier New" pitchFamily="49" charset="0"/>
              </a:rPr>
              <a:t>for</a:t>
            </a: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 loops (k levels)</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err="1">
                <a:ln>
                  <a:noFill/>
                </a:ln>
                <a:effectLst>
                  <a:outerShdw blurRad="38100" dist="38100" dir="2700000" algn="tl">
                    <a:srgbClr val="C0C0C0"/>
                  </a:outerShdw>
                </a:effectLst>
                <a:uLnTx/>
                <a:uFillTx/>
                <a:latin typeface="+mn-lt"/>
                <a:cs typeface="+mn-cs"/>
              </a:rPr>
              <a:t>MergeSort</a:t>
            </a:r>
            <a:endPar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endParaRP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err="1">
                <a:ln>
                  <a:noFill/>
                </a:ln>
                <a:effectLst>
                  <a:outerShdw blurRad="38100" dist="38100" dir="2700000" algn="tl">
                    <a:srgbClr val="C0C0C0"/>
                  </a:outerShdw>
                </a:effectLst>
                <a:uLnTx/>
                <a:uFillTx/>
                <a:latin typeface="+mn-lt"/>
                <a:cs typeface="+mn-cs"/>
              </a:rPr>
              <a:t>BubbleSort</a:t>
            </a:r>
            <a:endPar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endParaRP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Generate all subsets of a set of data</a:t>
            </a:r>
          </a:p>
          <a:p>
            <a:pPr marL="742950" marR="0" lvl="1" indent="-28575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effectLst>
                  <a:outerShdw blurRad="38100" dist="38100" dir="2700000" algn="tl">
                    <a:srgbClr val="C0C0C0"/>
                  </a:outerShdw>
                </a:effectLst>
                <a:uLnTx/>
                <a:uFillTx/>
                <a:latin typeface="+mn-lt"/>
                <a:cs typeface="+mn-cs"/>
              </a:rPr>
              <a:t>Generate all permutations of a set of data</a:t>
            </a:r>
          </a:p>
        </p:txBody>
      </p:sp>
      <p:sp>
        <p:nvSpPr>
          <p:cNvPr id="9" name="Rectangle 4"/>
          <p:cNvSpPr>
            <a:spLocks noChangeArrowheads="1"/>
          </p:cNvSpPr>
          <p:nvPr/>
        </p:nvSpPr>
        <p:spPr bwMode="black">
          <a:xfrm>
            <a:off x="6927850" y="823913"/>
            <a:ext cx="1798638" cy="5761037"/>
          </a:xfrm>
          <a:prstGeom prst="rect">
            <a:avLst/>
          </a:prstGeom>
          <a:noFill/>
          <a:ln w="9525">
            <a:noFill/>
            <a:miter lim="800000"/>
            <a:headEnd/>
            <a:tailEnd/>
          </a:ln>
          <a:effectLst/>
        </p:spPr>
        <p:txBody>
          <a:bodyPr/>
          <a:lstStyle/>
          <a:p>
            <a:pPr>
              <a:spcBef>
                <a:spcPct val="20000"/>
              </a:spcBef>
            </a:pPr>
            <a:r>
              <a:rPr lang="en-US" sz="2400" dirty="0"/>
              <a:t>Growth rate</a:t>
            </a:r>
          </a:p>
          <a:p>
            <a:pPr>
              <a:spcBef>
                <a:spcPct val="20000"/>
              </a:spcBef>
            </a:pPr>
            <a:r>
              <a:rPr lang="en-US" sz="2000" dirty="0"/>
              <a:t>O(N</a:t>
            </a:r>
            <a:r>
              <a:rPr lang="en-US" sz="2000" baseline="30000" dirty="0"/>
              <a:t>2</a:t>
            </a:r>
            <a:r>
              <a:rPr lang="en-US" sz="2000" dirty="0"/>
              <a:t>)</a:t>
            </a:r>
          </a:p>
          <a:p>
            <a:pPr>
              <a:spcBef>
                <a:spcPct val="20000"/>
              </a:spcBef>
            </a:pPr>
            <a:r>
              <a:rPr lang="en-US" sz="2000" dirty="0"/>
              <a:t>O(1)</a:t>
            </a:r>
          </a:p>
          <a:p>
            <a:pPr>
              <a:spcBef>
                <a:spcPct val="20000"/>
              </a:spcBef>
            </a:pPr>
            <a:r>
              <a:rPr lang="en-US" sz="2000" dirty="0"/>
              <a:t>O(log</a:t>
            </a:r>
            <a:r>
              <a:rPr lang="en-US" sz="2000" baseline="-25000" dirty="0"/>
              <a:t>2</a:t>
            </a:r>
            <a:r>
              <a:rPr lang="en-US" sz="2000" dirty="0"/>
              <a:t>N)</a:t>
            </a:r>
          </a:p>
          <a:p>
            <a:pPr>
              <a:spcBef>
                <a:spcPct val="20000"/>
              </a:spcBef>
            </a:pPr>
            <a:r>
              <a:rPr lang="en-US" sz="2000" dirty="0"/>
              <a:t>O(log</a:t>
            </a:r>
            <a:r>
              <a:rPr lang="en-US" sz="2000" baseline="-25000" dirty="0"/>
              <a:t>2</a:t>
            </a:r>
            <a:r>
              <a:rPr lang="en-US" sz="2000" dirty="0"/>
              <a:t>N)</a:t>
            </a:r>
          </a:p>
          <a:p>
            <a:pPr>
              <a:spcBef>
                <a:spcPct val="20000"/>
              </a:spcBef>
            </a:pPr>
            <a:r>
              <a:rPr lang="en-US" sz="2000" dirty="0"/>
              <a:t>O(N)</a:t>
            </a:r>
          </a:p>
          <a:p>
            <a:pPr>
              <a:spcBef>
                <a:spcPct val="20000"/>
              </a:spcBef>
            </a:pPr>
            <a:r>
              <a:rPr lang="en-US" sz="2000" dirty="0"/>
              <a:t>O(</a:t>
            </a:r>
            <a:r>
              <a:rPr lang="en-US" sz="2000" dirty="0" err="1"/>
              <a:t>N</a:t>
            </a:r>
            <a:r>
              <a:rPr lang="en-US" sz="2000" baseline="30000" dirty="0" err="1"/>
              <a:t>k</a:t>
            </a:r>
            <a:r>
              <a:rPr lang="en-US" sz="2000" dirty="0"/>
              <a:t>)</a:t>
            </a:r>
          </a:p>
          <a:p>
            <a:pPr>
              <a:spcBef>
                <a:spcPct val="20000"/>
              </a:spcBef>
            </a:pPr>
            <a:r>
              <a:rPr lang="en-US" sz="2000" dirty="0"/>
              <a:t>O(N log</a:t>
            </a:r>
            <a:r>
              <a:rPr lang="en-US" sz="2000" baseline="-25000" dirty="0"/>
              <a:t>2</a:t>
            </a:r>
            <a:r>
              <a:rPr lang="en-US" sz="2000" dirty="0"/>
              <a:t>N)</a:t>
            </a:r>
          </a:p>
          <a:p>
            <a:pPr>
              <a:spcBef>
                <a:spcPct val="20000"/>
              </a:spcBef>
            </a:pPr>
            <a:r>
              <a:rPr lang="en-US" sz="2000" dirty="0"/>
              <a:t>O(N</a:t>
            </a:r>
            <a:r>
              <a:rPr lang="en-US" sz="2000" baseline="30000" dirty="0"/>
              <a:t>2</a:t>
            </a:r>
            <a:r>
              <a:rPr lang="en-US" sz="2000" dirty="0"/>
              <a:t>)</a:t>
            </a:r>
          </a:p>
          <a:p>
            <a:pPr>
              <a:spcBef>
                <a:spcPct val="20000"/>
              </a:spcBef>
            </a:pPr>
            <a:r>
              <a:rPr lang="en-US" sz="2000" dirty="0"/>
              <a:t>O(2</a:t>
            </a:r>
            <a:r>
              <a:rPr lang="en-US" sz="2000" baseline="30000" dirty="0"/>
              <a:t>N</a:t>
            </a:r>
            <a:r>
              <a:rPr lang="en-US" sz="2000" dirty="0"/>
              <a:t>)</a:t>
            </a:r>
          </a:p>
          <a:p>
            <a:pPr>
              <a:spcBef>
                <a:spcPct val="20000"/>
              </a:spcBef>
            </a:pPr>
            <a:r>
              <a:rPr lang="en-US" sz="2000" dirty="0"/>
              <a:t>O(N!)</a:t>
            </a:r>
          </a:p>
        </p:txBody>
      </p:sp>
      <p:sp>
        <p:nvSpPr>
          <p:cNvPr id="10" name="Line 5"/>
          <p:cNvSpPr>
            <a:spLocks noChangeShapeType="1"/>
          </p:cNvSpPr>
          <p:nvPr/>
        </p:nvSpPr>
        <p:spPr bwMode="black">
          <a:xfrm>
            <a:off x="409575" y="1201738"/>
            <a:ext cx="8215313" cy="12700"/>
          </a:xfrm>
          <a:prstGeom prst="line">
            <a:avLst/>
          </a:prstGeom>
          <a:noFill/>
          <a:ln w="25400">
            <a:solidFill>
              <a:schemeClr val="bg1"/>
            </a:solidFill>
            <a:round/>
            <a:headEnd/>
            <a:tailEnd/>
          </a:ln>
          <a:effectLst/>
        </p:spPr>
        <p:txBody>
          <a:bodyPr/>
          <a:lstStyle/>
          <a:p>
            <a:endParaRPr lang="en-US"/>
          </a:p>
        </p:txBody>
      </p:sp>
      <p:sp>
        <p:nvSpPr>
          <p:cNvPr id="11" name="Line 6"/>
          <p:cNvSpPr>
            <a:spLocks noChangeShapeType="1"/>
          </p:cNvSpPr>
          <p:nvPr/>
        </p:nvSpPr>
        <p:spPr bwMode="black">
          <a:xfrm>
            <a:off x="6919913" y="887413"/>
            <a:ext cx="0" cy="4068762"/>
          </a:xfrm>
          <a:prstGeom prst="line">
            <a:avLst/>
          </a:prstGeom>
          <a:noFill/>
          <a:ln w="25400">
            <a:solidFill>
              <a:schemeClr val="bg1"/>
            </a:solidFill>
            <a:round/>
            <a:headEnd/>
            <a:tailEnd/>
          </a:ln>
          <a:effectLst/>
        </p:spPr>
        <p:txBody>
          <a:bodyPr/>
          <a:lstStyle/>
          <a:p>
            <a:endParaRPr lang="en-US"/>
          </a:p>
        </p:txBody>
      </p:sp>
      <p:sp>
        <p:nvSpPr>
          <p:cNvPr id="12" name="Line 7"/>
          <p:cNvSpPr>
            <a:spLocks noChangeShapeType="1"/>
          </p:cNvSpPr>
          <p:nvPr/>
        </p:nvSpPr>
        <p:spPr bwMode="black">
          <a:xfrm>
            <a:off x="419100" y="4954588"/>
            <a:ext cx="8215313" cy="12700"/>
          </a:xfrm>
          <a:prstGeom prst="line">
            <a:avLst/>
          </a:prstGeom>
          <a:noFill/>
          <a:ln w="25400">
            <a:solidFill>
              <a:schemeClr val="bg1"/>
            </a:solidFill>
            <a:round/>
            <a:headEnd/>
            <a:tailEnd/>
          </a:ln>
          <a:effectLst/>
        </p:spPr>
        <p:txBody>
          <a:bodyPr/>
          <a:lstStyle/>
          <a:p>
            <a:endParaRPr lang="en-US"/>
          </a:p>
        </p:txBody>
      </p:sp>
      <p:sp>
        <p:nvSpPr>
          <p:cNvPr id="13" name="Footer Placeholder 6">
            <a:extLst>
              <a:ext uri="{FF2B5EF4-FFF2-40B4-BE49-F238E27FC236}">
                <a16:creationId xmlns:a16="http://schemas.microsoft.com/office/drawing/2014/main" id="{C313DE32-CA9C-4D77-9FC1-30187964143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a:t>Insertion Sort</a:t>
            </a:r>
          </a:p>
        </p:txBody>
      </p:sp>
      <p:sp>
        <p:nvSpPr>
          <p:cNvPr id="51203" name="Rectangle 3"/>
          <p:cNvSpPr>
            <a:spLocks noGrp="1" noChangeArrowheads="1"/>
          </p:cNvSpPr>
          <p:nvPr>
            <p:ph type="body" idx="1"/>
          </p:nvPr>
        </p:nvSpPr>
        <p:spPr>
          <a:xfrm>
            <a:off x="609600" y="1719263"/>
            <a:ext cx="10969625" cy="2620962"/>
          </a:xfrm>
        </p:spPr>
        <p:txBody>
          <a:bodyPr/>
          <a:lstStyle/>
          <a:p>
            <a:pPr>
              <a:defRPr/>
            </a:pPr>
            <a:r>
              <a:rPr lang="en-US" sz="2600"/>
              <a:t>while some elements unsorted:</a:t>
            </a:r>
          </a:p>
          <a:p>
            <a:pPr lvl="1">
              <a:defRPr/>
            </a:pPr>
            <a:r>
              <a:rPr lang="en-US" sz="2200"/>
              <a:t>Using linear search, find the location in the sorted portion where the 1</a:t>
            </a:r>
            <a:r>
              <a:rPr lang="en-US" sz="2200" baseline="30000"/>
              <a:t>st</a:t>
            </a:r>
            <a:r>
              <a:rPr lang="en-US" sz="2200"/>
              <a:t> element of the unsorted portion should be inserted </a:t>
            </a:r>
          </a:p>
          <a:p>
            <a:pPr lvl="1">
              <a:defRPr/>
            </a:pPr>
            <a:r>
              <a:rPr lang="en-US" sz="2200"/>
              <a:t>Move all the elements after the insertion location up one position to make space for the new element</a:t>
            </a:r>
          </a:p>
        </p:txBody>
      </p:sp>
      <p:sp>
        <p:nvSpPr>
          <p:cNvPr id="52228" name="Text Box 4"/>
          <p:cNvSpPr txBox="1">
            <a:spLocks noChangeArrowheads="1"/>
          </p:cNvSpPr>
          <p:nvPr/>
        </p:nvSpPr>
        <p:spPr bwMode="auto">
          <a:xfrm>
            <a:off x="4751388" y="4652963"/>
            <a:ext cx="576262"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13</a:t>
            </a:r>
          </a:p>
        </p:txBody>
      </p:sp>
      <p:sp>
        <p:nvSpPr>
          <p:cNvPr id="52229" name="Text Box 5"/>
          <p:cNvSpPr txBox="1">
            <a:spLocks noChangeArrowheads="1"/>
          </p:cNvSpPr>
          <p:nvPr/>
        </p:nvSpPr>
        <p:spPr bwMode="auto">
          <a:xfrm>
            <a:off x="6477000"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21</a:t>
            </a:r>
          </a:p>
        </p:txBody>
      </p:sp>
      <p:sp>
        <p:nvSpPr>
          <p:cNvPr id="52230" name="Text Box 6"/>
          <p:cNvSpPr txBox="1">
            <a:spLocks noChangeArrowheads="1"/>
          </p:cNvSpPr>
          <p:nvPr/>
        </p:nvSpPr>
        <p:spPr bwMode="auto">
          <a:xfrm>
            <a:off x="3022600" y="4652963"/>
            <a:ext cx="576263"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45</a:t>
            </a:r>
          </a:p>
        </p:txBody>
      </p:sp>
      <p:sp>
        <p:nvSpPr>
          <p:cNvPr id="52231" name="Text Box 7"/>
          <p:cNvSpPr txBox="1">
            <a:spLocks noChangeArrowheads="1"/>
          </p:cNvSpPr>
          <p:nvPr/>
        </p:nvSpPr>
        <p:spPr bwMode="auto">
          <a:xfrm>
            <a:off x="3597275"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79</a:t>
            </a:r>
          </a:p>
        </p:txBody>
      </p:sp>
      <p:sp>
        <p:nvSpPr>
          <p:cNvPr id="52232" name="Text Box 8"/>
          <p:cNvSpPr txBox="1">
            <a:spLocks noChangeArrowheads="1"/>
          </p:cNvSpPr>
          <p:nvPr/>
        </p:nvSpPr>
        <p:spPr bwMode="auto">
          <a:xfrm>
            <a:off x="4173538"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47</a:t>
            </a:r>
          </a:p>
        </p:txBody>
      </p:sp>
      <p:sp>
        <p:nvSpPr>
          <p:cNvPr id="52233" name="Text Box 9"/>
          <p:cNvSpPr txBox="1">
            <a:spLocks noChangeArrowheads="1"/>
          </p:cNvSpPr>
          <p:nvPr/>
        </p:nvSpPr>
        <p:spPr bwMode="auto">
          <a:xfrm>
            <a:off x="7627938"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22</a:t>
            </a:r>
          </a:p>
        </p:txBody>
      </p:sp>
      <p:sp>
        <p:nvSpPr>
          <p:cNvPr id="52234" name="Text Box 10"/>
          <p:cNvSpPr txBox="1">
            <a:spLocks noChangeArrowheads="1"/>
          </p:cNvSpPr>
          <p:nvPr/>
        </p:nvSpPr>
        <p:spPr bwMode="auto">
          <a:xfrm>
            <a:off x="1295400"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38</a:t>
            </a:r>
          </a:p>
        </p:txBody>
      </p:sp>
      <p:sp>
        <p:nvSpPr>
          <p:cNvPr id="52235" name="Text Box 11"/>
          <p:cNvSpPr txBox="1">
            <a:spLocks noChangeArrowheads="1"/>
          </p:cNvSpPr>
          <p:nvPr/>
        </p:nvSpPr>
        <p:spPr bwMode="auto">
          <a:xfrm>
            <a:off x="5324475"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74</a:t>
            </a:r>
          </a:p>
        </p:txBody>
      </p:sp>
      <p:sp>
        <p:nvSpPr>
          <p:cNvPr id="52236" name="Text Box 12"/>
          <p:cNvSpPr txBox="1">
            <a:spLocks noChangeArrowheads="1"/>
          </p:cNvSpPr>
          <p:nvPr/>
        </p:nvSpPr>
        <p:spPr bwMode="auto">
          <a:xfrm>
            <a:off x="5902325"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36</a:t>
            </a:r>
          </a:p>
        </p:txBody>
      </p:sp>
      <p:sp>
        <p:nvSpPr>
          <p:cNvPr id="51213" name="Text Box 13"/>
          <p:cNvSpPr txBox="1">
            <a:spLocks noChangeArrowheads="1"/>
          </p:cNvSpPr>
          <p:nvPr/>
        </p:nvSpPr>
        <p:spPr bwMode="auto">
          <a:xfrm>
            <a:off x="2446338"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66</a:t>
            </a:r>
          </a:p>
        </p:txBody>
      </p:sp>
      <p:sp>
        <p:nvSpPr>
          <p:cNvPr id="52238" name="Text Box 14"/>
          <p:cNvSpPr txBox="1">
            <a:spLocks noChangeArrowheads="1"/>
          </p:cNvSpPr>
          <p:nvPr/>
        </p:nvSpPr>
        <p:spPr bwMode="auto">
          <a:xfrm>
            <a:off x="7053263"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94</a:t>
            </a:r>
          </a:p>
        </p:txBody>
      </p:sp>
      <p:sp>
        <p:nvSpPr>
          <p:cNvPr id="52239" name="Text Box 15"/>
          <p:cNvSpPr txBox="1">
            <a:spLocks noChangeArrowheads="1"/>
          </p:cNvSpPr>
          <p:nvPr/>
        </p:nvSpPr>
        <p:spPr bwMode="auto">
          <a:xfrm>
            <a:off x="9356725"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29</a:t>
            </a:r>
          </a:p>
        </p:txBody>
      </p:sp>
      <p:sp>
        <p:nvSpPr>
          <p:cNvPr id="52240" name="Text Box 16"/>
          <p:cNvSpPr txBox="1">
            <a:spLocks noChangeArrowheads="1"/>
          </p:cNvSpPr>
          <p:nvPr/>
        </p:nvSpPr>
        <p:spPr bwMode="auto">
          <a:xfrm>
            <a:off x="8204200"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57</a:t>
            </a:r>
          </a:p>
        </p:txBody>
      </p:sp>
      <p:sp>
        <p:nvSpPr>
          <p:cNvPr id="52241" name="Text Box 17"/>
          <p:cNvSpPr txBox="1">
            <a:spLocks noChangeArrowheads="1"/>
          </p:cNvSpPr>
          <p:nvPr/>
        </p:nvSpPr>
        <p:spPr bwMode="auto">
          <a:xfrm>
            <a:off x="9932988"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81</a:t>
            </a:r>
          </a:p>
        </p:txBody>
      </p:sp>
      <p:sp>
        <p:nvSpPr>
          <p:cNvPr id="51218" name="Text Box 18"/>
          <p:cNvSpPr txBox="1">
            <a:spLocks noChangeArrowheads="1"/>
          </p:cNvSpPr>
          <p:nvPr/>
        </p:nvSpPr>
        <p:spPr bwMode="auto">
          <a:xfrm>
            <a:off x="1870075"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60</a:t>
            </a:r>
          </a:p>
        </p:txBody>
      </p:sp>
      <p:sp>
        <p:nvSpPr>
          <p:cNvPr id="52243" name="Text Box 19"/>
          <p:cNvSpPr txBox="1">
            <a:spLocks noChangeArrowheads="1"/>
          </p:cNvSpPr>
          <p:nvPr/>
        </p:nvSpPr>
        <p:spPr bwMode="auto">
          <a:xfrm>
            <a:off x="8782050" y="4652963"/>
            <a:ext cx="577850" cy="376237"/>
          </a:xfrm>
          <a:prstGeom prst="rect">
            <a:avLst/>
          </a:prstGeom>
          <a:solidFill>
            <a:srgbClr val="FF66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16</a:t>
            </a:r>
          </a:p>
        </p:txBody>
      </p:sp>
      <p:sp>
        <p:nvSpPr>
          <p:cNvPr id="51220" name="Text Box 20"/>
          <p:cNvSpPr txBox="1">
            <a:spLocks noChangeArrowheads="1"/>
          </p:cNvSpPr>
          <p:nvPr/>
        </p:nvSpPr>
        <p:spPr bwMode="auto">
          <a:xfrm>
            <a:off x="3024188" y="4149725"/>
            <a:ext cx="577850" cy="376238"/>
          </a:xfrm>
          <a:prstGeom prst="rect">
            <a:avLst/>
          </a:prstGeom>
          <a:solidFill>
            <a:schemeClr val="accent2"/>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45</a:t>
            </a:r>
          </a:p>
        </p:txBody>
      </p:sp>
      <p:sp>
        <p:nvSpPr>
          <p:cNvPr id="51221" name="Text Box 21"/>
          <p:cNvSpPr txBox="1">
            <a:spLocks noChangeArrowheads="1"/>
          </p:cNvSpPr>
          <p:nvPr/>
        </p:nvSpPr>
        <p:spPr bwMode="auto">
          <a:xfrm>
            <a:off x="3024188"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66</a:t>
            </a:r>
          </a:p>
        </p:txBody>
      </p:sp>
      <p:sp>
        <p:nvSpPr>
          <p:cNvPr id="51222" name="Text Box 22"/>
          <p:cNvSpPr txBox="1">
            <a:spLocks noChangeArrowheads="1"/>
          </p:cNvSpPr>
          <p:nvPr/>
        </p:nvSpPr>
        <p:spPr bwMode="auto">
          <a:xfrm>
            <a:off x="2446338"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60</a:t>
            </a:r>
          </a:p>
        </p:txBody>
      </p:sp>
      <p:sp>
        <p:nvSpPr>
          <p:cNvPr id="51223" name="Text Box 23"/>
          <p:cNvSpPr txBox="1">
            <a:spLocks noChangeArrowheads="1"/>
          </p:cNvSpPr>
          <p:nvPr/>
        </p:nvSpPr>
        <p:spPr bwMode="auto">
          <a:xfrm>
            <a:off x="1870075" y="4652963"/>
            <a:ext cx="577850" cy="376237"/>
          </a:xfrm>
          <a:prstGeom prst="rect">
            <a:avLst/>
          </a:prstGeom>
          <a:solidFill>
            <a:srgbClr val="00FF00"/>
          </a:solidFill>
          <a:ln w="9525">
            <a:solidFill>
              <a:schemeClr val="tx1"/>
            </a:solidFill>
            <a:miter lim="800000"/>
            <a:headEnd/>
            <a:tailEnd/>
          </a:ln>
        </p:spPr>
        <p:txBody>
          <a:bodyPr lIns="45720" rIns="45720">
            <a:spAutoFit/>
          </a:bodyPr>
          <a:lstStyle/>
          <a:p>
            <a:pPr algn="ctr">
              <a:spcBef>
                <a:spcPct val="50000"/>
              </a:spcBef>
            </a:pPr>
            <a:r>
              <a:rPr lang="en-US" b="1">
                <a:latin typeface="Courier New" pitchFamily="49" charset="0"/>
              </a:rPr>
              <a:t>45</a:t>
            </a:r>
          </a:p>
        </p:txBody>
      </p:sp>
      <p:sp>
        <p:nvSpPr>
          <p:cNvPr id="52248" name="Text Box 24"/>
          <p:cNvSpPr txBox="1">
            <a:spLocks noChangeArrowheads="1"/>
          </p:cNvSpPr>
          <p:nvPr/>
        </p:nvSpPr>
        <p:spPr bwMode="auto">
          <a:xfrm>
            <a:off x="1295400" y="5157788"/>
            <a:ext cx="9215438" cy="379412"/>
          </a:xfrm>
          <a:prstGeom prst="rect">
            <a:avLst/>
          </a:prstGeom>
          <a:solidFill>
            <a:schemeClr val="accent1"/>
          </a:solidFill>
          <a:ln w="12700">
            <a:solidFill>
              <a:schemeClr val="hlink"/>
            </a:solidFill>
            <a:miter lim="800000"/>
            <a:headEnd/>
            <a:tailEnd/>
          </a:ln>
        </p:spPr>
        <p:txBody>
          <a:bodyPr>
            <a:spAutoFit/>
          </a:bodyPr>
          <a:lstStyle/>
          <a:p>
            <a:pPr algn="ctr">
              <a:spcBef>
                <a:spcPct val="50000"/>
              </a:spcBef>
            </a:pPr>
            <a:r>
              <a:rPr lang="en-US" b="1">
                <a:latin typeface="Courier New" pitchFamily="49" charset="0"/>
              </a:rPr>
              <a:t>the fourth iteration of this loop is shown here</a:t>
            </a:r>
          </a:p>
        </p:txBody>
      </p:sp>
      <p:sp>
        <p:nvSpPr>
          <p:cNvPr id="25" name="Footer Placeholder 6">
            <a:extLst>
              <a:ext uri="{FF2B5EF4-FFF2-40B4-BE49-F238E27FC236}">
                <a16:creationId xmlns:a16="http://schemas.microsoft.com/office/drawing/2014/main" id="{BC417DC7-8A11-437A-9741-C1917994565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20"/>
                                        </p:tgtEl>
                                        <p:attrNameLst>
                                          <p:attrName>style.visibility</p:attrName>
                                        </p:attrNameLst>
                                      </p:cBhvr>
                                      <p:to>
                                        <p:strVal val="visible"/>
                                      </p:to>
                                    </p:set>
                                    <p:animEffect transition="in" filter="dissolve">
                                      <p:cBhvr>
                                        <p:cTn id="7" dur="1000"/>
                                        <p:tgtEl>
                                          <p:spTgt spid="51220"/>
                                        </p:tgtEl>
                                      </p:cBhvr>
                                    </p:animEffect>
                                  </p:childTnLst>
                                </p:cTn>
                              </p:par>
                            </p:childTnLst>
                          </p:cTn>
                        </p:par>
                        <p:par>
                          <p:cTn id="8" fill="hold">
                            <p:stCondLst>
                              <p:cond delay="1000"/>
                            </p:stCondLst>
                            <p:childTnLst>
                              <p:par>
                                <p:cTn id="9" presetID="9" presetClass="entr" presetSubtype="0" fill="hold" grpId="0" nodeType="afterEffect">
                                  <p:stCondLst>
                                    <p:cond delay="1000"/>
                                  </p:stCondLst>
                                  <p:childTnLst>
                                    <p:set>
                                      <p:cBhvr>
                                        <p:cTn id="10" dur="1" fill="hold">
                                          <p:stCondLst>
                                            <p:cond delay="0"/>
                                          </p:stCondLst>
                                        </p:cTn>
                                        <p:tgtEl>
                                          <p:spTgt spid="51221"/>
                                        </p:tgtEl>
                                        <p:attrNameLst>
                                          <p:attrName>style.visibility</p:attrName>
                                        </p:attrNameLst>
                                      </p:cBhvr>
                                      <p:to>
                                        <p:strVal val="visible"/>
                                      </p:to>
                                    </p:set>
                                    <p:animEffect transition="in" filter="dissolve">
                                      <p:cBhvr>
                                        <p:cTn id="11" dur="1000"/>
                                        <p:tgtEl>
                                          <p:spTgt spid="51221"/>
                                        </p:tgtEl>
                                      </p:cBhvr>
                                    </p:animEffect>
                                  </p:childTnLst>
                                </p:cTn>
                              </p:par>
                              <p:par>
                                <p:cTn id="12" presetID="9" presetClass="exit" presetSubtype="0" fill="hold" grpId="0" nodeType="withEffect">
                                  <p:stCondLst>
                                    <p:cond delay="0"/>
                                  </p:stCondLst>
                                  <p:childTnLst>
                                    <p:animEffect transition="out" filter="dissolve">
                                      <p:cBhvr>
                                        <p:cTn id="13" dur="1000"/>
                                        <p:tgtEl>
                                          <p:spTgt spid="51213"/>
                                        </p:tgtEl>
                                      </p:cBhvr>
                                    </p:animEffect>
                                    <p:set>
                                      <p:cBhvr>
                                        <p:cTn id="14" dur="1" fill="hold">
                                          <p:stCondLst>
                                            <p:cond delay="999"/>
                                          </p:stCondLst>
                                        </p:cTn>
                                        <p:tgtEl>
                                          <p:spTgt spid="51213"/>
                                        </p:tgtEl>
                                        <p:attrNameLst>
                                          <p:attrName>style.visibility</p:attrName>
                                        </p:attrNameLst>
                                      </p:cBhvr>
                                      <p:to>
                                        <p:strVal val="hidden"/>
                                      </p:to>
                                    </p:set>
                                  </p:childTnLst>
                                </p:cTn>
                              </p:par>
                            </p:childTnLst>
                          </p:cTn>
                        </p:par>
                        <p:par>
                          <p:cTn id="15" fill="hold">
                            <p:stCondLst>
                              <p:cond delay="3000"/>
                            </p:stCondLst>
                            <p:childTnLst>
                              <p:par>
                                <p:cTn id="16" presetID="9" presetClass="entr" presetSubtype="0" fill="hold" grpId="0" nodeType="afterEffect">
                                  <p:stCondLst>
                                    <p:cond delay="1000"/>
                                  </p:stCondLst>
                                  <p:childTnLst>
                                    <p:set>
                                      <p:cBhvr>
                                        <p:cTn id="17" dur="1" fill="hold">
                                          <p:stCondLst>
                                            <p:cond delay="0"/>
                                          </p:stCondLst>
                                        </p:cTn>
                                        <p:tgtEl>
                                          <p:spTgt spid="51222"/>
                                        </p:tgtEl>
                                        <p:attrNameLst>
                                          <p:attrName>style.visibility</p:attrName>
                                        </p:attrNameLst>
                                      </p:cBhvr>
                                      <p:to>
                                        <p:strVal val="visible"/>
                                      </p:to>
                                    </p:set>
                                    <p:animEffect transition="in" filter="dissolve">
                                      <p:cBhvr>
                                        <p:cTn id="18" dur="1000"/>
                                        <p:tgtEl>
                                          <p:spTgt spid="51222"/>
                                        </p:tgtEl>
                                      </p:cBhvr>
                                    </p:animEffect>
                                  </p:childTnLst>
                                </p:cTn>
                              </p:par>
                              <p:par>
                                <p:cTn id="19" presetID="9" presetClass="exit" presetSubtype="0" fill="hold" grpId="0" nodeType="withEffect">
                                  <p:stCondLst>
                                    <p:cond delay="0"/>
                                  </p:stCondLst>
                                  <p:childTnLst>
                                    <p:animEffect transition="out" filter="dissolve">
                                      <p:cBhvr>
                                        <p:cTn id="20" dur="1000"/>
                                        <p:tgtEl>
                                          <p:spTgt spid="51218"/>
                                        </p:tgtEl>
                                      </p:cBhvr>
                                    </p:animEffect>
                                    <p:set>
                                      <p:cBhvr>
                                        <p:cTn id="21" dur="1" fill="hold">
                                          <p:stCondLst>
                                            <p:cond delay="999"/>
                                          </p:stCondLst>
                                        </p:cTn>
                                        <p:tgtEl>
                                          <p:spTgt spid="51218"/>
                                        </p:tgtEl>
                                        <p:attrNameLst>
                                          <p:attrName>style.visibility</p:attrName>
                                        </p:attrNameLst>
                                      </p:cBhvr>
                                      <p:to>
                                        <p:strVal val="hidden"/>
                                      </p:to>
                                    </p:set>
                                  </p:childTnLst>
                                </p:cTn>
                              </p:par>
                            </p:childTnLst>
                          </p:cTn>
                        </p:par>
                        <p:par>
                          <p:cTn id="22" fill="hold">
                            <p:stCondLst>
                              <p:cond delay="5000"/>
                            </p:stCondLst>
                            <p:childTnLst>
                              <p:par>
                                <p:cTn id="23" presetID="9" presetClass="entr" presetSubtype="0" fill="hold" grpId="0" nodeType="afterEffect">
                                  <p:stCondLst>
                                    <p:cond delay="1000"/>
                                  </p:stCondLst>
                                  <p:childTnLst>
                                    <p:set>
                                      <p:cBhvr>
                                        <p:cTn id="24" dur="1" fill="hold">
                                          <p:stCondLst>
                                            <p:cond delay="0"/>
                                          </p:stCondLst>
                                        </p:cTn>
                                        <p:tgtEl>
                                          <p:spTgt spid="51223"/>
                                        </p:tgtEl>
                                        <p:attrNameLst>
                                          <p:attrName>style.visibility</p:attrName>
                                        </p:attrNameLst>
                                      </p:cBhvr>
                                      <p:to>
                                        <p:strVal val="visible"/>
                                      </p:to>
                                    </p:set>
                                    <p:animEffect transition="in" filter="dissolve">
                                      <p:cBhvr>
                                        <p:cTn id="25" dur="1000"/>
                                        <p:tgtEl>
                                          <p:spTgt spid="51223"/>
                                        </p:tgtEl>
                                      </p:cBhvr>
                                    </p:animEffect>
                                  </p:childTnLst>
                                </p:cTn>
                              </p:par>
                              <p:par>
                                <p:cTn id="26" presetID="9" presetClass="exit" presetSubtype="0" fill="hold" grpId="1" nodeType="withEffect">
                                  <p:stCondLst>
                                    <p:cond delay="0"/>
                                  </p:stCondLst>
                                  <p:childTnLst>
                                    <p:animEffect transition="out" filter="dissolve">
                                      <p:cBhvr>
                                        <p:cTn id="27" dur="1000"/>
                                        <p:tgtEl>
                                          <p:spTgt spid="51220"/>
                                        </p:tgtEl>
                                      </p:cBhvr>
                                    </p:animEffect>
                                    <p:set>
                                      <p:cBhvr>
                                        <p:cTn id="28" dur="1" fill="hold">
                                          <p:stCondLst>
                                            <p:cond delay="999"/>
                                          </p:stCondLst>
                                        </p:cTn>
                                        <p:tgtEl>
                                          <p:spTgt spid="512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3" grpId="0" animBg="1"/>
      <p:bldP spid="51218" grpId="0" animBg="1"/>
      <p:bldP spid="51220" grpId="0" animBg="1"/>
      <p:bldP spid="51220" grpId="1" animBg="1"/>
      <p:bldP spid="51221" grpId="0" animBg="1"/>
      <p:bldP spid="51222" grpId="0" animBg="1"/>
      <p:bldP spid="5122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01600" y="6003925"/>
            <a:ext cx="12087225" cy="396875"/>
          </a:xfrm>
          <a:prstGeom prst="rect">
            <a:avLst/>
          </a:prstGeom>
          <a:noFill/>
          <a:ln w="9525">
            <a:noFill/>
            <a:miter lim="800000"/>
            <a:headEnd/>
            <a:tailEnd/>
          </a:ln>
        </p:spPr>
        <p:txBody>
          <a:bodyPr>
            <a:spAutoFit/>
          </a:bodyPr>
          <a:lstStyle/>
          <a:p>
            <a:pPr>
              <a:spcBef>
                <a:spcPct val="5000"/>
              </a:spcBef>
            </a:pPr>
            <a:r>
              <a:rPr lang="en-US" sz="2000"/>
              <a:t>An insertion sort partitions the array into two regions</a:t>
            </a:r>
            <a:endParaRPr lang="en-US" sz="2400" i="1"/>
          </a:p>
        </p:txBody>
      </p:sp>
      <p:sp>
        <p:nvSpPr>
          <p:cNvPr id="53251" name="Rectangle 3"/>
          <p:cNvSpPr>
            <a:spLocks noChangeArrowheads="1"/>
          </p:cNvSpPr>
          <p:nvPr/>
        </p:nvSpPr>
        <p:spPr bwMode="auto">
          <a:xfrm>
            <a:off x="0" y="5867400"/>
            <a:ext cx="12188825" cy="92075"/>
          </a:xfrm>
          <a:prstGeom prst="rect">
            <a:avLst/>
          </a:prstGeom>
          <a:gradFill rotWithShape="0">
            <a:gsLst>
              <a:gs pos="0">
                <a:srgbClr val="2A364C"/>
              </a:gs>
              <a:gs pos="100000">
                <a:srgbClr val="5B74A5"/>
              </a:gs>
            </a:gsLst>
            <a:lin ang="18900000" scaled="1"/>
          </a:gradFill>
          <a:ln w="9525">
            <a:solidFill>
              <a:schemeClr val="tx1"/>
            </a:solidFill>
            <a:miter lim="800000"/>
            <a:headEnd/>
            <a:tailEnd/>
          </a:ln>
        </p:spPr>
        <p:txBody>
          <a:bodyPr wrap="none" anchor="ctr"/>
          <a:lstStyle/>
          <a:p>
            <a:endParaRPr lang="en-US"/>
          </a:p>
        </p:txBody>
      </p:sp>
      <p:pic>
        <p:nvPicPr>
          <p:cNvPr id="53252" name="Picture 4"/>
          <p:cNvPicPr>
            <a:picLocks noChangeAspect="1" noChangeArrowheads="1"/>
          </p:cNvPicPr>
          <p:nvPr/>
        </p:nvPicPr>
        <p:blipFill>
          <a:blip r:embed="rId3"/>
          <a:srcRect/>
          <a:stretch>
            <a:fillRect/>
          </a:stretch>
        </p:blipFill>
        <p:spPr bwMode="auto">
          <a:xfrm>
            <a:off x="449263" y="2057400"/>
            <a:ext cx="11290300" cy="2463800"/>
          </a:xfrm>
          <a:prstGeom prst="rect">
            <a:avLst/>
          </a:prstGeom>
          <a:noFill/>
          <a:ln w="9525">
            <a:noFill/>
            <a:miter lim="800000"/>
            <a:headEnd/>
            <a:tailEnd/>
          </a:ln>
        </p:spPr>
      </p:pic>
      <p:sp>
        <p:nvSpPr>
          <p:cNvPr id="5" name="Footer Placeholder 6">
            <a:extLst>
              <a:ext uri="{FF2B5EF4-FFF2-40B4-BE49-F238E27FC236}">
                <a16:creationId xmlns:a16="http://schemas.microsoft.com/office/drawing/2014/main" id="{3075453E-7685-4D2B-B8B6-4482459F542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101600" y="6003925"/>
            <a:ext cx="12087225" cy="396875"/>
          </a:xfrm>
          <a:prstGeom prst="rect">
            <a:avLst/>
          </a:prstGeom>
          <a:noFill/>
          <a:ln w="9525">
            <a:noFill/>
            <a:miter lim="800000"/>
            <a:headEnd/>
            <a:tailEnd/>
          </a:ln>
        </p:spPr>
        <p:txBody>
          <a:bodyPr>
            <a:spAutoFit/>
          </a:bodyPr>
          <a:lstStyle/>
          <a:p>
            <a:pPr>
              <a:spcBef>
                <a:spcPct val="5000"/>
              </a:spcBef>
            </a:pPr>
            <a:r>
              <a:rPr lang="en-US" sz="2000"/>
              <a:t>An insertion sort of an array of five integers</a:t>
            </a:r>
            <a:endParaRPr lang="en-US" sz="2400" i="1"/>
          </a:p>
        </p:txBody>
      </p:sp>
      <p:sp>
        <p:nvSpPr>
          <p:cNvPr id="54275" name="Rectangle 3"/>
          <p:cNvSpPr>
            <a:spLocks noChangeArrowheads="1"/>
          </p:cNvSpPr>
          <p:nvPr/>
        </p:nvSpPr>
        <p:spPr bwMode="auto">
          <a:xfrm>
            <a:off x="0" y="5867400"/>
            <a:ext cx="12188825" cy="92075"/>
          </a:xfrm>
          <a:prstGeom prst="rect">
            <a:avLst/>
          </a:prstGeom>
          <a:gradFill rotWithShape="0">
            <a:gsLst>
              <a:gs pos="0">
                <a:srgbClr val="2A364C"/>
              </a:gs>
              <a:gs pos="100000">
                <a:srgbClr val="5B74A5"/>
              </a:gs>
            </a:gsLst>
            <a:lin ang="18900000" scaled="1"/>
          </a:gradFill>
          <a:ln w="9525">
            <a:solidFill>
              <a:schemeClr val="tx1"/>
            </a:solidFill>
            <a:miter lim="800000"/>
            <a:headEnd/>
            <a:tailEnd/>
          </a:ln>
        </p:spPr>
        <p:txBody>
          <a:bodyPr wrap="none" anchor="ctr"/>
          <a:lstStyle/>
          <a:p>
            <a:endParaRPr lang="en-US"/>
          </a:p>
        </p:txBody>
      </p:sp>
      <p:pic>
        <p:nvPicPr>
          <p:cNvPr id="54276" name="Picture 4"/>
          <p:cNvPicPr>
            <a:picLocks noChangeAspect="1" noChangeArrowheads="1"/>
          </p:cNvPicPr>
          <p:nvPr/>
        </p:nvPicPr>
        <p:blipFill>
          <a:blip r:embed="rId3"/>
          <a:srcRect/>
          <a:stretch>
            <a:fillRect/>
          </a:stretch>
        </p:blipFill>
        <p:spPr bwMode="auto">
          <a:xfrm>
            <a:off x="1016000" y="1066800"/>
            <a:ext cx="10156825" cy="4103688"/>
          </a:xfrm>
          <a:prstGeom prst="rect">
            <a:avLst/>
          </a:prstGeom>
          <a:noFill/>
          <a:ln w="9525">
            <a:noFill/>
            <a:miter lim="800000"/>
            <a:headEnd/>
            <a:tailEnd/>
          </a:ln>
        </p:spPr>
      </p:pic>
      <p:sp>
        <p:nvSpPr>
          <p:cNvPr id="5" name="Footer Placeholder 6">
            <a:extLst>
              <a:ext uri="{FF2B5EF4-FFF2-40B4-BE49-F238E27FC236}">
                <a16:creationId xmlns:a16="http://schemas.microsoft.com/office/drawing/2014/main" id="{D0530E05-8202-4753-B4A7-B3C4B5F278A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Insertion Sort</a:t>
            </a:r>
          </a:p>
        </p:txBody>
      </p:sp>
      <p:sp>
        <p:nvSpPr>
          <p:cNvPr id="55301"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DBDD9FA1-A43F-4EE0-83D5-783C192DBC0F}" type="slidenum">
              <a:rPr lang="en-US" smtClean="0"/>
              <a:pPr/>
              <a:t>49</a:t>
            </a:fld>
            <a:endParaRPr lang="en-US"/>
          </a:p>
        </p:txBody>
      </p:sp>
      <p:pic>
        <p:nvPicPr>
          <p:cNvPr id="55302" name="Picture 3"/>
          <p:cNvPicPr>
            <a:picLocks noChangeAspect="1" noChangeArrowheads="1"/>
          </p:cNvPicPr>
          <p:nvPr/>
        </p:nvPicPr>
        <p:blipFill>
          <a:blip r:embed="rId2"/>
          <a:srcRect/>
          <a:stretch>
            <a:fillRect/>
          </a:stretch>
        </p:blipFill>
        <p:spPr bwMode="auto">
          <a:xfrm>
            <a:off x="0" y="1905000"/>
            <a:ext cx="5645150" cy="3124200"/>
          </a:xfrm>
          <a:prstGeom prst="rect">
            <a:avLst/>
          </a:prstGeom>
          <a:noFill/>
          <a:ln w="9525">
            <a:noFill/>
            <a:miter lim="800000"/>
            <a:headEnd/>
            <a:tailEnd/>
          </a:ln>
        </p:spPr>
      </p:pic>
      <p:pic>
        <p:nvPicPr>
          <p:cNvPr id="55303" name="Picture 4"/>
          <p:cNvPicPr>
            <a:picLocks noChangeAspect="1" noChangeArrowheads="1"/>
          </p:cNvPicPr>
          <p:nvPr/>
        </p:nvPicPr>
        <p:blipFill>
          <a:blip r:embed="rId3"/>
          <a:srcRect/>
          <a:stretch>
            <a:fillRect/>
          </a:stretch>
        </p:blipFill>
        <p:spPr bwMode="auto">
          <a:xfrm>
            <a:off x="6323013" y="1219200"/>
            <a:ext cx="5562600" cy="4887913"/>
          </a:xfrm>
          <a:prstGeom prst="rect">
            <a:avLst/>
          </a:prstGeom>
          <a:noFill/>
          <a:ln w="9525">
            <a:noFill/>
            <a:miter lim="800000"/>
            <a:headEnd/>
            <a:tailEnd/>
          </a:ln>
        </p:spPr>
      </p:pic>
      <p:sp>
        <p:nvSpPr>
          <p:cNvPr id="7" name="Footer Placeholder 6">
            <a:extLst>
              <a:ext uri="{FF2B5EF4-FFF2-40B4-BE49-F238E27FC236}">
                <a16:creationId xmlns:a16="http://schemas.microsoft.com/office/drawing/2014/main" id="{835B5AC6-16D3-439B-99E9-16585D960BA2}"/>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Goals of AIUB</a:t>
            </a:r>
          </a:p>
        </p:txBody>
      </p:sp>
      <p:sp>
        <p:nvSpPr>
          <p:cNvPr id="3" name="Content Placeholder 2"/>
          <p:cNvSpPr>
            <a:spLocks noGrp="1"/>
          </p:cNvSpPr>
          <p:nvPr>
            <p:ph idx="1"/>
          </p:nvPr>
        </p:nvSpPr>
        <p:spPr/>
        <p:txBody>
          <a:bodyPr>
            <a:normAutofit fontScale="92500" lnSpcReduction="20000"/>
          </a:bodyPr>
          <a:lstStyle/>
          <a:p>
            <a:pPr algn="just">
              <a:lnSpc>
                <a:spcPct val="80000"/>
              </a:lnSpc>
              <a:defRPr/>
            </a:pPr>
            <a:r>
              <a:rPr lang="en-US" altLang="ja-JP" sz="3000" dirty="0"/>
              <a:t>Sustain development and progress of the university </a:t>
            </a:r>
          </a:p>
          <a:p>
            <a:pPr algn="just">
              <a:lnSpc>
                <a:spcPct val="80000"/>
              </a:lnSpc>
              <a:defRPr/>
            </a:pPr>
            <a:r>
              <a:rPr lang="en-US" altLang="ja-JP" sz="3000" dirty="0"/>
              <a:t>Continue to upgrade educational services and facilities responsive of the demands for change and needs of the society </a:t>
            </a:r>
          </a:p>
          <a:p>
            <a:pPr algn="just">
              <a:lnSpc>
                <a:spcPct val="80000"/>
              </a:lnSpc>
              <a:defRPr/>
            </a:pPr>
            <a:r>
              <a:rPr lang="en-US" altLang="ja-JP" sz="3000" dirty="0"/>
              <a:t>Inculcate professional culture among management, faculty and personnel in the attainment of the institution's vision, mission and goals </a:t>
            </a:r>
          </a:p>
          <a:p>
            <a:pPr algn="just">
              <a:lnSpc>
                <a:spcPct val="80000"/>
              </a:lnSpc>
              <a:defRPr/>
            </a:pPr>
            <a:r>
              <a:rPr lang="en-US" altLang="ja-JP" sz="3000" dirty="0"/>
              <a:t>Enhance research consciousness in discovering new dimensions for curriculum development and enrichment </a:t>
            </a:r>
          </a:p>
          <a:p>
            <a:pPr algn="just">
              <a:defRPr/>
            </a:pPr>
            <a:r>
              <a:rPr lang="en-US" altLang="ja-JP" sz="3000" dirty="0"/>
              <a:t>Implement meaningful and relevant community outreach programs reflective of the available resources and expertise of the university </a:t>
            </a:r>
          </a:p>
          <a:p>
            <a:pPr algn="just">
              <a:defRPr/>
            </a:pPr>
            <a:r>
              <a:rPr lang="en-US" altLang="ja-JP" sz="3000" dirty="0"/>
              <a:t>Establish strong networking of programs, sharing of resources and expertise with local and international educational institutions and organizations </a:t>
            </a:r>
          </a:p>
          <a:p>
            <a:pPr algn="just">
              <a:defRPr/>
            </a:pPr>
            <a:r>
              <a:rPr lang="en-US" altLang="ja-JP" sz="3000" dirty="0"/>
              <a:t>Accelerate the participation of alumni, students and professionals in the implementation of educational programs and development of projects designed to expand and improve global academic standards </a:t>
            </a:r>
          </a:p>
        </p:txBody>
      </p:sp>
      <p:sp>
        <p:nvSpPr>
          <p:cNvPr id="1229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1A89ABC5-C95D-467D-924A-23E0EF8E59A5}" type="slidenum">
              <a:rPr lang="en-US" smtClean="0"/>
              <a:pPr/>
              <a:t>5</a:t>
            </a:fld>
            <a:endParaRPr lang="en-US"/>
          </a:p>
        </p:txBody>
      </p:sp>
      <p:sp>
        <p:nvSpPr>
          <p:cNvPr id="6" name="Footer Placeholder 6">
            <a:extLst>
              <a:ext uri="{FF2B5EF4-FFF2-40B4-BE49-F238E27FC236}">
                <a16:creationId xmlns:a16="http://schemas.microsoft.com/office/drawing/2014/main" id="{3839BF86-74D1-49C9-B7EC-60B2866D070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 y="228600"/>
            <a:ext cx="12150725" cy="1047750"/>
          </a:xfrm>
        </p:spPr>
        <p:txBody>
          <a:bodyPr/>
          <a:lstStyle/>
          <a:p>
            <a:pPr>
              <a:defRPr/>
            </a:pPr>
            <a:r>
              <a:rPr lang="en-US" dirty="0"/>
              <a:t>Loop invariants </a:t>
            </a:r>
            <a:br>
              <a:rPr lang="en-US" dirty="0"/>
            </a:br>
            <a:r>
              <a:rPr lang="en-US" dirty="0"/>
              <a:t>and the correctness of insertion sort</a:t>
            </a:r>
          </a:p>
        </p:txBody>
      </p:sp>
      <p:sp>
        <p:nvSpPr>
          <p:cNvPr id="3" name="Content Placeholder 2"/>
          <p:cNvSpPr>
            <a:spLocks noGrp="1"/>
          </p:cNvSpPr>
          <p:nvPr>
            <p:ph idx="1"/>
          </p:nvPr>
        </p:nvSpPr>
        <p:spPr>
          <a:xfrm>
            <a:off x="-77788" y="1524000"/>
            <a:ext cx="12188825" cy="4267200"/>
          </a:xfrm>
        </p:spPr>
        <p:txBody>
          <a:bodyPr/>
          <a:lstStyle/>
          <a:p>
            <a:pPr algn="just">
              <a:defRPr/>
            </a:pPr>
            <a:r>
              <a:rPr lang="en-US" b="1" dirty="0"/>
              <a:t>Loop Invariant:</a:t>
            </a:r>
            <a:r>
              <a:rPr lang="en-US" dirty="0"/>
              <a:t> is a property of a program loop that is true before (and after) each iteration.</a:t>
            </a:r>
          </a:p>
          <a:p>
            <a:pPr algn="just">
              <a:defRPr/>
            </a:pPr>
            <a:r>
              <a:rPr lang="en-US" b="1" dirty="0"/>
              <a:t>Initialization: </a:t>
            </a:r>
            <a:r>
              <a:rPr lang="en-US" dirty="0"/>
              <a:t>It is true prior to the first iteration of the loop.</a:t>
            </a:r>
          </a:p>
          <a:p>
            <a:pPr algn="just">
              <a:defRPr/>
            </a:pPr>
            <a:endParaRPr lang="en-US" dirty="0"/>
          </a:p>
          <a:p>
            <a:pPr algn="just">
              <a:defRPr/>
            </a:pPr>
            <a:r>
              <a:rPr lang="en-US" b="1" dirty="0"/>
              <a:t>Maintenance: </a:t>
            </a:r>
            <a:r>
              <a:rPr lang="en-US" dirty="0"/>
              <a:t>If it is true before an iteration of the loop, it remains true before the next iteration.</a:t>
            </a:r>
          </a:p>
          <a:p>
            <a:pPr algn="just">
              <a:defRPr/>
            </a:pPr>
            <a:endParaRPr lang="en-US" dirty="0"/>
          </a:p>
          <a:p>
            <a:pPr algn="just">
              <a:defRPr/>
            </a:pPr>
            <a:r>
              <a:rPr lang="en-US" b="1" dirty="0"/>
              <a:t>Termination: </a:t>
            </a:r>
            <a:r>
              <a:rPr lang="en-US" dirty="0"/>
              <a:t>When the loop terminates, the invariant gives us a useful property that helps show that the algorithm is correct.</a:t>
            </a:r>
          </a:p>
        </p:txBody>
      </p:sp>
      <p:sp>
        <p:nvSpPr>
          <p:cNvPr id="56326"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225EDC16-2716-4C9E-B6C0-09BF23D88A6D}" type="slidenum">
              <a:rPr lang="en-US" smtClean="0"/>
              <a:pPr/>
              <a:t>50</a:t>
            </a:fld>
            <a:endParaRPr lang="en-US"/>
          </a:p>
        </p:txBody>
      </p:sp>
      <p:sp>
        <p:nvSpPr>
          <p:cNvPr id="6" name="Footer Placeholder 6">
            <a:extLst>
              <a:ext uri="{FF2B5EF4-FFF2-40B4-BE49-F238E27FC236}">
                <a16:creationId xmlns:a16="http://schemas.microsoft.com/office/drawing/2014/main" id="{6792BF28-3C6F-430B-A255-D1C9E21127B5}"/>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22C9408B-745F-4524-BA13-9BC7D1ED3C62}" type="slidenum">
              <a:rPr lang="en-US" smtClean="0"/>
              <a:pPr/>
              <a:t>51</a:t>
            </a:fld>
            <a:endParaRPr lang="en-US"/>
          </a:p>
        </p:txBody>
      </p:sp>
      <p:sp>
        <p:nvSpPr>
          <p:cNvPr id="61442" name="Rectangle 2"/>
          <p:cNvSpPr>
            <a:spLocks noGrp="1" noChangeArrowheads="1"/>
          </p:cNvSpPr>
          <p:nvPr>
            <p:ph type="title"/>
          </p:nvPr>
        </p:nvSpPr>
        <p:spPr/>
        <p:txBody>
          <a:bodyPr/>
          <a:lstStyle/>
          <a:p>
            <a:pPr eaLnBrk="1" hangingPunct="1">
              <a:defRPr/>
            </a:pPr>
            <a:r>
              <a:rPr lang="en-US" dirty="0"/>
              <a:t>Analysis of Insertion Sort</a:t>
            </a:r>
          </a:p>
        </p:txBody>
      </p:sp>
      <p:sp>
        <p:nvSpPr>
          <p:cNvPr id="61443" name="Rectangle 3"/>
          <p:cNvSpPr>
            <a:spLocks noChangeArrowheads="1"/>
          </p:cNvSpPr>
          <p:nvPr/>
        </p:nvSpPr>
        <p:spPr bwMode="auto">
          <a:xfrm>
            <a:off x="831850" y="2781300"/>
            <a:ext cx="6978650" cy="3390900"/>
          </a:xfrm>
          <a:prstGeom prst="rect">
            <a:avLst/>
          </a:prstGeom>
          <a:noFill/>
          <a:ln w="12700">
            <a:solidFill>
              <a:schemeClr val="tx1"/>
            </a:solidFill>
            <a:miter lim="800000"/>
            <a:headEnd/>
            <a:tailEnd/>
          </a:ln>
          <a:effectLst/>
        </p:spPr>
        <p:txBody>
          <a:bodyPr>
            <a:spAutoFit/>
          </a:bodyPr>
          <a:lstStyle/>
          <a:p>
            <a:pPr>
              <a:defRPr/>
            </a:pPr>
            <a:br>
              <a:rPr lang="en-US" sz="2400" b="1">
                <a:latin typeface="Courier New" pitchFamily="49" charset="0"/>
              </a:rPr>
            </a:br>
            <a:r>
              <a:rPr lang="en-US" sz="2400" b="1">
                <a:latin typeface="Courier New" pitchFamily="49" charset="0"/>
              </a:rPr>
              <a:t>f</a:t>
            </a:r>
            <a:r>
              <a:rPr lang="en-GB" sz="2400" b="1">
                <a:latin typeface="Courier New" pitchFamily="49" charset="0"/>
              </a:rPr>
              <a:t>or</a:t>
            </a:r>
            <a:r>
              <a:rPr lang="en-US" sz="2400" b="1">
                <a:latin typeface="Courier New" pitchFamily="49" charset="0"/>
              </a:rPr>
              <a:t> </a:t>
            </a:r>
            <a:r>
              <a:rPr lang="en-GB" sz="2400">
                <a:latin typeface="Courier New" pitchFamily="49" charset="0"/>
              </a:rPr>
              <a:t>j </a:t>
            </a:r>
            <a:r>
              <a:rPr lang="en-GB" sz="2400">
                <a:latin typeface="Symbol" pitchFamily="18" charset="2"/>
              </a:rPr>
              <a:t>:= </a:t>
            </a:r>
            <a:r>
              <a:rPr lang="en-GB" sz="2400">
                <a:latin typeface="Courier New" pitchFamily="49" charset="0"/>
              </a:rPr>
              <a:t>2 </a:t>
            </a:r>
            <a:r>
              <a:rPr lang="en-GB" sz="2400" b="1">
                <a:latin typeface="Courier New" pitchFamily="49" charset="0"/>
              </a:rPr>
              <a:t>to </a:t>
            </a:r>
            <a:r>
              <a:rPr lang="en-GB" sz="2400" i="1">
                <a:latin typeface="Courier New" pitchFamily="49" charset="0"/>
              </a:rPr>
              <a:t>n</a:t>
            </a:r>
            <a:r>
              <a:rPr lang="en-GB" sz="2400">
                <a:latin typeface="Courier New" pitchFamily="49" charset="0"/>
              </a:rPr>
              <a:t> </a:t>
            </a:r>
            <a:r>
              <a:rPr lang="en-GB" sz="2400" b="1">
                <a:latin typeface="Courier New" pitchFamily="49" charset="0"/>
              </a:rPr>
              <a:t>do</a:t>
            </a:r>
          </a:p>
          <a:p>
            <a:pPr>
              <a:defRPr/>
            </a:pPr>
            <a:r>
              <a:rPr lang="en-GB" sz="2400" b="1">
                <a:latin typeface="Courier New" pitchFamily="49" charset="0"/>
              </a:rPr>
              <a:t> </a:t>
            </a:r>
            <a:r>
              <a:rPr lang="en-US" sz="2400" b="1">
                <a:latin typeface="Courier New" pitchFamily="49" charset="0"/>
              </a:rPr>
              <a:t> </a:t>
            </a:r>
            <a:r>
              <a:rPr lang="en-GB" sz="2400">
                <a:latin typeface="Courier New" pitchFamily="49" charset="0"/>
              </a:rPr>
              <a:t>key</a:t>
            </a:r>
            <a:r>
              <a:rPr lang="en-GB" sz="2400">
                <a:latin typeface="Symbol" pitchFamily="18" charset="2"/>
              </a:rPr>
              <a:t> := </a:t>
            </a:r>
            <a:r>
              <a:rPr lang="en-GB" sz="2400">
                <a:latin typeface="Courier New" pitchFamily="49" charset="0"/>
              </a:rPr>
              <a:t>A[j]</a:t>
            </a:r>
          </a:p>
          <a:p>
            <a:pPr>
              <a:defRPr/>
            </a:pPr>
            <a:r>
              <a:rPr lang="en-GB" sz="2400">
                <a:latin typeface="Courier New" pitchFamily="49" charset="0"/>
              </a:rPr>
              <a:t>  </a:t>
            </a:r>
            <a:r>
              <a:rPr lang="en-US" sz="2400" b="1">
                <a:solidFill>
                  <a:srgbClr val="080808"/>
                </a:solidFill>
                <a:effectLst>
                  <a:outerShdw blurRad="38100" dist="38100" dir="2700000" algn="tl">
                    <a:srgbClr val="C0C0C0"/>
                  </a:outerShdw>
                </a:effectLst>
              </a:rPr>
              <a:t>// Insert </a:t>
            </a:r>
            <a:r>
              <a:rPr lang="en-GB" sz="2400" b="1">
                <a:solidFill>
                  <a:srgbClr val="080808"/>
                </a:solidFill>
                <a:effectLst>
                  <a:outerShdw blurRad="38100" dist="38100" dir="2700000" algn="tl">
                    <a:srgbClr val="C0C0C0"/>
                  </a:outerShdw>
                </a:effectLst>
              </a:rPr>
              <a:t>A[j]</a:t>
            </a:r>
            <a:r>
              <a:rPr lang="en-US" sz="2400" b="1">
                <a:solidFill>
                  <a:srgbClr val="080808"/>
                </a:solidFill>
                <a:effectLst>
                  <a:outerShdw blurRad="38100" dist="38100" dir="2700000" algn="tl">
                    <a:srgbClr val="C0C0C0"/>
                  </a:outerShdw>
                </a:effectLst>
              </a:rPr>
              <a:t> into </a:t>
            </a:r>
            <a:r>
              <a:rPr lang="en-GB" sz="2400" b="1">
                <a:solidFill>
                  <a:srgbClr val="080808"/>
                </a:solidFill>
                <a:effectLst>
                  <a:outerShdw blurRad="38100" dist="38100" dir="2700000" algn="tl">
                    <a:srgbClr val="C0C0C0"/>
                  </a:outerShdw>
                </a:effectLst>
              </a:rPr>
              <a:t>A[</a:t>
            </a:r>
            <a:r>
              <a:rPr lang="en-US" sz="2400" b="1">
                <a:solidFill>
                  <a:srgbClr val="080808"/>
                </a:solidFill>
                <a:effectLst>
                  <a:outerShdw blurRad="38100" dist="38100" dir="2700000" algn="tl">
                    <a:srgbClr val="C0C0C0"/>
                  </a:outerShdw>
                </a:effectLst>
              </a:rPr>
              <a:t>1..</a:t>
            </a:r>
            <a:r>
              <a:rPr lang="en-GB" sz="2400" b="1">
                <a:solidFill>
                  <a:srgbClr val="080808"/>
                </a:solidFill>
                <a:effectLst>
                  <a:outerShdw blurRad="38100" dist="38100" dir="2700000" algn="tl">
                    <a:srgbClr val="C0C0C0"/>
                  </a:outerShdw>
                </a:effectLst>
              </a:rPr>
              <a:t>j</a:t>
            </a:r>
            <a:r>
              <a:rPr lang="en-US" sz="2400" b="1">
                <a:solidFill>
                  <a:srgbClr val="080808"/>
                </a:solidFill>
                <a:effectLst>
                  <a:outerShdw blurRad="38100" dist="38100" dir="2700000" algn="tl">
                    <a:srgbClr val="C0C0C0"/>
                  </a:outerShdw>
                </a:effectLst>
              </a:rPr>
              <a:t>-1</a:t>
            </a:r>
            <a:r>
              <a:rPr lang="en-GB" sz="2400" b="1">
                <a:solidFill>
                  <a:srgbClr val="080808"/>
                </a:solidFill>
                <a:effectLst>
                  <a:outerShdw blurRad="38100" dist="38100" dir="2700000" algn="tl">
                    <a:srgbClr val="C0C0C0"/>
                  </a:outerShdw>
                </a:effectLst>
              </a:rPr>
              <a:t>]</a:t>
            </a:r>
          </a:p>
          <a:p>
            <a:pPr>
              <a:defRPr/>
            </a:pPr>
            <a:r>
              <a:rPr lang="en-GB" sz="2400">
                <a:latin typeface="Courier New" pitchFamily="49" charset="0"/>
              </a:rPr>
              <a:t>  i</a:t>
            </a:r>
            <a:r>
              <a:rPr lang="en-GB" sz="2400">
                <a:latin typeface="Symbol" pitchFamily="18" charset="2"/>
              </a:rPr>
              <a:t> := </a:t>
            </a:r>
            <a:r>
              <a:rPr lang="en-US" sz="2400">
                <a:latin typeface="Courier New" pitchFamily="49" charset="0"/>
              </a:rPr>
              <a:t>j-1</a:t>
            </a:r>
            <a:endParaRPr lang="en-GB" sz="2400">
              <a:latin typeface="Courier New" pitchFamily="49" charset="0"/>
            </a:endParaRPr>
          </a:p>
          <a:p>
            <a:pPr>
              <a:defRPr/>
            </a:pPr>
            <a:r>
              <a:rPr lang="en-GB" sz="2400">
                <a:latin typeface="Courier New" pitchFamily="49" charset="0"/>
              </a:rPr>
              <a:t>  </a:t>
            </a:r>
            <a:r>
              <a:rPr lang="en-GB" sz="2400" b="1">
                <a:latin typeface="Courier New" pitchFamily="49" charset="0"/>
              </a:rPr>
              <a:t>while </a:t>
            </a:r>
            <a:r>
              <a:rPr lang="en-GB" sz="2400">
                <a:latin typeface="Courier New" pitchFamily="49" charset="0"/>
              </a:rPr>
              <a:t>i&gt;0 </a:t>
            </a:r>
            <a:r>
              <a:rPr lang="en-GB" sz="2400" b="1">
                <a:latin typeface="Courier New" pitchFamily="49" charset="0"/>
              </a:rPr>
              <a:t>and </a:t>
            </a:r>
            <a:r>
              <a:rPr lang="en-GB" sz="2400">
                <a:latin typeface="Courier New" pitchFamily="49" charset="0"/>
              </a:rPr>
              <a:t>A[i]&gt;key </a:t>
            </a:r>
            <a:r>
              <a:rPr lang="en-GB" sz="2400" b="1">
                <a:latin typeface="Courier New" pitchFamily="49" charset="0"/>
              </a:rPr>
              <a:t>do</a:t>
            </a:r>
          </a:p>
          <a:p>
            <a:pPr>
              <a:defRPr/>
            </a:pPr>
            <a:r>
              <a:rPr lang="en-GB" sz="2400" b="1">
                <a:latin typeface="Courier New" pitchFamily="49" charset="0"/>
              </a:rPr>
              <a:t>    </a:t>
            </a:r>
            <a:r>
              <a:rPr lang="en-GB" sz="2400">
                <a:latin typeface="Courier New" pitchFamily="49" charset="0"/>
              </a:rPr>
              <a:t>A[i+1]</a:t>
            </a:r>
            <a:r>
              <a:rPr lang="en-GB" sz="2400">
                <a:latin typeface="Symbol" pitchFamily="18" charset="2"/>
              </a:rPr>
              <a:t>:=</a:t>
            </a:r>
            <a:r>
              <a:rPr lang="en-GB" sz="2400">
                <a:latin typeface="Courier New" pitchFamily="49" charset="0"/>
              </a:rPr>
              <a:t>A[i]</a:t>
            </a:r>
          </a:p>
          <a:p>
            <a:pPr>
              <a:defRPr/>
            </a:pPr>
            <a:r>
              <a:rPr lang="en-GB" sz="2400">
                <a:latin typeface="Courier New" pitchFamily="49" charset="0"/>
              </a:rPr>
              <a:t>   </a:t>
            </a:r>
            <a:r>
              <a:rPr lang="en-US" sz="2400">
                <a:latin typeface="Courier New" pitchFamily="49" charset="0"/>
              </a:rPr>
              <a:t> </a:t>
            </a:r>
            <a:r>
              <a:rPr lang="en-GB" sz="2400">
                <a:latin typeface="Courier New" pitchFamily="49" charset="0"/>
              </a:rPr>
              <a:t>i--</a:t>
            </a:r>
          </a:p>
          <a:p>
            <a:pPr>
              <a:defRPr/>
            </a:pPr>
            <a:r>
              <a:rPr lang="en-GB" sz="2400">
                <a:latin typeface="Courier New" pitchFamily="49" charset="0"/>
              </a:rPr>
              <a:t>  A[i+1]:=key</a:t>
            </a:r>
          </a:p>
        </p:txBody>
      </p:sp>
      <p:sp>
        <p:nvSpPr>
          <p:cNvPr id="1034" name="Rectangle 4"/>
          <p:cNvSpPr>
            <a:spLocks noChangeArrowheads="1"/>
          </p:cNvSpPr>
          <p:nvPr/>
        </p:nvSpPr>
        <p:spPr bwMode="auto">
          <a:xfrm>
            <a:off x="7812088" y="2781300"/>
            <a:ext cx="1930400" cy="3390900"/>
          </a:xfrm>
          <a:prstGeom prst="rect">
            <a:avLst/>
          </a:prstGeom>
          <a:noFill/>
          <a:ln w="12700">
            <a:solidFill>
              <a:schemeClr val="tx1"/>
            </a:solidFill>
            <a:miter lim="800000"/>
            <a:headEnd/>
            <a:tailEnd/>
          </a:ln>
        </p:spPr>
        <p:txBody>
          <a:bodyPr>
            <a:spAutoFit/>
          </a:bodyPr>
          <a:lstStyle/>
          <a:p>
            <a:pPr algn="ctr"/>
            <a:r>
              <a:rPr lang="en-US" sz="2400" b="1">
                <a:latin typeface="Courier New" pitchFamily="49" charset="0"/>
              </a:rPr>
              <a:t>cost</a:t>
            </a:r>
            <a:br>
              <a:rPr lang="en-US" sz="2400" b="1">
                <a:latin typeface="Courier New" pitchFamily="49" charset="0"/>
              </a:rPr>
            </a:br>
            <a:r>
              <a:rPr lang="en-US" sz="2400">
                <a:latin typeface="Courier New" pitchFamily="49" charset="0"/>
              </a:rPr>
              <a:t>c</a:t>
            </a:r>
            <a:r>
              <a:rPr lang="en-US" sz="2400" baseline="-25000">
                <a:latin typeface="Courier New" pitchFamily="49" charset="0"/>
              </a:rPr>
              <a:t>1</a:t>
            </a:r>
          </a:p>
          <a:p>
            <a:pPr algn="ctr"/>
            <a:r>
              <a:rPr lang="en-US" sz="2400">
                <a:latin typeface="Courier New" pitchFamily="49" charset="0"/>
              </a:rPr>
              <a:t>c</a:t>
            </a:r>
            <a:r>
              <a:rPr lang="en-US" sz="2400" baseline="-25000">
                <a:latin typeface="Courier New" pitchFamily="49" charset="0"/>
              </a:rPr>
              <a:t>2</a:t>
            </a:r>
          </a:p>
          <a:p>
            <a:pPr algn="ctr"/>
            <a:r>
              <a:rPr lang="en-US" sz="2400">
                <a:latin typeface="Courier New" pitchFamily="49" charset="0"/>
              </a:rPr>
              <a:t>0 </a:t>
            </a:r>
            <a:endParaRPr lang="en-US" sz="2400" baseline="-25000">
              <a:latin typeface="Courier New" pitchFamily="49" charset="0"/>
            </a:endParaRPr>
          </a:p>
          <a:p>
            <a:pPr algn="ctr"/>
            <a:r>
              <a:rPr lang="en-US" sz="2400">
                <a:latin typeface="Courier New" pitchFamily="49" charset="0"/>
              </a:rPr>
              <a:t>c</a:t>
            </a:r>
            <a:r>
              <a:rPr lang="en-US" sz="2400" baseline="-25000">
                <a:latin typeface="Courier New" pitchFamily="49" charset="0"/>
              </a:rPr>
              <a:t>3</a:t>
            </a:r>
          </a:p>
          <a:p>
            <a:pPr algn="ctr"/>
            <a:r>
              <a:rPr lang="en-US" sz="2400">
                <a:latin typeface="Courier New" pitchFamily="49" charset="0"/>
              </a:rPr>
              <a:t>c</a:t>
            </a:r>
            <a:r>
              <a:rPr lang="en-US" sz="2400" baseline="-25000">
                <a:latin typeface="Courier New" pitchFamily="49" charset="0"/>
              </a:rPr>
              <a:t>4</a:t>
            </a:r>
          </a:p>
          <a:p>
            <a:pPr algn="ctr"/>
            <a:r>
              <a:rPr lang="en-US" sz="2400">
                <a:latin typeface="Courier New" pitchFamily="49" charset="0"/>
              </a:rPr>
              <a:t>c</a:t>
            </a:r>
            <a:r>
              <a:rPr lang="en-US" sz="2400" baseline="-25000">
                <a:latin typeface="Courier New" pitchFamily="49" charset="0"/>
              </a:rPr>
              <a:t>5</a:t>
            </a:r>
          </a:p>
          <a:p>
            <a:pPr algn="ctr"/>
            <a:r>
              <a:rPr lang="en-US" sz="2400">
                <a:latin typeface="Courier New" pitchFamily="49" charset="0"/>
              </a:rPr>
              <a:t>c</a:t>
            </a:r>
            <a:r>
              <a:rPr lang="en-US" sz="2400" baseline="-25000">
                <a:latin typeface="Courier New" pitchFamily="49" charset="0"/>
              </a:rPr>
              <a:t>6</a:t>
            </a:r>
          </a:p>
          <a:p>
            <a:pPr algn="ctr"/>
            <a:r>
              <a:rPr lang="en-US" sz="2400">
                <a:latin typeface="Courier New" pitchFamily="49" charset="0"/>
              </a:rPr>
              <a:t>c</a:t>
            </a:r>
            <a:r>
              <a:rPr lang="en-US" sz="2400" baseline="-25000">
                <a:latin typeface="Courier New" pitchFamily="49" charset="0"/>
              </a:rPr>
              <a:t>7</a:t>
            </a:r>
            <a:endParaRPr lang="en-GB" sz="2400" b="1">
              <a:latin typeface="Courier New" pitchFamily="49" charset="0"/>
            </a:endParaRPr>
          </a:p>
        </p:txBody>
      </p:sp>
      <p:sp>
        <p:nvSpPr>
          <p:cNvPr id="1035" name="Rectangle 5"/>
          <p:cNvSpPr>
            <a:spLocks noChangeArrowheads="1"/>
          </p:cNvSpPr>
          <p:nvPr/>
        </p:nvSpPr>
        <p:spPr bwMode="auto">
          <a:xfrm>
            <a:off x="9748838" y="2781300"/>
            <a:ext cx="1930400" cy="3390900"/>
          </a:xfrm>
          <a:prstGeom prst="rect">
            <a:avLst/>
          </a:prstGeom>
          <a:noFill/>
          <a:ln w="12700">
            <a:solidFill>
              <a:schemeClr val="tx1"/>
            </a:solidFill>
            <a:miter lim="800000"/>
            <a:headEnd/>
            <a:tailEnd/>
          </a:ln>
        </p:spPr>
        <p:txBody>
          <a:bodyPr>
            <a:spAutoFit/>
          </a:bodyPr>
          <a:lstStyle/>
          <a:p>
            <a:r>
              <a:rPr lang="en-US" sz="2400" b="1">
                <a:latin typeface="Courier New" pitchFamily="49" charset="0"/>
              </a:rPr>
              <a:t>times</a:t>
            </a:r>
            <a:br>
              <a:rPr lang="en-US" sz="2400" b="1">
                <a:latin typeface="Courier New" pitchFamily="49" charset="0"/>
              </a:rPr>
            </a:br>
            <a:r>
              <a:rPr lang="en-US" sz="2400">
                <a:latin typeface="Courier New" pitchFamily="49" charset="0"/>
              </a:rPr>
              <a:t>n</a:t>
            </a:r>
            <a:br>
              <a:rPr lang="en-US" sz="2400">
                <a:latin typeface="Courier New" pitchFamily="49" charset="0"/>
              </a:rPr>
            </a:br>
            <a:r>
              <a:rPr lang="en-US" sz="2400">
                <a:latin typeface="Courier New" pitchFamily="49" charset="0"/>
              </a:rPr>
              <a:t>n-1</a:t>
            </a:r>
            <a:br>
              <a:rPr lang="en-US" sz="2400">
                <a:latin typeface="Courier New" pitchFamily="49" charset="0"/>
              </a:rPr>
            </a:br>
            <a:r>
              <a:rPr lang="en-US" sz="2400">
                <a:latin typeface="Courier New" pitchFamily="49" charset="0"/>
              </a:rPr>
              <a:t>n-1</a:t>
            </a:r>
            <a:br>
              <a:rPr lang="en-US" sz="2400">
                <a:latin typeface="Courier New" pitchFamily="49" charset="0"/>
              </a:rPr>
            </a:br>
            <a:r>
              <a:rPr lang="en-US" sz="2400">
                <a:latin typeface="Courier New" pitchFamily="49" charset="0"/>
              </a:rPr>
              <a:t>n-1</a:t>
            </a:r>
            <a:br>
              <a:rPr lang="en-US" sz="2400">
                <a:latin typeface="Courier New" pitchFamily="49" charset="0"/>
              </a:rPr>
            </a:br>
            <a:br>
              <a:rPr lang="en-US" sz="2400">
                <a:latin typeface="Courier New" pitchFamily="49" charset="0"/>
              </a:rPr>
            </a:br>
            <a:br>
              <a:rPr lang="en-US" sz="2400">
                <a:latin typeface="Courier New" pitchFamily="49" charset="0"/>
              </a:rPr>
            </a:br>
            <a:br>
              <a:rPr lang="en-US" sz="2400">
                <a:latin typeface="Courier New" pitchFamily="49" charset="0"/>
              </a:rPr>
            </a:br>
            <a:r>
              <a:rPr lang="en-US" sz="2400">
                <a:latin typeface="Courier New" pitchFamily="49" charset="0"/>
              </a:rPr>
              <a:t>n-1</a:t>
            </a:r>
            <a:endParaRPr lang="en-GB" sz="2400" b="1">
              <a:latin typeface="Courier New" pitchFamily="49" charset="0"/>
            </a:endParaRPr>
          </a:p>
        </p:txBody>
      </p:sp>
      <p:sp>
        <p:nvSpPr>
          <p:cNvPr id="61450" name="Rectangle 10"/>
          <p:cNvSpPr>
            <a:spLocks noGrp="1" noChangeArrowheads="1"/>
          </p:cNvSpPr>
          <p:nvPr>
            <p:ph type="body" idx="1"/>
          </p:nvPr>
        </p:nvSpPr>
        <p:spPr>
          <a:xfrm>
            <a:off x="609600" y="1476375"/>
            <a:ext cx="11172825" cy="4953000"/>
          </a:xfrm>
        </p:spPr>
        <p:txBody>
          <a:bodyPr/>
          <a:lstStyle/>
          <a:p>
            <a:pPr eaLnBrk="1" hangingPunct="1">
              <a:defRPr/>
            </a:pPr>
            <a:r>
              <a:rPr lang="en-US" sz="2800" dirty="0"/>
              <a:t>Time to compute the </a:t>
            </a:r>
            <a:r>
              <a:rPr lang="en-US" sz="2800" b="1" dirty="0">
                <a:solidFill>
                  <a:srgbClr val="080808"/>
                </a:solidFill>
              </a:rPr>
              <a:t>running time</a:t>
            </a:r>
            <a:r>
              <a:rPr lang="en-US" sz="2800" dirty="0"/>
              <a:t> as a function of the </a:t>
            </a:r>
            <a:r>
              <a:rPr lang="en-US" sz="2800" b="1" dirty="0">
                <a:solidFill>
                  <a:srgbClr val="080808"/>
                </a:solidFill>
              </a:rPr>
              <a:t>input size</a:t>
            </a:r>
            <a:r>
              <a:rPr lang="en-US" sz="2800" b="1" dirty="0"/>
              <a:t> </a:t>
            </a:r>
            <a:r>
              <a:rPr lang="en-US" sz="2800" dirty="0"/>
              <a:t>(exact analysis).</a:t>
            </a:r>
          </a:p>
        </p:txBody>
      </p:sp>
      <p:graphicFrame>
        <p:nvGraphicFramePr>
          <p:cNvPr id="1026" name="Object 7"/>
          <p:cNvGraphicFramePr>
            <a:graphicFrameLocks noChangeAspect="1"/>
          </p:cNvGraphicFramePr>
          <p:nvPr/>
        </p:nvGraphicFramePr>
        <p:xfrm>
          <a:off x="9750425" y="4495800"/>
          <a:ext cx="1096963" cy="522288"/>
        </p:xfrm>
        <a:graphic>
          <a:graphicData uri="http://schemas.openxmlformats.org/presentationml/2006/ole">
            <mc:AlternateContent xmlns:mc="http://schemas.openxmlformats.org/markup-compatibility/2006">
              <mc:Choice xmlns:v="urn:schemas-microsoft-com:vml" Requires="v">
                <p:oleObj spid="_x0000_s1083" name="Equation" r:id="rId3" imgW="447826" imgH="266590" progId="Equation.DSMT4">
                  <p:embed/>
                </p:oleObj>
              </mc:Choice>
              <mc:Fallback>
                <p:oleObj name="Equation" r:id="rId3" imgW="447826" imgH="26659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0425" y="4495800"/>
                        <a:ext cx="1096963" cy="5222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027" name="Object 8"/>
          <p:cNvGraphicFramePr>
            <a:graphicFrameLocks noChangeAspect="1"/>
          </p:cNvGraphicFramePr>
          <p:nvPr/>
        </p:nvGraphicFramePr>
        <p:xfrm>
          <a:off x="9750425" y="4916488"/>
          <a:ext cx="1731963" cy="522287"/>
        </p:xfrm>
        <a:graphic>
          <a:graphicData uri="http://schemas.openxmlformats.org/presentationml/2006/ole">
            <mc:AlternateContent xmlns:mc="http://schemas.openxmlformats.org/markup-compatibility/2006">
              <mc:Choice xmlns:v="urn:schemas-microsoft-com:vml" Requires="v">
                <p:oleObj spid="_x0000_s1084" name="Equation" r:id="rId5" imgW="714479" imgH="266590" progId="Equation.DSMT4">
                  <p:embed/>
                </p:oleObj>
              </mc:Choice>
              <mc:Fallback>
                <p:oleObj name="Equation" r:id="rId5" imgW="714479" imgH="26659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0425" y="4916488"/>
                        <a:ext cx="1731963" cy="52228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028" name="Object 9"/>
          <p:cNvGraphicFramePr>
            <a:graphicFrameLocks noChangeAspect="1"/>
          </p:cNvGraphicFramePr>
          <p:nvPr/>
        </p:nvGraphicFramePr>
        <p:xfrm>
          <a:off x="9750425" y="5337175"/>
          <a:ext cx="1731963" cy="522288"/>
        </p:xfrm>
        <a:graphic>
          <a:graphicData uri="http://schemas.openxmlformats.org/presentationml/2006/ole">
            <mc:AlternateContent xmlns:mc="http://schemas.openxmlformats.org/markup-compatibility/2006">
              <mc:Choice xmlns:v="urn:schemas-microsoft-com:vml" Requires="v">
                <p:oleObj spid="_x0000_s1085" name="Equation" r:id="rId7" imgW="714479" imgH="266590" progId="Equation.DSMT4">
                  <p:embed/>
                </p:oleObj>
              </mc:Choice>
              <mc:Fallback>
                <p:oleObj name="Equation" r:id="rId7" imgW="714479" imgH="26659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0425" y="5337175"/>
                        <a:ext cx="1731963" cy="5222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2" name="Footer Placeholder 6">
            <a:extLst>
              <a:ext uri="{FF2B5EF4-FFF2-40B4-BE49-F238E27FC236}">
                <a16:creationId xmlns:a16="http://schemas.microsoft.com/office/drawing/2014/main" id="{B416D5BD-2953-44B1-8C43-EA1BF551A0D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5"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DE079F3E-6C94-46BE-844D-86B5EE92435B}" type="slidenum">
              <a:rPr lang="en-US" smtClean="0"/>
              <a:pPr/>
              <a:t>52</a:t>
            </a:fld>
            <a:endParaRPr lang="en-US"/>
          </a:p>
        </p:txBody>
      </p:sp>
      <p:sp>
        <p:nvSpPr>
          <p:cNvPr id="62466" name="Rectangle 2"/>
          <p:cNvSpPr>
            <a:spLocks noGrp="1" noChangeArrowheads="1"/>
          </p:cNvSpPr>
          <p:nvPr>
            <p:ph type="title"/>
          </p:nvPr>
        </p:nvSpPr>
        <p:spPr/>
        <p:txBody>
          <a:bodyPr/>
          <a:lstStyle/>
          <a:p>
            <a:pPr eaLnBrk="1" hangingPunct="1">
              <a:defRPr/>
            </a:pPr>
            <a:r>
              <a:rPr lang="en-US" dirty="0"/>
              <a:t>…Analysis of Insertion Sort</a:t>
            </a:r>
          </a:p>
        </p:txBody>
      </p:sp>
      <p:sp>
        <p:nvSpPr>
          <p:cNvPr id="62467" name="Rectangle 3"/>
          <p:cNvSpPr>
            <a:spLocks noGrp="1" noChangeArrowheads="1"/>
          </p:cNvSpPr>
          <p:nvPr>
            <p:ph type="body" idx="1"/>
          </p:nvPr>
        </p:nvSpPr>
        <p:spPr>
          <a:xfrm>
            <a:off x="0" y="1219200"/>
            <a:ext cx="12188825" cy="5181600"/>
          </a:xfrm>
        </p:spPr>
        <p:txBody>
          <a:bodyPr/>
          <a:lstStyle/>
          <a:p>
            <a:pPr algn="just" eaLnBrk="1" hangingPunct="1">
              <a:lnSpc>
                <a:spcPct val="140000"/>
              </a:lnSpc>
              <a:defRPr/>
            </a:pPr>
            <a:r>
              <a:rPr lang="en-US" dirty="0">
                <a:solidFill>
                  <a:srgbClr val="080808"/>
                </a:solidFill>
              </a:rPr>
              <a:t>The running time of an algorithm is the sum of the running times of each statement.</a:t>
            </a:r>
          </a:p>
          <a:p>
            <a:pPr algn="just" eaLnBrk="1" hangingPunct="1">
              <a:lnSpc>
                <a:spcPct val="140000"/>
              </a:lnSpc>
              <a:defRPr/>
            </a:pPr>
            <a:r>
              <a:rPr lang="en-US" dirty="0">
                <a:solidFill>
                  <a:srgbClr val="080808"/>
                </a:solidFill>
              </a:rPr>
              <a:t>A statement with cost </a:t>
            </a:r>
            <a:r>
              <a:rPr lang="en-US" b="1" i="1" dirty="0">
                <a:solidFill>
                  <a:srgbClr val="080808"/>
                </a:solidFill>
              </a:rPr>
              <a:t>c</a:t>
            </a:r>
            <a:r>
              <a:rPr lang="en-US" dirty="0">
                <a:solidFill>
                  <a:srgbClr val="080808"/>
                </a:solidFill>
              </a:rPr>
              <a:t> that is executed </a:t>
            </a:r>
            <a:r>
              <a:rPr lang="en-US" b="1" i="1" dirty="0">
                <a:solidFill>
                  <a:srgbClr val="080808"/>
                </a:solidFill>
              </a:rPr>
              <a:t>n</a:t>
            </a:r>
            <a:r>
              <a:rPr lang="en-US" dirty="0">
                <a:solidFill>
                  <a:srgbClr val="080808"/>
                </a:solidFill>
              </a:rPr>
              <a:t> times contributes </a:t>
            </a:r>
            <a:r>
              <a:rPr lang="en-US" b="1" i="1" dirty="0">
                <a:solidFill>
                  <a:srgbClr val="080808"/>
                </a:solidFill>
              </a:rPr>
              <a:t>c*n</a:t>
            </a:r>
            <a:r>
              <a:rPr lang="en-US" dirty="0">
                <a:solidFill>
                  <a:srgbClr val="080808"/>
                </a:solidFill>
              </a:rPr>
              <a:t> to the running time.</a:t>
            </a:r>
          </a:p>
          <a:p>
            <a:pPr algn="just" eaLnBrk="1" hangingPunct="1">
              <a:lnSpc>
                <a:spcPct val="140000"/>
              </a:lnSpc>
              <a:defRPr/>
            </a:pPr>
            <a:r>
              <a:rPr lang="en-US" dirty="0">
                <a:solidFill>
                  <a:srgbClr val="080808"/>
                </a:solidFill>
              </a:rPr>
              <a:t>The total running time </a:t>
            </a:r>
            <a:r>
              <a:rPr lang="en-US" b="1" i="1" dirty="0">
                <a:solidFill>
                  <a:srgbClr val="080808"/>
                </a:solidFill>
              </a:rPr>
              <a:t>T</a:t>
            </a:r>
            <a:r>
              <a:rPr lang="en-US" b="1" dirty="0">
                <a:solidFill>
                  <a:srgbClr val="080808"/>
                </a:solidFill>
              </a:rPr>
              <a:t>(</a:t>
            </a:r>
            <a:r>
              <a:rPr lang="en-US" b="1" i="1" dirty="0">
                <a:solidFill>
                  <a:srgbClr val="080808"/>
                </a:solidFill>
              </a:rPr>
              <a:t>n</a:t>
            </a:r>
            <a:r>
              <a:rPr lang="en-US" b="1" dirty="0">
                <a:solidFill>
                  <a:srgbClr val="080808"/>
                </a:solidFill>
              </a:rPr>
              <a:t>)</a:t>
            </a:r>
            <a:r>
              <a:rPr lang="en-US" dirty="0">
                <a:solidFill>
                  <a:srgbClr val="080808"/>
                </a:solidFill>
              </a:rPr>
              <a:t> of insertion sort is</a:t>
            </a:r>
          </a:p>
          <a:p>
            <a:pPr lvl="1" eaLnBrk="1" hangingPunct="1">
              <a:lnSpc>
                <a:spcPct val="140000"/>
              </a:lnSpc>
              <a:buFont typeface="Wingdings" pitchFamily="2" charset="2"/>
              <a:buNone/>
              <a:defRPr/>
            </a:pPr>
            <a:r>
              <a:rPr lang="en-US" i="1" dirty="0">
                <a:solidFill>
                  <a:srgbClr val="080808"/>
                </a:solidFill>
              </a:rPr>
              <a:t>T</a:t>
            </a:r>
            <a:r>
              <a:rPr lang="en-US" dirty="0">
                <a:solidFill>
                  <a:srgbClr val="080808"/>
                </a:solidFill>
              </a:rPr>
              <a:t>(</a:t>
            </a:r>
            <a:r>
              <a:rPr lang="en-US" i="1" dirty="0">
                <a:solidFill>
                  <a:srgbClr val="080808"/>
                </a:solidFill>
              </a:rPr>
              <a:t>n</a:t>
            </a:r>
            <a:r>
              <a:rPr lang="en-US" dirty="0">
                <a:solidFill>
                  <a:srgbClr val="080808"/>
                </a:solidFill>
              </a:rPr>
              <a:t>)= </a:t>
            </a:r>
            <a:r>
              <a:rPr lang="en-US" i="1" dirty="0">
                <a:solidFill>
                  <a:srgbClr val="080808"/>
                </a:solidFill>
              </a:rPr>
              <a:t>c</a:t>
            </a:r>
            <a:r>
              <a:rPr lang="en-US" i="1" baseline="-25000" dirty="0">
                <a:solidFill>
                  <a:srgbClr val="080808"/>
                </a:solidFill>
              </a:rPr>
              <a:t>1</a:t>
            </a:r>
            <a:r>
              <a:rPr lang="en-US" i="1" dirty="0">
                <a:solidFill>
                  <a:srgbClr val="080808"/>
                </a:solidFill>
              </a:rPr>
              <a:t>*n</a:t>
            </a:r>
            <a:r>
              <a:rPr lang="en-US" dirty="0">
                <a:solidFill>
                  <a:srgbClr val="080808"/>
                </a:solidFill>
              </a:rPr>
              <a:t> + </a:t>
            </a:r>
            <a:r>
              <a:rPr lang="en-US" i="1" dirty="0">
                <a:solidFill>
                  <a:srgbClr val="080808"/>
                </a:solidFill>
              </a:rPr>
              <a:t>c</a:t>
            </a:r>
            <a:r>
              <a:rPr lang="en-US" i="1" baseline="-25000" dirty="0">
                <a:solidFill>
                  <a:srgbClr val="080808"/>
                </a:solidFill>
              </a:rPr>
              <a:t>2</a:t>
            </a:r>
            <a:r>
              <a:rPr lang="en-US" dirty="0">
                <a:solidFill>
                  <a:srgbClr val="080808"/>
                </a:solidFill>
              </a:rPr>
              <a:t>(</a:t>
            </a:r>
            <a:r>
              <a:rPr lang="en-US" i="1" dirty="0">
                <a:solidFill>
                  <a:srgbClr val="080808"/>
                </a:solidFill>
              </a:rPr>
              <a:t>n-1</a:t>
            </a:r>
            <a:r>
              <a:rPr lang="en-US" dirty="0">
                <a:solidFill>
                  <a:srgbClr val="080808"/>
                </a:solidFill>
              </a:rPr>
              <a:t>) + </a:t>
            </a:r>
            <a:r>
              <a:rPr lang="en-US" i="1" dirty="0">
                <a:solidFill>
                  <a:srgbClr val="080808"/>
                </a:solidFill>
              </a:rPr>
              <a:t>c</a:t>
            </a:r>
            <a:r>
              <a:rPr lang="en-US" i="1" baseline="-25000" dirty="0">
                <a:solidFill>
                  <a:srgbClr val="080808"/>
                </a:solidFill>
              </a:rPr>
              <a:t>3</a:t>
            </a:r>
            <a:r>
              <a:rPr lang="en-US" dirty="0">
                <a:solidFill>
                  <a:srgbClr val="080808"/>
                </a:solidFill>
              </a:rPr>
              <a:t>(</a:t>
            </a:r>
            <a:r>
              <a:rPr lang="en-US" i="1" dirty="0">
                <a:solidFill>
                  <a:srgbClr val="080808"/>
                </a:solidFill>
              </a:rPr>
              <a:t>n-1</a:t>
            </a:r>
            <a:r>
              <a:rPr lang="en-US" dirty="0">
                <a:solidFill>
                  <a:srgbClr val="080808"/>
                </a:solidFill>
              </a:rPr>
              <a:t>) + </a:t>
            </a:r>
            <a:r>
              <a:rPr lang="en-US" i="1" dirty="0">
                <a:solidFill>
                  <a:srgbClr val="080808"/>
                </a:solidFill>
              </a:rPr>
              <a:t>c</a:t>
            </a:r>
            <a:r>
              <a:rPr lang="en-US" i="1" baseline="-25000" dirty="0">
                <a:solidFill>
                  <a:srgbClr val="080808"/>
                </a:solidFill>
              </a:rPr>
              <a:t>4</a:t>
            </a:r>
            <a:r>
              <a:rPr lang="en-US" dirty="0">
                <a:solidFill>
                  <a:srgbClr val="080808"/>
                </a:solidFill>
              </a:rPr>
              <a:t>               + </a:t>
            </a:r>
            <a:r>
              <a:rPr lang="en-US" i="1" dirty="0">
                <a:solidFill>
                  <a:srgbClr val="080808"/>
                </a:solidFill>
              </a:rPr>
              <a:t>c</a:t>
            </a:r>
            <a:r>
              <a:rPr lang="en-US" i="1" baseline="-25000" dirty="0">
                <a:solidFill>
                  <a:srgbClr val="080808"/>
                </a:solidFill>
              </a:rPr>
              <a:t>5</a:t>
            </a:r>
            <a:r>
              <a:rPr lang="en-US" dirty="0">
                <a:solidFill>
                  <a:srgbClr val="080808"/>
                </a:solidFill>
              </a:rPr>
              <a:t>                     + </a:t>
            </a:r>
            <a:r>
              <a:rPr lang="en-US" i="1" dirty="0">
                <a:solidFill>
                  <a:srgbClr val="080808"/>
                </a:solidFill>
              </a:rPr>
              <a:t>c</a:t>
            </a:r>
            <a:r>
              <a:rPr lang="en-US" i="1" baseline="-25000" dirty="0">
                <a:solidFill>
                  <a:srgbClr val="080808"/>
                </a:solidFill>
              </a:rPr>
              <a:t>6                     </a:t>
            </a:r>
          </a:p>
          <a:p>
            <a:pPr lvl="1" eaLnBrk="1" hangingPunct="1">
              <a:lnSpc>
                <a:spcPct val="140000"/>
              </a:lnSpc>
              <a:buFont typeface="Wingdings" pitchFamily="2" charset="2"/>
              <a:buNone/>
              <a:defRPr/>
            </a:pPr>
            <a:r>
              <a:rPr lang="en-US" dirty="0">
                <a:solidFill>
                  <a:srgbClr val="080808"/>
                </a:solidFill>
              </a:rPr>
              <a:t>         + </a:t>
            </a:r>
            <a:r>
              <a:rPr lang="en-US" i="1" dirty="0">
                <a:solidFill>
                  <a:srgbClr val="080808"/>
                </a:solidFill>
              </a:rPr>
              <a:t>c</a:t>
            </a:r>
            <a:r>
              <a:rPr lang="en-US" i="1" baseline="-25000" dirty="0">
                <a:solidFill>
                  <a:srgbClr val="080808"/>
                </a:solidFill>
              </a:rPr>
              <a:t>7</a:t>
            </a:r>
            <a:r>
              <a:rPr lang="en-US" i="1" dirty="0">
                <a:solidFill>
                  <a:srgbClr val="080808"/>
                </a:solidFill>
              </a:rPr>
              <a:t> </a:t>
            </a:r>
            <a:r>
              <a:rPr lang="en-US" dirty="0">
                <a:solidFill>
                  <a:srgbClr val="080808"/>
                </a:solidFill>
              </a:rPr>
              <a:t>(</a:t>
            </a:r>
            <a:r>
              <a:rPr lang="en-US" i="1" dirty="0">
                <a:solidFill>
                  <a:srgbClr val="080808"/>
                </a:solidFill>
              </a:rPr>
              <a:t>n-1</a:t>
            </a:r>
            <a:r>
              <a:rPr lang="en-US" dirty="0">
                <a:solidFill>
                  <a:srgbClr val="080808"/>
                </a:solidFill>
              </a:rPr>
              <a:t>)</a:t>
            </a:r>
          </a:p>
        </p:txBody>
      </p:sp>
      <p:graphicFrame>
        <p:nvGraphicFramePr>
          <p:cNvPr id="2050" name="Object 1024"/>
          <p:cNvGraphicFramePr>
            <a:graphicFrameLocks noChangeAspect="1"/>
          </p:cNvGraphicFramePr>
          <p:nvPr/>
        </p:nvGraphicFramePr>
        <p:xfrm>
          <a:off x="5865813" y="4953000"/>
          <a:ext cx="1401762" cy="647700"/>
        </p:xfrm>
        <a:graphic>
          <a:graphicData uri="http://schemas.openxmlformats.org/presentationml/2006/ole">
            <mc:AlternateContent xmlns:mc="http://schemas.openxmlformats.org/markup-compatibility/2006">
              <mc:Choice xmlns:v="urn:schemas-microsoft-com:vml" Requires="v">
                <p:oleObj spid="_x0000_s2107" name="Equation" r:id="rId3" imgW="447826" imgH="266590" progId="Equation.DSMT4">
                  <p:embed/>
                </p:oleObj>
              </mc:Choice>
              <mc:Fallback>
                <p:oleObj name="Equation" r:id="rId3" imgW="447826" imgH="266590" progId="Equation.DSMT4">
                  <p:embed/>
                  <p:pic>
                    <p:nvPicPr>
                      <p:cNvPr id="0" name="Object 1024"/>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5865813" y="4953000"/>
                        <a:ext cx="1401762"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1025"/>
          <p:cNvGraphicFramePr>
            <a:graphicFrameLocks noChangeAspect="1"/>
          </p:cNvGraphicFramePr>
          <p:nvPr/>
        </p:nvGraphicFramePr>
        <p:xfrm>
          <a:off x="10590213" y="4927600"/>
          <a:ext cx="1295400" cy="646113"/>
        </p:xfrm>
        <a:graphic>
          <a:graphicData uri="http://schemas.openxmlformats.org/presentationml/2006/ole">
            <mc:AlternateContent xmlns:mc="http://schemas.openxmlformats.org/markup-compatibility/2006">
              <mc:Choice xmlns:v="urn:schemas-microsoft-com:vml" Requires="v">
                <p:oleObj spid="_x0000_s2108" name="Equation" r:id="rId5" imgW="714479" imgH="266590" progId="Equation.DSMT4">
                  <p:embed/>
                </p:oleObj>
              </mc:Choice>
              <mc:Fallback>
                <p:oleObj name="Equation" r:id="rId5" imgW="714479" imgH="266590" progId="Equation.DSMT4">
                  <p:embed/>
                  <p:pic>
                    <p:nvPicPr>
                      <p:cNvPr id="0" name="Object 1025"/>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10590213" y="4927600"/>
                        <a:ext cx="1295400"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1026"/>
          <p:cNvGraphicFramePr>
            <a:graphicFrameLocks noChangeAspect="1"/>
          </p:cNvGraphicFramePr>
          <p:nvPr/>
        </p:nvGraphicFramePr>
        <p:xfrm>
          <a:off x="7999413" y="4953000"/>
          <a:ext cx="1965325" cy="654050"/>
        </p:xfrm>
        <a:graphic>
          <a:graphicData uri="http://schemas.openxmlformats.org/presentationml/2006/ole">
            <mc:AlternateContent xmlns:mc="http://schemas.openxmlformats.org/markup-compatibility/2006">
              <mc:Choice xmlns:v="urn:schemas-microsoft-com:vml" Requires="v">
                <p:oleObj spid="_x0000_s2109" name="Equation" r:id="rId7" imgW="714479" imgH="266590" progId="Equation.DSMT4">
                  <p:embed/>
                </p:oleObj>
              </mc:Choice>
              <mc:Fallback>
                <p:oleObj name="Equation" r:id="rId7" imgW="714479" imgH="266590" progId="Equation.DSMT4">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99413" y="4953000"/>
                        <a:ext cx="1965325"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ooter Placeholder 6">
            <a:extLst>
              <a:ext uri="{FF2B5EF4-FFF2-40B4-BE49-F238E27FC236}">
                <a16:creationId xmlns:a16="http://schemas.microsoft.com/office/drawing/2014/main" id="{EF2F63BC-D345-4758-91BE-0531C69F23D3}"/>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D322D94-7A12-4C05-BF8E-39237155F7DA}" type="slidenum">
              <a:rPr lang="en-US" smtClean="0"/>
              <a:pPr/>
              <a:t>53</a:t>
            </a:fld>
            <a:endParaRPr lang="en-US"/>
          </a:p>
        </p:txBody>
      </p:sp>
      <p:sp>
        <p:nvSpPr>
          <p:cNvPr id="63490" name="Rectangle 2"/>
          <p:cNvSpPr>
            <a:spLocks noGrp="1" noChangeArrowheads="1"/>
          </p:cNvSpPr>
          <p:nvPr>
            <p:ph type="title"/>
          </p:nvPr>
        </p:nvSpPr>
        <p:spPr/>
        <p:txBody>
          <a:bodyPr/>
          <a:lstStyle/>
          <a:p>
            <a:pPr eaLnBrk="1" hangingPunct="1">
              <a:defRPr/>
            </a:pPr>
            <a:r>
              <a:rPr lang="en-US"/>
              <a:t>…Analysis of Insertion Sort</a:t>
            </a:r>
          </a:p>
        </p:txBody>
      </p:sp>
      <p:sp>
        <p:nvSpPr>
          <p:cNvPr id="63491" name="Rectangle 3"/>
          <p:cNvSpPr>
            <a:spLocks noGrp="1" noChangeArrowheads="1"/>
          </p:cNvSpPr>
          <p:nvPr>
            <p:ph type="body" idx="1"/>
          </p:nvPr>
        </p:nvSpPr>
        <p:spPr/>
        <p:txBody>
          <a:bodyPr/>
          <a:lstStyle/>
          <a:p>
            <a:pPr eaLnBrk="1" hangingPunct="1">
              <a:lnSpc>
                <a:spcPct val="140000"/>
              </a:lnSpc>
              <a:defRPr/>
            </a:pPr>
            <a:r>
              <a:rPr lang="en-US"/>
              <a:t>Often the performance depends on the details of the input (not only the length </a:t>
            </a:r>
            <a:r>
              <a:rPr lang="en-US" b="1" i="1">
                <a:solidFill>
                  <a:srgbClr val="080808"/>
                </a:solidFill>
              </a:rPr>
              <a:t>n</a:t>
            </a:r>
            <a:r>
              <a:rPr lang="en-US"/>
              <a:t>).</a:t>
            </a:r>
          </a:p>
          <a:p>
            <a:pPr eaLnBrk="1" hangingPunct="1">
              <a:lnSpc>
                <a:spcPct val="140000"/>
              </a:lnSpc>
              <a:defRPr/>
            </a:pPr>
            <a:r>
              <a:rPr lang="en-US"/>
              <a:t>This is modeled by </a:t>
            </a:r>
            <a:r>
              <a:rPr lang="en-US" b="1" i="1">
                <a:solidFill>
                  <a:srgbClr val="080808"/>
                </a:solidFill>
              </a:rPr>
              <a:t>t</a:t>
            </a:r>
            <a:r>
              <a:rPr lang="en-US" b="1" i="1" baseline="-25000">
                <a:solidFill>
                  <a:srgbClr val="080808"/>
                </a:solidFill>
              </a:rPr>
              <a:t>j</a:t>
            </a:r>
            <a:r>
              <a:rPr lang="en-US" baseline="-25000"/>
              <a:t>.</a:t>
            </a:r>
          </a:p>
          <a:p>
            <a:pPr eaLnBrk="1" hangingPunct="1">
              <a:lnSpc>
                <a:spcPct val="140000"/>
              </a:lnSpc>
              <a:defRPr/>
            </a:pPr>
            <a:r>
              <a:rPr lang="en-US"/>
              <a:t>In the case of insertion sort the time </a:t>
            </a:r>
            <a:r>
              <a:rPr lang="en-US" b="1" i="1">
                <a:solidFill>
                  <a:srgbClr val="080808"/>
                </a:solidFill>
              </a:rPr>
              <a:t>t</a:t>
            </a:r>
            <a:r>
              <a:rPr lang="en-US" b="1" i="1" baseline="-25000">
                <a:solidFill>
                  <a:srgbClr val="080808"/>
                </a:solidFill>
              </a:rPr>
              <a:t>j</a:t>
            </a:r>
            <a:r>
              <a:rPr lang="en-US" b="1" i="1">
                <a:solidFill>
                  <a:srgbClr val="080808"/>
                </a:solidFill>
              </a:rPr>
              <a:t> </a:t>
            </a:r>
            <a:r>
              <a:rPr lang="en-US"/>
              <a:t>depends on the original sorting of the input array.</a:t>
            </a:r>
          </a:p>
          <a:p>
            <a:pPr eaLnBrk="1" hangingPunct="1">
              <a:lnSpc>
                <a:spcPct val="140000"/>
              </a:lnSpc>
              <a:buFontTx/>
              <a:buNone/>
              <a:defRPr/>
            </a:pPr>
            <a:endParaRPr lang="en-US" baseline="-25000"/>
          </a:p>
        </p:txBody>
      </p:sp>
      <p:sp>
        <p:nvSpPr>
          <p:cNvPr id="6" name="Footer Placeholder 6">
            <a:extLst>
              <a:ext uri="{FF2B5EF4-FFF2-40B4-BE49-F238E27FC236}">
                <a16:creationId xmlns:a16="http://schemas.microsoft.com/office/drawing/2014/main" id="{A547C3CB-A37E-4BA9-B261-E787825B18B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D5194E57-20F0-49F9-A4D7-C4812F4FD5BF}" type="slidenum">
              <a:rPr lang="en-US" smtClean="0"/>
              <a:pPr/>
              <a:t>54</a:t>
            </a:fld>
            <a:endParaRPr lang="en-US"/>
          </a:p>
        </p:txBody>
      </p:sp>
      <p:sp>
        <p:nvSpPr>
          <p:cNvPr id="64514" name="Rectangle 2"/>
          <p:cNvSpPr>
            <a:spLocks noGrp="1" noChangeArrowheads="1"/>
          </p:cNvSpPr>
          <p:nvPr>
            <p:ph type="title"/>
          </p:nvPr>
        </p:nvSpPr>
        <p:spPr/>
        <p:txBody>
          <a:bodyPr/>
          <a:lstStyle/>
          <a:p>
            <a:pPr eaLnBrk="1" hangingPunct="1">
              <a:defRPr/>
            </a:pPr>
            <a:r>
              <a:rPr lang="en-US"/>
              <a:t>Performance Analysis</a:t>
            </a:r>
          </a:p>
        </p:txBody>
      </p:sp>
      <p:sp>
        <p:nvSpPr>
          <p:cNvPr id="64515" name="Rectangle 3"/>
          <p:cNvSpPr>
            <a:spLocks noGrp="1" noChangeArrowheads="1"/>
          </p:cNvSpPr>
          <p:nvPr>
            <p:ph type="body" idx="1"/>
          </p:nvPr>
        </p:nvSpPr>
        <p:spPr>
          <a:xfrm>
            <a:off x="0" y="1143000"/>
            <a:ext cx="12188825" cy="5334000"/>
          </a:xfrm>
        </p:spPr>
        <p:txBody>
          <a:bodyPr/>
          <a:lstStyle/>
          <a:p>
            <a:pPr eaLnBrk="1" hangingPunct="1">
              <a:lnSpc>
                <a:spcPct val="130000"/>
              </a:lnSpc>
              <a:defRPr/>
            </a:pPr>
            <a:r>
              <a:rPr lang="en-US" sz="2400" dirty="0"/>
              <a:t>Performance often draws the line between what is feasible and what is impossible.</a:t>
            </a:r>
          </a:p>
          <a:p>
            <a:pPr eaLnBrk="1" hangingPunct="1">
              <a:lnSpc>
                <a:spcPct val="130000"/>
              </a:lnSpc>
              <a:defRPr/>
            </a:pPr>
            <a:r>
              <a:rPr lang="en-US" sz="2400" dirty="0"/>
              <a:t>Often it is sufficient to count the number of iterations of the core (innermost) part.</a:t>
            </a:r>
          </a:p>
          <a:p>
            <a:pPr lvl="1" eaLnBrk="1" hangingPunct="1">
              <a:lnSpc>
                <a:spcPct val="130000"/>
              </a:lnSpc>
              <a:defRPr/>
            </a:pPr>
            <a:r>
              <a:rPr lang="en-US" sz="2000" dirty="0"/>
              <a:t>No distinction between comparisons, assignments, etc (that means roughly the same cost for all of them).</a:t>
            </a:r>
          </a:p>
          <a:p>
            <a:pPr lvl="1" eaLnBrk="1" hangingPunct="1">
              <a:lnSpc>
                <a:spcPct val="130000"/>
              </a:lnSpc>
              <a:defRPr/>
            </a:pPr>
            <a:r>
              <a:rPr lang="en-US" sz="2000" dirty="0"/>
              <a:t>Gives precise enough results.</a:t>
            </a:r>
          </a:p>
          <a:p>
            <a:pPr eaLnBrk="1" hangingPunct="1">
              <a:lnSpc>
                <a:spcPct val="130000"/>
              </a:lnSpc>
              <a:defRPr/>
            </a:pPr>
            <a:r>
              <a:rPr lang="en-US" sz="2400" dirty="0"/>
              <a:t>In some cases the cost of selected operations dominates all other costs.</a:t>
            </a:r>
          </a:p>
          <a:p>
            <a:pPr lvl="1" eaLnBrk="1" hangingPunct="1">
              <a:lnSpc>
                <a:spcPct val="130000"/>
              </a:lnSpc>
              <a:defRPr/>
            </a:pPr>
            <a:r>
              <a:rPr lang="en-US" sz="2000" dirty="0"/>
              <a:t>Disk I/O versus RAM operations.</a:t>
            </a:r>
          </a:p>
          <a:p>
            <a:pPr lvl="1" eaLnBrk="1" hangingPunct="1">
              <a:lnSpc>
                <a:spcPct val="130000"/>
              </a:lnSpc>
              <a:defRPr/>
            </a:pPr>
            <a:r>
              <a:rPr lang="en-US" sz="2000" dirty="0"/>
              <a:t>Database systems.</a:t>
            </a:r>
          </a:p>
        </p:txBody>
      </p:sp>
      <p:sp>
        <p:nvSpPr>
          <p:cNvPr id="6" name="Footer Placeholder 6">
            <a:extLst>
              <a:ext uri="{FF2B5EF4-FFF2-40B4-BE49-F238E27FC236}">
                <a16:creationId xmlns:a16="http://schemas.microsoft.com/office/drawing/2014/main" id="{72D53EC2-2793-4CE5-BFC1-3B5A01D01C5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Slide Number Placeholder 7"/>
          <p:cNvSpPr>
            <a:spLocks noGrp="1"/>
          </p:cNvSpPr>
          <p:nvPr>
            <p:ph type="sldNum" sz="quarter" idx="12"/>
          </p:nvPr>
        </p:nvSpPr>
        <p:spPr>
          <a:noFill/>
        </p:spPr>
        <p:txBody>
          <a:bodyPr/>
          <a:lstStyle/>
          <a:p>
            <a:r>
              <a:rPr lang="en-US"/>
              <a:t>Introduction</a:t>
            </a:r>
            <a:r>
              <a:rPr lang="en-US">
                <a:sym typeface="Wingdings" pitchFamily="2" charset="2"/>
              </a:rPr>
              <a:t></a:t>
            </a:r>
            <a:fld id="{44A3DADC-227C-4E09-8CDA-7D4B0C92B271}" type="slidenum">
              <a:rPr lang="en-US" smtClean="0"/>
              <a:pPr/>
              <a:t>55</a:t>
            </a:fld>
            <a:endParaRPr lang="en-US"/>
          </a:p>
        </p:txBody>
      </p:sp>
      <p:sp>
        <p:nvSpPr>
          <p:cNvPr id="65538" name="Rectangle 2"/>
          <p:cNvSpPr>
            <a:spLocks noGrp="1" noChangeArrowheads="1"/>
          </p:cNvSpPr>
          <p:nvPr>
            <p:ph type="title"/>
          </p:nvPr>
        </p:nvSpPr>
        <p:spPr>
          <a:xfrm>
            <a:off x="38100" y="19050"/>
            <a:ext cx="12150725" cy="1047750"/>
          </a:xfrm>
        </p:spPr>
        <p:txBody>
          <a:bodyPr/>
          <a:lstStyle/>
          <a:p>
            <a:pPr eaLnBrk="1" hangingPunct="1">
              <a:defRPr/>
            </a:pPr>
            <a:r>
              <a:rPr lang="en-US"/>
              <a:t>Best/ Worst/ Average Case</a:t>
            </a:r>
          </a:p>
        </p:txBody>
      </p:sp>
      <p:sp>
        <p:nvSpPr>
          <p:cNvPr id="65539" name="Rectangle 3"/>
          <p:cNvSpPr>
            <a:spLocks noGrp="1" noChangeArrowheads="1"/>
          </p:cNvSpPr>
          <p:nvPr>
            <p:ph type="body" sz="half" idx="1"/>
          </p:nvPr>
        </p:nvSpPr>
        <p:spPr>
          <a:xfrm>
            <a:off x="0" y="1171575"/>
            <a:ext cx="12188825" cy="5334000"/>
          </a:xfrm>
        </p:spPr>
        <p:txBody>
          <a:bodyPr/>
          <a:lstStyle/>
          <a:p>
            <a:pPr eaLnBrk="1" hangingPunct="1">
              <a:lnSpc>
                <a:spcPct val="110000"/>
              </a:lnSpc>
              <a:defRPr/>
            </a:pPr>
            <a:r>
              <a:rPr lang="en-US" sz="2400" b="1" dirty="0">
                <a:solidFill>
                  <a:srgbClr val="080808"/>
                </a:solidFill>
              </a:rPr>
              <a:t>Best case:</a:t>
            </a:r>
            <a:r>
              <a:rPr lang="en-US" sz="2400" dirty="0">
                <a:solidFill>
                  <a:srgbClr val="FFFF00"/>
                </a:solidFill>
              </a:rPr>
              <a:t> </a:t>
            </a:r>
            <a:r>
              <a:rPr lang="en-US" sz="2400" dirty="0"/>
              <a:t>works fast on </a:t>
            </a:r>
            <a:r>
              <a:rPr lang="en-US" sz="2400" i="1" dirty="0"/>
              <a:t>some </a:t>
            </a:r>
            <a:r>
              <a:rPr lang="en-US" sz="2400" dirty="0"/>
              <a:t>input.</a:t>
            </a:r>
          </a:p>
          <a:p>
            <a:pPr eaLnBrk="1" hangingPunct="1">
              <a:lnSpc>
                <a:spcPct val="110000"/>
              </a:lnSpc>
              <a:defRPr/>
            </a:pPr>
            <a:r>
              <a:rPr lang="en-US" sz="2400" b="1" dirty="0">
                <a:solidFill>
                  <a:srgbClr val="080808"/>
                </a:solidFill>
              </a:rPr>
              <a:t>Worst case:</a:t>
            </a:r>
            <a:r>
              <a:rPr lang="en-US" sz="2400" dirty="0"/>
              <a:t> </a:t>
            </a:r>
            <a:r>
              <a:rPr lang="en-US" sz="2400" dirty="0">
                <a:solidFill>
                  <a:srgbClr val="080808"/>
                </a:solidFill>
              </a:rPr>
              <a:t>(usually)</a:t>
            </a:r>
            <a:r>
              <a:rPr lang="en-US" sz="2400" dirty="0"/>
              <a:t> maximum time of algorithm on any input of size. </a:t>
            </a:r>
          </a:p>
          <a:p>
            <a:pPr eaLnBrk="1" hangingPunct="1">
              <a:lnSpc>
                <a:spcPct val="110000"/>
              </a:lnSpc>
              <a:defRPr/>
            </a:pPr>
            <a:r>
              <a:rPr lang="en-US" sz="2400" b="1" dirty="0">
                <a:solidFill>
                  <a:srgbClr val="080808"/>
                </a:solidFill>
              </a:rPr>
              <a:t>Average case:</a:t>
            </a:r>
            <a:r>
              <a:rPr lang="en-US" sz="2400" b="1" dirty="0">
                <a:solidFill>
                  <a:srgbClr val="FFFF00"/>
                </a:solidFill>
              </a:rPr>
              <a:t> </a:t>
            </a:r>
            <a:r>
              <a:rPr lang="en-US" sz="2400" dirty="0">
                <a:solidFill>
                  <a:srgbClr val="080808"/>
                </a:solidFill>
              </a:rPr>
              <a:t>(sometimes)</a:t>
            </a:r>
            <a:r>
              <a:rPr lang="en-US" sz="2400" dirty="0">
                <a:solidFill>
                  <a:srgbClr val="FFFFFF"/>
                </a:solidFill>
              </a:rPr>
              <a:t> </a:t>
            </a:r>
            <a:r>
              <a:rPr lang="en-US" sz="2400" dirty="0"/>
              <a:t>expected time of algorithm over all inputs of size. Need assumption of statistical distribution of inputs.</a:t>
            </a:r>
          </a:p>
          <a:p>
            <a:pPr eaLnBrk="1" hangingPunct="1">
              <a:lnSpc>
                <a:spcPct val="110000"/>
              </a:lnSpc>
              <a:defRPr/>
            </a:pPr>
            <a:endParaRPr lang="en-US" sz="2400" dirty="0"/>
          </a:p>
          <a:p>
            <a:pPr eaLnBrk="1" hangingPunct="1">
              <a:lnSpc>
                <a:spcPct val="110000"/>
              </a:lnSpc>
              <a:defRPr/>
            </a:pPr>
            <a:r>
              <a:rPr lang="en-US" sz="2400" dirty="0"/>
              <a:t>Analyzing insertion sort’s</a:t>
            </a:r>
          </a:p>
          <a:p>
            <a:pPr lvl="1" eaLnBrk="1" hangingPunct="1">
              <a:lnSpc>
                <a:spcPct val="110000"/>
              </a:lnSpc>
              <a:defRPr/>
            </a:pPr>
            <a:r>
              <a:rPr lang="en-US" sz="2000" b="1" dirty="0">
                <a:solidFill>
                  <a:srgbClr val="080808"/>
                </a:solidFill>
              </a:rPr>
              <a:t>Best case:</a:t>
            </a:r>
            <a:r>
              <a:rPr lang="en-US" sz="2000" dirty="0"/>
              <a:t> elements already sorted, </a:t>
            </a:r>
            <a:r>
              <a:rPr lang="en-US" sz="2000" b="1" i="1" dirty="0" err="1">
                <a:solidFill>
                  <a:srgbClr val="080808"/>
                </a:solidFill>
              </a:rPr>
              <a:t>t</a:t>
            </a:r>
            <a:r>
              <a:rPr lang="en-US" sz="2000" b="1" i="1" baseline="-25000" dirty="0" err="1">
                <a:solidFill>
                  <a:srgbClr val="080808"/>
                </a:solidFill>
              </a:rPr>
              <a:t>j</a:t>
            </a:r>
            <a:r>
              <a:rPr lang="en-US" sz="2000" b="1" i="1" dirty="0">
                <a:solidFill>
                  <a:srgbClr val="080808"/>
                </a:solidFill>
              </a:rPr>
              <a:t>=1</a:t>
            </a:r>
            <a:r>
              <a:rPr lang="en-US" sz="2000" i="1" dirty="0"/>
              <a:t>, </a:t>
            </a:r>
            <a:r>
              <a:rPr lang="en-US" sz="2000" dirty="0"/>
              <a:t>running time </a:t>
            </a:r>
            <a:r>
              <a:rPr lang="en-US" sz="2000" dirty="0">
                <a:latin typeface="Symbol" pitchFamily="18" charset="2"/>
              </a:rPr>
              <a:t>»</a:t>
            </a:r>
            <a:r>
              <a:rPr lang="en-US" sz="2000" dirty="0"/>
              <a:t> </a:t>
            </a:r>
            <a:r>
              <a:rPr lang="en-US" sz="2000" b="1" i="1" dirty="0">
                <a:solidFill>
                  <a:srgbClr val="080808"/>
                </a:solidFill>
              </a:rPr>
              <a:t>(n-1)</a:t>
            </a:r>
            <a:r>
              <a:rPr lang="en-US" sz="2000" b="1" dirty="0">
                <a:solidFill>
                  <a:srgbClr val="080808"/>
                </a:solidFill>
              </a:rPr>
              <a:t>,</a:t>
            </a:r>
            <a:r>
              <a:rPr lang="en-US" sz="2000" dirty="0"/>
              <a:t> i.e., </a:t>
            </a:r>
            <a:r>
              <a:rPr lang="en-US" sz="2000" b="1" i="1" dirty="0">
                <a:solidFill>
                  <a:srgbClr val="080808"/>
                </a:solidFill>
              </a:rPr>
              <a:t>linear</a:t>
            </a:r>
            <a:r>
              <a:rPr lang="en-US" sz="2000" dirty="0"/>
              <a:t> time. </a:t>
            </a:r>
            <a:endParaRPr lang="en-US" sz="2000" i="1" dirty="0"/>
          </a:p>
          <a:p>
            <a:pPr lvl="1" eaLnBrk="1" hangingPunct="1">
              <a:lnSpc>
                <a:spcPct val="110000"/>
              </a:lnSpc>
              <a:defRPr/>
            </a:pPr>
            <a:r>
              <a:rPr lang="en-US" sz="2000" b="1" dirty="0">
                <a:solidFill>
                  <a:srgbClr val="080808"/>
                </a:solidFill>
              </a:rPr>
              <a:t>Worst case:</a:t>
            </a:r>
            <a:r>
              <a:rPr lang="en-US" sz="2000" dirty="0"/>
              <a:t> elements are sorted in inverse order,       </a:t>
            </a:r>
            <a:r>
              <a:rPr lang="en-US" sz="2000" b="1" i="1" dirty="0" err="1">
                <a:solidFill>
                  <a:srgbClr val="080808"/>
                </a:solidFill>
              </a:rPr>
              <a:t>t</a:t>
            </a:r>
            <a:r>
              <a:rPr lang="en-US" sz="2000" b="1" i="1" baseline="-25000" dirty="0" err="1">
                <a:solidFill>
                  <a:srgbClr val="080808"/>
                </a:solidFill>
              </a:rPr>
              <a:t>j</a:t>
            </a:r>
            <a:r>
              <a:rPr lang="en-US" sz="2000" b="1" i="1" baseline="-25000" dirty="0">
                <a:solidFill>
                  <a:srgbClr val="080808"/>
                </a:solidFill>
              </a:rPr>
              <a:t> </a:t>
            </a:r>
            <a:r>
              <a:rPr lang="en-US" sz="2000" b="1" i="1" dirty="0">
                <a:solidFill>
                  <a:srgbClr val="080808"/>
                </a:solidFill>
              </a:rPr>
              <a:t>= j-1</a:t>
            </a:r>
            <a:r>
              <a:rPr lang="en-US" sz="2000" dirty="0"/>
              <a:t>, running time </a:t>
            </a:r>
            <a:r>
              <a:rPr lang="en-US" sz="2000" dirty="0">
                <a:latin typeface="Symbol" pitchFamily="18" charset="2"/>
              </a:rPr>
              <a:t>»</a:t>
            </a:r>
            <a:r>
              <a:rPr lang="en-US" sz="2000" dirty="0"/>
              <a:t> </a:t>
            </a:r>
            <a:r>
              <a:rPr lang="en-US" sz="2000" b="1" i="1" dirty="0">
                <a:solidFill>
                  <a:srgbClr val="080808"/>
                </a:solidFill>
              </a:rPr>
              <a:t>(n</a:t>
            </a:r>
            <a:r>
              <a:rPr lang="en-US" sz="2000" b="1" i="1" baseline="30000" dirty="0">
                <a:solidFill>
                  <a:srgbClr val="080808"/>
                </a:solidFill>
              </a:rPr>
              <a:t>2</a:t>
            </a:r>
            <a:r>
              <a:rPr lang="en-US" sz="2000" b="1" i="1" dirty="0">
                <a:solidFill>
                  <a:srgbClr val="080808"/>
                </a:solidFill>
              </a:rPr>
              <a:t>-n)/2</a:t>
            </a:r>
            <a:r>
              <a:rPr lang="en-US" sz="2000" i="1" dirty="0">
                <a:solidFill>
                  <a:srgbClr val="FF3300"/>
                </a:solidFill>
              </a:rPr>
              <a:t> </a:t>
            </a:r>
            <a:r>
              <a:rPr lang="en-US" sz="2000" i="1" dirty="0"/>
              <a:t>, </a:t>
            </a:r>
            <a:r>
              <a:rPr lang="en-US" sz="2000" dirty="0"/>
              <a:t>i.e.,</a:t>
            </a:r>
            <a:r>
              <a:rPr lang="en-US" sz="2000" i="1" dirty="0"/>
              <a:t> </a:t>
            </a:r>
            <a:r>
              <a:rPr lang="en-US" sz="2000" b="1" i="1" dirty="0">
                <a:solidFill>
                  <a:srgbClr val="080808"/>
                </a:solidFill>
              </a:rPr>
              <a:t>quadratic</a:t>
            </a:r>
            <a:r>
              <a:rPr lang="en-US" sz="2000" dirty="0"/>
              <a:t> time.</a:t>
            </a:r>
          </a:p>
          <a:p>
            <a:pPr lvl="1" eaLnBrk="1" hangingPunct="1">
              <a:lnSpc>
                <a:spcPct val="110000"/>
              </a:lnSpc>
              <a:defRPr/>
            </a:pPr>
            <a:r>
              <a:rPr lang="en-US" sz="2000" b="1" dirty="0">
                <a:solidFill>
                  <a:srgbClr val="080808"/>
                </a:solidFill>
              </a:rPr>
              <a:t>Average case: </a:t>
            </a:r>
            <a:r>
              <a:rPr lang="en-US" sz="2000" b="1" i="1" dirty="0" err="1">
                <a:solidFill>
                  <a:srgbClr val="080808"/>
                </a:solidFill>
              </a:rPr>
              <a:t>t</a:t>
            </a:r>
            <a:r>
              <a:rPr lang="en-US" sz="2000" b="1" i="1" baseline="-25000" dirty="0" err="1">
                <a:solidFill>
                  <a:srgbClr val="080808"/>
                </a:solidFill>
              </a:rPr>
              <a:t>j</a:t>
            </a:r>
            <a:r>
              <a:rPr lang="en-US" sz="2000" b="1" i="1" baseline="-25000" dirty="0">
                <a:solidFill>
                  <a:srgbClr val="080808"/>
                </a:solidFill>
              </a:rPr>
              <a:t> </a:t>
            </a:r>
            <a:r>
              <a:rPr lang="en-US" sz="2000" b="1" i="1" dirty="0">
                <a:solidFill>
                  <a:srgbClr val="080808"/>
                </a:solidFill>
              </a:rPr>
              <a:t>= j / 2,</a:t>
            </a:r>
            <a:r>
              <a:rPr lang="en-US" sz="2000" i="1" dirty="0"/>
              <a:t> </a:t>
            </a:r>
            <a:r>
              <a:rPr lang="en-US" sz="2000" dirty="0"/>
              <a:t>running time </a:t>
            </a:r>
            <a:r>
              <a:rPr lang="en-US" sz="2000" dirty="0">
                <a:latin typeface="Symbol" pitchFamily="18" charset="2"/>
              </a:rPr>
              <a:t>» </a:t>
            </a:r>
            <a:r>
              <a:rPr lang="en-US" sz="2000" b="1" i="1" dirty="0">
                <a:solidFill>
                  <a:srgbClr val="080808"/>
                </a:solidFill>
              </a:rPr>
              <a:t>(n</a:t>
            </a:r>
            <a:r>
              <a:rPr lang="en-US" sz="2000" b="1" i="1" baseline="30000" dirty="0">
                <a:solidFill>
                  <a:srgbClr val="080808"/>
                </a:solidFill>
              </a:rPr>
              <a:t>2</a:t>
            </a:r>
            <a:r>
              <a:rPr lang="en-US" sz="2000" b="1" i="1" dirty="0">
                <a:solidFill>
                  <a:srgbClr val="080808"/>
                </a:solidFill>
              </a:rPr>
              <a:t>+n-2)/4</a:t>
            </a:r>
            <a:r>
              <a:rPr lang="en-US" sz="2000" i="1" dirty="0">
                <a:solidFill>
                  <a:srgbClr val="FF3300"/>
                </a:solidFill>
              </a:rPr>
              <a:t> </a:t>
            </a:r>
            <a:r>
              <a:rPr lang="en-US" sz="2000" i="1" dirty="0"/>
              <a:t>, </a:t>
            </a:r>
            <a:r>
              <a:rPr lang="en-US" sz="2000" dirty="0"/>
              <a:t>i.e.,</a:t>
            </a:r>
            <a:r>
              <a:rPr lang="en-US" sz="2000" i="1" dirty="0"/>
              <a:t> </a:t>
            </a:r>
            <a:r>
              <a:rPr lang="en-US" sz="2000" b="1" i="1" dirty="0">
                <a:solidFill>
                  <a:srgbClr val="080808"/>
                </a:solidFill>
              </a:rPr>
              <a:t>quadratic</a:t>
            </a:r>
            <a:r>
              <a:rPr lang="en-US" sz="2000" dirty="0"/>
              <a:t> time.</a:t>
            </a:r>
          </a:p>
        </p:txBody>
      </p:sp>
      <p:sp>
        <p:nvSpPr>
          <p:cNvPr id="6" name="Footer Placeholder 6">
            <a:extLst>
              <a:ext uri="{FF2B5EF4-FFF2-40B4-BE49-F238E27FC236}">
                <a16:creationId xmlns:a16="http://schemas.microsoft.com/office/drawing/2014/main" id="{34CC732D-8C24-4DF7-8F46-F0E1AE56307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55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8186FE5C-5F1D-4BD3-BB78-201B07DA9C0E}" type="slidenum">
              <a:rPr lang="en-US" smtClean="0"/>
              <a:pPr/>
              <a:t>56</a:t>
            </a:fld>
            <a:endParaRPr lang="en-US"/>
          </a:p>
        </p:txBody>
      </p:sp>
      <p:sp>
        <p:nvSpPr>
          <p:cNvPr id="67586" name="Rectangle 2"/>
          <p:cNvSpPr>
            <a:spLocks noGrp="1" noChangeArrowheads="1"/>
          </p:cNvSpPr>
          <p:nvPr>
            <p:ph type="title"/>
          </p:nvPr>
        </p:nvSpPr>
        <p:spPr/>
        <p:txBody>
          <a:bodyPr/>
          <a:lstStyle/>
          <a:p>
            <a:pPr eaLnBrk="1" hangingPunct="1">
              <a:defRPr/>
            </a:pPr>
            <a:r>
              <a:rPr lang="en-US"/>
              <a:t>…Best/ Worst/ Average Case</a:t>
            </a:r>
          </a:p>
        </p:txBody>
      </p:sp>
      <p:sp>
        <p:nvSpPr>
          <p:cNvPr id="67587" name="Rectangle 3"/>
          <p:cNvSpPr>
            <a:spLocks noGrp="1" noChangeArrowheads="1"/>
          </p:cNvSpPr>
          <p:nvPr>
            <p:ph type="body" idx="1"/>
          </p:nvPr>
        </p:nvSpPr>
        <p:spPr>
          <a:xfrm>
            <a:off x="0" y="1171575"/>
            <a:ext cx="12188825" cy="1054100"/>
          </a:xfrm>
        </p:spPr>
        <p:txBody>
          <a:bodyPr/>
          <a:lstStyle/>
          <a:p>
            <a:pPr lvl="1" eaLnBrk="1" hangingPunct="1">
              <a:defRPr/>
            </a:pPr>
            <a:r>
              <a:rPr lang="en-US"/>
              <a:t>For inputs of all sizes:</a:t>
            </a:r>
          </a:p>
        </p:txBody>
      </p:sp>
      <p:sp>
        <p:nvSpPr>
          <p:cNvPr id="60423" name="Text Box 4"/>
          <p:cNvSpPr txBox="1">
            <a:spLocks noChangeArrowheads="1"/>
          </p:cNvSpPr>
          <p:nvPr/>
        </p:nvSpPr>
        <p:spPr bwMode="auto">
          <a:xfrm>
            <a:off x="2209800" y="4967288"/>
            <a:ext cx="388938" cy="338137"/>
          </a:xfrm>
          <a:prstGeom prst="rect">
            <a:avLst/>
          </a:prstGeom>
          <a:noFill/>
          <a:ln w="9525">
            <a:noFill/>
            <a:miter lim="800000"/>
            <a:headEnd/>
            <a:tailEnd/>
          </a:ln>
        </p:spPr>
        <p:txBody>
          <a:bodyPr wrap="none">
            <a:spAutoFit/>
          </a:bodyPr>
          <a:lstStyle/>
          <a:p>
            <a:pPr eaLnBrk="1" hangingPunct="1"/>
            <a:r>
              <a:rPr lang="en-US" sz="1600">
                <a:latin typeface="Times New Roman" pitchFamily="18" charset="0"/>
              </a:rPr>
              <a:t>1n</a:t>
            </a:r>
          </a:p>
        </p:txBody>
      </p:sp>
      <p:sp>
        <p:nvSpPr>
          <p:cNvPr id="60424" name="Text Box 5"/>
          <p:cNvSpPr txBox="1">
            <a:spLocks noChangeArrowheads="1"/>
          </p:cNvSpPr>
          <p:nvPr/>
        </p:nvSpPr>
        <p:spPr bwMode="auto">
          <a:xfrm>
            <a:off x="2209800" y="4533900"/>
            <a:ext cx="515938" cy="336550"/>
          </a:xfrm>
          <a:prstGeom prst="rect">
            <a:avLst/>
          </a:prstGeom>
          <a:noFill/>
          <a:ln w="9525">
            <a:noFill/>
            <a:miter lim="800000"/>
            <a:headEnd/>
            <a:tailEnd/>
          </a:ln>
        </p:spPr>
        <p:txBody>
          <a:bodyPr>
            <a:spAutoFit/>
          </a:bodyPr>
          <a:lstStyle/>
          <a:p>
            <a:pPr eaLnBrk="1" hangingPunct="1"/>
            <a:r>
              <a:rPr lang="en-US" sz="1600">
                <a:latin typeface="Times New Roman" pitchFamily="18" charset="0"/>
              </a:rPr>
              <a:t>2n</a:t>
            </a:r>
          </a:p>
        </p:txBody>
      </p:sp>
      <p:sp>
        <p:nvSpPr>
          <p:cNvPr id="60425" name="Text Box 6"/>
          <p:cNvSpPr txBox="1">
            <a:spLocks noChangeArrowheads="1"/>
          </p:cNvSpPr>
          <p:nvPr/>
        </p:nvSpPr>
        <p:spPr bwMode="auto">
          <a:xfrm>
            <a:off x="2209800" y="4100513"/>
            <a:ext cx="388938" cy="338137"/>
          </a:xfrm>
          <a:prstGeom prst="rect">
            <a:avLst/>
          </a:prstGeom>
          <a:noFill/>
          <a:ln w="9525">
            <a:noFill/>
            <a:miter lim="800000"/>
            <a:headEnd/>
            <a:tailEnd/>
          </a:ln>
        </p:spPr>
        <p:txBody>
          <a:bodyPr wrap="none">
            <a:spAutoFit/>
          </a:bodyPr>
          <a:lstStyle/>
          <a:p>
            <a:pPr eaLnBrk="1" hangingPunct="1"/>
            <a:r>
              <a:rPr lang="en-US" sz="1600">
                <a:latin typeface="Times New Roman" pitchFamily="18" charset="0"/>
              </a:rPr>
              <a:t>3n</a:t>
            </a:r>
          </a:p>
        </p:txBody>
      </p:sp>
      <p:sp>
        <p:nvSpPr>
          <p:cNvPr id="60426" name="Text Box 7"/>
          <p:cNvSpPr txBox="1">
            <a:spLocks noChangeArrowheads="1"/>
          </p:cNvSpPr>
          <p:nvPr/>
        </p:nvSpPr>
        <p:spPr bwMode="auto">
          <a:xfrm>
            <a:off x="2209800" y="3668713"/>
            <a:ext cx="388938" cy="338137"/>
          </a:xfrm>
          <a:prstGeom prst="rect">
            <a:avLst/>
          </a:prstGeom>
          <a:noFill/>
          <a:ln w="9525">
            <a:noFill/>
            <a:miter lim="800000"/>
            <a:headEnd/>
            <a:tailEnd/>
          </a:ln>
        </p:spPr>
        <p:txBody>
          <a:bodyPr wrap="none">
            <a:spAutoFit/>
          </a:bodyPr>
          <a:lstStyle/>
          <a:p>
            <a:pPr eaLnBrk="1" hangingPunct="1"/>
            <a:r>
              <a:rPr lang="en-US" sz="1600">
                <a:latin typeface="Times New Roman" pitchFamily="18" charset="0"/>
              </a:rPr>
              <a:t>4n</a:t>
            </a:r>
          </a:p>
        </p:txBody>
      </p:sp>
      <p:sp>
        <p:nvSpPr>
          <p:cNvPr id="60427" name="Text Box 8"/>
          <p:cNvSpPr txBox="1">
            <a:spLocks noChangeArrowheads="1"/>
          </p:cNvSpPr>
          <p:nvPr/>
        </p:nvSpPr>
        <p:spPr bwMode="auto">
          <a:xfrm>
            <a:off x="2209800" y="3235325"/>
            <a:ext cx="388938" cy="338138"/>
          </a:xfrm>
          <a:prstGeom prst="rect">
            <a:avLst/>
          </a:prstGeom>
          <a:noFill/>
          <a:ln w="9525">
            <a:noFill/>
            <a:miter lim="800000"/>
            <a:headEnd/>
            <a:tailEnd/>
          </a:ln>
        </p:spPr>
        <p:txBody>
          <a:bodyPr wrap="none">
            <a:spAutoFit/>
          </a:bodyPr>
          <a:lstStyle/>
          <a:p>
            <a:pPr eaLnBrk="1" hangingPunct="1"/>
            <a:r>
              <a:rPr lang="en-US" sz="1600">
                <a:latin typeface="Times New Roman" pitchFamily="18" charset="0"/>
              </a:rPr>
              <a:t>5n</a:t>
            </a:r>
          </a:p>
        </p:txBody>
      </p:sp>
      <p:sp>
        <p:nvSpPr>
          <p:cNvPr id="60428" name="Text Box 9"/>
          <p:cNvSpPr txBox="1">
            <a:spLocks noChangeArrowheads="1"/>
          </p:cNvSpPr>
          <p:nvPr/>
        </p:nvSpPr>
        <p:spPr bwMode="auto">
          <a:xfrm>
            <a:off x="2209800" y="2803525"/>
            <a:ext cx="388938" cy="338138"/>
          </a:xfrm>
          <a:prstGeom prst="rect">
            <a:avLst/>
          </a:prstGeom>
          <a:noFill/>
          <a:ln w="9525">
            <a:noFill/>
            <a:miter lim="800000"/>
            <a:headEnd/>
            <a:tailEnd/>
          </a:ln>
        </p:spPr>
        <p:txBody>
          <a:bodyPr wrap="none">
            <a:spAutoFit/>
          </a:bodyPr>
          <a:lstStyle/>
          <a:p>
            <a:pPr eaLnBrk="1" hangingPunct="1"/>
            <a:r>
              <a:rPr lang="en-US" sz="1600">
                <a:latin typeface="Times New Roman" pitchFamily="18" charset="0"/>
              </a:rPr>
              <a:t>6n</a:t>
            </a:r>
          </a:p>
        </p:txBody>
      </p:sp>
      <p:sp>
        <p:nvSpPr>
          <p:cNvPr id="60429" name="Line 10"/>
          <p:cNvSpPr>
            <a:spLocks noChangeShapeType="1"/>
          </p:cNvSpPr>
          <p:nvPr/>
        </p:nvSpPr>
        <p:spPr bwMode="auto">
          <a:xfrm>
            <a:off x="2746375" y="2290763"/>
            <a:ext cx="0" cy="3205162"/>
          </a:xfrm>
          <a:prstGeom prst="line">
            <a:avLst/>
          </a:prstGeom>
          <a:noFill/>
          <a:ln w="28575">
            <a:solidFill>
              <a:schemeClr val="tx1"/>
            </a:solidFill>
            <a:miter lim="800000"/>
            <a:headEnd/>
            <a:tailEnd/>
          </a:ln>
        </p:spPr>
        <p:txBody>
          <a:bodyPr wrap="none"/>
          <a:lstStyle/>
          <a:p>
            <a:endParaRPr lang="en-US"/>
          </a:p>
        </p:txBody>
      </p:sp>
      <p:sp>
        <p:nvSpPr>
          <p:cNvPr id="60430" name="Line 11"/>
          <p:cNvSpPr>
            <a:spLocks noChangeShapeType="1"/>
          </p:cNvSpPr>
          <p:nvPr/>
        </p:nvSpPr>
        <p:spPr bwMode="auto">
          <a:xfrm>
            <a:off x="2746375" y="5503863"/>
            <a:ext cx="6296025" cy="0"/>
          </a:xfrm>
          <a:prstGeom prst="line">
            <a:avLst/>
          </a:prstGeom>
          <a:noFill/>
          <a:ln w="28575">
            <a:solidFill>
              <a:schemeClr val="tx1"/>
            </a:solidFill>
            <a:miter lim="800000"/>
            <a:headEnd/>
            <a:tailEnd/>
          </a:ln>
        </p:spPr>
        <p:txBody>
          <a:bodyPr wrap="none"/>
          <a:lstStyle/>
          <a:p>
            <a:endParaRPr lang="en-US"/>
          </a:p>
        </p:txBody>
      </p:sp>
      <p:sp>
        <p:nvSpPr>
          <p:cNvPr id="60431" name="Text Box 12"/>
          <p:cNvSpPr txBox="1">
            <a:spLocks noChangeArrowheads="1"/>
          </p:cNvSpPr>
          <p:nvPr/>
        </p:nvSpPr>
        <p:spPr bwMode="auto">
          <a:xfrm>
            <a:off x="4564063" y="5822950"/>
            <a:ext cx="1903412" cy="369888"/>
          </a:xfrm>
          <a:prstGeom prst="rect">
            <a:avLst/>
          </a:prstGeom>
          <a:noFill/>
          <a:ln w="9525">
            <a:noFill/>
            <a:miter lim="800000"/>
            <a:headEnd/>
            <a:tailEnd/>
          </a:ln>
        </p:spPr>
        <p:txBody>
          <a:bodyPr wrap="none">
            <a:spAutoFit/>
          </a:bodyPr>
          <a:lstStyle/>
          <a:p>
            <a:pPr eaLnBrk="1" hangingPunct="1"/>
            <a:r>
              <a:rPr lang="en-US">
                <a:latin typeface="Times New Roman" pitchFamily="18" charset="0"/>
              </a:rPr>
              <a:t>Input instance size</a:t>
            </a:r>
          </a:p>
        </p:txBody>
      </p:sp>
      <p:sp>
        <p:nvSpPr>
          <p:cNvPr id="60432" name="Text Box 13"/>
          <p:cNvSpPr txBox="1">
            <a:spLocks noChangeArrowheads="1"/>
          </p:cNvSpPr>
          <p:nvPr/>
        </p:nvSpPr>
        <p:spPr bwMode="auto">
          <a:xfrm rot="-5400000">
            <a:off x="1226344" y="3650456"/>
            <a:ext cx="1447800" cy="369888"/>
          </a:xfrm>
          <a:prstGeom prst="rect">
            <a:avLst/>
          </a:prstGeom>
          <a:noFill/>
          <a:ln w="9525">
            <a:noFill/>
            <a:miter lim="800000"/>
            <a:headEnd/>
            <a:tailEnd/>
          </a:ln>
        </p:spPr>
        <p:txBody>
          <a:bodyPr wrap="none">
            <a:spAutoFit/>
          </a:bodyPr>
          <a:lstStyle/>
          <a:p>
            <a:pPr eaLnBrk="1" hangingPunct="1"/>
            <a:r>
              <a:rPr lang="en-US">
                <a:latin typeface="Times New Roman" pitchFamily="18" charset="0"/>
              </a:rPr>
              <a:t>Running time</a:t>
            </a:r>
          </a:p>
        </p:txBody>
      </p:sp>
      <p:sp>
        <p:nvSpPr>
          <p:cNvPr id="60433" name="Text Box 14"/>
          <p:cNvSpPr txBox="1">
            <a:spLocks noChangeArrowheads="1"/>
          </p:cNvSpPr>
          <p:nvPr/>
        </p:nvSpPr>
        <p:spPr bwMode="auto">
          <a:xfrm>
            <a:off x="2827338" y="5492750"/>
            <a:ext cx="5965825" cy="336550"/>
          </a:xfrm>
          <a:prstGeom prst="rect">
            <a:avLst/>
          </a:prstGeom>
          <a:noFill/>
          <a:ln w="9525">
            <a:noFill/>
            <a:miter lim="800000"/>
            <a:headEnd/>
            <a:tailEnd/>
          </a:ln>
        </p:spPr>
        <p:txBody>
          <a:bodyPr>
            <a:spAutoFit/>
          </a:bodyPr>
          <a:lstStyle/>
          <a:p>
            <a:pPr marL="457200" indent="-457200" eaLnBrk="1" hangingPunct="1"/>
            <a:r>
              <a:rPr lang="en-US" sz="1600">
                <a:latin typeface="Times New Roman" pitchFamily="18" charset="0"/>
              </a:rPr>
              <a:t>1    2    3    4    5     6    7    8     9   10   11   12  …..</a:t>
            </a:r>
          </a:p>
        </p:txBody>
      </p:sp>
      <p:sp>
        <p:nvSpPr>
          <p:cNvPr id="60434" name="Freeform 15"/>
          <p:cNvSpPr>
            <a:spLocks/>
          </p:cNvSpPr>
          <p:nvPr/>
        </p:nvSpPr>
        <p:spPr bwMode="auto">
          <a:xfrm>
            <a:off x="2744788" y="3659188"/>
            <a:ext cx="6545262" cy="1560512"/>
          </a:xfrm>
          <a:custGeom>
            <a:avLst/>
            <a:gdLst>
              <a:gd name="T0" fmla="*/ 0 w 3093"/>
              <a:gd name="T1" fmla="*/ 2147483647 h 983"/>
              <a:gd name="T2" fmla="*/ 2147483647 w 3093"/>
              <a:gd name="T3" fmla="*/ 2147483647 h 983"/>
              <a:gd name="T4" fmla="*/ 2147483647 w 3093"/>
              <a:gd name="T5" fmla="*/ 2147483647 h 983"/>
              <a:gd name="T6" fmla="*/ 2147483647 w 3093"/>
              <a:gd name="T7" fmla="*/ 2147483647 h 983"/>
              <a:gd name="T8" fmla="*/ 2147483647 w 3093"/>
              <a:gd name="T9" fmla="*/ 2147483647 h 983"/>
              <a:gd name="T10" fmla="*/ 2147483647 w 3093"/>
              <a:gd name="T11" fmla="*/ 2147483647 h 983"/>
              <a:gd name="T12" fmla="*/ 2147483647 w 3093"/>
              <a:gd name="T13" fmla="*/ 2147483647 h 983"/>
              <a:gd name="T14" fmla="*/ 2147483647 w 3093"/>
              <a:gd name="T15" fmla="*/ 2147483647 h 983"/>
              <a:gd name="T16" fmla="*/ 2147483647 w 3093"/>
              <a:gd name="T17" fmla="*/ 2147483647 h 983"/>
              <a:gd name="T18" fmla="*/ 2147483647 w 3093"/>
              <a:gd name="T19" fmla="*/ 2147483647 h 983"/>
              <a:gd name="T20" fmla="*/ 2147483647 w 3093"/>
              <a:gd name="T21" fmla="*/ 2147483647 h 983"/>
              <a:gd name="T22" fmla="*/ 2147483647 w 3093"/>
              <a:gd name="T23" fmla="*/ 2147483647 h 983"/>
              <a:gd name="T24" fmla="*/ 2147483647 w 3093"/>
              <a:gd name="T25" fmla="*/ 2147483647 h 983"/>
              <a:gd name="T26" fmla="*/ 2147483647 w 3093"/>
              <a:gd name="T27" fmla="*/ 2147483647 h 983"/>
              <a:gd name="T28" fmla="*/ 2147483647 w 3093"/>
              <a:gd name="T29" fmla="*/ 2147483647 h 983"/>
              <a:gd name="T30" fmla="*/ 2147483647 w 3093"/>
              <a:gd name="T31" fmla="*/ 2147483647 h 9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93"/>
              <a:gd name="T49" fmla="*/ 0 h 983"/>
              <a:gd name="T50" fmla="*/ 3093 w 3093"/>
              <a:gd name="T51" fmla="*/ 983 h 9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93" h="983">
                <a:moveTo>
                  <a:pt x="0" y="983"/>
                </a:moveTo>
                <a:cubicBezTo>
                  <a:pt x="32" y="976"/>
                  <a:pt x="64" y="971"/>
                  <a:pt x="95" y="961"/>
                </a:cubicBezTo>
                <a:cubicBezTo>
                  <a:pt x="104" y="958"/>
                  <a:pt x="109" y="947"/>
                  <a:pt x="118" y="944"/>
                </a:cubicBezTo>
                <a:cubicBezTo>
                  <a:pt x="175" y="928"/>
                  <a:pt x="234" y="921"/>
                  <a:pt x="291" y="905"/>
                </a:cubicBezTo>
                <a:cubicBezTo>
                  <a:pt x="341" y="875"/>
                  <a:pt x="395" y="849"/>
                  <a:pt x="448" y="826"/>
                </a:cubicBezTo>
                <a:cubicBezTo>
                  <a:pt x="490" y="784"/>
                  <a:pt x="448" y="819"/>
                  <a:pt x="526" y="787"/>
                </a:cubicBezTo>
                <a:cubicBezTo>
                  <a:pt x="553" y="776"/>
                  <a:pt x="577" y="760"/>
                  <a:pt x="604" y="748"/>
                </a:cubicBezTo>
                <a:cubicBezTo>
                  <a:pt x="648" y="706"/>
                  <a:pt x="708" y="697"/>
                  <a:pt x="761" y="670"/>
                </a:cubicBezTo>
                <a:cubicBezTo>
                  <a:pt x="838" y="630"/>
                  <a:pt x="915" y="584"/>
                  <a:pt x="996" y="552"/>
                </a:cubicBezTo>
                <a:cubicBezTo>
                  <a:pt x="1060" y="527"/>
                  <a:pt x="1129" y="518"/>
                  <a:pt x="1192" y="491"/>
                </a:cubicBezTo>
                <a:cubicBezTo>
                  <a:pt x="1243" y="469"/>
                  <a:pt x="1295" y="451"/>
                  <a:pt x="1348" y="435"/>
                </a:cubicBezTo>
                <a:cubicBezTo>
                  <a:pt x="1441" y="342"/>
                  <a:pt x="1583" y="319"/>
                  <a:pt x="1700" y="278"/>
                </a:cubicBezTo>
                <a:cubicBezTo>
                  <a:pt x="1728" y="268"/>
                  <a:pt x="1751" y="249"/>
                  <a:pt x="1779" y="239"/>
                </a:cubicBezTo>
                <a:cubicBezTo>
                  <a:pt x="1850" y="214"/>
                  <a:pt x="1924" y="198"/>
                  <a:pt x="1997" y="178"/>
                </a:cubicBezTo>
                <a:cubicBezTo>
                  <a:pt x="2263" y="103"/>
                  <a:pt x="2540" y="15"/>
                  <a:pt x="2819" y="4"/>
                </a:cubicBezTo>
                <a:cubicBezTo>
                  <a:pt x="2910" y="0"/>
                  <a:pt x="3002" y="4"/>
                  <a:pt x="3093" y="4"/>
                </a:cubicBezTo>
              </a:path>
            </a:pathLst>
          </a:custGeom>
          <a:noFill/>
          <a:ln w="19050">
            <a:solidFill>
              <a:schemeClr val="tx1"/>
            </a:solidFill>
            <a:miter lim="800000"/>
            <a:headEnd/>
            <a:tailEnd/>
          </a:ln>
        </p:spPr>
        <p:txBody>
          <a:bodyPr wrap="none"/>
          <a:lstStyle/>
          <a:p>
            <a:endParaRPr lang="en-US"/>
          </a:p>
        </p:txBody>
      </p:sp>
      <p:sp>
        <p:nvSpPr>
          <p:cNvPr id="60435" name="Freeform 16"/>
          <p:cNvSpPr>
            <a:spLocks/>
          </p:cNvSpPr>
          <p:nvPr/>
        </p:nvSpPr>
        <p:spPr bwMode="auto">
          <a:xfrm>
            <a:off x="2733675" y="2411413"/>
            <a:ext cx="6378575" cy="2363787"/>
          </a:xfrm>
          <a:custGeom>
            <a:avLst/>
            <a:gdLst>
              <a:gd name="T0" fmla="*/ 0 w 3014"/>
              <a:gd name="T1" fmla="*/ 2147483647 h 1489"/>
              <a:gd name="T2" fmla="*/ 2147483647 w 3014"/>
              <a:gd name="T3" fmla="*/ 2147483647 h 1489"/>
              <a:gd name="T4" fmla="*/ 2147483647 w 3014"/>
              <a:gd name="T5" fmla="*/ 2147483647 h 1489"/>
              <a:gd name="T6" fmla="*/ 2147483647 w 3014"/>
              <a:gd name="T7" fmla="*/ 2147483647 h 1489"/>
              <a:gd name="T8" fmla="*/ 2147483647 w 3014"/>
              <a:gd name="T9" fmla="*/ 2147483647 h 1489"/>
              <a:gd name="T10" fmla="*/ 2147483647 w 3014"/>
              <a:gd name="T11" fmla="*/ 2147483647 h 1489"/>
              <a:gd name="T12" fmla="*/ 2147483647 w 3014"/>
              <a:gd name="T13" fmla="*/ 2147483647 h 1489"/>
              <a:gd name="T14" fmla="*/ 2147483647 w 3014"/>
              <a:gd name="T15" fmla="*/ 2147483647 h 1489"/>
              <a:gd name="T16" fmla="*/ 2147483647 w 3014"/>
              <a:gd name="T17" fmla="*/ 2147483647 h 1489"/>
              <a:gd name="T18" fmla="*/ 2147483647 w 3014"/>
              <a:gd name="T19" fmla="*/ 2147483647 h 1489"/>
              <a:gd name="T20" fmla="*/ 2147483647 w 3014"/>
              <a:gd name="T21" fmla="*/ 2147483647 h 1489"/>
              <a:gd name="T22" fmla="*/ 2147483647 w 3014"/>
              <a:gd name="T23" fmla="*/ 2147483647 h 1489"/>
              <a:gd name="T24" fmla="*/ 2147483647 w 3014"/>
              <a:gd name="T25" fmla="*/ 2147483647 h 1489"/>
              <a:gd name="T26" fmla="*/ 2147483647 w 3014"/>
              <a:gd name="T27" fmla="*/ 2147483647 h 1489"/>
              <a:gd name="T28" fmla="*/ 2147483647 w 3014"/>
              <a:gd name="T29" fmla="*/ 2147483647 h 1489"/>
              <a:gd name="T30" fmla="*/ 2147483647 w 3014"/>
              <a:gd name="T31" fmla="*/ 2147483647 h 1489"/>
              <a:gd name="T32" fmla="*/ 2147483647 w 3014"/>
              <a:gd name="T33" fmla="*/ 2147483647 h 1489"/>
              <a:gd name="T34" fmla="*/ 2147483647 w 3014"/>
              <a:gd name="T35" fmla="*/ 2147483647 h 1489"/>
              <a:gd name="T36" fmla="*/ 2147483647 w 3014"/>
              <a:gd name="T37" fmla="*/ 2147483647 h 1489"/>
              <a:gd name="T38" fmla="*/ 2147483647 w 3014"/>
              <a:gd name="T39" fmla="*/ 2147483647 h 1489"/>
              <a:gd name="T40" fmla="*/ 2147483647 w 3014"/>
              <a:gd name="T41" fmla="*/ 2147483647 h 1489"/>
              <a:gd name="T42" fmla="*/ 2147483647 w 3014"/>
              <a:gd name="T43" fmla="*/ 2147483647 h 1489"/>
              <a:gd name="T44" fmla="*/ 2147483647 w 3014"/>
              <a:gd name="T45" fmla="*/ 2147483647 h 1489"/>
              <a:gd name="T46" fmla="*/ 2147483647 w 3014"/>
              <a:gd name="T47" fmla="*/ 2147483647 h 1489"/>
              <a:gd name="T48" fmla="*/ 2147483647 w 3014"/>
              <a:gd name="T49" fmla="*/ 2147483647 h 1489"/>
              <a:gd name="T50" fmla="*/ 2147483647 w 3014"/>
              <a:gd name="T51" fmla="*/ 2147483647 h 1489"/>
              <a:gd name="T52" fmla="*/ 2147483647 w 3014"/>
              <a:gd name="T53" fmla="*/ 2147483647 h 1489"/>
              <a:gd name="T54" fmla="*/ 2147483647 w 3014"/>
              <a:gd name="T55" fmla="*/ 2147483647 h 14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014"/>
              <a:gd name="T85" fmla="*/ 0 h 1489"/>
              <a:gd name="T86" fmla="*/ 3014 w 3014"/>
              <a:gd name="T87" fmla="*/ 1489 h 148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014" h="1489">
                <a:moveTo>
                  <a:pt x="0" y="1489"/>
                </a:moveTo>
                <a:cubicBezTo>
                  <a:pt x="40" y="1473"/>
                  <a:pt x="83" y="1455"/>
                  <a:pt x="117" y="1428"/>
                </a:cubicBezTo>
                <a:cubicBezTo>
                  <a:pt x="159" y="1395"/>
                  <a:pt x="198" y="1348"/>
                  <a:pt x="235" y="1310"/>
                </a:cubicBezTo>
                <a:cubicBezTo>
                  <a:pt x="249" y="1296"/>
                  <a:pt x="272" y="1299"/>
                  <a:pt x="291" y="1294"/>
                </a:cubicBezTo>
                <a:cubicBezTo>
                  <a:pt x="350" y="1232"/>
                  <a:pt x="267" y="1313"/>
                  <a:pt x="352" y="1254"/>
                </a:cubicBezTo>
                <a:cubicBezTo>
                  <a:pt x="360" y="1249"/>
                  <a:pt x="361" y="1236"/>
                  <a:pt x="369" y="1232"/>
                </a:cubicBezTo>
                <a:cubicBezTo>
                  <a:pt x="406" y="1214"/>
                  <a:pt x="449" y="1211"/>
                  <a:pt x="486" y="1193"/>
                </a:cubicBezTo>
                <a:cubicBezTo>
                  <a:pt x="520" y="1176"/>
                  <a:pt x="551" y="1153"/>
                  <a:pt x="587" y="1137"/>
                </a:cubicBezTo>
                <a:cubicBezTo>
                  <a:pt x="622" y="1091"/>
                  <a:pt x="581" y="1138"/>
                  <a:pt x="643" y="1098"/>
                </a:cubicBezTo>
                <a:cubicBezTo>
                  <a:pt x="652" y="1092"/>
                  <a:pt x="656" y="1082"/>
                  <a:pt x="665" y="1076"/>
                </a:cubicBezTo>
                <a:cubicBezTo>
                  <a:pt x="677" y="1068"/>
                  <a:pt x="691" y="1065"/>
                  <a:pt x="704" y="1059"/>
                </a:cubicBezTo>
                <a:cubicBezTo>
                  <a:pt x="738" y="1013"/>
                  <a:pt x="785" y="996"/>
                  <a:pt x="839" y="980"/>
                </a:cubicBezTo>
                <a:cubicBezTo>
                  <a:pt x="893" y="926"/>
                  <a:pt x="915" y="920"/>
                  <a:pt x="995" y="902"/>
                </a:cubicBezTo>
                <a:lnTo>
                  <a:pt x="1113" y="841"/>
                </a:lnTo>
                <a:cubicBezTo>
                  <a:pt x="1113" y="841"/>
                  <a:pt x="1113" y="841"/>
                  <a:pt x="1113" y="841"/>
                </a:cubicBezTo>
                <a:cubicBezTo>
                  <a:pt x="1179" y="790"/>
                  <a:pt x="1207" y="742"/>
                  <a:pt x="1292" y="706"/>
                </a:cubicBezTo>
                <a:cubicBezTo>
                  <a:pt x="1341" y="638"/>
                  <a:pt x="1370" y="649"/>
                  <a:pt x="1426" y="606"/>
                </a:cubicBezTo>
                <a:cubicBezTo>
                  <a:pt x="1440" y="595"/>
                  <a:pt x="1451" y="578"/>
                  <a:pt x="1465" y="567"/>
                </a:cubicBezTo>
                <a:cubicBezTo>
                  <a:pt x="1519" y="525"/>
                  <a:pt x="1584" y="502"/>
                  <a:pt x="1644" y="472"/>
                </a:cubicBezTo>
                <a:cubicBezTo>
                  <a:pt x="1665" y="462"/>
                  <a:pt x="1679" y="442"/>
                  <a:pt x="1700" y="432"/>
                </a:cubicBezTo>
                <a:cubicBezTo>
                  <a:pt x="1732" y="416"/>
                  <a:pt x="1768" y="407"/>
                  <a:pt x="1801" y="393"/>
                </a:cubicBezTo>
                <a:cubicBezTo>
                  <a:pt x="1849" y="345"/>
                  <a:pt x="1873" y="340"/>
                  <a:pt x="1935" y="315"/>
                </a:cubicBezTo>
                <a:cubicBezTo>
                  <a:pt x="1972" y="300"/>
                  <a:pt x="1998" y="266"/>
                  <a:pt x="2035" y="253"/>
                </a:cubicBezTo>
                <a:cubicBezTo>
                  <a:pt x="2079" y="237"/>
                  <a:pt x="2170" y="214"/>
                  <a:pt x="2170" y="214"/>
                </a:cubicBezTo>
                <a:cubicBezTo>
                  <a:pt x="2244" y="161"/>
                  <a:pt x="2315" y="135"/>
                  <a:pt x="2404" y="119"/>
                </a:cubicBezTo>
                <a:cubicBezTo>
                  <a:pt x="2480" y="77"/>
                  <a:pt x="2408" y="112"/>
                  <a:pt x="2522" y="80"/>
                </a:cubicBezTo>
                <a:cubicBezTo>
                  <a:pt x="2594" y="60"/>
                  <a:pt x="2634" y="26"/>
                  <a:pt x="2718" y="19"/>
                </a:cubicBezTo>
                <a:cubicBezTo>
                  <a:pt x="2962" y="0"/>
                  <a:pt x="2863" y="2"/>
                  <a:pt x="3014" y="2"/>
                </a:cubicBezTo>
              </a:path>
            </a:pathLst>
          </a:custGeom>
          <a:noFill/>
          <a:ln w="19050">
            <a:solidFill>
              <a:srgbClr val="FF0000"/>
            </a:solidFill>
            <a:miter lim="800000"/>
            <a:headEnd/>
            <a:tailEnd/>
          </a:ln>
        </p:spPr>
        <p:txBody>
          <a:bodyPr wrap="none"/>
          <a:lstStyle/>
          <a:p>
            <a:endParaRPr lang="en-US"/>
          </a:p>
        </p:txBody>
      </p:sp>
      <p:sp>
        <p:nvSpPr>
          <p:cNvPr id="60436" name="Freeform 17"/>
          <p:cNvSpPr>
            <a:spLocks/>
          </p:cNvSpPr>
          <p:nvPr/>
        </p:nvSpPr>
        <p:spPr bwMode="auto">
          <a:xfrm>
            <a:off x="2733675" y="2836863"/>
            <a:ext cx="6461125" cy="2000250"/>
          </a:xfrm>
          <a:custGeom>
            <a:avLst/>
            <a:gdLst>
              <a:gd name="T0" fmla="*/ 0 w 3053"/>
              <a:gd name="T1" fmla="*/ 2147483647 h 1260"/>
              <a:gd name="T2" fmla="*/ 2147483647 w 3053"/>
              <a:gd name="T3" fmla="*/ 2147483647 h 1260"/>
              <a:gd name="T4" fmla="*/ 2147483647 w 3053"/>
              <a:gd name="T5" fmla="*/ 2147483647 h 1260"/>
              <a:gd name="T6" fmla="*/ 2147483647 w 3053"/>
              <a:gd name="T7" fmla="*/ 2147483647 h 1260"/>
              <a:gd name="T8" fmla="*/ 2147483647 w 3053"/>
              <a:gd name="T9" fmla="*/ 2147483647 h 1260"/>
              <a:gd name="T10" fmla="*/ 2147483647 w 3053"/>
              <a:gd name="T11" fmla="*/ 2147483647 h 1260"/>
              <a:gd name="T12" fmla="*/ 2147483647 w 3053"/>
              <a:gd name="T13" fmla="*/ 2147483647 h 1260"/>
              <a:gd name="T14" fmla="*/ 2147483647 w 3053"/>
              <a:gd name="T15" fmla="*/ 2147483647 h 1260"/>
              <a:gd name="T16" fmla="*/ 2147483647 w 3053"/>
              <a:gd name="T17" fmla="*/ 2147483647 h 1260"/>
              <a:gd name="T18" fmla="*/ 2147483647 w 3053"/>
              <a:gd name="T19" fmla="*/ 2147483647 h 1260"/>
              <a:gd name="T20" fmla="*/ 2147483647 w 3053"/>
              <a:gd name="T21" fmla="*/ 2147483647 h 1260"/>
              <a:gd name="T22" fmla="*/ 2147483647 w 3053"/>
              <a:gd name="T23" fmla="*/ 2147483647 h 1260"/>
              <a:gd name="T24" fmla="*/ 2147483647 w 3053"/>
              <a:gd name="T25" fmla="*/ 2147483647 h 1260"/>
              <a:gd name="T26" fmla="*/ 2147483647 w 3053"/>
              <a:gd name="T27" fmla="*/ 2147483647 h 1260"/>
              <a:gd name="T28" fmla="*/ 2147483647 w 3053"/>
              <a:gd name="T29" fmla="*/ 2147483647 h 1260"/>
              <a:gd name="T30" fmla="*/ 2147483647 w 3053"/>
              <a:gd name="T31" fmla="*/ 2147483647 h 1260"/>
              <a:gd name="T32" fmla="*/ 2147483647 w 3053"/>
              <a:gd name="T33" fmla="*/ 2147483647 h 1260"/>
              <a:gd name="T34" fmla="*/ 2147483647 w 3053"/>
              <a:gd name="T35" fmla="*/ 2147483647 h 1260"/>
              <a:gd name="T36" fmla="*/ 2147483647 w 3053"/>
              <a:gd name="T37" fmla="*/ 2147483647 h 1260"/>
              <a:gd name="T38" fmla="*/ 2147483647 w 3053"/>
              <a:gd name="T39" fmla="*/ 2147483647 h 12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053"/>
              <a:gd name="T61" fmla="*/ 0 h 1260"/>
              <a:gd name="T62" fmla="*/ 3053 w 3053"/>
              <a:gd name="T63" fmla="*/ 1260 h 12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053" h="1260">
                <a:moveTo>
                  <a:pt x="0" y="1260"/>
                </a:moveTo>
                <a:cubicBezTo>
                  <a:pt x="43" y="1204"/>
                  <a:pt x="89" y="1202"/>
                  <a:pt x="156" y="1182"/>
                </a:cubicBezTo>
                <a:cubicBezTo>
                  <a:pt x="217" y="1164"/>
                  <a:pt x="272" y="1129"/>
                  <a:pt x="330" y="1104"/>
                </a:cubicBezTo>
                <a:cubicBezTo>
                  <a:pt x="381" y="1053"/>
                  <a:pt x="496" y="1007"/>
                  <a:pt x="565" y="986"/>
                </a:cubicBezTo>
                <a:cubicBezTo>
                  <a:pt x="615" y="936"/>
                  <a:pt x="551" y="993"/>
                  <a:pt x="643" y="947"/>
                </a:cubicBezTo>
                <a:cubicBezTo>
                  <a:pt x="652" y="942"/>
                  <a:pt x="656" y="930"/>
                  <a:pt x="665" y="925"/>
                </a:cubicBezTo>
                <a:cubicBezTo>
                  <a:pt x="682" y="916"/>
                  <a:pt x="703" y="915"/>
                  <a:pt x="721" y="908"/>
                </a:cubicBezTo>
                <a:cubicBezTo>
                  <a:pt x="798" y="876"/>
                  <a:pt x="863" y="824"/>
                  <a:pt x="939" y="791"/>
                </a:cubicBezTo>
                <a:cubicBezTo>
                  <a:pt x="965" y="755"/>
                  <a:pt x="1057" y="729"/>
                  <a:pt x="1057" y="729"/>
                </a:cubicBezTo>
                <a:cubicBezTo>
                  <a:pt x="1115" y="671"/>
                  <a:pt x="1078" y="694"/>
                  <a:pt x="1174" y="673"/>
                </a:cubicBezTo>
                <a:cubicBezTo>
                  <a:pt x="1216" y="618"/>
                  <a:pt x="1306" y="609"/>
                  <a:pt x="1370" y="595"/>
                </a:cubicBezTo>
                <a:cubicBezTo>
                  <a:pt x="1453" y="512"/>
                  <a:pt x="1557" y="481"/>
                  <a:pt x="1661" y="438"/>
                </a:cubicBezTo>
                <a:cubicBezTo>
                  <a:pt x="1683" y="429"/>
                  <a:pt x="1699" y="408"/>
                  <a:pt x="1722" y="399"/>
                </a:cubicBezTo>
                <a:cubicBezTo>
                  <a:pt x="1833" y="356"/>
                  <a:pt x="1767" y="397"/>
                  <a:pt x="1840" y="360"/>
                </a:cubicBezTo>
                <a:cubicBezTo>
                  <a:pt x="1893" y="333"/>
                  <a:pt x="1939" y="278"/>
                  <a:pt x="1996" y="259"/>
                </a:cubicBezTo>
                <a:cubicBezTo>
                  <a:pt x="2022" y="251"/>
                  <a:pt x="2049" y="248"/>
                  <a:pt x="2075" y="243"/>
                </a:cubicBezTo>
                <a:cubicBezTo>
                  <a:pt x="2106" y="225"/>
                  <a:pt x="2136" y="194"/>
                  <a:pt x="2170" y="181"/>
                </a:cubicBezTo>
                <a:cubicBezTo>
                  <a:pt x="2296" y="131"/>
                  <a:pt x="2168" y="198"/>
                  <a:pt x="2287" y="142"/>
                </a:cubicBezTo>
                <a:cubicBezTo>
                  <a:pt x="2384" y="97"/>
                  <a:pt x="2476" y="41"/>
                  <a:pt x="2583" y="25"/>
                </a:cubicBezTo>
                <a:cubicBezTo>
                  <a:pt x="2747" y="0"/>
                  <a:pt x="2885" y="8"/>
                  <a:pt x="3053" y="8"/>
                </a:cubicBezTo>
              </a:path>
            </a:pathLst>
          </a:custGeom>
          <a:noFill/>
          <a:ln w="19050">
            <a:solidFill>
              <a:srgbClr val="3333CC"/>
            </a:solidFill>
            <a:miter lim="800000"/>
            <a:headEnd/>
            <a:tailEnd/>
          </a:ln>
        </p:spPr>
        <p:txBody>
          <a:bodyPr wrap="none"/>
          <a:lstStyle/>
          <a:p>
            <a:endParaRPr lang="en-US"/>
          </a:p>
        </p:txBody>
      </p:sp>
      <p:sp>
        <p:nvSpPr>
          <p:cNvPr id="60437" name="Text Box 18"/>
          <p:cNvSpPr txBox="1">
            <a:spLocks noChangeArrowheads="1"/>
          </p:cNvSpPr>
          <p:nvPr/>
        </p:nvSpPr>
        <p:spPr bwMode="auto">
          <a:xfrm>
            <a:off x="9525000" y="3479800"/>
            <a:ext cx="1030288" cy="369888"/>
          </a:xfrm>
          <a:prstGeom prst="rect">
            <a:avLst/>
          </a:prstGeom>
          <a:noFill/>
          <a:ln w="9525">
            <a:noFill/>
            <a:miter lim="800000"/>
            <a:headEnd/>
            <a:tailEnd/>
          </a:ln>
        </p:spPr>
        <p:txBody>
          <a:bodyPr wrap="none">
            <a:spAutoFit/>
          </a:bodyPr>
          <a:lstStyle/>
          <a:p>
            <a:pPr eaLnBrk="1" hangingPunct="1"/>
            <a:r>
              <a:rPr lang="en-US">
                <a:latin typeface="Times New Roman" pitchFamily="18" charset="0"/>
              </a:rPr>
              <a:t>best-case</a:t>
            </a:r>
          </a:p>
        </p:txBody>
      </p:sp>
      <p:sp>
        <p:nvSpPr>
          <p:cNvPr id="60438" name="Text Box 19"/>
          <p:cNvSpPr txBox="1">
            <a:spLocks noChangeArrowheads="1"/>
          </p:cNvSpPr>
          <p:nvPr/>
        </p:nvSpPr>
        <p:spPr bwMode="auto">
          <a:xfrm>
            <a:off x="9550400" y="2686050"/>
            <a:ext cx="1376363" cy="369888"/>
          </a:xfrm>
          <a:prstGeom prst="rect">
            <a:avLst/>
          </a:prstGeom>
          <a:noFill/>
          <a:ln w="9525">
            <a:noFill/>
            <a:miter lim="800000"/>
            <a:headEnd/>
            <a:tailEnd/>
          </a:ln>
        </p:spPr>
        <p:txBody>
          <a:bodyPr wrap="none">
            <a:spAutoFit/>
          </a:bodyPr>
          <a:lstStyle/>
          <a:p>
            <a:pPr eaLnBrk="1" hangingPunct="1"/>
            <a:r>
              <a:rPr lang="en-US">
                <a:solidFill>
                  <a:schemeClr val="tx2"/>
                </a:solidFill>
                <a:latin typeface="Times New Roman" pitchFamily="18" charset="0"/>
              </a:rPr>
              <a:t>average-case</a:t>
            </a:r>
          </a:p>
        </p:txBody>
      </p:sp>
      <p:sp>
        <p:nvSpPr>
          <p:cNvPr id="60439" name="Text Box 20"/>
          <p:cNvSpPr txBox="1">
            <a:spLocks noChangeArrowheads="1"/>
          </p:cNvSpPr>
          <p:nvPr/>
        </p:nvSpPr>
        <p:spPr bwMode="auto">
          <a:xfrm>
            <a:off x="9537700" y="2209800"/>
            <a:ext cx="1171575" cy="369888"/>
          </a:xfrm>
          <a:prstGeom prst="rect">
            <a:avLst/>
          </a:prstGeom>
          <a:noFill/>
          <a:ln w="9525">
            <a:noFill/>
            <a:miter lim="800000"/>
            <a:headEnd/>
            <a:tailEnd/>
          </a:ln>
        </p:spPr>
        <p:txBody>
          <a:bodyPr wrap="none">
            <a:spAutoFit/>
          </a:bodyPr>
          <a:lstStyle/>
          <a:p>
            <a:pPr eaLnBrk="1" hangingPunct="1"/>
            <a:r>
              <a:rPr lang="en-US">
                <a:solidFill>
                  <a:srgbClr val="FF0000"/>
                </a:solidFill>
                <a:latin typeface="Times New Roman" pitchFamily="18" charset="0"/>
              </a:rPr>
              <a:t>worst-case</a:t>
            </a:r>
          </a:p>
        </p:txBody>
      </p:sp>
      <p:sp>
        <p:nvSpPr>
          <p:cNvPr id="23" name="Footer Placeholder 6">
            <a:extLst>
              <a:ext uri="{FF2B5EF4-FFF2-40B4-BE49-F238E27FC236}">
                <a16:creationId xmlns:a16="http://schemas.microsoft.com/office/drawing/2014/main" id="{17D07F34-CDB7-42B6-9241-D2D2F681DDE4}"/>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644F1066-2FA5-472C-9DEC-A5F813172674}" type="slidenum">
              <a:rPr lang="en-US" smtClean="0"/>
              <a:pPr/>
              <a:t>57</a:t>
            </a:fld>
            <a:endParaRPr lang="en-US"/>
          </a:p>
        </p:txBody>
      </p:sp>
      <p:sp>
        <p:nvSpPr>
          <p:cNvPr id="68610" name="Rectangle 2"/>
          <p:cNvSpPr>
            <a:spLocks noGrp="1" noChangeArrowheads="1"/>
          </p:cNvSpPr>
          <p:nvPr>
            <p:ph type="title"/>
          </p:nvPr>
        </p:nvSpPr>
        <p:spPr/>
        <p:txBody>
          <a:bodyPr/>
          <a:lstStyle/>
          <a:p>
            <a:pPr eaLnBrk="1" hangingPunct="1">
              <a:defRPr/>
            </a:pPr>
            <a:r>
              <a:rPr lang="en-US"/>
              <a:t>…Best/ Worst/ Average Case</a:t>
            </a:r>
          </a:p>
        </p:txBody>
      </p:sp>
      <p:sp>
        <p:nvSpPr>
          <p:cNvPr id="68611" name="Rectangle 3"/>
          <p:cNvSpPr>
            <a:spLocks noGrp="1" noChangeArrowheads="1"/>
          </p:cNvSpPr>
          <p:nvPr>
            <p:ph type="body" idx="1"/>
          </p:nvPr>
        </p:nvSpPr>
        <p:spPr>
          <a:xfrm>
            <a:off x="74613" y="1212850"/>
            <a:ext cx="11849100" cy="4916488"/>
          </a:xfrm>
        </p:spPr>
        <p:txBody>
          <a:bodyPr/>
          <a:lstStyle/>
          <a:p>
            <a:pPr eaLnBrk="1" hangingPunct="1">
              <a:lnSpc>
                <a:spcPct val="140000"/>
              </a:lnSpc>
              <a:defRPr/>
            </a:pPr>
            <a:r>
              <a:rPr lang="en-US" sz="2800" b="1">
                <a:solidFill>
                  <a:srgbClr val="080808"/>
                </a:solidFill>
              </a:rPr>
              <a:t>Worst case</a:t>
            </a:r>
            <a:r>
              <a:rPr lang="en-US" sz="2800" b="1"/>
              <a:t> </a:t>
            </a:r>
            <a:r>
              <a:rPr lang="en-US" sz="2800"/>
              <a:t>is usually used:</a:t>
            </a:r>
          </a:p>
          <a:p>
            <a:pPr lvl="1" eaLnBrk="1" hangingPunct="1">
              <a:lnSpc>
                <a:spcPct val="140000"/>
              </a:lnSpc>
              <a:defRPr/>
            </a:pPr>
            <a:r>
              <a:rPr lang="en-US" sz="2400"/>
              <a:t>It is an upper-bound.</a:t>
            </a:r>
          </a:p>
          <a:p>
            <a:pPr lvl="1" eaLnBrk="1" hangingPunct="1">
              <a:lnSpc>
                <a:spcPct val="140000"/>
              </a:lnSpc>
              <a:defRPr/>
            </a:pPr>
            <a:r>
              <a:rPr lang="en-US" sz="2400"/>
              <a:t>In certain application domains (e.g., air traffic control, surgery) knowing the </a:t>
            </a:r>
            <a:r>
              <a:rPr lang="en-US" sz="2400" b="1">
                <a:solidFill>
                  <a:srgbClr val="080808"/>
                </a:solidFill>
              </a:rPr>
              <a:t>worst-case</a:t>
            </a:r>
            <a:r>
              <a:rPr lang="en-US" sz="2400"/>
              <a:t> time complexity is of crucial importance.</a:t>
            </a:r>
          </a:p>
          <a:p>
            <a:pPr lvl="1" eaLnBrk="1" hangingPunct="1">
              <a:lnSpc>
                <a:spcPct val="140000"/>
              </a:lnSpc>
              <a:defRPr/>
            </a:pPr>
            <a:r>
              <a:rPr lang="en-US" sz="2400"/>
              <a:t>For some algorithms </a:t>
            </a:r>
            <a:r>
              <a:rPr lang="en-US" sz="2400" b="1">
                <a:solidFill>
                  <a:srgbClr val="080808"/>
                </a:solidFill>
              </a:rPr>
              <a:t>worst case</a:t>
            </a:r>
            <a:r>
              <a:rPr lang="en-US" sz="2400"/>
              <a:t> occurs fairly often</a:t>
            </a:r>
          </a:p>
          <a:p>
            <a:pPr lvl="1" eaLnBrk="1" hangingPunct="1">
              <a:lnSpc>
                <a:spcPct val="140000"/>
              </a:lnSpc>
              <a:defRPr/>
            </a:pPr>
            <a:r>
              <a:rPr lang="en-US" sz="2400"/>
              <a:t>The</a:t>
            </a:r>
            <a:r>
              <a:rPr lang="en-US" sz="2400">
                <a:solidFill>
                  <a:srgbClr val="000000"/>
                </a:solidFill>
              </a:rPr>
              <a:t> </a:t>
            </a:r>
            <a:r>
              <a:rPr lang="en-US" sz="2400" b="1">
                <a:solidFill>
                  <a:srgbClr val="080808"/>
                </a:solidFill>
              </a:rPr>
              <a:t>average case</a:t>
            </a:r>
            <a:r>
              <a:rPr lang="en-US" sz="2400">
                <a:solidFill>
                  <a:srgbClr val="0000FF"/>
                </a:solidFill>
              </a:rPr>
              <a:t> </a:t>
            </a:r>
            <a:r>
              <a:rPr lang="en-US" sz="2400"/>
              <a:t>is often as bad as the </a:t>
            </a:r>
            <a:r>
              <a:rPr lang="en-US" sz="2400" b="1">
                <a:solidFill>
                  <a:srgbClr val="080808"/>
                </a:solidFill>
              </a:rPr>
              <a:t>worst case</a:t>
            </a:r>
            <a:r>
              <a:rPr lang="en-US" sz="2400"/>
              <a:t>.</a:t>
            </a:r>
          </a:p>
          <a:p>
            <a:pPr lvl="1" eaLnBrk="1" hangingPunct="1">
              <a:lnSpc>
                <a:spcPct val="140000"/>
              </a:lnSpc>
              <a:defRPr/>
            </a:pPr>
            <a:r>
              <a:rPr lang="en-US" sz="2400"/>
              <a:t>Finding the </a:t>
            </a:r>
            <a:r>
              <a:rPr lang="en-US" sz="2400" b="1">
                <a:solidFill>
                  <a:srgbClr val="080808"/>
                </a:solidFill>
              </a:rPr>
              <a:t>average case</a:t>
            </a:r>
            <a:r>
              <a:rPr lang="en-US" sz="2400" b="1"/>
              <a:t> </a:t>
            </a:r>
            <a:r>
              <a:rPr lang="en-US" sz="2400"/>
              <a:t>can be very difficult.</a:t>
            </a:r>
          </a:p>
        </p:txBody>
      </p:sp>
      <p:sp>
        <p:nvSpPr>
          <p:cNvPr id="6" name="Footer Placeholder 6">
            <a:extLst>
              <a:ext uri="{FF2B5EF4-FFF2-40B4-BE49-F238E27FC236}">
                <a16:creationId xmlns:a16="http://schemas.microsoft.com/office/drawing/2014/main" id="{C9A28817-05CE-4DB6-838E-7205012E04D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5FA4DB29-8D65-430B-BE66-2983A724D724}" type="slidenum">
              <a:rPr lang="en-US" smtClean="0"/>
              <a:pPr/>
              <a:t>58</a:t>
            </a:fld>
            <a:endParaRPr lang="en-US"/>
          </a:p>
        </p:txBody>
      </p:sp>
      <p:sp>
        <p:nvSpPr>
          <p:cNvPr id="175106" name="Rectangle 2"/>
          <p:cNvSpPr>
            <a:spLocks noGrp="1" noChangeArrowheads="1"/>
          </p:cNvSpPr>
          <p:nvPr>
            <p:ph type="title"/>
          </p:nvPr>
        </p:nvSpPr>
        <p:spPr/>
        <p:txBody>
          <a:bodyPr/>
          <a:lstStyle/>
          <a:p>
            <a:pPr eaLnBrk="1" hangingPunct="1">
              <a:defRPr/>
            </a:pPr>
            <a:r>
              <a:rPr lang="da-DK" dirty="0"/>
              <a:t>Asymptotic Notation</a:t>
            </a:r>
          </a:p>
        </p:txBody>
      </p:sp>
      <p:sp>
        <p:nvSpPr>
          <p:cNvPr id="175107" name="Rectangle 3"/>
          <p:cNvSpPr>
            <a:spLocks noGrp="1" noChangeArrowheads="1"/>
          </p:cNvSpPr>
          <p:nvPr>
            <p:ph type="body" idx="1"/>
          </p:nvPr>
        </p:nvSpPr>
        <p:spPr>
          <a:xfrm>
            <a:off x="23813" y="1212850"/>
            <a:ext cx="11737975" cy="4916488"/>
          </a:xfrm>
        </p:spPr>
        <p:txBody>
          <a:bodyPr/>
          <a:lstStyle/>
          <a:p>
            <a:pPr eaLnBrk="1" hangingPunct="1">
              <a:lnSpc>
                <a:spcPct val="120000"/>
              </a:lnSpc>
              <a:defRPr/>
            </a:pPr>
            <a:r>
              <a:rPr lang="en-US" sz="2800" b="1" dirty="0"/>
              <a:t>Asymptotic Notations</a:t>
            </a:r>
            <a:r>
              <a:rPr lang="en-US" sz="2800" dirty="0"/>
              <a:t> are languages that allow us to analyze an algorithm's running time by identifying its behavior as the input size for the algorithm increases. </a:t>
            </a:r>
          </a:p>
          <a:p>
            <a:pPr eaLnBrk="1" hangingPunct="1">
              <a:lnSpc>
                <a:spcPct val="120000"/>
              </a:lnSpc>
              <a:defRPr/>
            </a:pPr>
            <a:r>
              <a:rPr lang="en-US" sz="2800" dirty="0"/>
              <a:t>This is also known as an algorithm's growth rate.(Wiki)</a:t>
            </a:r>
          </a:p>
        </p:txBody>
      </p:sp>
      <p:sp>
        <p:nvSpPr>
          <p:cNvPr id="62471" name="Line 27"/>
          <p:cNvSpPr>
            <a:spLocks noChangeShapeType="1"/>
          </p:cNvSpPr>
          <p:nvPr/>
        </p:nvSpPr>
        <p:spPr bwMode="auto">
          <a:xfrm>
            <a:off x="8739188" y="5040313"/>
            <a:ext cx="0" cy="444500"/>
          </a:xfrm>
          <a:prstGeom prst="line">
            <a:avLst/>
          </a:prstGeom>
          <a:noFill/>
          <a:ln w="9525">
            <a:solidFill>
              <a:srgbClr val="080808"/>
            </a:solidFill>
            <a:prstDash val="sysDot"/>
            <a:round/>
            <a:headEnd/>
            <a:tailEnd/>
          </a:ln>
        </p:spPr>
        <p:txBody>
          <a:bodyPr wrap="none" anchor="ctr"/>
          <a:lstStyle/>
          <a:p>
            <a:endParaRPr lang="en-US"/>
          </a:p>
        </p:txBody>
      </p:sp>
      <p:sp>
        <p:nvSpPr>
          <p:cNvPr id="7" name="Footer Placeholder 6">
            <a:extLst>
              <a:ext uri="{FF2B5EF4-FFF2-40B4-BE49-F238E27FC236}">
                <a16:creationId xmlns:a16="http://schemas.microsoft.com/office/drawing/2014/main" id="{2A6B7973-10E7-47E9-AE11-41FC5302F2D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2085EAA4-7EEC-472B-A62E-E97ED92E7ABF}" type="slidenum">
              <a:rPr lang="en-US" smtClean="0"/>
              <a:pPr/>
              <a:t>59</a:t>
            </a:fld>
            <a:endParaRPr lang="en-US"/>
          </a:p>
        </p:txBody>
      </p:sp>
      <p:sp>
        <p:nvSpPr>
          <p:cNvPr id="175106" name="Rectangle 2"/>
          <p:cNvSpPr>
            <a:spLocks noGrp="1" noChangeArrowheads="1"/>
          </p:cNvSpPr>
          <p:nvPr>
            <p:ph type="title"/>
          </p:nvPr>
        </p:nvSpPr>
        <p:spPr/>
        <p:txBody>
          <a:bodyPr/>
          <a:lstStyle/>
          <a:p>
            <a:pPr eaLnBrk="1" hangingPunct="1">
              <a:defRPr/>
            </a:pPr>
            <a:r>
              <a:rPr lang="da-DK" dirty="0"/>
              <a:t>Asymptotic Notation</a:t>
            </a:r>
          </a:p>
        </p:txBody>
      </p:sp>
      <p:sp>
        <p:nvSpPr>
          <p:cNvPr id="175107" name="Rectangle 3"/>
          <p:cNvSpPr>
            <a:spLocks noGrp="1" noChangeArrowheads="1"/>
          </p:cNvSpPr>
          <p:nvPr>
            <p:ph type="body" idx="1"/>
          </p:nvPr>
        </p:nvSpPr>
        <p:spPr>
          <a:xfrm>
            <a:off x="23813" y="1212850"/>
            <a:ext cx="11737975" cy="4916488"/>
          </a:xfrm>
        </p:spPr>
        <p:txBody>
          <a:bodyPr/>
          <a:lstStyle/>
          <a:p>
            <a:pPr eaLnBrk="1" hangingPunct="1">
              <a:lnSpc>
                <a:spcPct val="120000"/>
              </a:lnSpc>
              <a:defRPr/>
            </a:pPr>
            <a:r>
              <a:rPr lang="en-US" sz="2800" dirty="0"/>
              <a:t>The “big-Oh” </a:t>
            </a:r>
            <a:r>
              <a:rPr lang="da-DK" sz="2800" i="1" dirty="0"/>
              <a:t>O</a:t>
            </a:r>
            <a:r>
              <a:rPr lang="da-DK" sz="2800" dirty="0"/>
              <a:t>-</a:t>
            </a:r>
            <a:r>
              <a:rPr lang="en-US" sz="2800" dirty="0"/>
              <a:t>Notation</a:t>
            </a:r>
            <a:endParaRPr lang="da-DK" sz="2800" dirty="0"/>
          </a:p>
          <a:p>
            <a:pPr lvl="1" eaLnBrk="1" hangingPunct="1">
              <a:lnSpc>
                <a:spcPct val="120000"/>
              </a:lnSpc>
              <a:defRPr/>
            </a:pPr>
            <a:r>
              <a:rPr lang="da-DK" sz="2400" dirty="0"/>
              <a:t>asymptotic upper bound</a:t>
            </a:r>
            <a:endParaRPr lang="en-US" sz="2400" dirty="0"/>
          </a:p>
          <a:p>
            <a:pPr lvl="1" eaLnBrk="1" hangingPunct="1">
              <a:lnSpc>
                <a:spcPct val="120000"/>
              </a:lnSpc>
              <a:defRPr/>
            </a:pPr>
            <a:r>
              <a:rPr lang="en-US" sz="2400" i="1" dirty="0"/>
              <a:t>f(n) = O(g(n)),</a:t>
            </a:r>
            <a:r>
              <a:rPr lang="en-US" sz="2400" dirty="0"/>
              <a:t> if there exists constants </a:t>
            </a:r>
            <a:r>
              <a:rPr lang="en-US" sz="2400" i="1" dirty="0"/>
              <a:t>c&gt;0</a:t>
            </a:r>
            <a:r>
              <a:rPr lang="en-US" sz="2400" dirty="0"/>
              <a:t> and </a:t>
            </a:r>
            <a:r>
              <a:rPr lang="en-US" sz="2400" i="1" dirty="0"/>
              <a:t>n</a:t>
            </a:r>
            <a:r>
              <a:rPr lang="en-US" sz="2400" i="1" baseline="-25000" dirty="0"/>
              <a:t>0</a:t>
            </a:r>
            <a:r>
              <a:rPr lang="en-US" sz="2400" i="1" dirty="0"/>
              <a:t>&gt;0, </a:t>
            </a:r>
            <a:r>
              <a:rPr lang="en-US" sz="2400" i="1" dirty="0" err="1"/>
              <a:t>s.t</a:t>
            </a:r>
            <a:r>
              <a:rPr lang="en-US" sz="2400" i="1" dirty="0"/>
              <a:t>. </a:t>
            </a:r>
            <a:r>
              <a:rPr lang="en-US" sz="2400" b="1" dirty="0">
                <a:solidFill>
                  <a:srgbClr val="080808"/>
                </a:solidFill>
              </a:rPr>
              <a:t>f(n) </a:t>
            </a:r>
            <a:r>
              <a:rPr lang="en-US" sz="2400" b="1" dirty="0">
                <a:solidFill>
                  <a:srgbClr val="080808"/>
                </a:solidFill>
                <a:latin typeface="Symbol" pitchFamily="18" charset="2"/>
              </a:rPr>
              <a:t>£</a:t>
            </a:r>
            <a:r>
              <a:rPr lang="en-US" sz="2400" b="1" dirty="0">
                <a:solidFill>
                  <a:srgbClr val="080808"/>
                </a:solidFill>
              </a:rPr>
              <a:t> c g(n)</a:t>
            </a:r>
            <a:r>
              <a:rPr lang="en-US" sz="2400" b="1" dirty="0">
                <a:solidFill>
                  <a:srgbClr val="FFFF00"/>
                </a:solidFill>
              </a:rPr>
              <a:t> </a:t>
            </a:r>
            <a:r>
              <a:rPr lang="en-US" sz="2400" dirty="0"/>
              <a:t>for </a:t>
            </a:r>
            <a:r>
              <a:rPr lang="en-US" sz="2400" i="1" dirty="0"/>
              <a:t>n </a:t>
            </a:r>
            <a:r>
              <a:rPr lang="en-US" sz="2400" dirty="0">
                <a:latin typeface="Symbol" pitchFamily="18" charset="2"/>
              </a:rPr>
              <a:t>³</a:t>
            </a:r>
            <a:r>
              <a:rPr lang="da-DK" sz="2400" i="1" dirty="0"/>
              <a:t> </a:t>
            </a:r>
            <a:r>
              <a:rPr lang="en-US" sz="2400" i="1" dirty="0"/>
              <a:t>n</a:t>
            </a:r>
            <a:r>
              <a:rPr lang="en-US" sz="2400" baseline="-25000" dirty="0"/>
              <a:t>0</a:t>
            </a:r>
          </a:p>
          <a:p>
            <a:pPr lvl="1" eaLnBrk="1" hangingPunct="1">
              <a:lnSpc>
                <a:spcPct val="120000"/>
              </a:lnSpc>
              <a:defRPr/>
            </a:pPr>
            <a:r>
              <a:rPr lang="en-US" sz="2400" i="1" dirty="0"/>
              <a:t>f(n)</a:t>
            </a:r>
            <a:r>
              <a:rPr lang="en-US" sz="2400" dirty="0"/>
              <a:t> and </a:t>
            </a:r>
            <a:r>
              <a:rPr lang="en-US" sz="2400" i="1" dirty="0"/>
              <a:t>g(n)</a:t>
            </a:r>
            <a:r>
              <a:rPr lang="en-US" sz="2400" dirty="0"/>
              <a:t> are functions</a:t>
            </a:r>
            <a:r>
              <a:rPr lang="da-DK" sz="2400" dirty="0"/>
              <a:t>          </a:t>
            </a:r>
          </a:p>
          <a:p>
            <a:pPr lvl="1" eaLnBrk="1" hangingPunct="1">
              <a:lnSpc>
                <a:spcPct val="120000"/>
              </a:lnSpc>
              <a:buFont typeface="Wingdings" pitchFamily="2" charset="2"/>
              <a:buNone/>
              <a:defRPr/>
            </a:pPr>
            <a:r>
              <a:rPr lang="da-DK" sz="2400" dirty="0"/>
              <a:t> </a:t>
            </a:r>
            <a:r>
              <a:rPr lang="en-US" sz="2400" dirty="0"/>
              <a:t>over non-  negative integers</a:t>
            </a:r>
          </a:p>
          <a:p>
            <a:pPr eaLnBrk="1" hangingPunct="1">
              <a:lnSpc>
                <a:spcPct val="120000"/>
              </a:lnSpc>
              <a:defRPr/>
            </a:pPr>
            <a:r>
              <a:rPr lang="en-US" sz="2800" dirty="0"/>
              <a:t>Used for </a:t>
            </a:r>
            <a:r>
              <a:rPr lang="en-US" sz="2800" b="1" i="1" dirty="0">
                <a:solidFill>
                  <a:srgbClr val="080808"/>
                </a:solidFill>
              </a:rPr>
              <a:t>worst-case</a:t>
            </a:r>
            <a:r>
              <a:rPr lang="en-US" sz="2800" dirty="0"/>
              <a:t> analysis</a:t>
            </a:r>
          </a:p>
        </p:txBody>
      </p:sp>
      <p:sp>
        <p:nvSpPr>
          <p:cNvPr id="65543" name="Rectangle 20"/>
          <p:cNvSpPr>
            <a:spLocks noChangeArrowheads="1"/>
          </p:cNvSpPr>
          <p:nvPr/>
        </p:nvSpPr>
        <p:spPr bwMode="auto">
          <a:xfrm>
            <a:off x="7834313" y="3352800"/>
            <a:ext cx="3516312" cy="2492375"/>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en-US"/>
          </a:p>
        </p:txBody>
      </p:sp>
      <p:sp>
        <p:nvSpPr>
          <p:cNvPr id="3083" name="Line 27"/>
          <p:cNvSpPr>
            <a:spLocks noChangeShapeType="1"/>
          </p:cNvSpPr>
          <p:nvPr/>
        </p:nvSpPr>
        <p:spPr bwMode="auto">
          <a:xfrm>
            <a:off x="8739188" y="5040313"/>
            <a:ext cx="0" cy="444500"/>
          </a:xfrm>
          <a:prstGeom prst="line">
            <a:avLst/>
          </a:prstGeom>
          <a:noFill/>
          <a:ln w="9525">
            <a:solidFill>
              <a:srgbClr val="080808"/>
            </a:solidFill>
            <a:prstDash val="sysDot"/>
            <a:round/>
            <a:headEnd/>
            <a:tailEnd/>
          </a:ln>
        </p:spPr>
        <p:txBody>
          <a:bodyPr wrap="none" anchor="ctr"/>
          <a:lstStyle/>
          <a:p>
            <a:endParaRPr lang="en-US"/>
          </a:p>
        </p:txBody>
      </p:sp>
      <p:grpSp>
        <p:nvGrpSpPr>
          <p:cNvPr id="3084" name="Group 32"/>
          <p:cNvGrpSpPr>
            <a:grpSpLocks/>
          </p:cNvGrpSpPr>
          <p:nvPr/>
        </p:nvGrpSpPr>
        <p:grpSpPr bwMode="auto">
          <a:xfrm>
            <a:off x="7869238" y="3417888"/>
            <a:ext cx="3422650" cy="2422525"/>
            <a:chOff x="3959" y="2455"/>
            <a:chExt cx="1617" cy="1526"/>
          </a:xfrm>
        </p:grpSpPr>
        <p:sp>
          <p:nvSpPr>
            <p:cNvPr id="3085" name="Line 21"/>
            <p:cNvSpPr>
              <a:spLocks noChangeShapeType="1"/>
            </p:cNvSpPr>
            <p:nvPr/>
          </p:nvSpPr>
          <p:spPr bwMode="auto">
            <a:xfrm>
              <a:off x="4191" y="2455"/>
              <a:ext cx="0" cy="1256"/>
            </a:xfrm>
            <a:prstGeom prst="line">
              <a:avLst/>
            </a:prstGeom>
            <a:noFill/>
            <a:ln w="9525">
              <a:solidFill>
                <a:srgbClr val="080808"/>
              </a:solidFill>
              <a:round/>
              <a:headEnd type="triangle" w="med" len="med"/>
              <a:tailEnd/>
            </a:ln>
          </p:spPr>
          <p:txBody>
            <a:bodyPr wrap="none" anchor="ctr"/>
            <a:lstStyle/>
            <a:p>
              <a:endParaRPr lang="en-US"/>
            </a:p>
          </p:txBody>
        </p:sp>
        <p:sp>
          <p:nvSpPr>
            <p:cNvPr id="3086" name="Line 22"/>
            <p:cNvSpPr>
              <a:spLocks noChangeShapeType="1"/>
            </p:cNvSpPr>
            <p:nvPr/>
          </p:nvSpPr>
          <p:spPr bwMode="auto">
            <a:xfrm>
              <a:off x="4191" y="3711"/>
              <a:ext cx="1111" cy="0"/>
            </a:xfrm>
            <a:prstGeom prst="line">
              <a:avLst/>
            </a:prstGeom>
            <a:noFill/>
            <a:ln w="9525">
              <a:solidFill>
                <a:srgbClr val="080808"/>
              </a:solidFill>
              <a:round/>
              <a:headEnd/>
              <a:tailEnd type="triangle" w="med" len="med"/>
            </a:ln>
          </p:spPr>
          <p:txBody>
            <a:bodyPr wrap="none" anchor="ctr"/>
            <a:lstStyle/>
            <a:p>
              <a:endParaRPr lang="en-US"/>
            </a:p>
          </p:txBody>
        </p:sp>
        <p:sp>
          <p:nvSpPr>
            <p:cNvPr id="3087" name="Freeform 23"/>
            <p:cNvSpPr>
              <a:spLocks/>
            </p:cNvSpPr>
            <p:nvPr/>
          </p:nvSpPr>
          <p:spPr bwMode="auto">
            <a:xfrm>
              <a:off x="4191" y="2699"/>
              <a:ext cx="968" cy="1012"/>
            </a:xfrm>
            <a:custGeom>
              <a:avLst/>
              <a:gdLst>
                <a:gd name="T0" fmla="*/ 0 w 1632"/>
                <a:gd name="T1" fmla="*/ 12 h 1392"/>
                <a:gd name="T2" fmla="*/ 1 w 1632"/>
                <a:gd name="T3" fmla="*/ 11 h 1392"/>
                <a:gd name="T4" fmla="*/ 1 w 1632"/>
                <a:gd name="T5" fmla="*/ 10 h 1392"/>
                <a:gd name="T6" fmla="*/ 1 w 1632"/>
                <a:gd name="T7" fmla="*/ 9 h 1392"/>
                <a:gd name="T8" fmla="*/ 1 w 1632"/>
                <a:gd name="T9" fmla="*/ 9 h 1392"/>
                <a:gd name="T10" fmla="*/ 1 w 1632"/>
                <a:gd name="T11" fmla="*/ 8 h 1392"/>
                <a:gd name="T12" fmla="*/ 1 w 1632"/>
                <a:gd name="T13" fmla="*/ 7 h 1392"/>
                <a:gd name="T14" fmla="*/ 1 w 1632"/>
                <a:gd name="T15" fmla="*/ 6 h 1392"/>
                <a:gd name="T16" fmla="*/ 1 w 1632"/>
                <a:gd name="T17" fmla="*/ 4 h 1392"/>
                <a:gd name="T18" fmla="*/ 1 w 1632"/>
                <a:gd name="T19" fmla="*/ 4 h 1392"/>
                <a:gd name="T20" fmla="*/ 1 w 1632"/>
                <a:gd name="T21" fmla="*/ 1 h 1392"/>
                <a:gd name="T22" fmla="*/ 1 w 1632"/>
                <a:gd name="T23" fmla="*/ 0 h 13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32"/>
                <a:gd name="T37" fmla="*/ 0 h 1392"/>
                <a:gd name="T38" fmla="*/ 1632 w 1632"/>
                <a:gd name="T39" fmla="*/ 1392 h 13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32" h="1392">
                  <a:moveTo>
                    <a:pt x="0" y="1392"/>
                  </a:moveTo>
                  <a:cubicBezTo>
                    <a:pt x="52" y="1360"/>
                    <a:pt x="104" y="1328"/>
                    <a:pt x="144" y="1296"/>
                  </a:cubicBezTo>
                  <a:cubicBezTo>
                    <a:pt x="184" y="1264"/>
                    <a:pt x="216" y="1240"/>
                    <a:pt x="240" y="1200"/>
                  </a:cubicBezTo>
                  <a:cubicBezTo>
                    <a:pt x="264" y="1160"/>
                    <a:pt x="272" y="1088"/>
                    <a:pt x="288" y="1056"/>
                  </a:cubicBezTo>
                  <a:cubicBezTo>
                    <a:pt x="304" y="1024"/>
                    <a:pt x="312" y="1032"/>
                    <a:pt x="336" y="1008"/>
                  </a:cubicBezTo>
                  <a:cubicBezTo>
                    <a:pt x="360" y="984"/>
                    <a:pt x="376" y="944"/>
                    <a:pt x="432" y="912"/>
                  </a:cubicBezTo>
                  <a:cubicBezTo>
                    <a:pt x="488" y="880"/>
                    <a:pt x="608" y="856"/>
                    <a:pt x="672" y="816"/>
                  </a:cubicBezTo>
                  <a:cubicBezTo>
                    <a:pt x="736" y="776"/>
                    <a:pt x="768" y="728"/>
                    <a:pt x="816" y="672"/>
                  </a:cubicBezTo>
                  <a:cubicBezTo>
                    <a:pt x="864" y="616"/>
                    <a:pt x="912" y="520"/>
                    <a:pt x="960" y="480"/>
                  </a:cubicBezTo>
                  <a:cubicBezTo>
                    <a:pt x="1008" y="440"/>
                    <a:pt x="1048" y="496"/>
                    <a:pt x="1104" y="432"/>
                  </a:cubicBezTo>
                  <a:cubicBezTo>
                    <a:pt x="1160" y="368"/>
                    <a:pt x="1208" y="168"/>
                    <a:pt x="1296" y="96"/>
                  </a:cubicBezTo>
                  <a:cubicBezTo>
                    <a:pt x="1384" y="24"/>
                    <a:pt x="1508" y="12"/>
                    <a:pt x="1632" y="0"/>
                  </a:cubicBezTo>
                </a:path>
              </a:pathLst>
            </a:custGeom>
            <a:noFill/>
            <a:ln w="9525">
              <a:solidFill>
                <a:srgbClr val="009900"/>
              </a:solidFill>
              <a:round/>
              <a:headEnd/>
              <a:tailEnd/>
            </a:ln>
          </p:spPr>
          <p:txBody>
            <a:bodyPr wrap="none" anchor="ctr"/>
            <a:lstStyle/>
            <a:p>
              <a:endParaRPr lang="en-US"/>
            </a:p>
          </p:txBody>
        </p:sp>
        <p:sp>
          <p:nvSpPr>
            <p:cNvPr id="3088" name="Freeform 24"/>
            <p:cNvSpPr>
              <a:spLocks/>
            </p:cNvSpPr>
            <p:nvPr/>
          </p:nvSpPr>
          <p:spPr bwMode="auto">
            <a:xfrm>
              <a:off x="4191" y="2839"/>
              <a:ext cx="1054" cy="796"/>
            </a:xfrm>
            <a:custGeom>
              <a:avLst/>
              <a:gdLst>
                <a:gd name="T0" fmla="*/ 0 w 1776"/>
                <a:gd name="T1" fmla="*/ 7 h 1096"/>
                <a:gd name="T2" fmla="*/ 1 w 1776"/>
                <a:gd name="T3" fmla="*/ 7 h 1096"/>
                <a:gd name="T4" fmla="*/ 1 w 1776"/>
                <a:gd name="T5" fmla="*/ 9 h 1096"/>
                <a:gd name="T6" fmla="*/ 1 w 1776"/>
                <a:gd name="T7" fmla="*/ 9 h 1096"/>
                <a:gd name="T8" fmla="*/ 1 w 1776"/>
                <a:gd name="T9" fmla="*/ 7 h 1096"/>
                <a:gd name="T10" fmla="*/ 1 w 1776"/>
                <a:gd name="T11" fmla="*/ 5 h 1096"/>
                <a:gd name="T12" fmla="*/ 1 w 1776"/>
                <a:gd name="T13" fmla="*/ 4 h 1096"/>
                <a:gd name="T14" fmla="*/ 1 w 1776"/>
                <a:gd name="T15" fmla="*/ 2 h 1096"/>
                <a:gd name="T16" fmla="*/ 1 w 1776"/>
                <a:gd name="T17" fmla="*/ 1 h 1096"/>
                <a:gd name="T18" fmla="*/ 1 w 1776"/>
                <a:gd name="T19" fmla="*/ 1 h 1096"/>
                <a:gd name="T20" fmla="*/ 1 w 1776"/>
                <a:gd name="T21" fmla="*/ 0 h 10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76"/>
                <a:gd name="T34" fmla="*/ 0 h 1096"/>
                <a:gd name="T35" fmla="*/ 1776 w 1776"/>
                <a:gd name="T36" fmla="*/ 1096 h 10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76" h="1096">
                  <a:moveTo>
                    <a:pt x="0" y="864"/>
                  </a:moveTo>
                  <a:cubicBezTo>
                    <a:pt x="104" y="852"/>
                    <a:pt x="208" y="840"/>
                    <a:pt x="288" y="864"/>
                  </a:cubicBezTo>
                  <a:cubicBezTo>
                    <a:pt x="368" y="888"/>
                    <a:pt x="424" y="976"/>
                    <a:pt x="480" y="1008"/>
                  </a:cubicBezTo>
                  <a:cubicBezTo>
                    <a:pt x="536" y="1040"/>
                    <a:pt x="576" y="1096"/>
                    <a:pt x="624" y="1056"/>
                  </a:cubicBezTo>
                  <a:cubicBezTo>
                    <a:pt x="672" y="1016"/>
                    <a:pt x="704" y="856"/>
                    <a:pt x="768" y="768"/>
                  </a:cubicBezTo>
                  <a:cubicBezTo>
                    <a:pt x="832" y="680"/>
                    <a:pt x="944" y="576"/>
                    <a:pt x="1008" y="528"/>
                  </a:cubicBezTo>
                  <a:cubicBezTo>
                    <a:pt x="1072" y="480"/>
                    <a:pt x="1096" y="528"/>
                    <a:pt x="1152" y="480"/>
                  </a:cubicBezTo>
                  <a:cubicBezTo>
                    <a:pt x="1208" y="432"/>
                    <a:pt x="1296" y="304"/>
                    <a:pt x="1344" y="240"/>
                  </a:cubicBezTo>
                  <a:cubicBezTo>
                    <a:pt x="1392" y="176"/>
                    <a:pt x="1376" y="128"/>
                    <a:pt x="1440" y="96"/>
                  </a:cubicBezTo>
                  <a:cubicBezTo>
                    <a:pt x="1504" y="64"/>
                    <a:pt x="1680" y="64"/>
                    <a:pt x="1728" y="48"/>
                  </a:cubicBezTo>
                  <a:cubicBezTo>
                    <a:pt x="1776" y="32"/>
                    <a:pt x="1720" y="8"/>
                    <a:pt x="1728" y="0"/>
                  </a:cubicBezTo>
                </a:path>
              </a:pathLst>
            </a:custGeom>
            <a:noFill/>
            <a:ln w="38100">
              <a:solidFill>
                <a:srgbClr val="FF0000"/>
              </a:solidFill>
              <a:round/>
              <a:headEnd/>
              <a:tailEnd/>
            </a:ln>
          </p:spPr>
          <p:txBody>
            <a:bodyPr wrap="none" anchor="ctr"/>
            <a:lstStyle/>
            <a:p>
              <a:endParaRPr lang="en-US"/>
            </a:p>
          </p:txBody>
        </p:sp>
        <p:graphicFrame>
          <p:nvGraphicFramePr>
            <p:cNvPr id="3074" name="Object 0"/>
            <p:cNvGraphicFramePr>
              <a:graphicFrameLocks noChangeAspect="1"/>
            </p:cNvGraphicFramePr>
            <p:nvPr/>
          </p:nvGraphicFramePr>
          <p:xfrm>
            <a:off x="5245" y="2769"/>
            <a:ext cx="265" cy="189"/>
          </p:xfrm>
          <a:graphic>
            <a:graphicData uri="http://schemas.openxmlformats.org/presentationml/2006/ole">
              <mc:AlternateContent xmlns:mc="http://schemas.openxmlformats.org/markup-compatibility/2006">
                <mc:Choice xmlns:v="urn:schemas-microsoft-com:vml" Requires="v">
                  <p:oleObj spid="_x0000_s3131" name="Equation" r:id="rId3" imgW="628620" imgH="361989" progId="Equation.3">
                    <p:embed/>
                  </p:oleObj>
                </mc:Choice>
                <mc:Fallback>
                  <p:oleObj name="Equation" r:id="rId3" imgW="628620" imgH="361989"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5" y="2769"/>
                          <a:ext cx="265" cy="1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1"/>
            <p:cNvGraphicFramePr>
              <a:graphicFrameLocks noChangeAspect="1"/>
            </p:cNvGraphicFramePr>
            <p:nvPr/>
          </p:nvGraphicFramePr>
          <p:xfrm>
            <a:off x="5200" y="2591"/>
            <a:ext cx="376" cy="199"/>
          </p:xfrm>
          <a:graphic>
            <a:graphicData uri="http://schemas.openxmlformats.org/presentationml/2006/ole">
              <mc:AlternateContent xmlns:mc="http://schemas.openxmlformats.org/markup-compatibility/2006">
                <mc:Choice xmlns:v="urn:schemas-microsoft-com:vml" Requires="v">
                  <p:oleObj spid="_x0000_s3132" name="Equation" r:id="rId5" imgW="457281" imgH="190421" progId="Equation.DSMT4">
                    <p:embed/>
                  </p:oleObj>
                </mc:Choice>
                <mc:Fallback>
                  <p:oleObj name="Equation" r:id="rId5" imgW="457281" imgH="190421"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0" y="2591"/>
                          <a:ext cx="376"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2"/>
            <p:cNvGraphicFramePr>
              <a:graphicFrameLocks noChangeAspect="1"/>
            </p:cNvGraphicFramePr>
            <p:nvPr/>
          </p:nvGraphicFramePr>
          <p:xfrm>
            <a:off x="4291" y="3768"/>
            <a:ext cx="123" cy="174"/>
          </p:xfrm>
          <a:graphic>
            <a:graphicData uri="http://schemas.openxmlformats.org/presentationml/2006/ole">
              <mc:AlternateContent xmlns:mc="http://schemas.openxmlformats.org/markup-compatibility/2006">
                <mc:Choice xmlns:v="urn:schemas-microsoft-com:vml" Requires="v">
                  <p:oleObj spid="_x0000_s3133" name="Equation" r:id="rId7" imgW="330057" imgH="380835" progId="Equation.3">
                    <p:embed/>
                  </p:oleObj>
                </mc:Choice>
                <mc:Fallback>
                  <p:oleObj name="Equation" r:id="rId7" imgW="330057" imgH="380835"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1" y="3768"/>
                          <a:ext cx="123" cy="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9" name="Text Box 29"/>
            <p:cNvSpPr txBox="1">
              <a:spLocks noChangeArrowheads="1"/>
            </p:cNvSpPr>
            <p:nvPr/>
          </p:nvSpPr>
          <p:spPr bwMode="auto">
            <a:xfrm>
              <a:off x="4621" y="3789"/>
              <a:ext cx="896" cy="192"/>
            </a:xfrm>
            <a:prstGeom prst="rect">
              <a:avLst/>
            </a:prstGeom>
            <a:noFill/>
            <a:ln w="12700">
              <a:noFill/>
              <a:miter lim="800000"/>
              <a:headEnd type="none" w="sm" len="sm"/>
              <a:tailEnd type="none" w="sm" len="sm"/>
            </a:ln>
          </p:spPr>
          <p:txBody>
            <a:bodyPr>
              <a:spAutoFit/>
            </a:bodyPr>
            <a:lstStyle/>
            <a:p>
              <a:pPr>
                <a:spcBef>
                  <a:spcPct val="50000"/>
                </a:spcBef>
              </a:pPr>
              <a:r>
                <a:rPr lang="da-DK" sz="1400">
                  <a:solidFill>
                    <a:srgbClr val="080808"/>
                  </a:solidFill>
                  <a:latin typeface="Times New Roman" pitchFamily="18" charset="0"/>
                </a:rPr>
                <a:t>Input Size</a:t>
              </a:r>
              <a:endParaRPr lang="en-US" sz="1400">
                <a:solidFill>
                  <a:srgbClr val="080808"/>
                </a:solidFill>
                <a:latin typeface="Times New Roman" pitchFamily="18" charset="0"/>
              </a:endParaRPr>
            </a:p>
          </p:txBody>
        </p:sp>
        <p:sp>
          <p:nvSpPr>
            <p:cNvPr id="3090" name="Text Box 30"/>
            <p:cNvSpPr txBox="1">
              <a:spLocks noChangeArrowheads="1"/>
            </p:cNvSpPr>
            <p:nvPr/>
          </p:nvSpPr>
          <p:spPr bwMode="auto">
            <a:xfrm rot="-5400000">
              <a:off x="3584" y="3020"/>
              <a:ext cx="896" cy="145"/>
            </a:xfrm>
            <a:prstGeom prst="rect">
              <a:avLst/>
            </a:prstGeom>
            <a:noFill/>
            <a:ln w="12700">
              <a:noFill/>
              <a:miter lim="800000"/>
              <a:headEnd type="none" w="sm" len="sm"/>
              <a:tailEnd type="none" w="sm" len="sm"/>
            </a:ln>
          </p:spPr>
          <p:txBody>
            <a:bodyPr>
              <a:spAutoFit/>
            </a:bodyPr>
            <a:lstStyle/>
            <a:p>
              <a:pPr>
                <a:spcBef>
                  <a:spcPct val="50000"/>
                </a:spcBef>
              </a:pPr>
              <a:r>
                <a:rPr lang="da-DK" sz="1400">
                  <a:solidFill>
                    <a:srgbClr val="080808"/>
                  </a:solidFill>
                  <a:latin typeface="Times New Roman" pitchFamily="18" charset="0"/>
                </a:rPr>
                <a:t>Running Time</a:t>
              </a:r>
              <a:endParaRPr lang="en-US" sz="1400">
                <a:solidFill>
                  <a:srgbClr val="080808"/>
                </a:solidFill>
                <a:latin typeface="Times New Roman" pitchFamily="18" charset="0"/>
              </a:endParaRPr>
            </a:p>
          </p:txBody>
        </p:sp>
      </p:grpSp>
      <p:sp>
        <p:nvSpPr>
          <p:cNvPr id="18" name="Footer Placeholder 6">
            <a:extLst>
              <a:ext uri="{FF2B5EF4-FFF2-40B4-BE49-F238E27FC236}">
                <a16:creationId xmlns:a16="http://schemas.microsoft.com/office/drawing/2014/main" id="{C6875B62-A8CE-4854-913C-E10EB0671EE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95250"/>
            <a:ext cx="12150725" cy="1047750"/>
          </a:xfrm>
        </p:spPr>
        <p:txBody>
          <a:bodyPr/>
          <a:lstStyle/>
          <a:p>
            <a:pPr>
              <a:defRPr/>
            </a:pPr>
            <a:r>
              <a:rPr lang="en-US" altLang="ja-JP" dirty="0"/>
              <a:t>Vision &amp; Mission of Computer Science Department</a:t>
            </a:r>
            <a:endParaRPr lang="en-US" dirty="0"/>
          </a:p>
        </p:txBody>
      </p:sp>
      <p:sp>
        <p:nvSpPr>
          <p:cNvPr id="3" name="Content Placeholder 2"/>
          <p:cNvSpPr>
            <a:spLocks noGrp="1"/>
          </p:cNvSpPr>
          <p:nvPr>
            <p:ph idx="1"/>
          </p:nvPr>
        </p:nvSpPr>
        <p:spPr>
          <a:xfrm>
            <a:off x="88900" y="3549650"/>
            <a:ext cx="11972925" cy="2089150"/>
          </a:xfrm>
        </p:spPr>
        <p:txBody>
          <a:bodyPr/>
          <a:lstStyle/>
          <a:p>
            <a:pPr marL="0" indent="0" algn="just">
              <a:buFontTx/>
              <a:buNone/>
              <a:defRPr/>
            </a:pPr>
            <a:r>
              <a:rPr lang="en-US" altLang="ja-JP" sz="2600"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sz="2600" dirty="0"/>
          </a:p>
        </p:txBody>
      </p:sp>
      <p:sp>
        <p:nvSpPr>
          <p:cNvPr id="13318"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AF0EDDA6-8853-432A-A5F8-86E649A4E890}" type="slidenum">
              <a:rPr lang="en-US" smtClean="0"/>
              <a:pPr/>
              <a:t>6</a:t>
            </a:fld>
            <a:endParaRPr lang="en-US"/>
          </a:p>
        </p:txBody>
      </p:sp>
      <p:sp>
        <p:nvSpPr>
          <p:cNvPr id="7" name="Content Placeholder 2"/>
          <p:cNvSpPr txBox="1">
            <a:spLocks/>
          </p:cNvSpPr>
          <p:nvPr/>
        </p:nvSpPr>
        <p:spPr>
          <a:xfrm>
            <a:off x="88900" y="1951038"/>
            <a:ext cx="11972925" cy="928687"/>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defRPr/>
            </a:pPr>
            <a:r>
              <a:rPr lang="en-US" altLang="ja-JP" dirty="0"/>
              <a:t>Provides leadership in the pursuit of quality and excellent computer education and produce highly skilled and globally competitive IT professionals.</a:t>
            </a:r>
          </a:p>
          <a:p>
            <a:pPr algn="just">
              <a:defRPr/>
            </a:pPr>
            <a:endParaRPr lang="en-US" dirty="0"/>
          </a:p>
        </p:txBody>
      </p:sp>
      <p:sp>
        <p:nvSpPr>
          <p:cNvPr id="8" name="Title 1"/>
          <p:cNvSpPr txBox="1">
            <a:spLocks/>
          </p:cNvSpPr>
          <p:nvPr/>
        </p:nvSpPr>
        <p:spPr>
          <a:xfrm>
            <a:off x="109538" y="2743200"/>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t>Mission</a:t>
            </a:r>
            <a:endParaRPr lang="en-US" b="1" dirty="0"/>
          </a:p>
        </p:txBody>
      </p:sp>
      <p:sp>
        <p:nvSpPr>
          <p:cNvPr id="9" name="Title 1"/>
          <p:cNvSpPr txBox="1">
            <a:spLocks/>
          </p:cNvSpPr>
          <p:nvPr/>
        </p:nvSpPr>
        <p:spPr>
          <a:xfrm>
            <a:off x="109538" y="1090613"/>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t>Vision</a:t>
            </a:r>
            <a:endParaRPr lang="en-US" b="1" dirty="0"/>
          </a:p>
        </p:txBody>
      </p:sp>
      <p:sp>
        <p:nvSpPr>
          <p:cNvPr id="10" name="Footer Placeholder 6">
            <a:extLst>
              <a:ext uri="{FF2B5EF4-FFF2-40B4-BE49-F238E27FC236}">
                <a16:creationId xmlns:a16="http://schemas.microsoft.com/office/drawing/2014/main" id="{B26B7339-53EA-4946-A248-CFA74019E52E}"/>
              </a:ext>
            </a:extLst>
          </p:cNvPr>
          <p:cNvSpPr>
            <a:spLocks noGrp="1"/>
          </p:cNvSpPr>
          <p:nvPr>
            <p:ph type="ftr" sz="quarter" idx="11"/>
          </p:nvPr>
        </p:nvSpPr>
        <p:spPr>
          <a:xfrm>
            <a:off x="4164013" y="6553200"/>
            <a:ext cx="3860800" cy="476250"/>
          </a:xfrm>
          <a:noFill/>
        </p:spPr>
        <p:txBody>
          <a:bodyPr/>
          <a:lstStyle/>
          <a:p>
            <a:r>
              <a:rPr lang="en-US" dirty="0"/>
              <a:t>AIUB::CSC2211::Algorithm</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BF272633-FDC6-4A58-80ED-9B9195177A0D}" type="slidenum">
              <a:rPr lang="en-US" smtClean="0"/>
              <a:pPr/>
              <a:t>60</a:t>
            </a:fld>
            <a:endParaRPr lang="en-US"/>
          </a:p>
        </p:txBody>
      </p:sp>
      <p:sp>
        <p:nvSpPr>
          <p:cNvPr id="175106" name="Rectangle 2"/>
          <p:cNvSpPr>
            <a:spLocks noGrp="1" noChangeArrowheads="1"/>
          </p:cNvSpPr>
          <p:nvPr>
            <p:ph type="title"/>
          </p:nvPr>
        </p:nvSpPr>
        <p:spPr/>
        <p:txBody>
          <a:bodyPr/>
          <a:lstStyle/>
          <a:p>
            <a:pPr eaLnBrk="1" hangingPunct="1">
              <a:defRPr/>
            </a:pPr>
            <a:r>
              <a:rPr lang="da-DK" dirty="0"/>
              <a:t>Asymptotic Notation</a:t>
            </a:r>
          </a:p>
        </p:txBody>
      </p:sp>
      <p:pic>
        <p:nvPicPr>
          <p:cNvPr id="63494" name="Picture 5"/>
          <p:cNvPicPr>
            <a:picLocks noChangeAspect="1" noChangeArrowheads="1"/>
          </p:cNvPicPr>
          <p:nvPr/>
        </p:nvPicPr>
        <p:blipFill>
          <a:blip r:embed="rId2"/>
          <a:srcRect/>
          <a:stretch>
            <a:fillRect/>
          </a:stretch>
        </p:blipFill>
        <p:spPr bwMode="auto">
          <a:xfrm>
            <a:off x="3732213" y="1276350"/>
            <a:ext cx="4724400" cy="4305300"/>
          </a:xfrm>
          <a:prstGeom prst="rect">
            <a:avLst/>
          </a:prstGeom>
          <a:noFill/>
          <a:ln w="9525">
            <a:noFill/>
            <a:miter lim="800000"/>
            <a:headEnd/>
            <a:tailEnd/>
          </a:ln>
        </p:spPr>
      </p:pic>
      <p:sp>
        <p:nvSpPr>
          <p:cNvPr id="6" name="Footer Placeholder 6">
            <a:extLst>
              <a:ext uri="{FF2B5EF4-FFF2-40B4-BE49-F238E27FC236}">
                <a16:creationId xmlns:a16="http://schemas.microsoft.com/office/drawing/2014/main" id="{4DA88FA6-F33D-4305-ACC7-7D2AAD1C3EC5}"/>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9549B12E-745E-4593-B91C-2071EB2F2882}" type="slidenum">
              <a:rPr lang="en-US" smtClean="0"/>
              <a:pPr/>
              <a:t>61</a:t>
            </a:fld>
            <a:endParaRPr lang="en-US"/>
          </a:p>
        </p:txBody>
      </p:sp>
      <p:sp>
        <p:nvSpPr>
          <p:cNvPr id="176130" name="Rectangle 2"/>
          <p:cNvSpPr>
            <a:spLocks noGrp="1" noChangeArrowheads="1"/>
          </p:cNvSpPr>
          <p:nvPr>
            <p:ph type="body" idx="1"/>
          </p:nvPr>
        </p:nvSpPr>
        <p:spPr>
          <a:xfrm>
            <a:off x="4763" y="1171575"/>
            <a:ext cx="11969750" cy="4951413"/>
          </a:xfrm>
        </p:spPr>
        <p:txBody>
          <a:bodyPr/>
          <a:lstStyle/>
          <a:p>
            <a:pPr eaLnBrk="1" hangingPunct="1">
              <a:lnSpc>
                <a:spcPct val="140000"/>
              </a:lnSpc>
              <a:defRPr/>
            </a:pPr>
            <a:r>
              <a:rPr lang="en-US" sz="2400" dirty="0"/>
              <a:t>The “big-Omega” </a:t>
            </a:r>
            <a:r>
              <a:rPr lang="en-US" sz="2400" dirty="0">
                <a:latin typeface="Symbol" pitchFamily="18" charset="2"/>
              </a:rPr>
              <a:t>W</a:t>
            </a:r>
            <a:r>
              <a:rPr lang="da-DK" sz="2400" dirty="0">
                <a:latin typeface="Symbol" pitchFamily="18" charset="2"/>
              </a:rPr>
              <a:t>-</a:t>
            </a:r>
            <a:r>
              <a:rPr lang="en-US" sz="2400" dirty="0"/>
              <a:t>Notation</a:t>
            </a:r>
          </a:p>
          <a:p>
            <a:pPr lvl="1" eaLnBrk="1" hangingPunct="1">
              <a:lnSpc>
                <a:spcPct val="140000"/>
              </a:lnSpc>
              <a:defRPr/>
            </a:pPr>
            <a:r>
              <a:rPr lang="da-DK" sz="2000" dirty="0"/>
              <a:t>asymptotic lower bound</a:t>
            </a:r>
          </a:p>
          <a:p>
            <a:pPr lvl="1" eaLnBrk="1" hangingPunct="1">
              <a:lnSpc>
                <a:spcPct val="140000"/>
              </a:lnSpc>
              <a:defRPr/>
            </a:pPr>
            <a:r>
              <a:rPr lang="en-US" sz="2000" i="1" dirty="0"/>
              <a:t>f(n) = </a:t>
            </a:r>
            <a:r>
              <a:rPr lang="en-US" sz="2000" dirty="0">
                <a:latin typeface="Symbol" pitchFamily="18" charset="2"/>
              </a:rPr>
              <a:t>W</a:t>
            </a:r>
            <a:r>
              <a:rPr lang="en-US" sz="2000" i="1" dirty="0"/>
              <a:t>(g(n))</a:t>
            </a:r>
            <a:r>
              <a:rPr lang="en-US" sz="2000" dirty="0"/>
              <a:t> if there exists constants </a:t>
            </a:r>
            <a:r>
              <a:rPr lang="en-US" sz="2000" i="1" dirty="0"/>
              <a:t>c&gt;0</a:t>
            </a:r>
            <a:r>
              <a:rPr lang="en-US" sz="2000" dirty="0"/>
              <a:t> and </a:t>
            </a:r>
            <a:r>
              <a:rPr lang="en-US" sz="2000" i="1" dirty="0"/>
              <a:t>n</a:t>
            </a:r>
            <a:r>
              <a:rPr lang="en-US" sz="2000" i="1" baseline="-25000" dirty="0"/>
              <a:t>0</a:t>
            </a:r>
            <a:r>
              <a:rPr lang="en-US" sz="2000" i="1" dirty="0"/>
              <a:t>&gt;0, </a:t>
            </a:r>
            <a:r>
              <a:rPr lang="en-US" sz="2000" i="1" dirty="0" err="1"/>
              <a:t>s.t</a:t>
            </a:r>
            <a:r>
              <a:rPr lang="en-US" sz="2000" i="1" dirty="0"/>
              <a:t>. </a:t>
            </a:r>
            <a:r>
              <a:rPr lang="en-US" sz="2000" b="1" dirty="0">
                <a:solidFill>
                  <a:srgbClr val="080808"/>
                </a:solidFill>
              </a:rPr>
              <a:t>c g(n) </a:t>
            </a:r>
            <a:r>
              <a:rPr lang="en-US" sz="2000" b="1" dirty="0">
                <a:solidFill>
                  <a:srgbClr val="080808"/>
                </a:solidFill>
                <a:latin typeface="Symbol" pitchFamily="18" charset="2"/>
              </a:rPr>
              <a:t>£</a:t>
            </a:r>
            <a:r>
              <a:rPr lang="en-US" sz="2000" b="1" dirty="0">
                <a:solidFill>
                  <a:srgbClr val="080808"/>
                </a:solidFill>
              </a:rPr>
              <a:t> f(n)</a:t>
            </a:r>
            <a:r>
              <a:rPr lang="en-US" sz="2000" b="1" dirty="0"/>
              <a:t> </a:t>
            </a:r>
            <a:r>
              <a:rPr lang="en-US" sz="2000" dirty="0"/>
              <a:t>for </a:t>
            </a:r>
            <a:r>
              <a:rPr lang="en-US" sz="2000" i="1" dirty="0"/>
              <a:t>n </a:t>
            </a:r>
            <a:r>
              <a:rPr lang="en-US" sz="2000" dirty="0">
                <a:latin typeface="Symbol" pitchFamily="18" charset="2"/>
              </a:rPr>
              <a:t>³</a:t>
            </a:r>
            <a:r>
              <a:rPr lang="da-DK" sz="2000" i="1" dirty="0"/>
              <a:t> </a:t>
            </a:r>
            <a:r>
              <a:rPr lang="en-US" sz="2000" i="1" dirty="0"/>
              <a:t>n</a:t>
            </a:r>
            <a:r>
              <a:rPr lang="en-US" sz="2000" i="1" baseline="-25000" dirty="0"/>
              <a:t>0</a:t>
            </a:r>
          </a:p>
          <a:p>
            <a:pPr eaLnBrk="1" hangingPunct="1">
              <a:lnSpc>
                <a:spcPct val="140000"/>
              </a:lnSpc>
              <a:defRPr/>
            </a:pPr>
            <a:r>
              <a:rPr lang="en-US" sz="2400" dirty="0"/>
              <a:t>Used to describe </a:t>
            </a:r>
            <a:r>
              <a:rPr lang="en-US" sz="2400" b="1" i="1" dirty="0">
                <a:solidFill>
                  <a:srgbClr val="080808"/>
                </a:solidFill>
              </a:rPr>
              <a:t>best-case</a:t>
            </a:r>
            <a:r>
              <a:rPr lang="en-US" sz="2400" i="1" dirty="0"/>
              <a:t> </a:t>
            </a:r>
            <a:r>
              <a:rPr lang="en-US" sz="2400" dirty="0"/>
              <a:t>running times or lower bounds  of algorithmic problems.</a:t>
            </a:r>
          </a:p>
          <a:p>
            <a:pPr eaLnBrk="1" hangingPunct="1">
              <a:lnSpc>
                <a:spcPct val="140000"/>
              </a:lnSpc>
              <a:buFontTx/>
              <a:buNone/>
              <a:defRPr/>
            </a:pPr>
            <a:r>
              <a:rPr lang="en-US" sz="2000" dirty="0"/>
              <a:t>E.g., lower-bound of searching   in an unsorted array is </a:t>
            </a:r>
            <a:r>
              <a:rPr lang="en-US" sz="2000" dirty="0">
                <a:latin typeface="Symbol" pitchFamily="18" charset="2"/>
              </a:rPr>
              <a:t>W</a:t>
            </a:r>
            <a:r>
              <a:rPr lang="en-US" sz="2000" i="1" dirty="0"/>
              <a:t>(n). </a:t>
            </a:r>
          </a:p>
        </p:txBody>
      </p:sp>
      <p:grpSp>
        <p:nvGrpSpPr>
          <p:cNvPr id="4105" name="Group 18"/>
          <p:cNvGrpSpPr>
            <a:grpSpLocks/>
          </p:cNvGrpSpPr>
          <p:nvPr/>
        </p:nvGrpSpPr>
        <p:grpSpPr bwMode="auto">
          <a:xfrm>
            <a:off x="7389813" y="3810000"/>
            <a:ext cx="4051300" cy="2351088"/>
            <a:chOff x="7048500" y="3352800"/>
            <a:chExt cx="4051300" cy="2351088"/>
          </a:xfrm>
        </p:grpSpPr>
        <p:sp>
          <p:nvSpPr>
            <p:cNvPr id="66566" name="Rectangle 4"/>
            <p:cNvSpPr>
              <a:spLocks noChangeArrowheads="1"/>
            </p:cNvSpPr>
            <p:nvPr/>
          </p:nvSpPr>
          <p:spPr bwMode="auto">
            <a:xfrm>
              <a:off x="7048500" y="3352800"/>
              <a:ext cx="4027487" cy="2351088"/>
            </a:xfrm>
            <a:prstGeom prst="rect">
              <a:avLst/>
            </a:prstGeom>
            <a:solidFill>
              <a:srgbClr val="F7FCFF"/>
            </a:solidFill>
            <a:ln w="9525">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en-US"/>
            </a:p>
          </p:txBody>
        </p:sp>
        <p:grpSp>
          <p:nvGrpSpPr>
            <p:cNvPr id="4108" name="Group 16"/>
            <p:cNvGrpSpPr>
              <a:grpSpLocks/>
            </p:cNvGrpSpPr>
            <p:nvPr/>
          </p:nvGrpSpPr>
          <p:grpSpPr bwMode="auto">
            <a:xfrm>
              <a:off x="7058025" y="3402013"/>
              <a:ext cx="4041775" cy="2301875"/>
              <a:chOff x="3614" y="1912"/>
              <a:chExt cx="1910" cy="1450"/>
            </a:xfrm>
          </p:grpSpPr>
          <p:sp>
            <p:nvSpPr>
              <p:cNvPr id="4109" name="Text Box 5"/>
              <p:cNvSpPr txBox="1">
                <a:spLocks noChangeArrowheads="1"/>
              </p:cNvSpPr>
              <p:nvPr/>
            </p:nvSpPr>
            <p:spPr bwMode="auto">
              <a:xfrm>
                <a:off x="4474" y="3170"/>
                <a:ext cx="896" cy="192"/>
              </a:xfrm>
              <a:prstGeom prst="rect">
                <a:avLst/>
              </a:prstGeom>
              <a:noFill/>
              <a:ln w="12700">
                <a:noFill/>
                <a:miter lim="800000"/>
                <a:headEnd type="none" w="sm" len="sm"/>
                <a:tailEnd type="none" w="sm" len="sm"/>
              </a:ln>
            </p:spPr>
            <p:txBody>
              <a:bodyPr>
                <a:spAutoFit/>
              </a:bodyPr>
              <a:lstStyle/>
              <a:p>
                <a:pPr>
                  <a:spcBef>
                    <a:spcPct val="50000"/>
                  </a:spcBef>
                </a:pPr>
                <a:r>
                  <a:rPr lang="da-DK" sz="1400">
                    <a:solidFill>
                      <a:srgbClr val="080808"/>
                    </a:solidFill>
                    <a:latin typeface="Times New Roman" pitchFamily="18" charset="0"/>
                  </a:rPr>
                  <a:t>Input Size</a:t>
                </a:r>
                <a:endParaRPr lang="en-US" sz="1400">
                  <a:solidFill>
                    <a:srgbClr val="080808"/>
                  </a:solidFill>
                  <a:latin typeface="Times New Roman" pitchFamily="18" charset="0"/>
                </a:endParaRPr>
              </a:p>
            </p:txBody>
          </p:sp>
          <p:sp>
            <p:nvSpPr>
              <p:cNvPr id="4110" name="Text Box 6"/>
              <p:cNvSpPr txBox="1">
                <a:spLocks noChangeArrowheads="1"/>
              </p:cNvSpPr>
              <p:nvPr/>
            </p:nvSpPr>
            <p:spPr bwMode="auto">
              <a:xfrm rot="-5400000">
                <a:off x="3239" y="2398"/>
                <a:ext cx="896" cy="145"/>
              </a:xfrm>
              <a:prstGeom prst="rect">
                <a:avLst/>
              </a:prstGeom>
              <a:noFill/>
              <a:ln w="12700">
                <a:noFill/>
                <a:miter lim="800000"/>
                <a:headEnd type="none" w="sm" len="sm"/>
                <a:tailEnd type="none" w="sm" len="sm"/>
              </a:ln>
            </p:spPr>
            <p:txBody>
              <a:bodyPr>
                <a:spAutoFit/>
              </a:bodyPr>
              <a:lstStyle/>
              <a:p>
                <a:pPr>
                  <a:spcBef>
                    <a:spcPct val="50000"/>
                  </a:spcBef>
                </a:pPr>
                <a:r>
                  <a:rPr lang="da-DK" sz="1400">
                    <a:solidFill>
                      <a:srgbClr val="080808"/>
                    </a:solidFill>
                    <a:latin typeface="Times New Roman" pitchFamily="18" charset="0"/>
                  </a:rPr>
                  <a:t>Running Time</a:t>
                </a:r>
                <a:endParaRPr lang="en-US" sz="1400">
                  <a:solidFill>
                    <a:srgbClr val="080808"/>
                  </a:solidFill>
                  <a:latin typeface="Times New Roman" pitchFamily="18" charset="0"/>
                </a:endParaRPr>
              </a:p>
            </p:txBody>
          </p:sp>
          <p:sp>
            <p:nvSpPr>
              <p:cNvPr id="4111" name="Line 7"/>
              <p:cNvSpPr>
                <a:spLocks noChangeShapeType="1"/>
              </p:cNvSpPr>
              <p:nvPr/>
            </p:nvSpPr>
            <p:spPr bwMode="auto">
              <a:xfrm>
                <a:off x="3789" y="1912"/>
                <a:ext cx="1" cy="1200"/>
              </a:xfrm>
              <a:prstGeom prst="line">
                <a:avLst/>
              </a:prstGeom>
              <a:noFill/>
              <a:ln w="9525">
                <a:solidFill>
                  <a:srgbClr val="080808"/>
                </a:solidFill>
                <a:round/>
                <a:headEnd type="triangle" w="med" len="med"/>
                <a:tailEnd/>
              </a:ln>
            </p:spPr>
            <p:txBody>
              <a:bodyPr wrap="none" anchor="ctr"/>
              <a:lstStyle/>
              <a:p>
                <a:endParaRPr lang="en-US"/>
              </a:p>
            </p:txBody>
          </p:sp>
          <p:sp>
            <p:nvSpPr>
              <p:cNvPr id="4112" name="Line 8"/>
              <p:cNvSpPr>
                <a:spLocks noChangeShapeType="1"/>
              </p:cNvSpPr>
              <p:nvPr/>
            </p:nvSpPr>
            <p:spPr bwMode="auto">
              <a:xfrm>
                <a:off x="3789" y="3112"/>
                <a:ext cx="1311" cy="1"/>
              </a:xfrm>
              <a:prstGeom prst="line">
                <a:avLst/>
              </a:prstGeom>
              <a:noFill/>
              <a:ln w="9525">
                <a:solidFill>
                  <a:srgbClr val="080808"/>
                </a:solidFill>
                <a:round/>
                <a:headEnd/>
                <a:tailEnd type="triangle" w="med" len="med"/>
              </a:ln>
            </p:spPr>
            <p:txBody>
              <a:bodyPr wrap="none" anchor="ctr"/>
              <a:lstStyle/>
              <a:p>
                <a:endParaRPr lang="en-US"/>
              </a:p>
            </p:txBody>
          </p:sp>
          <p:sp>
            <p:nvSpPr>
              <p:cNvPr id="4113" name="Freeform 9"/>
              <p:cNvSpPr>
                <a:spLocks/>
              </p:cNvSpPr>
              <p:nvPr/>
            </p:nvSpPr>
            <p:spPr bwMode="auto">
              <a:xfrm>
                <a:off x="3789" y="2545"/>
                <a:ext cx="1244" cy="567"/>
              </a:xfrm>
              <a:custGeom>
                <a:avLst/>
                <a:gdLst>
                  <a:gd name="T0" fmla="*/ 0 w 1632"/>
                  <a:gd name="T1" fmla="*/ 0 h 1392"/>
                  <a:gd name="T2" fmla="*/ 2 w 1632"/>
                  <a:gd name="T3" fmla="*/ 0 h 1392"/>
                  <a:gd name="T4" fmla="*/ 4 w 1632"/>
                  <a:gd name="T5" fmla="*/ 0 h 1392"/>
                  <a:gd name="T6" fmla="*/ 5 w 1632"/>
                  <a:gd name="T7" fmla="*/ 0 h 1392"/>
                  <a:gd name="T8" fmla="*/ 6 w 1632"/>
                  <a:gd name="T9" fmla="*/ 0 h 1392"/>
                  <a:gd name="T10" fmla="*/ 8 w 1632"/>
                  <a:gd name="T11" fmla="*/ 0 h 1392"/>
                  <a:gd name="T12" fmla="*/ 11 w 1632"/>
                  <a:gd name="T13" fmla="*/ 0 h 1392"/>
                  <a:gd name="T14" fmla="*/ 14 w 1632"/>
                  <a:gd name="T15" fmla="*/ 0 h 1392"/>
                  <a:gd name="T16" fmla="*/ 16 w 1632"/>
                  <a:gd name="T17" fmla="*/ 0 h 1392"/>
                  <a:gd name="T18" fmla="*/ 19 w 1632"/>
                  <a:gd name="T19" fmla="*/ 0 h 1392"/>
                  <a:gd name="T20" fmla="*/ 22 w 1632"/>
                  <a:gd name="T21" fmla="*/ 0 h 1392"/>
                  <a:gd name="T22" fmla="*/ 28 w 1632"/>
                  <a:gd name="T23" fmla="*/ 0 h 13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32"/>
                  <a:gd name="T37" fmla="*/ 0 h 1392"/>
                  <a:gd name="T38" fmla="*/ 1632 w 1632"/>
                  <a:gd name="T39" fmla="*/ 1392 h 13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32" h="1392">
                    <a:moveTo>
                      <a:pt x="0" y="1392"/>
                    </a:moveTo>
                    <a:cubicBezTo>
                      <a:pt x="52" y="1360"/>
                      <a:pt x="104" y="1328"/>
                      <a:pt x="144" y="1296"/>
                    </a:cubicBezTo>
                    <a:cubicBezTo>
                      <a:pt x="184" y="1264"/>
                      <a:pt x="216" y="1240"/>
                      <a:pt x="240" y="1200"/>
                    </a:cubicBezTo>
                    <a:cubicBezTo>
                      <a:pt x="264" y="1160"/>
                      <a:pt x="272" y="1088"/>
                      <a:pt x="288" y="1056"/>
                    </a:cubicBezTo>
                    <a:cubicBezTo>
                      <a:pt x="304" y="1024"/>
                      <a:pt x="312" y="1032"/>
                      <a:pt x="336" y="1008"/>
                    </a:cubicBezTo>
                    <a:cubicBezTo>
                      <a:pt x="360" y="984"/>
                      <a:pt x="376" y="944"/>
                      <a:pt x="432" y="912"/>
                    </a:cubicBezTo>
                    <a:cubicBezTo>
                      <a:pt x="488" y="880"/>
                      <a:pt x="608" y="856"/>
                      <a:pt x="672" y="816"/>
                    </a:cubicBezTo>
                    <a:cubicBezTo>
                      <a:pt x="736" y="776"/>
                      <a:pt x="768" y="728"/>
                      <a:pt x="816" y="672"/>
                    </a:cubicBezTo>
                    <a:cubicBezTo>
                      <a:pt x="864" y="616"/>
                      <a:pt x="912" y="520"/>
                      <a:pt x="960" y="480"/>
                    </a:cubicBezTo>
                    <a:cubicBezTo>
                      <a:pt x="1008" y="440"/>
                      <a:pt x="1048" y="496"/>
                      <a:pt x="1104" y="432"/>
                    </a:cubicBezTo>
                    <a:cubicBezTo>
                      <a:pt x="1160" y="368"/>
                      <a:pt x="1208" y="168"/>
                      <a:pt x="1296" y="96"/>
                    </a:cubicBezTo>
                    <a:cubicBezTo>
                      <a:pt x="1384" y="24"/>
                      <a:pt x="1508" y="12"/>
                      <a:pt x="1632" y="0"/>
                    </a:cubicBezTo>
                  </a:path>
                </a:pathLst>
              </a:custGeom>
              <a:noFill/>
              <a:ln w="9525">
                <a:solidFill>
                  <a:srgbClr val="009900"/>
                </a:solidFill>
                <a:round/>
                <a:headEnd/>
                <a:tailEnd/>
              </a:ln>
            </p:spPr>
            <p:txBody>
              <a:bodyPr wrap="none" anchor="ctr"/>
              <a:lstStyle/>
              <a:p>
                <a:endParaRPr lang="en-US"/>
              </a:p>
            </p:txBody>
          </p:sp>
          <p:sp>
            <p:nvSpPr>
              <p:cNvPr id="4114" name="Freeform 10"/>
              <p:cNvSpPr>
                <a:spLocks/>
              </p:cNvSpPr>
              <p:nvPr/>
            </p:nvSpPr>
            <p:spPr bwMode="auto">
              <a:xfrm>
                <a:off x="3789" y="2278"/>
                <a:ext cx="1244" cy="762"/>
              </a:xfrm>
              <a:custGeom>
                <a:avLst/>
                <a:gdLst>
                  <a:gd name="T0" fmla="*/ 0 w 1776"/>
                  <a:gd name="T1" fmla="*/ 4 h 1096"/>
                  <a:gd name="T2" fmla="*/ 1 w 1776"/>
                  <a:gd name="T3" fmla="*/ 4 h 1096"/>
                  <a:gd name="T4" fmla="*/ 3 w 1776"/>
                  <a:gd name="T5" fmla="*/ 4 h 1096"/>
                  <a:gd name="T6" fmla="*/ 3 w 1776"/>
                  <a:gd name="T7" fmla="*/ 4 h 1096"/>
                  <a:gd name="T8" fmla="*/ 4 w 1776"/>
                  <a:gd name="T9" fmla="*/ 3 h 1096"/>
                  <a:gd name="T10" fmla="*/ 5 w 1776"/>
                  <a:gd name="T11" fmla="*/ 2 h 1096"/>
                  <a:gd name="T12" fmla="*/ 6 w 1776"/>
                  <a:gd name="T13" fmla="*/ 2 h 1096"/>
                  <a:gd name="T14" fmla="*/ 6 w 1776"/>
                  <a:gd name="T15" fmla="*/ 1 h 1096"/>
                  <a:gd name="T16" fmla="*/ 7 w 1776"/>
                  <a:gd name="T17" fmla="*/ 1 h 1096"/>
                  <a:gd name="T18" fmla="*/ 8 w 1776"/>
                  <a:gd name="T19" fmla="*/ 1 h 1096"/>
                  <a:gd name="T20" fmla="*/ 8 w 1776"/>
                  <a:gd name="T21" fmla="*/ 0 h 10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76"/>
                  <a:gd name="T34" fmla="*/ 0 h 1096"/>
                  <a:gd name="T35" fmla="*/ 1776 w 1776"/>
                  <a:gd name="T36" fmla="*/ 1096 h 10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76" h="1096">
                    <a:moveTo>
                      <a:pt x="0" y="864"/>
                    </a:moveTo>
                    <a:cubicBezTo>
                      <a:pt x="104" y="852"/>
                      <a:pt x="208" y="840"/>
                      <a:pt x="288" y="864"/>
                    </a:cubicBezTo>
                    <a:cubicBezTo>
                      <a:pt x="368" y="888"/>
                      <a:pt x="424" y="976"/>
                      <a:pt x="480" y="1008"/>
                    </a:cubicBezTo>
                    <a:cubicBezTo>
                      <a:pt x="536" y="1040"/>
                      <a:pt x="576" y="1096"/>
                      <a:pt x="624" y="1056"/>
                    </a:cubicBezTo>
                    <a:cubicBezTo>
                      <a:pt x="672" y="1016"/>
                      <a:pt x="704" y="856"/>
                      <a:pt x="768" y="768"/>
                    </a:cubicBezTo>
                    <a:cubicBezTo>
                      <a:pt x="832" y="680"/>
                      <a:pt x="944" y="576"/>
                      <a:pt x="1008" y="528"/>
                    </a:cubicBezTo>
                    <a:cubicBezTo>
                      <a:pt x="1072" y="480"/>
                      <a:pt x="1096" y="528"/>
                      <a:pt x="1152" y="480"/>
                    </a:cubicBezTo>
                    <a:cubicBezTo>
                      <a:pt x="1208" y="432"/>
                      <a:pt x="1296" y="304"/>
                      <a:pt x="1344" y="240"/>
                    </a:cubicBezTo>
                    <a:cubicBezTo>
                      <a:pt x="1392" y="176"/>
                      <a:pt x="1376" y="128"/>
                      <a:pt x="1440" y="96"/>
                    </a:cubicBezTo>
                    <a:cubicBezTo>
                      <a:pt x="1504" y="64"/>
                      <a:pt x="1680" y="64"/>
                      <a:pt x="1728" y="48"/>
                    </a:cubicBezTo>
                    <a:cubicBezTo>
                      <a:pt x="1776" y="32"/>
                      <a:pt x="1720" y="8"/>
                      <a:pt x="1728" y="0"/>
                    </a:cubicBezTo>
                  </a:path>
                </a:pathLst>
              </a:custGeom>
              <a:noFill/>
              <a:ln w="38100">
                <a:solidFill>
                  <a:srgbClr val="FF0000"/>
                </a:solidFill>
                <a:round/>
                <a:headEnd/>
                <a:tailEnd/>
              </a:ln>
            </p:spPr>
            <p:txBody>
              <a:bodyPr wrap="none" anchor="ctr"/>
              <a:lstStyle/>
              <a:p>
                <a:endParaRPr lang="en-US"/>
              </a:p>
            </p:txBody>
          </p:sp>
          <p:graphicFrame>
            <p:nvGraphicFramePr>
              <p:cNvPr id="4098" name="Object 0"/>
              <p:cNvGraphicFramePr>
                <a:graphicFrameLocks noChangeAspect="1"/>
              </p:cNvGraphicFramePr>
              <p:nvPr/>
            </p:nvGraphicFramePr>
            <p:xfrm>
              <a:off x="5033" y="2212"/>
              <a:ext cx="313" cy="180"/>
            </p:xfrm>
            <a:graphic>
              <a:graphicData uri="http://schemas.openxmlformats.org/presentationml/2006/ole">
                <mc:AlternateContent xmlns:mc="http://schemas.openxmlformats.org/markup-compatibility/2006">
                  <mc:Choice xmlns:v="urn:schemas-microsoft-com:vml" Requires="v">
                    <p:oleObj spid="_x0000_s4155" name="Equation" r:id="rId3" imgW="628620" imgH="361989" progId="Equation.3">
                      <p:embed/>
                    </p:oleObj>
                  </mc:Choice>
                  <mc:Fallback>
                    <p:oleObj name="Equation" r:id="rId3" imgW="628620" imgH="361989"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3" y="2212"/>
                            <a:ext cx="313"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1"/>
              <p:cNvGraphicFramePr>
                <a:graphicFrameLocks noChangeAspect="1"/>
              </p:cNvGraphicFramePr>
              <p:nvPr/>
            </p:nvGraphicFramePr>
            <p:xfrm>
              <a:off x="5046" y="2423"/>
              <a:ext cx="478" cy="208"/>
            </p:xfrm>
            <a:graphic>
              <a:graphicData uri="http://schemas.openxmlformats.org/presentationml/2006/ole">
                <mc:AlternateContent xmlns:mc="http://schemas.openxmlformats.org/markup-compatibility/2006">
                  <mc:Choice xmlns:v="urn:schemas-microsoft-com:vml" Requires="v">
                    <p:oleObj spid="_x0000_s4156" name="Equation" r:id="rId5" imgW="457281" imgH="190421" progId="Equation.DSMT4">
                      <p:embed/>
                    </p:oleObj>
                  </mc:Choice>
                  <mc:Fallback>
                    <p:oleObj name="Equation" r:id="rId5" imgW="457281" imgH="190421"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6" y="2423"/>
                            <a:ext cx="478"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5" name="Line 13"/>
              <p:cNvSpPr>
                <a:spLocks noChangeShapeType="1"/>
              </p:cNvSpPr>
              <p:nvPr/>
            </p:nvSpPr>
            <p:spPr bwMode="auto">
              <a:xfrm>
                <a:off x="4294" y="2879"/>
                <a:ext cx="1" cy="267"/>
              </a:xfrm>
              <a:prstGeom prst="line">
                <a:avLst/>
              </a:prstGeom>
              <a:noFill/>
              <a:ln w="9525">
                <a:solidFill>
                  <a:srgbClr val="080808"/>
                </a:solidFill>
                <a:prstDash val="sysDot"/>
                <a:round/>
                <a:headEnd/>
                <a:tailEnd/>
              </a:ln>
            </p:spPr>
            <p:txBody>
              <a:bodyPr wrap="none" anchor="ctr"/>
              <a:lstStyle/>
              <a:p>
                <a:endParaRPr lang="en-US"/>
              </a:p>
            </p:txBody>
          </p:sp>
          <p:graphicFrame>
            <p:nvGraphicFramePr>
              <p:cNvPr id="4100" name="Object 2"/>
              <p:cNvGraphicFramePr>
                <a:graphicFrameLocks noChangeAspect="1"/>
              </p:cNvGraphicFramePr>
              <p:nvPr/>
            </p:nvGraphicFramePr>
            <p:xfrm>
              <a:off x="4226" y="3146"/>
              <a:ext cx="146" cy="166"/>
            </p:xfrm>
            <a:graphic>
              <a:graphicData uri="http://schemas.openxmlformats.org/presentationml/2006/ole">
                <mc:AlternateContent xmlns:mc="http://schemas.openxmlformats.org/markup-compatibility/2006">
                  <mc:Choice xmlns:v="urn:schemas-microsoft-com:vml" Requires="v">
                    <p:oleObj spid="_x0000_s4157" name="Equation" r:id="rId7" imgW="330057" imgH="380835" progId="Equation.3">
                      <p:embed/>
                    </p:oleObj>
                  </mc:Choice>
                  <mc:Fallback>
                    <p:oleObj name="Equation" r:id="rId7" imgW="330057" imgH="380835"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6" y="3146"/>
                            <a:ext cx="146" cy="1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76143" name="Rectangle 15"/>
          <p:cNvSpPr>
            <a:spLocks noGrp="1" noChangeArrowheads="1"/>
          </p:cNvSpPr>
          <p:nvPr>
            <p:ph type="title"/>
          </p:nvPr>
        </p:nvSpPr>
        <p:spPr/>
        <p:txBody>
          <a:bodyPr/>
          <a:lstStyle/>
          <a:p>
            <a:pPr eaLnBrk="1" hangingPunct="1">
              <a:defRPr/>
            </a:pPr>
            <a:r>
              <a:rPr lang="da-DK"/>
              <a:t>...Asymptotic Notation</a:t>
            </a:r>
          </a:p>
        </p:txBody>
      </p:sp>
      <p:sp>
        <p:nvSpPr>
          <p:cNvPr id="19" name="Footer Placeholder 6">
            <a:extLst>
              <a:ext uri="{FF2B5EF4-FFF2-40B4-BE49-F238E27FC236}">
                <a16:creationId xmlns:a16="http://schemas.microsoft.com/office/drawing/2014/main" id="{2E1CA2D1-5EFA-4B08-B549-2D0B338BBE1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E39313AD-2F47-4564-9E17-51C10B52CFCF}" type="slidenum">
              <a:rPr lang="en-US" smtClean="0"/>
              <a:pPr/>
              <a:t>62</a:t>
            </a:fld>
            <a:endParaRPr lang="en-US"/>
          </a:p>
        </p:txBody>
      </p:sp>
      <p:sp>
        <p:nvSpPr>
          <p:cNvPr id="178178" name="Rectangle 2"/>
          <p:cNvSpPr>
            <a:spLocks noGrp="1" noChangeArrowheads="1"/>
          </p:cNvSpPr>
          <p:nvPr>
            <p:ph type="body" idx="1"/>
          </p:nvPr>
        </p:nvSpPr>
        <p:spPr>
          <a:xfrm>
            <a:off x="23813" y="1212850"/>
            <a:ext cx="11842750" cy="4916488"/>
          </a:xfrm>
        </p:spPr>
        <p:txBody>
          <a:bodyPr/>
          <a:lstStyle/>
          <a:p>
            <a:pPr eaLnBrk="1" hangingPunct="1">
              <a:lnSpc>
                <a:spcPct val="150000"/>
              </a:lnSpc>
              <a:defRPr/>
            </a:pPr>
            <a:r>
              <a:rPr lang="en-US" sz="2400"/>
              <a:t>The “big-Theta” </a:t>
            </a:r>
            <a:r>
              <a:rPr lang="en-US" sz="2400">
                <a:latin typeface="Symbol" pitchFamily="18" charset="2"/>
              </a:rPr>
              <a:t>Q-</a:t>
            </a:r>
            <a:r>
              <a:rPr lang="en-US" sz="2400"/>
              <a:t>Notation</a:t>
            </a:r>
          </a:p>
          <a:p>
            <a:pPr lvl="1" eaLnBrk="1" hangingPunct="1">
              <a:lnSpc>
                <a:spcPct val="150000"/>
              </a:lnSpc>
              <a:defRPr/>
            </a:pPr>
            <a:r>
              <a:rPr lang="da-DK" sz="2000"/>
              <a:t>asymptoticly tight bound</a:t>
            </a:r>
          </a:p>
          <a:p>
            <a:pPr lvl="1" eaLnBrk="1" hangingPunct="1">
              <a:lnSpc>
                <a:spcPct val="150000"/>
              </a:lnSpc>
              <a:defRPr/>
            </a:pPr>
            <a:r>
              <a:rPr lang="en-US" sz="2000" i="1"/>
              <a:t>f(n) =</a:t>
            </a:r>
            <a:r>
              <a:rPr lang="en-US" sz="2000"/>
              <a:t> </a:t>
            </a:r>
            <a:r>
              <a:rPr lang="en-US" sz="2000">
                <a:latin typeface="Symbol" pitchFamily="18" charset="2"/>
              </a:rPr>
              <a:t>Q</a:t>
            </a:r>
            <a:r>
              <a:rPr lang="en-US" sz="2000" i="1"/>
              <a:t>(g(n))</a:t>
            </a:r>
            <a:r>
              <a:rPr lang="en-US" sz="2000"/>
              <a:t> if there exists constants </a:t>
            </a:r>
            <a:r>
              <a:rPr lang="en-US" sz="2000" i="1"/>
              <a:t>c</a:t>
            </a:r>
            <a:r>
              <a:rPr lang="en-US" sz="2000" i="1" baseline="-25000"/>
              <a:t>1</a:t>
            </a:r>
            <a:r>
              <a:rPr lang="en-US" sz="2000" i="1"/>
              <a:t>&gt;0, c</a:t>
            </a:r>
            <a:r>
              <a:rPr lang="en-US" sz="2000" i="1" baseline="-25000"/>
              <a:t>2</a:t>
            </a:r>
            <a:r>
              <a:rPr lang="en-US" sz="2000" i="1"/>
              <a:t>&gt;0,</a:t>
            </a:r>
            <a:r>
              <a:rPr lang="en-US" sz="2000"/>
              <a:t> and </a:t>
            </a:r>
            <a:r>
              <a:rPr lang="en-US" sz="2000" i="1"/>
              <a:t>n</a:t>
            </a:r>
            <a:r>
              <a:rPr lang="en-US" sz="2000" i="1" baseline="-25000"/>
              <a:t>0</a:t>
            </a:r>
            <a:r>
              <a:rPr lang="en-US" sz="2000" i="1"/>
              <a:t>&gt;0, s.t. </a:t>
            </a:r>
            <a:r>
              <a:rPr lang="en-US" sz="2000"/>
              <a:t>for      </a:t>
            </a:r>
            <a:r>
              <a:rPr lang="en-US" sz="2000" i="1"/>
              <a:t>n </a:t>
            </a:r>
            <a:r>
              <a:rPr lang="en-US" sz="2000">
                <a:latin typeface="Symbol" pitchFamily="18" charset="2"/>
              </a:rPr>
              <a:t>³</a:t>
            </a:r>
            <a:r>
              <a:rPr lang="da-DK" sz="2000" i="1"/>
              <a:t> </a:t>
            </a:r>
            <a:r>
              <a:rPr lang="en-US" sz="2000" i="1"/>
              <a:t>n</a:t>
            </a:r>
            <a:r>
              <a:rPr lang="en-US" sz="2000" baseline="-25000"/>
              <a:t>0</a:t>
            </a:r>
            <a:r>
              <a:rPr lang="en-US" sz="2000" i="1"/>
              <a:t> </a:t>
            </a:r>
            <a:r>
              <a:rPr lang="en-US" sz="2000" b="1">
                <a:solidFill>
                  <a:srgbClr val="080808"/>
                </a:solidFill>
              </a:rPr>
              <a:t>c</a:t>
            </a:r>
            <a:r>
              <a:rPr lang="da-DK" sz="2000" b="1" baseline="-25000">
                <a:solidFill>
                  <a:srgbClr val="080808"/>
                </a:solidFill>
              </a:rPr>
              <a:t>1</a:t>
            </a:r>
            <a:r>
              <a:rPr lang="en-US" sz="2000" b="1">
                <a:solidFill>
                  <a:srgbClr val="080808"/>
                </a:solidFill>
              </a:rPr>
              <a:t> g(n) </a:t>
            </a:r>
            <a:r>
              <a:rPr lang="en-US" sz="2000" b="1">
                <a:solidFill>
                  <a:srgbClr val="080808"/>
                </a:solidFill>
                <a:latin typeface="Symbol" pitchFamily="18" charset="2"/>
              </a:rPr>
              <a:t>£</a:t>
            </a:r>
            <a:r>
              <a:rPr lang="en-US" sz="2000" b="1">
                <a:solidFill>
                  <a:srgbClr val="080808"/>
                </a:solidFill>
              </a:rPr>
              <a:t> f(n) </a:t>
            </a:r>
            <a:r>
              <a:rPr lang="en-US" sz="2000" b="1">
                <a:solidFill>
                  <a:srgbClr val="080808"/>
                </a:solidFill>
                <a:latin typeface="Symbol" pitchFamily="18" charset="2"/>
              </a:rPr>
              <a:t>£</a:t>
            </a:r>
            <a:r>
              <a:rPr lang="en-US" sz="2000" b="1">
                <a:solidFill>
                  <a:srgbClr val="080808"/>
                </a:solidFill>
              </a:rPr>
              <a:t> c</a:t>
            </a:r>
            <a:r>
              <a:rPr lang="da-DK" sz="2000" b="1" baseline="-25000">
                <a:solidFill>
                  <a:srgbClr val="080808"/>
                </a:solidFill>
              </a:rPr>
              <a:t>2</a:t>
            </a:r>
            <a:r>
              <a:rPr lang="en-US" sz="2000" b="1">
                <a:solidFill>
                  <a:srgbClr val="080808"/>
                </a:solidFill>
              </a:rPr>
              <a:t> g(n)</a:t>
            </a:r>
            <a:endParaRPr lang="en-US" sz="2000" b="1" baseline="-25000">
              <a:solidFill>
                <a:srgbClr val="080808"/>
              </a:solidFill>
            </a:endParaRPr>
          </a:p>
          <a:p>
            <a:pPr eaLnBrk="1" hangingPunct="1">
              <a:lnSpc>
                <a:spcPct val="150000"/>
              </a:lnSpc>
              <a:defRPr/>
            </a:pPr>
            <a:r>
              <a:rPr lang="en-US" sz="2400" i="1"/>
              <a:t>f(n)</a:t>
            </a:r>
            <a:r>
              <a:rPr lang="en-US" sz="2400"/>
              <a:t> </a:t>
            </a:r>
            <a:r>
              <a:rPr lang="en-US" sz="2400" i="1"/>
              <a:t>=</a:t>
            </a:r>
            <a:r>
              <a:rPr lang="en-US" sz="2400"/>
              <a:t> </a:t>
            </a:r>
            <a:r>
              <a:rPr lang="en-US" sz="2400">
                <a:latin typeface="Symbol" pitchFamily="18" charset="2"/>
              </a:rPr>
              <a:t>Q</a:t>
            </a:r>
            <a:r>
              <a:rPr lang="en-US" sz="2400" i="1"/>
              <a:t>(g(n)) </a:t>
            </a:r>
            <a:r>
              <a:rPr lang="en-US" sz="2400"/>
              <a:t>if and only if                                                     </a:t>
            </a:r>
            <a:r>
              <a:rPr lang="en-US" sz="2400" i="1"/>
              <a:t>f(n)</a:t>
            </a:r>
            <a:r>
              <a:rPr lang="en-US" sz="2400"/>
              <a:t> </a:t>
            </a:r>
            <a:r>
              <a:rPr lang="en-US" sz="2400" i="1"/>
              <a:t>=</a:t>
            </a:r>
            <a:r>
              <a:rPr lang="en-US" sz="2400"/>
              <a:t> </a:t>
            </a:r>
            <a:r>
              <a:rPr lang="en-US" sz="2400" i="1">
                <a:latin typeface="Symbol" pitchFamily="18" charset="2"/>
              </a:rPr>
              <a:t>O</a:t>
            </a:r>
            <a:r>
              <a:rPr lang="en-US" sz="2400" i="1"/>
              <a:t>(g(n)), f(n)</a:t>
            </a:r>
            <a:r>
              <a:rPr lang="en-US" sz="2400"/>
              <a:t> </a:t>
            </a:r>
            <a:r>
              <a:rPr lang="en-US" sz="2400" i="1"/>
              <a:t>=</a:t>
            </a:r>
            <a:r>
              <a:rPr lang="en-US" sz="2400"/>
              <a:t> </a:t>
            </a:r>
            <a:r>
              <a:rPr lang="en-US" sz="2400">
                <a:latin typeface="Symbol" pitchFamily="18" charset="2"/>
              </a:rPr>
              <a:t>W</a:t>
            </a:r>
            <a:r>
              <a:rPr lang="en-US" sz="2400" i="1"/>
              <a:t>(g(n))</a:t>
            </a:r>
          </a:p>
          <a:p>
            <a:pPr eaLnBrk="1" hangingPunct="1">
              <a:lnSpc>
                <a:spcPct val="150000"/>
              </a:lnSpc>
              <a:defRPr/>
            </a:pPr>
            <a:r>
              <a:rPr lang="en-US" sz="2400" i="1"/>
              <a:t>O(f(n)) </a:t>
            </a:r>
            <a:r>
              <a:rPr lang="en-US" sz="2400"/>
              <a:t>is often abused                                                     instead of </a:t>
            </a:r>
            <a:r>
              <a:rPr lang="en-US" sz="2400">
                <a:latin typeface="Symbol" pitchFamily="18" charset="2"/>
              </a:rPr>
              <a:t>Q</a:t>
            </a:r>
            <a:r>
              <a:rPr lang="en-US" sz="2400" i="1"/>
              <a:t>(f(n)) </a:t>
            </a:r>
          </a:p>
        </p:txBody>
      </p:sp>
      <p:sp>
        <p:nvSpPr>
          <p:cNvPr id="178189" name="Rectangle 13"/>
          <p:cNvSpPr>
            <a:spLocks noGrp="1" noChangeArrowheads="1"/>
          </p:cNvSpPr>
          <p:nvPr>
            <p:ph type="title"/>
          </p:nvPr>
        </p:nvSpPr>
        <p:spPr/>
        <p:txBody>
          <a:bodyPr/>
          <a:lstStyle/>
          <a:p>
            <a:pPr eaLnBrk="1" hangingPunct="1">
              <a:defRPr/>
            </a:pPr>
            <a:r>
              <a:rPr lang="da-DK"/>
              <a:t>...Asymptotic Notation</a:t>
            </a:r>
          </a:p>
        </p:txBody>
      </p:sp>
      <p:grpSp>
        <p:nvGrpSpPr>
          <p:cNvPr id="5131" name="Group 18"/>
          <p:cNvGrpSpPr>
            <a:grpSpLocks/>
          </p:cNvGrpSpPr>
          <p:nvPr/>
        </p:nvGrpSpPr>
        <p:grpSpPr bwMode="auto">
          <a:xfrm>
            <a:off x="7158038" y="3505200"/>
            <a:ext cx="4033837" cy="2365375"/>
            <a:chOff x="3614" y="1872"/>
            <a:chExt cx="1906" cy="1490"/>
          </a:xfrm>
        </p:grpSpPr>
        <p:sp>
          <p:nvSpPr>
            <p:cNvPr id="67592" name="Rectangle 3"/>
            <p:cNvSpPr>
              <a:spLocks noChangeArrowheads="1"/>
            </p:cNvSpPr>
            <p:nvPr/>
          </p:nvSpPr>
          <p:spPr bwMode="auto">
            <a:xfrm>
              <a:off x="3622" y="1872"/>
              <a:ext cx="1898" cy="1451"/>
            </a:xfrm>
            <a:prstGeom prst="rect">
              <a:avLst/>
            </a:prstGeom>
            <a:solidFill>
              <a:srgbClr val="F7FCFF"/>
            </a:solidFill>
            <a:ln w="9525">
              <a:solidFill>
                <a:schemeClr val="tx1"/>
              </a:solidFill>
              <a:miter lim="800000"/>
              <a:headEnd/>
              <a:tailEnd/>
            </a:ln>
            <a:effectLst>
              <a:outerShdw dist="107763" dir="2700000" algn="ctr" rotWithShape="0">
                <a:schemeClr val="bg2"/>
              </a:outerShdw>
            </a:effectLst>
          </p:spPr>
          <p:txBody>
            <a:bodyPr wrap="none" anchor="ctr"/>
            <a:lstStyle/>
            <a:p>
              <a:pPr eaLnBrk="1" hangingPunct="1">
                <a:defRPr/>
              </a:pPr>
              <a:endParaRPr lang="en-US"/>
            </a:p>
          </p:txBody>
        </p:sp>
        <p:sp>
          <p:nvSpPr>
            <p:cNvPr id="5133" name="Text Box 4"/>
            <p:cNvSpPr txBox="1">
              <a:spLocks noChangeArrowheads="1"/>
            </p:cNvSpPr>
            <p:nvPr/>
          </p:nvSpPr>
          <p:spPr bwMode="auto">
            <a:xfrm>
              <a:off x="4474" y="3170"/>
              <a:ext cx="896" cy="192"/>
            </a:xfrm>
            <a:prstGeom prst="rect">
              <a:avLst/>
            </a:prstGeom>
            <a:noFill/>
            <a:ln w="12700">
              <a:noFill/>
              <a:miter lim="800000"/>
              <a:headEnd type="none" w="sm" len="sm"/>
              <a:tailEnd type="none" w="sm" len="sm"/>
            </a:ln>
          </p:spPr>
          <p:txBody>
            <a:bodyPr>
              <a:spAutoFit/>
            </a:bodyPr>
            <a:lstStyle/>
            <a:p>
              <a:pPr>
                <a:spcBef>
                  <a:spcPct val="50000"/>
                </a:spcBef>
              </a:pPr>
              <a:r>
                <a:rPr lang="da-DK" sz="1400">
                  <a:solidFill>
                    <a:srgbClr val="080808"/>
                  </a:solidFill>
                  <a:latin typeface="Times New Roman" pitchFamily="18" charset="0"/>
                </a:rPr>
                <a:t>Input Size</a:t>
              </a:r>
              <a:endParaRPr lang="en-US" sz="1400">
                <a:solidFill>
                  <a:srgbClr val="080808"/>
                </a:solidFill>
                <a:latin typeface="Times New Roman" pitchFamily="18" charset="0"/>
              </a:endParaRPr>
            </a:p>
          </p:txBody>
        </p:sp>
        <p:sp>
          <p:nvSpPr>
            <p:cNvPr id="5134" name="Text Box 5"/>
            <p:cNvSpPr txBox="1">
              <a:spLocks noChangeArrowheads="1"/>
            </p:cNvSpPr>
            <p:nvPr/>
          </p:nvSpPr>
          <p:spPr bwMode="auto">
            <a:xfrm rot="-5400000">
              <a:off x="3239" y="2398"/>
              <a:ext cx="896" cy="145"/>
            </a:xfrm>
            <a:prstGeom prst="rect">
              <a:avLst/>
            </a:prstGeom>
            <a:noFill/>
            <a:ln w="12700">
              <a:noFill/>
              <a:miter lim="800000"/>
              <a:headEnd type="none" w="sm" len="sm"/>
              <a:tailEnd type="none" w="sm" len="sm"/>
            </a:ln>
          </p:spPr>
          <p:txBody>
            <a:bodyPr>
              <a:spAutoFit/>
            </a:bodyPr>
            <a:lstStyle/>
            <a:p>
              <a:pPr>
                <a:spcBef>
                  <a:spcPct val="50000"/>
                </a:spcBef>
              </a:pPr>
              <a:r>
                <a:rPr lang="da-DK" sz="1400">
                  <a:solidFill>
                    <a:srgbClr val="080808"/>
                  </a:solidFill>
                  <a:latin typeface="Times New Roman" pitchFamily="18" charset="0"/>
                </a:rPr>
                <a:t>Running Time</a:t>
              </a:r>
              <a:endParaRPr lang="en-US" sz="1400">
                <a:solidFill>
                  <a:srgbClr val="080808"/>
                </a:solidFill>
                <a:latin typeface="Times New Roman" pitchFamily="18" charset="0"/>
              </a:endParaRPr>
            </a:p>
          </p:txBody>
        </p:sp>
        <p:sp>
          <p:nvSpPr>
            <p:cNvPr id="5135" name="Line 6"/>
            <p:cNvSpPr>
              <a:spLocks noChangeShapeType="1"/>
            </p:cNvSpPr>
            <p:nvPr/>
          </p:nvSpPr>
          <p:spPr bwMode="auto">
            <a:xfrm>
              <a:off x="3789" y="1912"/>
              <a:ext cx="1" cy="1200"/>
            </a:xfrm>
            <a:prstGeom prst="line">
              <a:avLst/>
            </a:prstGeom>
            <a:noFill/>
            <a:ln w="9525">
              <a:solidFill>
                <a:srgbClr val="080808"/>
              </a:solidFill>
              <a:round/>
              <a:headEnd type="triangle" w="med" len="med"/>
              <a:tailEnd/>
            </a:ln>
          </p:spPr>
          <p:txBody>
            <a:bodyPr wrap="none" anchor="ctr"/>
            <a:lstStyle/>
            <a:p>
              <a:endParaRPr lang="en-US"/>
            </a:p>
          </p:txBody>
        </p:sp>
        <p:sp>
          <p:nvSpPr>
            <p:cNvPr id="5136" name="Line 7"/>
            <p:cNvSpPr>
              <a:spLocks noChangeShapeType="1"/>
            </p:cNvSpPr>
            <p:nvPr/>
          </p:nvSpPr>
          <p:spPr bwMode="auto">
            <a:xfrm>
              <a:off x="3789" y="3112"/>
              <a:ext cx="1311" cy="1"/>
            </a:xfrm>
            <a:prstGeom prst="line">
              <a:avLst/>
            </a:prstGeom>
            <a:noFill/>
            <a:ln w="9525">
              <a:solidFill>
                <a:srgbClr val="080808"/>
              </a:solidFill>
              <a:round/>
              <a:headEnd/>
              <a:tailEnd type="triangle" w="med" len="med"/>
            </a:ln>
          </p:spPr>
          <p:txBody>
            <a:bodyPr wrap="none" anchor="ctr"/>
            <a:lstStyle/>
            <a:p>
              <a:endParaRPr lang="en-US"/>
            </a:p>
          </p:txBody>
        </p:sp>
        <p:sp>
          <p:nvSpPr>
            <p:cNvPr id="5137" name="Freeform 8"/>
            <p:cNvSpPr>
              <a:spLocks/>
            </p:cNvSpPr>
            <p:nvPr/>
          </p:nvSpPr>
          <p:spPr bwMode="auto">
            <a:xfrm>
              <a:off x="3789" y="2545"/>
              <a:ext cx="1244" cy="567"/>
            </a:xfrm>
            <a:custGeom>
              <a:avLst/>
              <a:gdLst>
                <a:gd name="T0" fmla="*/ 0 w 1632"/>
                <a:gd name="T1" fmla="*/ 0 h 1392"/>
                <a:gd name="T2" fmla="*/ 2 w 1632"/>
                <a:gd name="T3" fmla="*/ 0 h 1392"/>
                <a:gd name="T4" fmla="*/ 4 w 1632"/>
                <a:gd name="T5" fmla="*/ 0 h 1392"/>
                <a:gd name="T6" fmla="*/ 5 w 1632"/>
                <a:gd name="T7" fmla="*/ 0 h 1392"/>
                <a:gd name="T8" fmla="*/ 6 w 1632"/>
                <a:gd name="T9" fmla="*/ 0 h 1392"/>
                <a:gd name="T10" fmla="*/ 8 w 1632"/>
                <a:gd name="T11" fmla="*/ 0 h 1392"/>
                <a:gd name="T12" fmla="*/ 11 w 1632"/>
                <a:gd name="T13" fmla="*/ 0 h 1392"/>
                <a:gd name="T14" fmla="*/ 14 w 1632"/>
                <a:gd name="T15" fmla="*/ 0 h 1392"/>
                <a:gd name="T16" fmla="*/ 16 w 1632"/>
                <a:gd name="T17" fmla="*/ 0 h 1392"/>
                <a:gd name="T18" fmla="*/ 19 w 1632"/>
                <a:gd name="T19" fmla="*/ 0 h 1392"/>
                <a:gd name="T20" fmla="*/ 22 w 1632"/>
                <a:gd name="T21" fmla="*/ 0 h 1392"/>
                <a:gd name="T22" fmla="*/ 28 w 1632"/>
                <a:gd name="T23" fmla="*/ 0 h 13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32"/>
                <a:gd name="T37" fmla="*/ 0 h 1392"/>
                <a:gd name="T38" fmla="*/ 1632 w 1632"/>
                <a:gd name="T39" fmla="*/ 1392 h 13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32" h="1392">
                  <a:moveTo>
                    <a:pt x="0" y="1392"/>
                  </a:moveTo>
                  <a:cubicBezTo>
                    <a:pt x="52" y="1360"/>
                    <a:pt x="104" y="1328"/>
                    <a:pt x="144" y="1296"/>
                  </a:cubicBezTo>
                  <a:cubicBezTo>
                    <a:pt x="184" y="1264"/>
                    <a:pt x="216" y="1240"/>
                    <a:pt x="240" y="1200"/>
                  </a:cubicBezTo>
                  <a:cubicBezTo>
                    <a:pt x="264" y="1160"/>
                    <a:pt x="272" y="1088"/>
                    <a:pt x="288" y="1056"/>
                  </a:cubicBezTo>
                  <a:cubicBezTo>
                    <a:pt x="304" y="1024"/>
                    <a:pt x="312" y="1032"/>
                    <a:pt x="336" y="1008"/>
                  </a:cubicBezTo>
                  <a:cubicBezTo>
                    <a:pt x="360" y="984"/>
                    <a:pt x="376" y="944"/>
                    <a:pt x="432" y="912"/>
                  </a:cubicBezTo>
                  <a:cubicBezTo>
                    <a:pt x="488" y="880"/>
                    <a:pt x="608" y="856"/>
                    <a:pt x="672" y="816"/>
                  </a:cubicBezTo>
                  <a:cubicBezTo>
                    <a:pt x="736" y="776"/>
                    <a:pt x="768" y="728"/>
                    <a:pt x="816" y="672"/>
                  </a:cubicBezTo>
                  <a:cubicBezTo>
                    <a:pt x="864" y="616"/>
                    <a:pt x="912" y="520"/>
                    <a:pt x="960" y="480"/>
                  </a:cubicBezTo>
                  <a:cubicBezTo>
                    <a:pt x="1008" y="440"/>
                    <a:pt x="1048" y="496"/>
                    <a:pt x="1104" y="432"/>
                  </a:cubicBezTo>
                  <a:cubicBezTo>
                    <a:pt x="1160" y="368"/>
                    <a:pt x="1208" y="168"/>
                    <a:pt x="1296" y="96"/>
                  </a:cubicBezTo>
                  <a:cubicBezTo>
                    <a:pt x="1384" y="24"/>
                    <a:pt x="1508" y="12"/>
                    <a:pt x="1632" y="0"/>
                  </a:cubicBezTo>
                </a:path>
              </a:pathLst>
            </a:custGeom>
            <a:noFill/>
            <a:ln w="9525">
              <a:solidFill>
                <a:srgbClr val="009900"/>
              </a:solidFill>
              <a:round/>
              <a:headEnd/>
              <a:tailEnd/>
            </a:ln>
          </p:spPr>
          <p:txBody>
            <a:bodyPr wrap="none" anchor="ctr"/>
            <a:lstStyle/>
            <a:p>
              <a:endParaRPr lang="en-US"/>
            </a:p>
          </p:txBody>
        </p:sp>
        <p:sp>
          <p:nvSpPr>
            <p:cNvPr id="5138" name="Freeform 9"/>
            <p:cNvSpPr>
              <a:spLocks/>
            </p:cNvSpPr>
            <p:nvPr/>
          </p:nvSpPr>
          <p:spPr bwMode="auto">
            <a:xfrm>
              <a:off x="3789" y="2278"/>
              <a:ext cx="1244" cy="762"/>
            </a:xfrm>
            <a:custGeom>
              <a:avLst/>
              <a:gdLst>
                <a:gd name="T0" fmla="*/ 0 w 1776"/>
                <a:gd name="T1" fmla="*/ 4 h 1096"/>
                <a:gd name="T2" fmla="*/ 1 w 1776"/>
                <a:gd name="T3" fmla="*/ 4 h 1096"/>
                <a:gd name="T4" fmla="*/ 3 w 1776"/>
                <a:gd name="T5" fmla="*/ 4 h 1096"/>
                <a:gd name="T6" fmla="*/ 3 w 1776"/>
                <a:gd name="T7" fmla="*/ 4 h 1096"/>
                <a:gd name="T8" fmla="*/ 4 w 1776"/>
                <a:gd name="T9" fmla="*/ 3 h 1096"/>
                <a:gd name="T10" fmla="*/ 5 w 1776"/>
                <a:gd name="T11" fmla="*/ 2 h 1096"/>
                <a:gd name="T12" fmla="*/ 6 w 1776"/>
                <a:gd name="T13" fmla="*/ 2 h 1096"/>
                <a:gd name="T14" fmla="*/ 6 w 1776"/>
                <a:gd name="T15" fmla="*/ 1 h 1096"/>
                <a:gd name="T16" fmla="*/ 7 w 1776"/>
                <a:gd name="T17" fmla="*/ 1 h 1096"/>
                <a:gd name="T18" fmla="*/ 8 w 1776"/>
                <a:gd name="T19" fmla="*/ 1 h 1096"/>
                <a:gd name="T20" fmla="*/ 8 w 1776"/>
                <a:gd name="T21" fmla="*/ 0 h 10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76"/>
                <a:gd name="T34" fmla="*/ 0 h 1096"/>
                <a:gd name="T35" fmla="*/ 1776 w 1776"/>
                <a:gd name="T36" fmla="*/ 1096 h 10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76" h="1096">
                  <a:moveTo>
                    <a:pt x="0" y="864"/>
                  </a:moveTo>
                  <a:cubicBezTo>
                    <a:pt x="104" y="852"/>
                    <a:pt x="208" y="840"/>
                    <a:pt x="288" y="864"/>
                  </a:cubicBezTo>
                  <a:cubicBezTo>
                    <a:pt x="368" y="888"/>
                    <a:pt x="424" y="976"/>
                    <a:pt x="480" y="1008"/>
                  </a:cubicBezTo>
                  <a:cubicBezTo>
                    <a:pt x="536" y="1040"/>
                    <a:pt x="576" y="1096"/>
                    <a:pt x="624" y="1056"/>
                  </a:cubicBezTo>
                  <a:cubicBezTo>
                    <a:pt x="672" y="1016"/>
                    <a:pt x="704" y="856"/>
                    <a:pt x="768" y="768"/>
                  </a:cubicBezTo>
                  <a:cubicBezTo>
                    <a:pt x="832" y="680"/>
                    <a:pt x="944" y="576"/>
                    <a:pt x="1008" y="528"/>
                  </a:cubicBezTo>
                  <a:cubicBezTo>
                    <a:pt x="1072" y="480"/>
                    <a:pt x="1096" y="528"/>
                    <a:pt x="1152" y="480"/>
                  </a:cubicBezTo>
                  <a:cubicBezTo>
                    <a:pt x="1208" y="432"/>
                    <a:pt x="1296" y="304"/>
                    <a:pt x="1344" y="240"/>
                  </a:cubicBezTo>
                  <a:cubicBezTo>
                    <a:pt x="1392" y="176"/>
                    <a:pt x="1376" y="128"/>
                    <a:pt x="1440" y="96"/>
                  </a:cubicBezTo>
                  <a:cubicBezTo>
                    <a:pt x="1504" y="64"/>
                    <a:pt x="1680" y="64"/>
                    <a:pt x="1728" y="48"/>
                  </a:cubicBezTo>
                  <a:cubicBezTo>
                    <a:pt x="1776" y="32"/>
                    <a:pt x="1720" y="8"/>
                    <a:pt x="1728" y="0"/>
                  </a:cubicBezTo>
                </a:path>
              </a:pathLst>
            </a:custGeom>
            <a:noFill/>
            <a:ln w="38100">
              <a:solidFill>
                <a:srgbClr val="FF0000"/>
              </a:solidFill>
              <a:round/>
              <a:headEnd/>
              <a:tailEnd/>
            </a:ln>
          </p:spPr>
          <p:txBody>
            <a:bodyPr wrap="none" anchor="ctr"/>
            <a:lstStyle/>
            <a:p>
              <a:endParaRPr lang="en-US"/>
            </a:p>
          </p:txBody>
        </p:sp>
        <p:graphicFrame>
          <p:nvGraphicFramePr>
            <p:cNvPr id="5122" name="Object 0"/>
            <p:cNvGraphicFramePr>
              <a:graphicFrameLocks noChangeAspect="1"/>
            </p:cNvGraphicFramePr>
            <p:nvPr/>
          </p:nvGraphicFramePr>
          <p:xfrm>
            <a:off x="5033" y="2212"/>
            <a:ext cx="313" cy="180"/>
          </p:xfrm>
          <a:graphic>
            <a:graphicData uri="http://schemas.openxmlformats.org/presentationml/2006/ole">
              <mc:AlternateContent xmlns:mc="http://schemas.openxmlformats.org/markup-compatibility/2006">
                <mc:Choice xmlns:v="urn:schemas-microsoft-com:vml" Requires="v">
                  <p:oleObj spid="_x0000_s5198" name="Equation" r:id="rId3" imgW="628620" imgH="361989" progId="Equation.3">
                    <p:embed/>
                  </p:oleObj>
                </mc:Choice>
                <mc:Fallback>
                  <p:oleObj name="Equation" r:id="rId3" imgW="628620" imgH="361989"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3" y="2212"/>
                          <a:ext cx="313"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9" name="Line 11"/>
            <p:cNvSpPr>
              <a:spLocks noChangeShapeType="1"/>
            </p:cNvSpPr>
            <p:nvPr/>
          </p:nvSpPr>
          <p:spPr bwMode="auto">
            <a:xfrm flipH="1">
              <a:off x="4295" y="2688"/>
              <a:ext cx="5" cy="458"/>
            </a:xfrm>
            <a:prstGeom prst="line">
              <a:avLst/>
            </a:prstGeom>
            <a:noFill/>
            <a:ln w="9525">
              <a:solidFill>
                <a:srgbClr val="080808"/>
              </a:solidFill>
              <a:prstDash val="sysDot"/>
              <a:round/>
              <a:headEnd/>
              <a:tailEnd/>
            </a:ln>
          </p:spPr>
          <p:txBody>
            <a:bodyPr wrap="none" anchor="ctr"/>
            <a:lstStyle/>
            <a:p>
              <a:endParaRPr lang="en-US"/>
            </a:p>
          </p:txBody>
        </p:sp>
        <p:graphicFrame>
          <p:nvGraphicFramePr>
            <p:cNvPr id="5123" name="Object 1"/>
            <p:cNvGraphicFramePr>
              <a:graphicFrameLocks noChangeAspect="1"/>
            </p:cNvGraphicFramePr>
            <p:nvPr/>
          </p:nvGraphicFramePr>
          <p:xfrm>
            <a:off x="4226" y="3146"/>
            <a:ext cx="146" cy="166"/>
          </p:xfrm>
          <a:graphic>
            <a:graphicData uri="http://schemas.openxmlformats.org/presentationml/2006/ole">
              <mc:AlternateContent xmlns:mc="http://schemas.openxmlformats.org/markup-compatibility/2006">
                <mc:Choice xmlns:v="urn:schemas-microsoft-com:vml" Requires="v">
                  <p:oleObj spid="_x0000_s5199" name="Equation" r:id="rId5" imgW="330057" imgH="380835" progId="Equation.3">
                    <p:embed/>
                  </p:oleObj>
                </mc:Choice>
                <mc:Fallback>
                  <p:oleObj name="Equation" r:id="rId5" imgW="330057" imgH="380835"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6" y="3146"/>
                          <a:ext cx="146" cy="1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2"/>
            <p:cNvGraphicFramePr>
              <a:graphicFrameLocks noChangeAspect="1"/>
            </p:cNvGraphicFramePr>
            <p:nvPr/>
          </p:nvGraphicFramePr>
          <p:xfrm>
            <a:off x="5016" y="2002"/>
            <a:ext cx="468" cy="156"/>
          </p:xfrm>
          <a:graphic>
            <a:graphicData uri="http://schemas.openxmlformats.org/presentationml/2006/ole">
              <mc:AlternateContent xmlns:mc="http://schemas.openxmlformats.org/markup-compatibility/2006">
                <mc:Choice xmlns:v="urn:schemas-microsoft-com:vml" Requires="v">
                  <p:oleObj spid="_x0000_s5200" name="Equation" r:id="rId7" imgW="1117600" imgH="368300" progId="Equation.3">
                    <p:embed/>
                  </p:oleObj>
                </mc:Choice>
                <mc:Fallback>
                  <p:oleObj name="Equation" r:id="rId7" imgW="1117600" imgH="3683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6" y="2002"/>
                          <a:ext cx="468" cy="156"/>
                        </a:xfrm>
                        <a:prstGeom prst="rect">
                          <a:avLst/>
                        </a:prstGeom>
                        <a:solidFill>
                          <a:schemeClr val="bg1"/>
                        </a:solidFill>
                      </p:spPr>
                    </p:pic>
                  </p:oleObj>
                </mc:Fallback>
              </mc:AlternateContent>
            </a:graphicData>
          </a:graphic>
        </p:graphicFrame>
        <p:graphicFrame>
          <p:nvGraphicFramePr>
            <p:cNvPr id="5125" name="Object 3"/>
            <p:cNvGraphicFramePr>
              <a:graphicFrameLocks noChangeAspect="1"/>
            </p:cNvGraphicFramePr>
            <p:nvPr/>
          </p:nvGraphicFramePr>
          <p:xfrm>
            <a:off x="5060" y="2491"/>
            <a:ext cx="439" cy="150"/>
          </p:xfrm>
          <a:graphic>
            <a:graphicData uri="http://schemas.openxmlformats.org/presentationml/2006/ole">
              <mc:AlternateContent xmlns:mc="http://schemas.openxmlformats.org/markup-compatibility/2006">
                <mc:Choice xmlns:v="urn:schemas-microsoft-com:vml" Requires="v">
                  <p:oleObj spid="_x0000_s5201" name="Equation" r:id="rId9" imgW="1091726" imgH="368140" progId="Equation.3">
                    <p:embed/>
                  </p:oleObj>
                </mc:Choice>
                <mc:Fallback>
                  <p:oleObj name="Equation" r:id="rId9" imgW="1091726" imgH="36814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60" y="2491"/>
                          <a:ext cx="439" cy="150"/>
                        </a:xfrm>
                        <a:prstGeom prst="rect">
                          <a:avLst/>
                        </a:prstGeom>
                        <a:solidFill>
                          <a:schemeClr val="bg1"/>
                        </a:solidFill>
                      </p:spPr>
                    </p:pic>
                  </p:oleObj>
                </mc:Fallback>
              </mc:AlternateContent>
            </a:graphicData>
          </a:graphic>
        </p:graphicFrame>
        <p:sp>
          <p:nvSpPr>
            <p:cNvPr id="5140" name="Freeform 17"/>
            <p:cNvSpPr>
              <a:spLocks/>
            </p:cNvSpPr>
            <p:nvPr/>
          </p:nvSpPr>
          <p:spPr bwMode="auto">
            <a:xfrm rot="441463">
              <a:off x="3858" y="2036"/>
              <a:ext cx="1104" cy="1152"/>
            </a:xfrm>
            <a:custGeom>
              <a:avLst/>
              <a:gdLst>
                <a:gd name="T0" fmla="*/ 0 w 1632"/>
                <a:gd name="T1" fmla="*/ 81 h 1392"/>
                <a:gd name="T2" fmla="*/ 1 w 1632"/>
                <a:gd name="T3" fmla="*/ 75 h 1392"/>
                <a:gd name="T4" fmla="*/ 1 w 1632"/>
                <a:gd name="T5" fmla="*/ 70 h 1392"/>
                <a:gd name="T6" fmla="*/ 1 w 1632"/>
                <a:gd name="T7" fmla="*/ 61 h 1392"/>
                <a:gd name="T8" fmla="*/ 1 w 1632"/>
                <a:gd name="T9" fmla="*/ 59 h 1392"/>
                <a:gd name="T10" fmla="*/ 1 w 1632"/>
                <a:gd name="T11" fmla="*/ 54 h 1392"/>
                <a:gd name="T12" fmla="*/ 2 w 1632"/>
                <a:gd name="T13" fmla="*/ 48 h 1392"/>
                <a:gd name="T14" fmla="*/ 2 w 1632"/>
                <a:gd name="T15" fmla="*/ 40 h 1392"/>
                <a:gd name="T16" fmla="*/ 3 w 1632"/>
                <a:gd name="T17" fmla="*/ 28 h 1392"/>
                <a:gd name="T18" fmla="*/ 3 w 1632"/>
                <a:gd name="T19" fmla="*/ 26 h 1392"/>
                <a:gd name="T20" fmla="*/ 3 w 1632"/>
                <a:gd name="T21" fmla="*/ 6 h 1392"/>
                <a:gd name="T22" fmla="*/ 5 w 1632"/>
                <a:gd name="T23" fmla="*/ 0 h 13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32"/>
                <a:gd name="T37" fmla="*/ 0 h 1392"/>
                <a:gd name="T38" fmla="*/ 1632 w 1632"/>
                <a:gd name="T39" fmla="*/ 1392 h 13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32" h="1392">
                  <a:moveTo>
                    <a:pt x="0" y="1392"/>
                  </a:moveTo>
                  <a:cubicBezTo>
                    <a:pt x="52" y="1360"/>
                    <a:pt x="104" y="1328"/>
                    <a:pt x="144" y="1296"/>
                  </a:cubicBezTo>
                  <a:cubicBezTo>
                    <a:pt x="184" y="1264"/>
                    <a:pt x="216" y="1240"/>
                    <a:pt x="240" y="1200"/>
                  </a:cubicBezTo>
                  <a:cubicBezTo>
                    <a:pt x="264" y="1160"/>
                    <a:pt x="272" y="1088"/>
                    <a:pt x="288" y="1056"/>
                  </a:cubicBezTo>
                  <a:cubicBezTo>
                    <a:pt x="304" y="1024"/>
                    <a:pt x="312" y="1032"/>
                    <a:pt x="336" y="1008"/>
                  </a:cubicBezTo>
                  <a:cubicBezTo>
                    <a:pt x="360" y="984"/>
                    <a:pt x="376" y="944"/>
                    <a:pt x="432" y="912"/>
                  </a:cubicBezTo>
                  <a:cubicBezTo>
                    <a:pt x="488" y="880"/>
                    <a:pt x="608" y="856"/>
                    <a:pt x="672" y="816"/>
                  </a:cubicBezTo>
                  <a:cubicBezTo>
                    <a:pt x="736" y="776"/>
                    <a:pt x="768" y="728"/>
                    <a:pt x="816" y="672"/>
                  </a:cubicBezTo>
                  <a:cubicBezTo>
                    <a:pt x="864" y="616"/>
                    <a:pt x="912" y="520"/>
                    <a:pt x="960" y="480"/>
                  </a:cubicBezTo>
                  <a:cubicBezTo>
                    <a:pt x="1008" y="440"/>
                    <a:pt x="1048" y="496"/>
                    <a:pt x="1104" y="432"/>
                  </a:cubicBezTo>
                  <a:cubicBezTo>
                    <a:pt x="1160" y="368"/>
                    <a:pt x="1208" y="168"/>
                    <a:pt x="1296" y="96"/>
                  </a:cubicBezTo>
                  <a:cubicBezTo>
                    <a:pt x="1384" y="24"/>
                    <a:pt x="1508" y="12"/>
                    <a:pt x="1632" y="0"/>
                  </a:cubicBezTo>
                </a:path>
              </a:pathLst>
            </a:custGeom>
            <a:noFill/>
            <a:ln w="9525">
              <a:solidFill>
                <a:srgbClr val="009900"/>
              </a:solidFill>
              <a:round/>
              <a:headEnd/>
              <a:tailEnd/>
            </a:ln>
          </p:spPr>
          <p:txBody>
            <a:bodyPr wrap="none" anchor="ctr"/>
            <a:lstStyle/>
            <a:p>
              <a:endParaRPr lang="en-US"/>
            </a:p>
          </p:txBody>
        </p:sp>
      </p:grpSp>
      <p:sp>
        <p:nvSpPr>
          <p:cNvPr id="20" name="Footer Placeholder 6">
            <a:extLst>
              <a:ext uri="{FF2B5EF4-FFF2-40B4-BE49-F238E27FC236}">
                <a16:creationId xmlns:a16="http://schemas.microsoft.com/office/drawing/2014/main" id="{86457304-1624-4F06-A180-AFD202724ED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BD2272CA-0AEC-4152-AD0C-FDBD8E8D41D8}" type="slidenum">
              <a:rPr lang="en-US" smtClean="0"/>
              <a:pPr/>
              <a:t>63</a:t>
            </a:fld>
            <a:endParaRPr lang="en-US"/>
          </a:p>
        </p:txBody>
      </p:sp>
      <p:sp>
        <p:nvSpPr>
          <p:cNvPr id="174082" name="Rectangle 2"/>
          <p:cNvSpPr>
            <a:spLocks noGrp="1" noChangeArrowheads="1"/>
          </p:cNvSpPr>
          <p:nvPr>
            <p:ph type="title"/>
          </p:nvPr>
        </p:nvSpPr>
        <p:spPr/>
        <p:txBody>
          <a:bodyPr/>
          <a:lstStyle/>
          <a:p>
            <a:pPr eaLnBrk="1" hangingPunct="1">
              <a:defRPr/>
            </a:pPr>
            <a:r>
              <a:rPr lang="en-US"/>
              <a:t>Asymptotic Analysis</a:t>
            </a:r>
          </a:p>
        </p:txBody>
      </p:sp>
      <p:sp>
        <p:nvSpPr>
          <p:cNvPr id="174083" name="Rectangle 3"/>
          <p:cNvSpPr>
            <a:spLocks noGrp="1" noChangeArrowheads="1"/>
          </p:cNvSpPr>
          <p:nvPr>
            <p:ph type="body" idx="1"/>
          </p:nvPr>
        </p:nvSpPr>
        <p:spPr/>
        <p:txBody>
          <a:bodyPr/>
          <a:lstStyle/>
          <a:p>
            <a:pPr algn="just" eaLnBrk="1" hangingPunct="1">
              <a:lnSpc>
                <a:spcPct val="120000"/>
              </a:lnSpc>
              <a:defRPr/>
            </a:pPr>
            <a:r>
              <a:rPr lang="en-US" sz="2800" b="1">
                <a:solidFill>
                  <a:srgbClr val="080808"/>
                </a:solidFill>
              </a:rPr>
              <a:t>Goal:</a:t>
            </a:r>
            <a:r>
              <a:rPr lang="en-US" sz="2800"/>
              <a:t> </a:t>
            </a:r>
            <a:r>
              <a:rPr lang="da-DK" sz="2800"/>
              <a:t>t</a:t>
            </a:r>
            <a:r>
              <a:rPr lang="en-US" sz="2800"/>
              <a:t>o simplify the analysis of the running time by getting rid of</a:t>
            </a:r>
            <a:r>
              <a:rPr lang="da-DK" sz="2800"/>
              <a:t> details, which are affected by specific implementation and hardware </a:t>
            </a:r>
          </a:p>
          <a:p>
            <a:pPr lvl="1" algn="just" eaLnBrk="1" hangingPunct="1">
              <a:lnSpc>
                <a:spcPct val="120000"/>
              </a:lnSpc>
              <a:defRPr/>
            </a:pPr>
            <a:r>
              <a:rPr lang="en-US" sz="2400" b="1">
                <a:solidFill>
                  <a:srgbClr val="080808"/>
                </a:solidFill>
              </a:rPr>
              <a:t>rounding</a:t>
            </a:r>
            <a:r>
              <a:rPr lang="en-US" sz="2400"/>
              <a:t> of numbers: </a:t>
            </a:r>
            <a:r>
              <a:rPr lang="da-DK" sz="2400"/>
              <a:t> </a:t>
            </a:r>
            <a:r>
              <a:rPr lang="en-US" sz="2400"/>
              <a:t>1,000,001</a:t>
            </a:r>
            <a:r>
              <a:rPr lang="da-DK" sz="2400"/>
              <a:t> </a:t>
            </a:r>
            <a:r>
              <a:rPr lang="en-US" sz="2400">
                <a:latin typeface="Symbol" pitchFamily="18" charset="2"/>
              </a:rPr>
              <a:t>»</a:t>
            </a:r>
            <a:r>
              <a:rPr lang="da-DK" sz="2400"/>
              <a:t> </a:t>
            </a:r>
            <a:r>
              <a:rPr lang="en-US" sz="2400"/>
              <a:t>1,000,000</a:t>
            </a:r>
          </a:p>
          <a:p>
            <a:pPr lvl="1" algn="just" eaLnBrk="1" hangingPunct="1">
              <a:lnSpc>
                <a:spcPct val="120000"/>
              </a:lnSpc>
              <a:defRPr/>
            </a:pPr>
            <a:r>
              <a:rPr lang="en-US" sz="2400" b="1">
                <a:solidFill>
                  <a:srgbClr val="080808"/>
                </a:solidFill>
              </a:rPr>
              <a:t>rounding</a:t>
            </a:r>
            <a:r>
              <a:rPr lang="en-US" sz="2400"/>
              <a:t> of functions</a:t>
            </a:r>
            <a:r>
              <a:rPr lang="da-DK" sz="2400"/>
              <a:t>: 3</a:t>
            </a:r>
            <a:r>
              <a:rPr lang="en-US" sz="2400" i="1"/>
              <a:t>n</a:t>
            </a:r>
            <a:r>
              <a:rPr lang="en-US" sz="2400" baseline="30000"/>
              <a:t>2</a:t>
            </a:r>
            <a:r>
              <a:rPr lang="en-US" sz="2400"/>
              <a:t> </a:t>
            </a:r>
            <a:r>
              <a:rPr lang="en-US" sz="2400">
                <a:latin typeface="Symbol" pitchFamily="18" charset="2"/>
              </a:rPr>
              <a:t>»</a:t>
            </a:r>
            <a:r>
              <a:rPr lang="da-DK" sz="2400"/>
              <a:t> </a:t>
            </a:r>
            <a:r>
              <a:rPr lang="en-US" sz="2400" i="1"/>
              <a:t>n</a:t>
            </a:r>
            <a:r>
              <a:rPr lang="en-US" sz="2400" baseline="30000"/>
              <a:t>2</a:t>
            </a:r>
            <a:endParaRPr lang="da-DK" sz="2400" baseline="30000"/>
          </a:p>
          <a:p>
            <a:pPr algn="just" eaLnBrk="1" hangingPunct="1">
              <a:lnSpc>
                <a:spcPct val="120000"/>
              </a:lnSpc>
              <a:defRPr/>
            </a:pPr>
            <a:r>
              <a:rPr lang="en-US" sz="2800" b="1">
                <a:solidFill>
                  <a:srgbClr val="080808"/>
                </a:solidFill>
              </a:rPr>
              <a:t>Capturing the essence:</a:t>
            </a:r>
            <a:r>
              <a:rPr lang="en-US" sz="2800"/>
              <a:t> how the running time of an algorithm increases with the size of the input </a:t>
            </a:r>
            <a:r>
              <a:rPr lang="en-US" sz="2800" b="1" i="1">
                <a:solidFill>
                  <a:srgbClr val="080808"/>
                </a:solidFill>
              </a:rPr>
              <a:t>in the limit</a:t>
            </a:r>
            <a:r>
              <a:rPr lang="en-US" sz="2800"/>
              <a:t>.</a:t>
            </a:r>
          </a:p>
          <a:p>
            <a:pPr lvl="1" algn="just" eaLnBrk="1" hangingPunct="1">
              <a:lnSpc>
                <a:spcPct val="120000"/>
              </a:lnSpc>
              <a:defRPr/>
            </a:pPr>
            <a:r>
              <a:rPr lang="en-US" sz="2400"/>
              <a:t>Asymptotically more efficient algorithms are best for all but small inputs </a:t>
            </a:r>
          </a:p>
        </p:txBody>
      </p:sp>
      <p:sp>
        <p:nvSpPr>
          <p:cNvPr id="6" name="Footer Placeholder 6">
            <a:extLst>
              <a:ext uri="{FF2B5EF4-FFF2-40B4-BE49-F238E27FC236}">
                <a16:creationId xmlns:a16="http://schemas.microsoft.com/office/drawing/2014/main" id="{8800FA23-4B02-4383-B839-443E79A087D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B29722F5-CECB-4D10-BDFD-0C4AB852EB8A}" type="slidenum">
              <a:rPr lang="en-US" smtClean="0"/>
              <a:pPr/>
              <a:t>64</a:t>
            </a:fld>
            <a:endParaRPr lang="en-US"/>
          </a:p>
        </p:txBody>
      </p:sp>
      <p:sp>
        <p:nvSpPr>
          <p:cNvPr id="177154" name="Rectangle 2"/>
          <p:cNvSpPr>
            <a:spLocks noGrp="1" noChangeArrowheads="1"/>
          </p:cNvSpPr>
          <p:nvPr>
            <p:ph type="title"/>
          </p:nvPr>
        </p:nvSpPr>
        <p:spPr/>
        <p:txBody>
          <a:bodyPr/>
          <a:lstStyle/>
          <a:p>
            <a:pPr eaLnBrk="1" hangingPunct="1">
              <a:defRPr/>
            </a:pPr>
            <a:r>
              <a:rPr lang="da-DK"/>
              <a:t>...Asymptotic </a:t>
            </a:r>
            <a:r>
              <a:rPr lang="en-US"/>
              <a:t>Analysis</a:t>
            </a:r>
            <a:endParaRPr lang="da-DK"/>
          </a:p>
        </p:txBody>
      </p:sp>
      <p:sp>
        <p:nvSpPr>
          <p:cNvPr id="177155" name="Rectangle 3"/>
          <p:cNvSpPr>
            <a:spLocks noGrp="1" noChangeArrowheads="1"/>
          </p:cNvSpPr>
          <p:nvPr>
            <p:ph type="body" idx="1"/>
          </p:nvPr>
        </p:nvSpPr>
        <p:spPr/>
        <p:txBody>
          <a:bodyPr/>
          <a:lstStyle/>
          <a:p>
            <a:pPr eaLnBrk="1" hangingPunct="1">
              <a:lnSpc>
                <a:spcPct val="120000"/>
              </a:lnSpc>
              <a:defRPr/>
            </a:pPr>
            <a:r>
              <a:rPr lang="da-DK" b="1">
                <a:solidFill>
                  <a:srgbClr val="080808"/>
                </a:solidFill>
              </a:rPr>
              <a:t>Simple Rule:</a:t>
            </a:r>
            <a:r>
              <a:rPr lang="da-DK"/>
              <a:t> Drop lower order terms and constant factors.</a:t>
            </a:r>
          </a:p>
          <a:p>
            <a:pPr lvl="1" eaLnBrk="1" hangingPunct="1">
              <a:lnSpc>
                <a:spcPct val="120000"/>
              </a:lnSpc>
              <a:defRPr/>
            </a:pPr>
            <a:r>
              <a:rPr lang="da-DK">
                <a:solidFill>
                  <a:srgbClr val="080808"/>
                </a:solidFill>
              </a:rPr>
              <a:t>50 </a:t>
            </a:r>
            <a:r>
              <a:rPr lang="da-DK" i="1">
                <a:solidFill>
                  <a:srgbClr val="080808"/>
                </a:solidFill>
              </a:rPr>
              <a:t>n </a:t>
            </a:r>
            <a:r>
              <a:rPr lang="da-DK">
                <a:solidFill>
                  <a:srgbClr val="080808"/>
                </a:solidFill>
              </a:rPr>
              <a:t>log </a:t>
            </a:r>
            <a:r>
              <a:rPr lang="da-DK" i="1">
                <a:solidFill>
                  <a:srgbClr val="080808"/>
                </a:solidFill>
              </a:rPr>
              <a:t>n </a:t>
            </a:r>
            <a:r>
              <a:rPr lang="da-DK">
                <a:solidFill>
                  <a:srgbClr val="080808"/>
                </a:solidFill>
              </a:rPr>
              <a:t>is O(</a:t>
            </a:r>
            <a:r>
              <a:rPr lang="da-DK" i="1">
                <a:solidFill>
                  <a:srgbClr val="080808"/>
                </a:solidFill>
              </a:rPr>
              <a:t>n </a:t>
            </a:r>
            <a:r>
              <a:rPr lang="da-DK">
                <a:solidFill>
                  <a:srgbClr val="080808"/>
                </a:solidFill>
              </a:rPr>
              <a:t>log </a:t>
            </a:r>
            <a:r>
              <a:rPr lang="da-DK" i="1">
                <a:solidFill>
                  <a:srgbClr val="080808"/>
                </a:solidFill>
              </a:rPr>
              <a:t>n)</a:t>
            </a:r>
            <a:endParaRPr lang="da-DK">
              <a:solidFill>
                <a:srgbClr val="080808"/>
              </a:solidFill>
            </a:endParaRPr>
          </a:p>
          <a:p>
            <a:pPr lvl="1" eaLnBrk="1" hangingPunct="1">
              <a:lnSpc>
                <a:spcPct val="120000"/>
              </a:lnSpc>
              <a:defRPr/>
            </a:pPr>
            <a:r>
              <a:rPr lang="da-DK">
                <a:solidFill>
                  <a:srgbClr val="000000"/>
                </a:solidFill>
              </a:rPr>
              <a:t>7</a:t>
            </a:r>
            <a:r>
              <a:rPr lang="da-DK" i="1">
                <a:solidFill>
                  <a:srgbClr val="000000"/>
                </a:solidFill>
              </a:rPr>
              <a:t>n </a:t>
            </a:r>
            <a:r>
              <a:rPr lang="da-DK">
                <a:solidFill>
                  <a:srgbClr val="000000"/>
                </a:solidFill>
              </a:rPr>
              <a:t>- 3 is O(</a:t>
            </a:r>
            <a:r>
              <a:rPr lang="da-DK" i="1">
                <a:solidFill>
                  <a:srgbClr val="000000"/>
                </a:solidFill>
              </a:rPr>
              <a:t>n</a:t>
            </a:r>
            <a:r>
              <a:rPr lang="da-DK">
                <a:solidFill>
                  <a:srgbClr val="000000"/>
                </a:solidFill>
              </a:rPr>
              <a:t>)</a:t>
            </a:r>
          </a:p>
          <a:p>
            <a:pPr lvl="1" eaLnBrk="1" hangingPunct="1">
              <a:lnSpc>
                <a:spcPct val="120000"/>
              </a:lnSpc>
              <a:defRPr/>
            </a:pPr>
            <a:r>
              <a:rPr lang="da-DK">
                <a:solidFill>
                  <a:srgbClr val="000000"/>
                </a:solidFill>
              </a:rPr>
              <a:t>8</a:t>
            </a:r>
            <a:r>
              <a:rPr lang="da-DK" i="1">
                <a:solidFill>
                  <a:srgbClr val="000000"/>
                </a:solidFill>
              </a:rPr>
              <a:t>n</a:t>
            </a:r>
            <a:r>
              <a:rPr lang="da-DK" baseline="30000">
                <a:solidFill>
                  <a:srgbClr val="000000"/>
                </a:solidFill>
              </a:rPr>
              <a:t>2</a:t>
            </a:r>
            <a:r>
              <a:rPr lang="da-DK">
                <a:solidFill>
                  <a:srgbClr val="000000"/>
                </a:solidFill>
              </a:rPr>
              <a:t> log </a:t>
            </a:r>
            <a:r>
              <a:rPr lang="da-DK" i="1">
                <a:solidFill>
                  <a:srgbClr val="000000"/>
                </a:solidFill>
              </a:rPr>
              <a:t>n </a:t>
            </a:r>
            <a:r>
              <a:rPr lang="da-DK">
                <a:solidFill>
                  <a:srgbClr val="000000"/>
                </a:solidFill>
              </a:rPr>
              <a:t>+ 5</a:t>
            </a:r>
            <a:r>
              <a:rPr lang="da-DK" i="1">
                <a:solidFill>
                  <a:srgbClr val="000000"/>
                </a:solidFill>
              </a:rPr>
              <a:t>n</a:t>
            </a:r>
            <a:r>
              <a:rPr lang="da-DK" baseline="30000">
                <a:solidFill>
                  <a:srgbClr val="000000"/>
                </a:solidFill>
              </a:rPr>
              <a:t>2</a:t>
            </a:r>
            <a:r>
              <a:rPr lang="da-DK">
                <a:solidFill>
                  <a:srgbClr val="000000"/>
                </a:solidFill>
              </a:rPr>
              <a:t> + </a:t>
            </a:r>
            <a:r>
              <a:rPr lang="da-DK" i="1">
                <a:solidFill>
                  <a:srgbClr val="000000"/>
                </a:solidFill>
              </a:rPr>
              <a:t>n </a:t>
            </a:r>
            <a:r>
              <a:rPr lang="da-DK">
                <a:solidFill>
                  <a:srgbClr val="000000"/>
                </a:solidFill>
              </a:rPr>
              <a:t>is O(</a:t>
            </a:r>
            <a:r>
              <a:rPr lang="da-DK" i="1">
                <a:solidFill>
                  <a:srgbClr val="000000"/>
                </a:solidFill>
              </a:rPr>
              <a:t>n</a:t>
            </a:r>
            <a:r>
              <a:rPr lang="da-DK" baseline="30000">
                <a:solidFill>
                  <a:srgbClr val="000000"/>
                </a:solidFill>
              </a:rPr>
              <a:t>2</a:t>
            </a:r>
            <a:r>
              <a:rPr lang="da-DK">
                <a:solidFill>
                  <a:srgbClr val="000000"/>
                </a:solidFill>
              </a:rPr>
              <a:t> log </a:t>
            </a:r>
            <a:r>
              <a:rPr lang="da-DK" i="1">
                <a:solidFill>
                  <a:srgbClr val="000000"/>
                </a:solidFill>
              </a:rPr>
              <a:t>n</a:t>
            </a:r>
            <a:r>
              <a:rPr lang="da-DK">
                <a:solidFill>
                  <a:srgbClr val="000000"/>
                </a:solidFill>
              </a:rPr>
              <a:t>)</a:t>
            </a:r>
          </a:p>
          <a:p>
            <a:pPr eaLnBrk="1" hangingPunct="1">
              <a:lnSpc>
                <a:spcPct val="120000"/>
              </a:lnSpc>
              <a:defRPr/>
            </a:pPr>
            <a:r>
              <a:rPr lang="da-DK"/>
              <a:t>Note: Although (50 </a:t>
            </a:r>
            <a:r>
              <a:rPr lang="da-DK" i="1"/>
              <a:t>n </a:t>
            </a:r>
            <a:r>
              <a:rPr lang="da-DK"/>
              <a:t>log </a:t>
            </a:r>
            <a:r>
              <a:rPr lang="da-DK" i="1"/>
              <a:t>n</a:t>
            </a:r>
            <a:r>
              <a:rPr lang="da-DK"/>
              <a:t>) is</a:t>
            </a:r>
            <a:r>
              <a:rPr lang="da-DK" b="1"/>
              <a:t> </a:t>
            </a:r>
            <a:r>
              <a:rPr lang="da-DK"/>
              <a:t>O(</a:t>
            </a:r>
            <a:r>
              <a:rPr lang="da-DK" i="1"/>
              <a:t>n</a:t>
            </a:r>
            <a:r>
              <a:rPr lang="da-DK" baseline="30000"/>
              <a:t>5</a:t>
            </a:r>
            <a:r>
              <a:rPr lang="da-DK"/>
              <a:t>), it is expected that an approximation is of the smallest possible order.</a:t>
            </a:r>
          </a:p>
        </p:txBody>
      </p:sp>
      <p:sp>
        <p:nvSpPr>
          <p:cNvPr id="6" name="Footer Placeholder 6">
            <a:extLst>
              <a:ext uri="{FF2B5EF4-FFF2-40B4-BE49-F238E27FC236}">
                <a16:creationId xmlns:a16="http://schemas.microsoft.com/office/drawing/2014/main" id="{C103B9FE-0227-48A2-8272-059675CD5192}"/>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7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AFDF84B1-C356-4B56-B303-48A62D1C9515}" type="slidenum">
              <a:rPr lang="en-US" smtClean="0"/>
              <a:pPr/>
              <a:t>65</a:t>
            </a:fld>
            <a:endParaRPr lang="en-US"/>
          </a:p>
        </p:txBody>
      </p:sp>
      <p:sp>
        <p:nvSpPr>
          <p:cNvPr id="83970" name="Rectangle 2"/>
          <p:cNvSpPr>
            <a:spLocks noGrp="1" noChangeArrowheads="1"/>
          </p:cNvSpPr>
          <p:nvPr>
            <p:ph type="title"/>
          </p:nvPr>
        </p:nvSpPr>
        <p:spPr/>
        <p:txBody>
          <a:bodyPr/>
          <a:lstStyle/>
          <a:p>
            <a:pPr eaLnBrk="1" hangingPunct="1">
              <a:defRPr/>
            </a:pPr>
            <a:r>
              <a:rPr lang="en-US"/>
              <a:t>Correctness of Algorithms</a:t>
            </a:r>
          </a:p>
        </p:txBody>
      </p:sp>
      <p:sp>
        <p:nvSpPr>
          <p:cNvPr id="83971" name="Rectangle 3"/>
          <p:cNvSpPr>
            <a:spLocks noGrp="1" noChangeArrowheads="1"/>
          </p:cNvSpPr>
          <p:nvPr>
            <p:ph type="body" idx="1"/>
          </p:nvPr>
        </p:nvSpPr>
        <p:spPr>
          <a:xfrm>
            <a:off x="0" y="1289050"/>
            <a:ext cx="12188825" cy="5187950"/>
          </a:xfrm>
        </p:spPr>
        <p:txBody>
          <a:bodyPr/>
          <a:lstStyle/>
          <a:p>
            <a:pPr algn="just" eaLnBrk="1" hangingPunct="1">
              <a:lnSpc>
                <a:spcPct val="140000"/>
              </a:lnSpc>
              <a:defRPr/>
            </a:pPr>
            <a:r>
              <a:rPr lang="en-US"/>
              <a:t>An algorithm is </a:t>
            </a:r>
            <a:r>
              <a:rPr lang="en-US" b="1" i="1">
                <a:solidFill>
                  <a:srgbClr val="080808"/>
                </a:solidFill>
              </a:rPr>
              <a:t>correct</a:t>
            </a:r>
            <a:r>
              <a:rPr lang="en-US"/>
              <a:t> if for any legal input it </a:t>
            </a:r>
            <a:r>
              <a:rPr lang="en-US" b="1" i="1">
                <a:solidFill>
                  <a:srgbClr val="080808"/>
                </a:solidFill>
              </a:rPr>
              <a:t>terminates</a:t>
            </a:r>
            <a:r>
              <a:rPr lang="en-US"/>
              <a:t> and </a:t>
            </a:r>
            <a:r>
              <a:rPr lang="en-US" b="1" i="1">
                <a:solidFill>
                  <a:srgbClr val="080808"/>
                </a:solidFill>
              </a:rPr>
              <a:t>produces the desired output</a:t>
            </a:r>
            <a:r>
              <a:rPr lang="en-US"/>
              <a:t>.</a:t>
            </a:r>
          </a:p>
          <a:p>
            <a:pPr algn="just" eaLnBrk="1" hangingPunct="1">
              <a:lnSpc>
                <a:spcPct val="140000"/>
              </a:lnSpc>
              <a:defRPr/>
            </a:pPr>
            <a:r>
              <a:rPr lang="en-US"/>
              <a:t>Automatic proof of correctness is not possible (so far).</a:t>
            </a:r>
          </a:p>
          <a:p>
            <a:pPr algn="just" eaLnBrk="1" hangingPunct="1">
              <a:lnSpc>
                <a:spcPct val="140000"/>
              </a:lnSpc>
              <a:defRPr/>
            </a:pPr>
            <a:r>
              <a:rPr lang="en-US"/>
              <a:t>There are practical techniques and rigorous formalisms that help to reason about the correctness of (parts of) algorithms.</a:t>
            </a:r>
          </a:p>
        </p:txBody>
      </p:sp>
      <p:sp>
        <p:nvSpPr>
          <p:cNvPr id="6" name="Footer Placeholder 6">
            <a:extLst>
              <a:ext uri="{FF2B5EF4-FFF2-40B4-BE49-F238E27FC236}">
                <a16:creationId xmlns:a16="http://schemas.microsoft.com/office/drawing/2014/main" id="{40B7344E-24F7-4A1C-A52C-70E33D0E9DE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1F9516A5-A54E-4CF3-996E-15E97B8CFFA7}" type="slidenum">
              <a:rPr lang="en-US" smtClean="0"/>
              <a:pPr/>
              <a:t>66</a:t>
            </a:fld>
            <a:endParaRPr lang="en-US"/>
          </a:p>
        </p:txBody>
      </p:sp>
      <p:sp>
        <p:nvSpPr>
          <p:cNvPr id="84994" name="Rectangle 2"/>
          <p:cNvSpPr>
            <a:spLocks noGrp="1" noChangeArrowheads="1"/>
          </p:cNvSpPr>
          <p:nvPr>
            <p:ph type="title"/>
          </p:nvPr>
        </p:nvSpPr>
        <p:spPr/>
        <p:txBody>
          <a:bodyPr/>
          <a:lstStyle/>
          <a:p>
            <a:pPr eaLnBrk="1" hangingPunct="1">
              <a:defRPr/>
            </a:pPr>
            <a:r>
              <a:rPr lang="en-US"/>
              <a:t>Partial and Total Correctness</a:t>
            </a:r>
          </a:p>
        </p:txBody>
      </p:sp>
      <p:sp>
        <p:nvSpPr>
          <p:cNvPr id="84995" name="Rectangle 3"/>
          <p:cNvSpPr>
            <a:spLocks noGrp="1" noChangeArrowheads="1"/>
          </p:cNvSpPr>
          <p:nvPr>
            <p:ph type="body" idx="1"/>
          </p:nvPr>
        </p:nvSpPr>
        <p:spPr>
          <a:xfrm>
            <a:off x="185738" y="1246188"/>
            <a:ext cx="11141075" cy="717550"/>
          </a:xfrm>
        </p:spPr>
        <p:txBody>
          <a:bodyPr/>
          <a:lstStyle/>
          <a:p>
            <a:pPr lvl="1" eaLnBrk="1" hangingPunct="1">
              <a:buClr>
                <a:schemeClr val="hlink"/>
              </a:buClr>
              <a:defRPr/>
            </a:pPr>
            <a:r>
              <a:rPr lang="en-US"/>
              <a:t>Partial correctness</a:t>
            </a:r>
          </a:p>
        </p:txBody>
      </p:sp>
      <p:sp>
        <p:nvSpPr>
          <p:cNvPr id="37895" name="Rectangle 4"/>
          <p:cNvSpPr>
            <a:spLocks noChangeArrowheads="1"/>
          </p:cNvSpPr>
          <p:nvPr/>
        </p:nvSpPr>
        <p:spPr bwMode="auto">
          <a:xfrm>
            <a:off x="982663" y="2889250"/>
            <a:ext cx="3146425" cy="61436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37896" name="Text Box 5"/>
          <p:cNvSpPr txBox="1">
            <a:spLocks noChangeArrowheads="1"/>
          </p:cNvSpPr>
          <p:nvPr/>
        </p:nvSpPr>
        <p:spPr bwMode="auto">
          <a:xfrm>
            <a:off x="1108075" y="2924175"/>
            <a:ext cx="2957513" cy="457200"/>
          </a:xfrm>
          <a:prstGeom prst="rect">
            <a:avLst/>
          </a:prstGeom>
          <a:noFill/>
          <a:ln w="9525">
            <a:noFill/>
            <a:miter lim="800000"/>
            <a:headEnd/>
            <a:tailEnd/>
          </a:ln>
        </p:spPr>
        <p:txBody>
          <a:bodyPr>
            <a:spAutoFit/>
          </a:bodyPr>
          <a:lstStyle/>
          <a:p>
            <a:pPr eaLnBrk="1" hangingPunct="1"/>
            <a:r>
              <a:rPr lang="en-US" sz="2400">
                <a:latin typeface="Tahoma" pitchFamily="34" charset="0"/>
              </a:rPr>
              <a:t>Any legal input </a:t>
            </a:r>
          </a:p>
        </p:txBody>
      </p:sp>
      <p:sp>
        <p:nvSpPr>
          <p:cNvPr id="37897" name="AutoShape 6"/>
          <p:cNvSpPr>
            <a:spLocks noChangeArrowheads="1"/>
          </p:cNvSpPr>
          <p:nvPr/>
        </p:nvSpPr>
        <p:spPr bwMode="auto">
          <a:xfrm>
            <a:off x="4175125" y="2978150"/>
            <a:ext cx="661988" cy="461963"/>
          </a:xfrm>
          <a:prstGeom prst="rightArrow">
            <a:avLst>
              <a:gd name="adj1" fmla="val 50000"/>
              <a:gd name="adj2" fmla="val 26875"/>
            </a:avLst>
          </a:prstGeom>
          <a:noFill/>
          <a:ln w="9525">
            <a:solidFill>
              <a:srgbClr val="080808"/>
            </a:solidFill>
            <a:miter lim="800000"/>
            <a:headEnd/>
            <a:tailEnd/>
          </a:ln>
        </p:spPr>
        <p:txBody>
          <a:bodyPr wrap="none" anchor="ctr"/>
          <a:lstStyle/>
          <a:p>
            <a:pPr eaLnBrk="1" hangingPunct="1"/>
            <a:endParaRPr lang="en-US"/>
          </a:p>
        </p:txBody>
      </p:sp>
      <p:sp>
        <p:nvSpPr>
          <p:cNvPr id="37898" name="Oval 7"/>
          <p:cNvSpPr>
            <a:spLocks noChangeArrowheads="1"/>
          </p:cNvSpPr>
          <p:nvPr/>
        </p:nvSpPr>
        <p:spPr bwMode="auto">
          <a:xfrm>
            <a:off x="5033963" y="2692400"/>
            <a:ext cx="2117725" cy="1022350"/>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37899" name="Text Box 8"/>
          <p:cNvSpPr txBox="1">
            <a:spLocks noChangeArrowheads="1"/>
          </p:cNvSpPr>
          <p:nvPr/>
        </p:nvSpPr>
        <p:spPr bwMode="auto">
          <a:xfrm>
            <a:off x="5110163" y="2914650"/>
            <a:ext cx="1490662" cy="461963"/>
          </a:xfrm>
          <a:prstGeom prst="rect">
            <a:avLst/>
          </a:prstGeom>
          <a:noFill/>
          <a:ln w="9525">
            <a:noFill/>
            <a:miter lim="800000"/>
            <a:headEnd/>
            <a:tailEnd/>
          </a:ln>
        </p:spPr>
        <p:txBody>
          <a:bodyPr wrap="none">
            <a:spAutoFit/>
          </a:bodyPr>
          <a:lstStyle/>
          <a:p>
            <a:pPr eaLnBrk="1" hangingPunct="1"/>
            <a:r>
              <a:rPr lang="en-US" sz="2400">
                <a:latin typeface="Tahoma" pitchFamily="34" charset="0"/>
              </a:rPr>
              <a:t>Algorithm</a:t>
            </a:r>
          </a:p>
        </p:txBody>
      </p:sp>
      <p:sp>
        <p:nvSpPr>
          <p:cNvPr id="37900" name="AutoShape 9"/>
          <p:cNvSpPr>
            <a:spLocks noChangeArrowheads="1"/>
          </p:cNvSpPr>
          <p:nvPr/>
        </p:nvSpPr>
        <p:spPr bwMode="auto">
          <a:xfrm>
            <a:off x="7283450" y="2978150"/>
            <a:ext cx="661988" cy="461963"/>
          </a:xfrm>
          <a:prstGeom prst="rightArrow">
            <a:avLst>
              <a:gd name="adj1" fmla="val 50000"/>
              <a:gd name="adj2" fmla="val 26875"/>
            </a:avLst>
          </a:prstGeom>
          <a:noFill/>
          <a:ln w="9525">
            <a:solidFill>
              <a:srgbClr val="080808"/>
            </a:solidFill>
            <a:miter lim="800000"/>
            <a:headEnd/>
            <a:tailEnd/>
          </a:ln>
        </p:spPr>
        <p:txBody>
          <a:bodyPr wrap="none" anchor="ctr"/>
          <a:lstStyle/>
          <a:p>
            <a:pPr eaLnBrk="1" hangingPunct="1"/>
            <a:endParaRPr lang="en-US"/>
          </a:p>
        </p:txBody>
      </p:sp>
      <p:sp>
        <p:nvSpPr>
          <p:cNvPr id="37901" name="Rectangle 10"/>
          <p:cNvSpPr>
            <a:spLocks noChangeArrowheads="1"/>
          </p:cNvSpPr>
          <p:nvPr/>
        </p:nvSpPr>
        <p:spPr bwMode="auto">
          <a:xfrm>
            <a:off x="8145463" y="2901950"/>
            <a:ext cx="2700337" cy="579438"/>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37902" name="Text Box 11"/>
          <p:cNvSpPr txBox="1">
            <a:spLocks noChangeArrowheads="1"/>
          </p:cNvSpPr>
          <p:nvPr/>
        </p:nvSpPr>
        <p:spPr bwMode="auto">
          <a:xfrm>
            <a:off x="8197850" y="2901950"/>
            <a:ext cx="2590800" cy="457200"/>
          </a:xfrm>
          <a:prstGeom prst="rect">
            <a:avLst/>
          </a:prstGeom>
          <a:noFill/>
          <a:ln w="9525">
            <a:noFill/>
            <a:miter lim="800000"/>
            <a:headEnd/>
            <a:tailEnd/>
          </a:ln>
        </p:spPr>
        <p:txBody>
          <a:bodyPr>
            <a:spAutoFit/>
          </a:bodyPr>
          <a:lstStyle/>
          <a:p>
            <a:pPr eaLnBrk="1" hangingPunct="1"/>
            <a:r>
              <a:rPr lang="en-US" sz="2400">
                <a:latin typeface="Tahoma" pitchFamily="34" charset="0"/>
              </a:rPr>
              <a:t>Output</a:t>
            </a:r>
          </a:p>
        </p:txBody>
      </p:sp>
      <p:sp>
        <p:nvSpPr>
          <p:cNvPr id="37903" name="Text Box 12"/>
          <p:cNvSpPr txBox="1">
            <a:spLocks noChangeArrowheads="1"/>
          </p:cNvSpPr>
          <p:nvPr/>
        </p:nvSpPr>
        <p:spPr bwMode="auto">
          <a:xfrm>
            <a:off x="5313363" y="2201863"/>
            <a:ext cx="2190750" cy="338137"/>
          </a:xfrm>
          <a:prstGeom prst="rect">
            <a:avLst/>
          </a:prstGeom>
          <a:noFill/>
          <a:ln w="9525">
            <a:noFill/>
            <a:miter lim="800000"/>
            <a:headEnd/>
            <a:tailEnd/>
          </a:ln>
        </p:spPr>
        <p:txBody>
          <a:bodyPr wrap="none">
            <a:spAutoFit/>
          </a:bodyPr>
          <a:lstStyle/>
          <a:p>
            <a:pPr eaLnBrk="1" hangingPunct="1"/>
            <a:r>
              <a:rPr lang="en-US" sz="1600" b="1">
                <a:solidFill>
                  <a:srgbClr val="080808"/>
                </a:solidFill>
                <a:latin typeface="Times New Roman" pitchFamily="18" charset="0"/>
              </a:rPr>
              <a:t>IF</a:t>
            </a:r>
            <a:r>
              <a:rPr lang="en-US" sz="1600">
                <a:latin typeface="Times New Roman" pitchFamily="18" charset="0"/>
              </a:rPr>
              <a:t> this point is reached,</a:t>
            </a:r>
            <a:r>
              <a:rPr lang="en-US" sz="1400">
                <a:latin typeface="Times New Roman" pitchFamily="18" charset="0"/>
              </a:rPr>
              <a:t> </a:t>
            </a:r>
          </a:p>
        </p:txBody>
      </p:sp>
      <p:sp>
        <p:nvSpPr>
          <p:cNvPr id="37904" name="Line 13"/>
          <p:cNvSpPr>
            <a:spLocks noChangeShapeType="1"/>
          </p:cNvSpPr>
          <p:nvPr/>
        </p:nvSpPr>
        <p:spPr bwMode="auto">
          <a:xfrm>
            <a:off x="7183438" y="2566988"/>
            <a:ext cx="493712" cy="466725"/>
          </a:xfrm>
          <a:prstGeom prst="line">
            <a:avLst/>
          </a:prstGeom>
          <a:noFill/>
          <a:ln w="19050">
            <a:solidFill>
              <a:schemeClr val="tx1"/>
            </a:solidFill>
            <a:miter lim="800000"/>
            <a:headEnd/>
            <a:tailEnd type="triangle" w="med" len="med"/>
          </a:ln>
        </p:spPr>
        <p:txBody>
          <a:bodyPr wrap="none"/>
          <a:lstStyle/>
          <a:p>
            <a:endParaRPr lang="en-US"/>
          </a:p>
        </p:txBody>
      </p:sp>
      <p:sp>
        <p:nvSpPr>
          <p:cNvPr id="37905" name="Text Box 14"/>
          <p:cNvSpPr txBox="1">
            <a:spLocks noChangeArrowheads="1"/>
          </p:cNvSpPr>
          <p:nvPr/>
        </p:nvSpPr>
        <p:spPr bwMode="auto">
          <a:xfrm>
            <a:off x="8242300" y="2197100"/>
            <a:ext cx="2874963" cy="338138"/>
          </a:xfrm>
          <a:prstGeom prst="rect">
            <a:avLst/>
          </a:prstGeom>
          <a:noFill/>
          <a:ln w="9525">
            <a:noFill/>
            <a:miter lim="800000"/>
            <a:headEnd/>
            <a:tailEnd/>
          </a:ln>
        </p:spPr>
        <p:txBody>
          <a:bodyPr wrap="none">
            <a:spAutoFit/>
          </a:bodyPr>
          <a:lstStyle/>
          <a:p>
            <a:pPr eaLnBrk="1" hangingPunct="1"/>
            <a:r>
              <a:rPr lang="en-US" sz="1600" b="1">
                <a:solidFill>
                  <a:srgbClr val="080808"/>
                </a:solidFill>
                <a:latin typeface="Times New Roman" pitchFamily="18" charset="0"/>
              </a:rPr>
              <a:t>THEN</a:t>
            </a:r>
            <a:r>
              <a:rPr lang="en-US" sz="1600">
                <a:latin typeface="Times New Roman" pitchFamily="18" charset="0"/>
              </a:rPr>
              <a:t> this is the desired output</a:t>
            </a:r>
            <a:r>
              <a:rPr lang="en-US" sz="1400">
                <a:latin typeface="Times New Roman" pitchFamily="18" charset="0"/>
              </a:rPr>
              <a:t> </a:t>
            </a:r>
          </a:p>
        </p:txBody>
      </p:sp>
      <p:sp>
        <p:nvSpPr>
          <p:cNvPr id="37906" name="Line 15"/>
          <p:cNvSpPr>
            <a:spLocks noChangeShapeType="1"/>
          </p:cNvSpPr>
          <p:nvPr/>
        </p:nvSpPr>
        <p:spPr bwMode="auto">
          <a:xfrm flipH="1">
            <a:off x="9759950" y="2552700"/>
            <a:ext cx="771525" cy="282575"/>
          </a:xfrm>
          <a:prstGeom prst="line">
            <a:avLst/>
          </a:prstGeom>
          <a:noFill/>
          <a:ln w="19050">
            <a:solidFill>
              <a:schemeClr val="tx1"/>
            </a:solidFill>
            <a:miter lim="800000"/>
            <a:headEnd/>
            <a:tailEnd type="triangle" w="med" len="med"/>
          </a:ln>
        </p:spPr>
        <p:txBody>
          <a:bodyPr wrap="none"/>
          <a:lstStyle/>
          <a:p>
            <a:endParaRPr lang="en-US"/>
          </a:p>
        </p:txBody>
      </p:sp>
      <p:sp>
        <p:nvSpPr>
          <p:cNvPr id="2" name="Rectangle 3"/>
          <p:cNvSpPr>
            <a:spLocks noChangeArrowheads="1"/>
          </p:cNvSpPr>
          <p:nvPr/>
        </p:nvSpPr>
        <p:spPr bwMode="auto">
          <a:xfrm>
            <a:off x="508000" y="3733800"/>
            <a:ext cx="11141075" cy="717550"/>
          </a:xfrm>
          <a:prstGeom prst="rect">
            <a:avLst/>
          </a:prstGeom>
          <a:noFill/>
          <a:ln w="9525">
            <a:noFill/>
            <a:miter lim="800000"/>
            <a:headEnd/>
            <a:tailEnd/>
          </a:ln>
        </p:spPr>
        <p:txBody>
          <a:bodyPr/>
          <a:lstStyle/>
          <a:p>
            <a:pPr marL="742950" lvl="1" indent="-285750" eaLnBrk="1" hangingPunct="1">
              <a:spcBef>
                <a:spcPct val="20000"/>
              </a:spcBef>
              <a:buClr>
                <a:schemeClr val="hlink"/>
              </a:buClr>
              <a:buFont typeface="Wingdings" pitchFamily="2" charset="2"/>
              <a:buChar char="§"/>
              <a:defRPr/>
            </a:pPr>
            <a:r>
              <a:rPr lang="en-US" sz="2800">
                <a:effectLst>
                  <a:outerShdw blurRad="38100" dist="38100" dir="2700000" algn="tl">
                    <a:srgbClr val="C0C0C0"/>
                  </a:outerShdw>
                </a:effectLst>
              </a:rPr>
              <a:t>Total correctness</a:t>
            </a:r>
          </a:p>
        </p:txBody>
      </p:sp>
      <p:sp>
        <p:nvSpPr>
          <p:cNvPr id="37922" name="Rectangle 4"/>
          <p:cNvSpPr>
            <a:spLocks noChangeArrowheads="1"/>
          </p:cNvSpPr>
          <p:nvPr/>
        </p:nvSpPr>
        <p:spPr bwMode="auto">
          <a:xfrm>
            <a:off x="1016000" y="4965700"/>
            <a:ext cx="3146425" cy="61436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37923" name="Text Box 5"/>
          <p:cNvSpPr txBox="1">
            <a:spLocks noChangeArrowheads="1"/>
          </p:cNvSpPr>
          <p:nvPr/>
        </p:nvSpPr>
        <p:spPr bwMode="auto">
          <a:xfrm>
            <a:off x="1143000" y="5000625"/>
            <a:ext cx="2955925" cy="457200"/>
          </a:xfrm>
          <a:prstGeom prst="rect">
            <a:avLst/>
          </a:prstGeom>
          <a:noFill/>
          <a:ln w="9525">
            <a:noFill/>
            <a:miter lim="800000"/>
            <a:headEnd/>
            <a:tailEnd/>
          </a:ln>
        </p:spPr>
        <p:txBody>
          <a:bodyPr>
            <a:spAutoFit/>
          </a:bodyPr>
          <a:lstStyle/>
          <a:p>
            <a:pPr eaLnBrk="1" hangingPunct="1"/>
            <a:r>
              <a:rPr lang="en-US" sz="2400">
                <a:latin typeface="Tahoma" pitchFamily="34" charset="0"/>
              </a:rPr>
              <a:t>Any legal input </a:t>
            </a:r>
          </a:p>
        </p:txBody>
      </p:sp>
      <p:sp>
        <p:nvSpPr>
          <p:cNvPr id="37924" name="AutoShape 6"/>
          <p:cNvSpPr>
            <a:spLocks noChangeArrowheads="1"/>
          </p:cNvSpPr>
          <p:nvPr/>
        </p:nvSpPr>
        <p:spPr bwMode="auto">
          <a:xfrm>
            <a:off x="4208463" y="5054600"/>
            <a:ext cx="663575" cy="461963"/>
          </a:xfrm>
          <a:prstGeom prst="rightArrow">
            <a:avLst>
              <a:gd name="adj1" fmla="val 50000"/>
              <a:gd name="adj2" fmla="val 26940"/>
            </a:avLst>
          </a:prstGeom>
          <a:noFill/>
          <a:ln w="9525">
            <a:solidFill>
              <a:srgbClr val="080808"/>
            </a:solidFill>
            <a:miter lim="800000"/>
            <a:headEnd/>
            <a:tailEnd/>
          </a:ln>
        </p:spPr>
        <p:txBody>
          <a:bodyPr wrap="none" anchor="ctr"/>
          <a:lstStyle/>
          <a:p>
            <a:pPr eaLnBrk="1" hangingPunct="1"/>
            <a:endParaRPr lang="en-US"/>
          </a:p>
        </p:txBody>
      </p:sp>
      <p:sp>
        <p:nvSpPr>
          <p:cNvPr id="37925" name="Oval 7"/>
          <p:cNvSpPr>
            <a:spLocks noChangeArrowheads="1"/>
          </p:cNvSpPr>
          <p:nvPr/>
        </p:nvSpPr>
        <p:spPr bwMode="auto">
          <a:xfrm>
            <a:off x="5068888" y="4768850"/>
            <a:ext cx="2117725" cy="1022350"/>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37926" name="Text Box 8"/>
          <p:cNvSpPr txBox="1">
            <a:spLocks noChangeArrowheads="1"/>
          </p:cNvSpPr>
          <p:nvPr/>
        </p:nvSpPr>
        <p:spPr bwMode="auto">
          <a:xfrm>
            <a:off x="5143500" y="4991100"/>
            <a:ext cx="1490663" cy="461963"/>
          </a:xfrm>
          <a:prstGeom prst="rect">
            <a:avLst/>
          </a:prstGeom>
          <a:noFill/>
          <a:ln w="9525">
            <a:noFill/>
            <a:miter lim="800000"/>
            <a:headEnd/>
            <a:tailEnd/>
          </a:ln>
        </p:spPr>
        <p:txBody>
          <a:bodyPr wrap="none">
            <a:spAutoFit/>
          </a:bodyPr>
          <a:lstStyle/>
          <a:p>
            <a:pPr eaLnBrk="1" hangingPunct="1"/>
            <a:r>
              <a:rPr lang="en-US" sz="2400">
                <a:latin typeface="Tahoma" pitchFamily="34" charset="0"/>
              </a:rPr>
              <a:t>Algorithm</a:t>
            </a:r>
          </a:p>
        </p:txBody>
      </p:sp>
      <p:sp>
        <p:nvSpPr>
          <p:cNvPr id="37927" name="AutoShape 9"/>
          <p:cNvSpPr>
            <a:spLocks noChangeArrowheads="1"/>
          </p:cNvSpPr>
          <p:nvPr/>
        </p:nvSpPr>
        <p:spPr bwMode="auto">
          <a:xfrm>
            <a:off x="7316788" y="5054600"/>
            <a:ext cx="663575" cy="461963"/>
          </a:xfrm>
          <a:prstGeom prst="rightArrow">
            <a:avLst>
              <a:gd name="adj1" fmla="val 50000"/>
              <a:gd name="adj2" fmla="val 26940"/>
            </a:avLst>
          </a:prstGeom>
          <a:noFill/>
          <a:ln w="9525">
            <a:solidFill>
              <a:srgbClr val="080808"/>
            </a:solidFill>
            <a:miter lim="800000"/>
            <a:headEnd/>
            <a:tailEnd/>
          </a:ln>
        </p:spPr>
        <p:txBody>
          <a:bodyPr wrap="none" anchor="ctr"/>
          <a:lstStyle/>
          <a:p>
            <a:pPr eaLnBrk="1" hangingPunct="1"/>
            <a:endParaRPr lang="en-US"/>
          </a:p>
        </p:txBody>
      </p:sp>
      <p:sp>
        <p:nvSpPr>
          <p:cNvPr id="37928" name="Rectangle 10"/>
          <p:cNvSpPr>
            <a:spLocks noChangeArrowheads="1"/>
          </p:cNvSpPr>
          <p:nvPr/>
        </p:nvSpPr>
        <p:spPr bwMode="auto">
          <a:xfrm>
            <a:off x="8178800" y="4978400"/>
            <a:ext cx="2700338" cy="579438"/>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37929" name="Text Box 11"/>
          <p:cNvSpPr txBox="1">
            <a:spLocks noChangeArrowheads="1"/>
          </p:cNvSpPr>
          <p:nvPr/>
        </p:nvSpPr>
        <p:spPr bwMode="auto">
          <a:xfrm>
            <a:off x="8231188" y="4978400"/>
            <a:ext cx="2590800" cy="457200"/>
          </a:xfrm>
          <a:prstGeom prst="rect">
            <a:avLst/>
          </a:prstGeom>
          <a:noFill/>
          <a:ln w="9525">
            <a:noFill/>
            <a:miter lim="800000"/>
            <a:headEnd/>
            <a:tailEnd/>
          </a:ln>
        </p:spPr>
        <p:txBody>
          <a:bodyPr>
            <a:spAutoFit/>
          </a:bodyPr>
          <a:lstStyle/>
          <a:p>
            <a:pPr eaLnBrk="1" hangingPunct="1"/>
            <a:r>
              <a:rPr lang="en-US" sz="2400">
                <a:latin typeface="Tahoma" pitchFamily="34" charset="0"/>
              </a:rPr>
              <a:t>Output</a:t>
            </a:r>
          </a:p>
        </p:txBody>
      </p:sp>
      <p:sp>
        <p:nvSpPr>
          <p:cNvPr id="37930" name="Text Box 12"/>
          <p:cNvSpPr txBox="1">
            <a:spLocks noChangeArrowheads="1"/>
          </p:cNvSpPr>
          <p:nvPr/>
        </p:nvSpPr>
        <p:spPr bwMode="auto">
          <a:xfrm>
            <a:off x="5078413" y="4278313"/>
            <a:ext cx="2605087" cy="307975"/>
          </a:xfrm>
          <a:prstGeom prst="rect">
            <a:avLst/>
          </a:prstGeom>
          <a:noFill/>
          <a:ln w="9525">
            <a:noFill/>
            <a:miter lim="800000"/>
            <a:headEnd/>
            <a:tailEnd/>
          </a:ln>
        </p:spPr>
        <p:txBody>
          <a:bodyPr wrap="none">
            <a:spAutoFit/>
          </a:bodyPr>
          <a:lstStyle/>
          <a:p>
            <a:pPr eaLnBrk="1" hangingPunct="1"/>
            <a:r>
              <a:rPr lang="en-US" sz="1400" b="1">
                <a:solidFill>
                  <a:srgbClr val="080808"/>
                </a:solidFill>
              </a:rPr>
              <a:t>INDEED</a:t>
            </a:r>
            <a:r>
              <a:rPr lang="en-US" sz="1400"/>
              <a:t> this point is reached, </a:t>
            </a:r>
          </a:p>
        </p:txBody>
      </p:sp>
      <p:sp>
        <p:nvSpPr>
          <p:cNvPr id="37931" name="Line 13"/>
          <p:cNvSpPr>
            <a:spLocks noChangeShapeType="1"/>
          </p:cNvSpPr>
          <p:nvPr/>
        </p:nvSpPr>
        <p:spPr bwMode="auto">
          <a:xfrm>
            <a:off x="7218363" y="4643438"/>
            <a:ext cx="492125" cy="466725"/>
          </a:xfrm>
          <a:prstGeom prst="line">
            <a:avLst/>
          </a:prstGeom>
          <a:noFill/>
          <a:ln w="19050">
            <a:solidFill>
              <a:schemeClr val="tx1"/>
            </a:solidFill>
            <a:miter lim="800000"/>
            <a:headEnd/>
            <a:tailEnd type="triangle" w="med" len="med"/>
          </a:ln>
        </p:spPr>
        <p:txBody>
          <a:bodyPr wrap="none"/>
          <a:lstStyle/>
          <a:p>
            <a:endParaRPr lang="en-US"/>
          </a:p>
        </p:txBody>
      </p:sp>
      <p:sp>
        <p:nvSpPr>
          <p:cNvPr id="37932" name="Text Box 14"/>
          <p:cNvSpPr txBox="1">
            <a:spLocks noChangeArrowheads="1"/>
          </p:cNvSpPr>
          <p:nvPr/>
        </p:nvSpPr>
        <p:spPr bwMode="auto">
          <a:xfrm>
            <a:off x="8275638" y="4273550"/>
            <a:ext cx="2613025" cy="307975"/>
          </a:xfrm>
          <a:prstGeom prst="rect">
            <a:avLst/>
          </a:prstGeom>
          <a:noFill/>
          <a:ln w="9525">
            <a:noFill/>
            <a:miter lim="800000"/>
            <a:headEnd/>
            <a:tailEnd/>
          </a:ln>
        </p:spPr>
        <p:txBody>
          <a:bodyPr wrap="none">
            <a:spAutoFit/>
          </a:bodyPr>
          <a:lstStyle/>
          <a:p>
            <a:pPr eaLnBrk="1" hangingPunct="1"/>
            <a:r>
              <a:rPr lang="en-US" sz="1400" b="1">
                <a:solidFill>
                  <a:srgbClr val="080808"/>
                </a:solidFill>
              </a:rPr>
              <a:t>AND</a:t>
            </a:r>
            <a:r>
              <a:rPr lang="en-US" sz="1400"/>
              <a:t> this is the desired output </a:t>
            </a:r>
          </a:p>
        </p:txBody>
      </p:sp>
      <p:sp>
        <p:nvSpPr>
          <p:cNvPr id="37933" name="Line 15"/>
          <p:cNvSpPr>
            <a:spLocks noChangeShapeType="1"/>
          </p:cNvSpPr>
          <p:nvPr/>
        </p:nvSpPr>
        <p:spPr bwMode="auto">
          <a:xfrm flipH="1">
            <a:off x="9793288" y="4629150"/>
            <a:ext cx="773112" cy="282575"/>
          </a:xfrm>
          <a:prstGeom prst="line">
            <a:avLst/>
          </a:prstGeom>
          <a:noFill/>
          <a:ln w="19050">
            <a:solidFill>
              <a:schemeClr val="tx1"/>
            </a:solidFill>
            <a:miter lim="800000"/>
            <a:headEnd/>
            <a:tailEnd type="triangle" w="med" len="med"/>
          </a:ln>
        </p:spPr>
        <p:txBody>
          <a:bodyPr wrap="none"/>
          <a:lstStyle/>
          <a:p>
            <a:endParaRPr lang="en-US"/>
          </a:p>
        </p:txBody>
      </p:sp>
      <p:sp>
        <p:nvSpPr>
          <p:cNvPr id="31" name="Footer Placeholder 6">
            <a:extLst>
              <a:ext uri="{FF2B5EF4-FFF2-40B4-BE49-F238E27FC236}">
                <a16:creationId xmlns:a16="http://schemas.microsoft.com/office/drawing/2014/main" id="{86F1EAA1-3F52-4FE8-BEB2-F622153EE9E4}"/>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6"/>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37897"/>
                                        </p:tgtEl>
                                        <p:attrNameLst>
                                          <p:attrName>style.visibility</p:attrName>
                                        </p:attrNameLst>
                                      </p:cBhvr>
                                      <p:to>
                                        <p:strVal val="visible"/>
                                      </p:to>
                                    </p:set>
                                  </p:childTnLst>
                                </p:cTn>
                              </p:par>
                            </p:childTnLst>
                          </p:cTn>
                        </p:par>
                        <p:par>
                          <p:cTn id="16" fill="hold" nodeType="afterGroup">
                            <p:stCondLst>
                              <p:cond delay="500"/>
                            </p:stCondLst>
                            <p:childTnLst>
                              <p:par>
                                <p:cTn id="17" presetID="1" presetClass="entr" presetSubtype="0" fill="hold" grpId="0" nodeType="afterEffect">
                                  <p:stCondLst>
                                    <p:cond delay="500"/>
                                  </p:stCondLst>
                                  <p:childTnLst>
                                    <p:set>
                                      <p:cBhvr>
                                        <p:cTn id="18" dur="1" fill="hold">
                                          <p:stCondLst>
                                            <p:cond delay="0"/>
                                          </p:stCondLst>
                                        </p:cTn>
                                        <p:tgtEl>
                                          <p:spTgt spid="378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899"/>
                                        </p:tgtEl>
                                        <p:attrNameLst>
                                          <p:attrName>style.visibility</p:attrName>
                                        </p:attrNameLst>
                                      </p:cBhvr>
                                      <p:to>
                                        <p:strVal val="visible"/>
                                      </p:to>
                                    </p:set>
                                  </p:childTnLst>
                                </p:cTn>
                              </p:par>
                            </p:childTnLst>
                          </p:cTn>
                        </p:par>
                        <p:par>
                          <p:cTn id="21" fill="hold" nodeType="afterGroup">
                            <p:stCondLst>
                              <p:cond delay="1000"/>
                            </p:stCondLst>
                            <p:childTnLst>
                              <p:par>
                                <p:cTn id="22" presetID="1" presetClass="entr" presetSubtype="0" fill="hold" grpId="0" nodeType="afterEffect">
                                  <p:stCondLst>
                                    <p:cond delay="500"/>
                                  </p:stCondLst>
                                  <p:childTnLst>
                                    <p:set>
                                      <p:cBhvr>
                                        <p:cTn id="23" dur="1" fill="hold">
                                          <p:stCondLst>
                                            <p:cond delay="0"/>
                                          </p:stCondLst>
                                        </p:cTn>
                                        <p:tgtEl>
                                          <p:spTgt spid="37900"/>
                                        </p:tgtEl>
                                        <p:attrNameLst>
                                          <p:attrName>style.visibility</p:attrName>
                                        </p:attrNameLst>
                                      </p:cBhvr>
                                      <p:to>
                                        <p:strVal val="visible"/>
                                      </p:to>
                                    </p:set>
                                  </p:childTnLst>
                                </p:cTn>
                              </p:par>
                            </p:childTnLst>
                          </p:cTn>
                        </p:par>
                        <p:par>
                          <p:cTn id="24" fill="hold" nodeType="afterGroup">
                            <p:stCondLst>
                              <p:cond delay="1500"/>
                            </p:stCondLst>
                            <p:childTnLst>
                              <p:par>
                                <p:cTn id="25" presetID="1" presetClass="entr" presetSubtype="0" fill="hold" grpId="0" nodeType="afterEffect">
                                  <p:stCondLst>
                                    <p:cond delay="500"/>
                                  </p:stCondLst>
                                  <p:childTnLst>
                                    <p:set>
                                      <p:cBhvr>
                                        <p:cTn id="26" dur="1" fill="hold">
                                          <p:stCondLst>
                                            <p:cond delay="0"/>
                                          </p:stCondLst>
                                        </p:cTn>
                                        <p:tgtEl>
                                          <p:spTgt spid="3790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90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37903"/>
                                        </p:tgtEl>
                                        <p:attrNameLst>
                                          <p:attrName>style.visibility</p:attrName>
                                        </p:attrNameLst>
                                      </p:cBhvr>
                                      <p:to>
                                        <p:strVal val="visible"/>
                                      </p:to>
                                    </p:set>
                                    <p:animEffect transition="in" filter="box(in)">
                                      <p:cBhvr>
                                        <p:cTn id="33" dur="500"/>
                                        <p:tgtEl>
                                          <p:spTgt spid="37903"/>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37904"/>
                                        </p:tgtEl>
                                        <p:attrNameLst>
                                          <p:attrName>style.visibility</p:attrName>
                                        </p:attrNameLst>
                                      </p:cBhvr>
                                      <p:to>
                                        <p:strVal val="visible"/>
                                      </p:to>
                                    </p:set>
                                    <p:animEffect transition="in" filter="box(in)">
                                      <p:cBhvr>
                                        <p:cTn id="36" dur="500"/>
                                        <p:tgtEl>
                                          <p:spTgt spid="3790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37905"/>
                                        </p:tgtEl>
                                        <p:attrNameLst>
                                          <p:attrName>style.visibility</p:attrName>
                                        </p:attrNameLst>
                                      </p:cBhvr>
                                      <p:to>
                                        <p:strVal val="visible"/>
                                      </p:to>
                                    </p:set>
                                    <p:animEffect transition="in" filter="box(in)">
                                      <p:cBhvr>
                                        <p:cTn id="41" dur="500"/>
                                        <p:tgtEl>
                                          <p:spTgt spid="37905"/>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7906"/>
                                        </p:tgtEl>
                                        <p:attrNameLst>
                                          <p:attrName>style.visibility</p:attrName>
                                        </p:attrNameLst>
                                      </p:cBhvr>
                                      <p:to>
                                        <p:strVal val="visible"/>
                                      </p:to>
                                    </p:set>
                                    <p:animEffect transition="in" filter="box(in)">
                                      <p:cBhvr>
                                        <p:cTn id="44" dur="500"/>
                                        <p:tgtEl>
                                          <p:spTgt spid="3790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9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923"/>
                                        </p:tgtEl>
                                        <p:attrNameLst>
                                          <p:attrName>style.visibility</p:attrName>
                                        </p:attrNameLst>
                                      </p:cBhvr>
                                      <p:to>
                                        <p:strVal val="visible"/>
                                      </p:to>
                                    </p:set>
                                  </p:childTnLst>
                                </p:cTn>
                              </p:par>
                            </p:childTnLst>
                          </p:cTn>
                        </p:par>
                        <p:par>
                          <p:cTn id="55" fill="hold" nodeType="afterGroup">
                            <p:stCondLst>
                              <p:cond delay="0"/>
                            </p:stCondLst>
                            <p:childTnLst>
                              <p:par>
                                <p:cTn id="56" presetID="1" presetClass="entr" presetSubtype="0" fill="hold" grpId="0" nodeType="afterEffect">
                                  <p:stCondLst>
                                    <p:cond delay="500"/>
                                  </p:stCondLst>
                                  <p:childTnLst>
                                    <p:set>
                                      <p:cBhvr>
                                        <p:cTn id="57" dur="1" fill="hold">
                                          <p:stCondLst>
                                            <p:cond delay="0"/>
                                          </p:stCondLst>
                                        </p:cTn>
                                        <p:tgtEl>
                                          <p:spTgt spid="37924"/>
                                        </p:tgtEl>
                                        <p:attrNameLst>
                                          <p:attrName>style.visibility</p:attrName>
                                        </p:attrNameLst>
                                      </p:cBhvr>
                                      <p:to>
                                        <p:strVal val="visible"/>
                                      </p:to>
                                    </p:set>
                                  </p:childTnLst>
                                </p:cTn>
                              </p:par>
                            </p:childTnLst>
                          </p:cTn>
                        </p:par>
                        <p:par>
                          <p:cTn id="58" fill="hold" nodeType="afterGroup">
                            <p:stCondLst>
                              <p:cond delay="500"/>
                            </p:stCondLst>
                            <p:childTnLst>
                              <p:par>
                                <p:cTn id="59" presetID="1" presetClass="entr" presetSubtype="0" fill="hold" grpId="0" nodeType="afterEffect">
                                  <p:stCondLst>
                                    <p:cond delay="500"/>
                                  </p:stCondLst>
                                  <p:childTnLst>
                                    <p:set>
                                      <p:cBhvr>
                                        <p:cTn id="60" dur="1" fill="hold">
                                          <p:stCondLst>
                                            <p:cond delay="0"/>
                                          </p:stCondLst>
                                        </p:cTn>
                                        <p:tgtEl>
                                          <p:spTgt spid="379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926"/>
                                        </p:tgtEl>
                                        <p:attrNameLst>
                                          <p:attrName>style.visibility</p:attrName>
                                        </p:attrNameLst>
                                      </p:cBhvr>
                                      <p:to>
                                        <p:strVal val="visible"/>
                                      </p:to>
                                    </p:set>
                                  </p:childTnLst>
                                </p:cTn>
                              </p:par>
                            </p:childTnLst>
                          </p:cTn>
                        </p:par>
                        <p:par>
                          <p:cTn id="63" fill="hold" nodeType="afterGroup">
                            <p:stCondLst>
                              <p:cond delay="1000"/>
                            </p:stCondLst>
                            <p:childTnLst>
                              <p:par>
                                <p:cTn id="64" presetID="1" presetClass="entr" presetSubtype="0" fill="hold" grpId="0" nodeType="afterEffect">
                                  <p:stCondLst>
                                    <p:cond delay="500"/>
                                  </p:stCondLst>
                                  <p:childTnLst>
                                    <p:set>
                                      <p:cBhvr>
                                        <p:cTn id="65" dur="1" fill="hold">
                                          <p:stCondLst>
                                            <p:cond delay="0"/>
                                          </p:stCondLst>
                                        </p:cTn>
                                        <p:tgtEl>
                                          <p:spTgt spid="37927"/>
                                        </p:tgtEl>
                                        <p:attrNameLst>
                                          <p:attrName>style.visibility</p:attrName>
                                        </p:attrNameLst>
                                      </p:cBhvr>
                                      <p:to>
                                        <p:strVal val="visible"/>
                                      </p:to>
                                    </p:set>
                                  </p:childTnLst>
                                </p:cTn>
                              </p:par>
                            </p:childTnLst>
                          </p:cTn>
                        </p:par>
                        <p:par>
                          <p:cTn id="66" fill="hold" nodeType="afterGroup">
                            <p:stCondLst>
                              <p:cond delay="1500"/>
                            </p:stCondLst>
                            <p:childTnLst>
                              <p:par>
                                <p:cTn id="67" presetID="1" presetClass="entr" presetSubtype="0" fill="hold" grpId="0" nodeType="afterEffect">
                                  <p:stCondLst>
                                    <p:cond delay="500"/>
                                  </p:stCondLst>
                                  <p:childTnLst>
                                    <p:set>
                                      <p:cBhvr>
                                        <p:cTn id="68" dur="1" fill="hold">
                                          <p:stCondLst>
                                            <p:cond delay="0"/>
                                          </p:stCondLst>
                                        </p:cTn>
                                        <p:tgtEl>
                                          <p:spTgt spid="3792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92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37930"/>
                                        </p:tgtEl>
                                        <p:attrNameLst>
                                          <p:attrName>style.visibility</p:attrName>
                                        </p:attrNameLst>
                                      </p:cBhvr>
                                      <p:to>
                                        <p:strVal val="visible"/>
                                      </p:to>
                                    </p:set>
                                    <p:animEffect transition="in" filter="box(in)">
                                      <p:cBhvr>
                                        <p:cTn id="75" dur="500"/>
                                        <p:tgtEl>
                                          <p:spTgt spid="37930"/>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37931"/>
                                        </p:tgtEl>
                                        <p:attrNameLst>
                                          <p:attrName>style.visibility</p:attrName>
                                        </p:attrNameLst>
                                      </p:cBhvr>
                                      <p:to>
                                        <p:strVal val="visible"/>
                                      </p:to>
                                    </p:set>
                                    <p:animEffect transition="in" filter="box(in)">
                                      <p:cBhvr>
                                        <p:cTn id="78" dur="500"/>
                                        <p:tgtEl>
                                          <p:spTgt spid="3793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37932"/>
                                        </p:tgtEl>
                                        <p:attrNameLst>
                                          <p:attrName>style.visibility</p:attrName>
                                        </p:attrNameLst>
                                      </p:cBhvr>
                                      <p:to>
                                        <p:strVal val="visible"/>
                                      </p:to>
                                    </p:set>
                                    <p:animEffect transition="in" filter="box(in)">
                                      <p:cBhvr>
                                        <p:cTn id="83" dur="500"/>
                                        <p:tgtEl>
                                          <p:spTgt spid="37932"/>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37933"/>
                                        </p:tgtEl>
                                        <p:attrNameLst>
                                          <p:attrName>style.visibility</p:attrName>
                                        </p:attrNameLst>
                                      </p:cBhvr>
                                      <p:to>
                                        <p:strVal val="visible"/>
                                      </p:to>
                                    </p:set>
                                    <p:animEffect transition="in" filter="box(in)">
                                      <p:cBhvr>
                                        <p:cTn id="86" dur="500"/>
                                        <p:tgtEl>
                                          <p:spTgt spid="37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P spid="37895" grpId="0" animBg="1"/>
      <p:bldP spid="37896" grpId="0"/>
      <p:bldP spid="37897" grpId="0" animBg="1"/>
      <p:bldP spid="37898" grpId="0" animBg="1"/>
      <p:bldP spid="37899" grpId="0"/>
      <p:bldP spid="37900" grpId="0" animBg="1"/>
      <p:bldP spid="37901" grpId="0" animBg="1"/>
      <p:bldP spid="37902" grpId="0"/>
      <p:bldP spid="37903" grpId="0"/>
      <p:bldP spid="37904" grpId="0" animBg="1"/>
      <p:bldP spid="37905" grpId="0"/>
      <p:bldP spid="37906" grpId="0" animBg="1"/>
      <p:bldP spid="2" grpId="0" build="p"/>
      <p:bldP spid="37922" grpId="0" animBg="1"/>
      <p:bldP spid="37923" grpId="0"/>
      <p:bldP spid="37924" grpId="0" animBg="1"/>
      <p:bldP spid="37925" grpId="0" animBg="1"/>
      <p:bldP spid="37926" grpId="0"/>
      <p:bldP spid="37927" grpId="0" animBg="1"/>
      <p:bldP spid="37928" grpId="0" animBg="1"/>
      <p:bldP spid="37929" grpId="0"/>
      <p:bldP spid="37930" grpId="0"/>
      <p:bldP spid="37931" grpId="0" animBg="1"/>
      <p:bldP spid="37932" grpId="0"/>
      <p:bldP spid="3793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7F1DBC40-C6A4-4F91-AE0E-A68024A3EE1B}" type="slidenum">
              <a:rPr lang="en-US" smtClean="0"/>
              <a:pPr/>
              <a:t>67</a:t>
            </a:fld>
            <a:endParaRPr lang="en-US"/>
          </a:p>
        </p:txBody>
      </p:sp>
      <p:sp>
        <p:nvSpPr>
          <p:cNvPr id="86018" name="Rectangle 2"/>
          <p:cNvSpPr>
            <a:spLocks noGrp="1" noChangeArrowheads="1"/>
          </p:cNvSpPr>
          <p:nvPr>
            <p:ph type="title"/>
          </p:nvPr>
        </p:nvSpPr>
        <p:spPr/>
        <p:txBody>
          <a:bodyPr/>
          <a:lstStyle/>
          <a:p>
            <a:pPr eaLnBrk="1" hangingPunct="1">
              <a:defRPr/>
            </a:pPr>
            <a:r>
              <a:rPr lang="en-US"/>
              <a:t>Assertions</a:t>
            </a:r>
          </a:p>
        </p:txBody>
      </p:sp>
      <p:sp>
        <p:nvSpPr>
          <p:cNvPr id="86019" name="Rectangle 3"/>
          <p:cNvSpPr>
            <a:spLocks noGrp="1" noChangeArrowheads="1"/>
          </p:cNvSpPr>
          <p:nvPr>
            <p:ph type="body" idx="1"/>
          </p:nvPr>
        </p:nvSpPr>
        <p:spPr>
          <a:xfrm>
            <a:off x="0" y="914400"/>
            <a:ext cx="12188825" cy="5591175"/>
          </a:xfrm>
        </p:spPr>
        <p:txBody>
          <a:bodyPr/>
          <a:lstStyle/>
          <a:p>
            <a:pPr eaLnBrk="1" hangingPunct="1">
              <a:lnSpc>
                <a:spcPct val="180000"/>
              </a:lnSpc>
              <a:defRPr/>
            </a:pPr>
            <a:r>
              <a:rPr lang="en-US" sz="2400"/>
              <a:t>To prove partial correctness we associate a number of </a:t>
            </a:r>
            <a:r>
              <a:rPr lang="en-US" sz="2400" b="1">
                <a:solidFill>
                  <a:srgbClr val="080808"/>
                </a:solidFill>
              </a:rPr>
              <a:t>assertions</a:t>
            </a:r>
            <a:r>
              <a:rPr lang="en-US" sz="2400"/>
              <a:t> (statements about the state of the execution) with specific checkpoints in the algorithm.</a:t>
            </a:r>
          </a:p>
          <a:p>
            <a:pPr lvl="1" eaLnBrk="1" hangingPunct="1">
              <a:lnSpc>
                <a:spcPct val="180000"/>
              </a:lnSpc>
              <a:defRPr/>
            </a:pPr>
            <a:r>
              <a:rPr lang="en-US" sz="2000"/>
              <a:t>E.g., </a:t>
            </a:r>
            <a:r>
              <a:rPr lang="en-US" sz="2000" i="1"/>
              <a:t>A</a:t>
            </a:r>
            <a:r>
              <a:rPr lang="en-US" sz="2000"/>
              <a:t>[1], …, </a:t>
            </a:r>
            <a:r>
              <a:rPr lang="en-US" sz="2000" i="1"/>
              <a:t>A</a:t>
            </a:r>
            <a:r>
              <a:rPr lang="en-US" sz="2000"/>
              <a:t>[ j ]</a:t>
            </a:r>
            <a:r>
              <a:rPr lang="en-US" sz="2000" i="1"/>
              <a:t> </a:t>
            </a:r>
            <a:r>
              <a:rPr lang="en-US" sz="2000"/>
              <a:t>form an increasing sequence</a:t>
            </a:r>
          </a:p>
          <a:p>
            <a:pPr eaLnBrk="1" hangingPunct="1">
              <a:lnSpc>
                <a:spcPct val="180000"/>
              </a:lnSpc>
              <a:defRPr/>
            </a:pPr>
            <a:r>
              <a:rPr lang="en-US" sz="2400" b="1">
                <a:solidFill>
                  <a:srgbClr val="080808"/>
                </a:solidFill>
              </a:rPr>
              <a:t>Preconditions</a:t>
            </a:r>
            <a:r>
              <a:rPr lang="en-US" sz="2400" i="1"/>
              <a:t> </a:t>
            </a:r>
            <a:r>
              <a:rPr lang="en-US" sz="2400"/>
              <a:t>– assertions that must be valid </a:t>
            </a:r>
            <a:r>
              <a:rPr lang="en-US" sz="2400" i="1"/>
              <a:t>before</a:t>
            </a:r>
            <a:r>
              <a:rPr lang="en-US" sz="2400"/>
              <a:t> the execution of an algorithm or a subroutine (</a:t>
            </a:r>
            <a:r>
              <a:rPr lang="en-US" sz="2400" i="1">
                <a:solidFill>
                  <a:srgbClr val="080808"/>
                </a:solidFill>
              </a:rPr>
              <a:t>INPUT</a:t>
            </a:r>
            <a:r>
              <a:rPr lang="en-US" sz="2400"/>
              <a:t>).</a:t>
            </a:r>
          </a:p>
          <a:p>
            <a:pPr eaLnBrk="1" hangingPunct="1">
              <a:lnSpc>
                <a:spcPct val="180000"/>
              </a:lnSpc>
              <a:defRPr/>
            </a:pPr>
            <a:r>
              <a:rPr lang="en-US" sz="2400" b="1">
                <a:solidFill>
                  <a:srgbClr val="080808"/>
                </a:solidFill>
              </a:rPr>
              <a:t>Postconditions</a:t>
            </a:r>
            <a:r>
              <a:rPr lang="en-US" sz="2400" i="1"/>
              <a:t> </a:t>
            </a:r>
            <a:r>
              <a:rPr lang="en-US" sz="2400"/>
              <a:t>– assertions that must be valid </a:t>
            </a:r>
            <a:r>
              <a:rPr lang="en-US" sz="2400" i="1"/>
              <a:t>after</a:t>
            </a:r>
            <a:r>
              <a:rPr lang="en-US" sz="2400"/>
              <a:t> the execution of an algorithm or a subroutine (</a:t>
            </a:r>
            <a:r>
              <a:rPr lang="en-US" sz="2400" i="1">
                <a:solidFill>
                  <a:srgbClr val="080808"/>
                </a:solidFill>
              </a:rPr>
              <a:t>OUTPUT</a:t>
            </a:r>
            <a:r>
              <a:rPr lang="en-US" sz="2400"/>
              <a:t>).</a:t>
            </a:r>
          </a:p>
        </p:txBody>
      </p:sp>
      <p:sp>
        <p:nvSpPr>
          <p:cNvPr id="6" name="Footer Placeholder 6">
            <a:extLst>
              <a:ext uri="{FF2B5EF4-FFF2-40B4-BE49-F238E27FC236}">
                <a16:creationId xmlns:a16="http://schemas.microsoft.com/office/drawing/2014/main" id="{2E591678-DD73-49D9-A011-95FB3442B664}"/>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1F775EC2-E210-4E11-A763-8B07D0F430DC}" type="slidenum">
              <a:rPr lang="en-US" smtClean="0"/>
              <a:pPr/>
              <a:t>68</a:t>
            </a:fld>
            <a:endParaRPr lang="en-US"/>
          </a:p>
        </p:txBody>
      </p:sp>
      <p:sp>
        <p:nvSpPr>
          <p:cNvPr id="87042" name="Rectangle 2"/>
          <p:cNvSpPr>
            <a:spLocks noGrp="1" noChangeArrowheads="1"/>
          </p:cNvSpPr>
          <p:nvPr>
            <p:ph type="title"/>
          </p:nvPr>
        </p:nvSpPr>
        <p:spPr/>
        <p:txBody>
          <a:bodyPr/>
          <a:lstStyle/>
          <a:p>
            <a:pPr eaLnBrk="1" hangingPunct="1">
              <a:defRPr/>
            </a:pPr>
            <a:r>
              <a:rPr lang="en-US"/>
              <a:t>Pre/post-conditions</a:t>
            </a:r>
          </a:p>
        </p:txBody>
      </p:sp>
      <p:sp>
        <p:nvSpPr>
          <p:cNvPr id="87043" name="Rectangle 3"/>
          <p:cNvSpPr>
            <a:spLocks noGrp="1" noChangeArrowheads="1"/>
          </p:cNvSpPr>
          <p:nvPr>
            <p:ph type="body" idx="1"/>
          </p:nvPr>
        </p:nvSpPr>
        <p:spPr/>
        <p:txBody>
          <a:bodyPr/>
          <a:lstStyle/>
          <a:p>
            <a:pPr eaLnBrk="1" hangingPunct="1">
              <a:lnSpc>
                <a:spcPct val="150000"/>
              </a:lnSpc>
              <a:defRPr/>
            </a:pPr>
            <a:r>
              <a:rPr lang="en-US" sz="2800" b="1">
                <a:solidFill>
                  <a:srgbClr val="080808"/>
                </a:solidFill>
              </a:rPr>
              <a:t>Example:</a:t>
            </a:r>
          </a:p>
          <a:p>
            <a:pPr lvl="1" eaLnBrk="1" hangingPunct="1">
              <a:lnSpc>
                <a:spcPct val="150000"/>
              </a:lnSpc>
              <a:defRPr/>
            </a:pPr>
            <a:r>
              <a:rPr lang="en-US" sz="2400"/>
              <a:t>Write a pseudocode algorithm to find the two smallest numbers in a sequence of numbers (given as an array).</a:t>
            </a:r>
          </a:p>
          <a:p>
            <a:pPr eaLnBrk="1" hangingPunct="1">
              <a:lnSpc>
                <a:spcPct val="150000"/>
              </a:lnSpc>
              <a:defRPr/>
            </a:pPr>
            <a:r>
              <a:rPr lang="en-US" sz="2800" b="1">
                <a:solidFill>
                  <a:srgbClr val="080808"/>
                </a:solidFill>
              </a:rPr>
              <a:t>INPUT:</a:t>
            </a:r>
            <a:r>
              <a:rPr lang="en-US" sz="2800"/>
              <a:t> an array of integers A[1..n], n &gt; 0</a:t>
            </a:r>
          </a:p>
          <a:p>
            <a:pPr eaLnBrk="1" hangingPunct="1">
              <a:lnSpc>
                <a:spcPct val="150000"/>
              </a:lnSpc>
              <a:defRPr/>
            </a:pPr>
            <a:r>
              <a:rPr lang="en-US" sz="2800" b="1">
                <a:solidFill>
                  <a:srgbClr val="080808"/>
                </a:solidFill>
              </a:rPr>
              <a:t>OUTPUT:</a:t>
            </a:r>
            <a:r>
              <a:rPr lang="en-US" sz="2800"/>
              <a:t> (m1, m2) such that</a:t>
            </a:r>
          </a:p>
          <a:p>
            <a:pPr lvl="1" eaLnBrk="1" hangingPunct="1">
              <a:lnSpc>
                <a:spcPct val="150000"/>
              </a:lnSpc>
              <a:defRPr/>
            </a:pPr>
            <a:r>
              <a:rPr lang="en-US" sz="2400"/>
              <a:t>m1&lt;m2 and for each i</a:t>
            </a:r>
            <a:r>
              <a:rPr lang="en-US" sz="2400">
                <a:latin typeface="Symbol" pitchFamily="18" charset="2"/>
              </a:rPr>
              <a:t>Î</a:t>
            </a:r>
            <a:r>
              <a:rPr lang="en-US" sz="2400"/>
              <a:t>[1..n]: m1 </a:t>
            </a:r>
            <a:r>
              <a:rPr lang="en-US" sz="2400">
                <a:latin typeface="Symbol" pitchFamily="18" charset="2"/>
              </a:rPr>
              <a:t>£</a:t>
            </a:r>
            <a:r>
              <a:rPr lang="en-US" sz="2400"/>
              <a:t> A[i] and, if A[i] </a:t>
            </a:r>
            <a:r>
              <a:rPr lang="en-US" sz="2400">
                <a:latin typeface="Symbol" pitchFamily="18" charset="2"/>
              </a:rPr>
              <a:t>¹</a:t>
            </a:r>
            <a:r>
              <a:rPr lang="en-US" sz="2400"/>
              <a:t> m1, then m2 </a:t>
            </a:r>
            <a:r>
              <a:rPr lang="en-US" sz="2400">
                <a:latin typeface="Symbol" pitchFamily="18" charset="2"/>
              </a:rPr>
              <a:t>£</a:t>
            </a:r>
            <a:r>
              <a:rPr lang="en-US" sz="2400"/>
              <a:t> A[i]. </a:t>
            </a:r>
          </a:p>
          <a:p>
            <a:pPr lvl="1" eaLnBrk="1" hangingPunct="1">
              <a:lnSpc>
                <a:spcPct val="150000"/>
              </a:lnSpc>
              <a:defRPr/>
            </a:pPr>
            <a:r>
              <a:rPr lang="en-US" sz="2400"/>
              <a:t>m2 = m1 = A[1] if </a:t>
            </a:r>
            <a:r>
              <a:rPr lang="en-US" sz="2400">
                <a:latin typeface="Symbol" pitchFamily="18" charset="2"/>
              </a:rPr>
              <a:t>"</a:t>
            </a:r>
            <a:r>
              <a:rPr lang="en-US" sz="2400"/>
              <a:t>j,i</a:t>
            </a:r>
            <a:r>
              <a:rPr lang="en-US" sz="2400">
                <a:latin typeface="Symbol" pitchFamily="18" charset="2"/>
              </a:rPr>
              <a:t>Î</a:t>
            </a:r>
            <a:r>
              <a:rPr lang="en-US" sz="2400"/>
              <a:t>[1..n]: A[i]=A[j]</a:t>
            </a:r>
          </a:p>
        </p:txBody>
      </p:sp>
      <p:sp>
        <p:nvSpPr>
          <p:cNvPr id="8" name="Footer Placeholder 6">
            <a:extLst>
              <a:ext uri="{FF2B5EF4-FFF2-40B4-BE49-F238E27FC236}">
                <a16:creationId xmlns:a16="http://schemas.microsoft.com/office/drawing/2014/main" id="{6380D080-6926-4DA6-86ED-C19A6B8BB46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0409BB94-51FC-400C-B158-5648BEC058EC}" type="slidenum">
              <a:rPr lang="en-US" smtClean="0"/>
              <a:pPr/>
              <a:t>69</a:t>
            </a:fld>
            <a:endParaRPr lang="en-US"/>
          </a:p>
        </p:txBody>
      </p:sp>
      <p:sp>
        <p:nvSpPr>
          <p:cNvPr id="88066" name="Rectangle 2"/>
          <p:cNvSpPr>
            <a:spLocks noGrp="1" noChangeArrowheads="1"/>
          </p:cNvSpPr>
          <p:nvPr>
            <p:ph type="title"/>
          </p:nvPr>
        </p:nvSpPr>
        <p:spPr/>
        <p:txBody>
          <a:bodyPr/>
          <a:lstStyle/>
          <a:p>
            <a:pPr eaLnBrk="1" hangingPunct="1">
              <a:defRPr/>
            </a:pPr>
            <a:r>
              <a:rPr lang="en-US"/>
              <a:t>Loop Invariants</a:t>
            </a:r>
          </a:p>
        </p:txBody>
      </p:sp>
      <p:sp>
        <p:nvSpPr>
          <p:cNvPr id="88067" name="Rectangle 3"/>
          <p:cNvSpPr>
            <a:spLocks noGrp="1" noChangeArrowheads="1"/>
          </p:cNvSpPr>
          <p:nvPr>
            <p:ph type="body" idx="1"/>
          </p:nvPr>
        </p:nvSpPr>
        <p:spPr>
          <a:xfrm>
            <a:off x="196850" y="1212850"/>
            <a:ext cx="11726863" cy="5224463"/>
          </a:xfrm>
        </p:spPr>
        <p:txBody>
          <a:bodyPr/>
          <a:lstStyle/>
          <a:p>
            <a:pPr eaLnBrk="1" hangingPunct="1">
              <a:lnSpc>
                <a:spcPct val="160000"/>
              </a:lnSpc>
              <a:defRPr/>
            </a:pPr>
            <a:r>
              <a:rPr lang="en-US" sz="2400" b="1">
                <a:solidFill>
                  <a:srgbClr val="080808"/>
                </a:solidFill>
              </a:rPr>
              <a:t>Invariants:</a:t>
            </a:r>
            <a:r>
              <a:rPr lang="en-US" sz="2400"/>
              <a:t> assertions that are valid any time they are reached (many times during the execution of an algorithm, e.g., in loops)</a:t>
            </a:r>
          </a:p>
          <a:p>
            <a:pPr eaLnBrk="1" hangingPunct="1">
              <a:lnSpc>
                <a:spcPct val="160000"/>
              </a:lnSpc>
              <a:defRPr/>
            </a:pPr>
            <a:r>
              <a:rPr lang="en-US" sz="2400"/>
              <a:t>We must show three things about loop invariants:</a:t>
            </a:r>
          </a:p>
          <a:p>
            <a:pPr lvl="1" eaLnBrk="1" hangingPunct="1">
              <a:lnSpc>
                <a:spcPct val="160000"/>
              </a:lnSpc>
              <a:defRPr/>
            </a:pPr>
            <a:r>
              <a:rPr lang="en-US" sz="2000" b="1">
                <a:solidFill>
                  <a:srgbClr val="080808"/>
                </a:solidFill>
              </a:rPr>
              <a:t>Initialization:</a:t>
            </a:r>
            <a:r>
              <a:rPr lang="en-US" sz="2000"/>
              <a:t> it is true prior to the first iteration.</a:t>
            </a:r>
          </a:p>
          <a:p>
            <a:pPr lvl="1" eaLnBrk="1" hangingPunct="1">
              <a:lnSpc>
                <a:spcPct val="160000"/>
              </a:lnSpc>
              <a:defRPr/>
            </a:pPr>
            <a:r>
              <a:rPr lang="en-US" sz="2000" b="1">
                <a:solidFill>
                  <a:srgbClr val="080808"/>
                </a:solidFill>
              </a:rPr>
              <a:t>Maintenance:</a:t>
            </a:r>
            <a:r>
              <a:rPr lang="en-US" sz="2000"/>
              <a:t> </a:t>
            </a:r>
            <a:r>
              <a:rPr lang="en-US" sz="2000" i="1"/>
              <a:t>if</a:t>
            </a:r>
            <a:r>
              <a:rPr lang="en-US" sz="2000"/>
              <a:t>  it is true before an iteration, </a:t>
            </a:r>
            <a:r>
              <a:rPr lang="en-US" sz="2000" i="1"/>
              <a:t>then</a:t>
            </a:r>
            <a:r>
              <a:rPr lang="en-US" sz="2000"/>
              <a:t> it is true after the iteration.</a:t>
            </a:r>
          </a:p>
          <a:p>
            <a:pPr lvl="1" eaLnBrk="1" hangingPunct="1">
              <a:lnSpc>
                <a:spcPct val="160000"/>
              </a:lnSpc>
              <a:defRPr/>
            </a:pPr>
            <a:r>
              <a:rPr lang="en-US" sz="2000" b="1">
                <a:solidFill>
                  <a:srgbClr val="080808"/>
                </a:solidFill>
              </a:rPr>
              <a:t>Termination:</a:t>
            </a:r>
            <a:r>
              <a:rPr lang="en-US" sz="2000"/>
              <a:t> when a loop terminates the invariant gives a useful property to show the correctness of the algorithm</a:t>
            </a:r>
            <a:endParaRPr lang="en-US" sz="2000" b="1"/>
          </a:p>
        </p:txBody>
      </p:sp>
      <p:sp>
        <p:nvSpPr>
          <p:cNvPr id="6" name="Footer Placeholder 6">
            <a:extLst>
              <a:ext uri="{FF2B5EF4-FFF2-40B4-BE49-F238E27FC236}">
                <a16:creationId xmlns:a16="http://schemas.microsoft.com/office/drawing/2014/main" id="{2A5870C4-D497-4899-9C6D-9881AC3BA41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ja-JP" dirty="0"/>
              <a:t>Goals of Computer Science Department</a:t>
            </a:r>
            <a:endParaRPr lang="en-US" dirty="0"/>
          </a:p>
        </p:txBody>
      </p:sp>
      <p:sp>
        <p:nvSpPr>
          <p:cNvPr id="3" name="Content Placeholder 2"/>
          <p:cNvSpPr>
            <a:spLocks noGrp="1"/>
          </p:cNvSpPr>
          <p:nvPr>
            <p:ph idx="1"/>
          </p:nvPr>
        </p:nvSpPr>
        <p:spPr/>
        <p:txBody>
          <a:bodyPr/>
          <a:lstStyle/>
          <a:p>
            <a:pPr algn="just">
              <a:lnSpc>
                <a:spcPct val="80000"/>
              </a:lnSpc>
              <a:spcBef>
                <a:spcPts val="1000"/>
              </a:spcBef>
              <a:defRPr/>
            </a:pPr>
            <a:r>
              <a:rPr lang="en-US" altLang="ja-JP" sz="3000" dirty="0"/>
              <a:t>Enrich the computer education curriculum to suit the needs of the industry-   wide standards for both domestic and international markets</a:t>
            </a:r>
          </a:p>
          <a:p>
            <a:pPr algn="just">
              <a:lnSpc>
                <a:spcPct val="80000"/>
              </a:lnSpc>
              <a:defRPr/>
            </a:pPr>
            <a:r>
              <a:rPr lang="en-US" altLang="ja-JP" sz="3000" dirty="0"/>
              <a:t>Equip the faculty and staff with professional, modern technological and research skills</a:t>
            </a:r>
          </a:p>
          <a:p>
            <a:pPr algn="just">
              <a:lnSpc>
                <a:spcPct val="80000"/>
              </a:lnSpc>
              <a:defRPr/>
            </a:pPr>
            <a:r>
              <a:rPr lang="en-US" altLang="ja-JP" sz="3000" dirty="0"/>
              <a:t>Upgrade continuously computer hardware's, facilities and instructional materials to cope with the challenges of the information technology age</a:t>
            </a:r>
          </a:p>
          <a:p>
            <a:pPr algn="just">
              <a:lnSpc>
                <a:spcPct val="80000"/>
              </a:lnSpc>
              <a:defRPr/>
            </a:pPr>
            <a:r>
              <a:rPr lang="en-US" altLang="ja-JP" sz="3000" dirty="0"/>
              <a:t>Initiate and conduct relevant research, software development and outreach services.</a:t>
            </a:r>
          </a:p>
          <a:p>
            <a:pPr algn="just">
              <a:lnSpc>
                <a:spcPct val="80000"/>
              </a:lnSpc>
              <a:defRPr/>
            </a:pPr>
            <a:r>
              <a:rPr lang="en-US" altLang="ja-JP" sz="3000" dirty="0"/>
              <a:t>Establish linkage with industry and other IT-based organizations/institutions for sharing of resources and expertise, and better job opportunities for students</a:t>
            </a:r>
          </a:p>
          <a:p>
            <a:pPr>
              <a:defRPr/>
            </a:pPr>
            <a:endParaRPr lang="en-US" sz="3000" dirty="0"/>
          </a:p>
        </p:txBody>
      </p:sp>
      <p:sp>
        <p:nvSpPr>
          <p:cNvPr id="1434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46108577-02EB-4262-8DC1-64730CE328D4}" type="slidenum">
              <a:rPr lang="en-US" smtClean="0"/>
              <a:pPr/>
              <a:t>7</a:t>
            </a:fld>
            <a:endParaRPr lang="en-US"/>
          </a:p>
        </p:txBody>
      </p:sp>
      <p:sp>
        <p:nvSpPr>
          <p:cNvPr id="6" name="Footer Placeholder 6">
            <a:extLst>
              <a:ext uri="{FF2B5EF4-FFF2-40B4-BE49-F238E27FC236}">
                <a16:creationId xmlns:a16="http://schemas.microsoft.com/office/drawing/2014/main" id="{12D0437E-D5FA-4CE9-A5AC-6457A4750659}"/>
              </a:ext>
            </a:extLst>
          </p:cNvPr>
          <p:cNvSpPr>
            <a:spLocks noGrp="1"/>
          </p:cNvSpPr>
          <p:nvPr>
            <p:ph type="ftr" sz="quarter" idx="11"/>
          </p:nvPr>
        </p:nvSpPr>
        <p:spPr>
          <a:xfrm>
            <a:off x="4113212" y="6553200"/>
            <a:ext cx="3860800" cy="476250"/>
          </a:xfrm>
          <a:noFill/>
        </p:spPr>
        <p:txBody>
          <a:bodyPr/>
          <a:lstStyle/>
          <a:p>
            <a:r>
              <a:rPr lang="en-US" dirty="0"/>
              <a:t>AIUB::CSC2211::Algorithm</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E02DB033-1295-4F19-8EF6-7FC8DD09B283}" type="slidenum">
              <a:rPr lang="en-US" smtClean="0"/>
              <a:pPr/>
              <a:t>70</a:t>
            </a:fld>
            <a:endParaRPr lang="en-US"/>
          </a:p>
        </p:txBody>
      </p:sp>
      <p:sp>
        <p:nvSpPr>
          <p:cNvPr id="95234" name="Rectangle 2"/>
          <p:cNvSpPr>
            <a:spLocks noGrp="1" noChangeArrowheads="1"/>
          </p:cNvSpPr>
          <p:nvPr>
            <p:ph type="title"/>
          </p:nvPr>
        </p:nvSpPr>
        <p:spPr/>
        <p:txBody>
          <a:bodyPr/>
          <a:lstStyle/>
          <a:p>
            <a:pPr eaLnBrk="1" hangingPunct="1">
              <a:defRPr/>
            </a:pPr>
            <a:r>
              <a:rPr lang="en-US"/>
              <a:t>Example: Binary Search</a:t>
            </a:r>
          </a:p>
        </p:txBody>
      </p:sp>
      <p:sp>
        <p:nvSpPr>
          <p:cNvPr id="95235" name="Rectangle 3"/>
          <p:cNvSpPr>
            <a:spLocks noGrp="1" noChangeArrowheads="1"/>
          </p:cNvSpPr>
          <p:nvPr>
            <p:ph type="body" idx="1"/>
          </p:nvPr>
        </p:nvSpPr>
        <p:spPr>
          <a:xfrm>
            <a:off x="0" y="3589338"/>
            <a:ext cx="11653838" cy="2749550"/>
          </a:xfrm>
        </p:spPr>
        <p:txBody>
          <a:bodyPr/>
          <a:lstStyle/>
          <a:p>
            <a:pPr eaLnBrk="1" hangingPunct="1">
              <a:defRPr/>
            </a:pPr>
            <a:r>
              <a:rPr lang="en-US" sz="2400" b="1">
                <a:solidFill>
                  <a:srgbClr val="080808"/>
                </a:solidFill>
              </a:rPr>
              <a:t>Initialization:</a:t>
            </a:r>
            <a:r>
              <a:rPr lang="en-US" sz="2400"/>
              <a:t> </a:t>
            </a:r>
            <a:r>
              <a:rPr lang="en-US" sz="2400" i="1"/>
              <a:t>l = 1, r = n </a:t>
            </a:r>
            <a:r>
              <a:rPr lang="en-US" sz="2400"/>
              <a:t>the invariant holds because there are no elements to the left of </a:t>
            </a:r>
            <a:r>
              <a:rPr lang="en-US" sz="2400" i="1"/>
              <a:t>l </a:t>
            </a:r>
            <a:r>
              <a:rPr lang="en-US" sz="2400"/>
              <a:t>or to the right of </a:t>
            </a:r>
            <a:r>
              <a:rPr lang="en-US" sz="2400" i="1"/>
              <a:t>r.</a:t>
            </a:r>
            <a:endParaRPr lang="en-US" sz="2400">
              <a:sym typeface="Wingdings" pitchFamily="2" charset="2"/>
            </a:endParaRPr>
          </a:p>
          <a:p>
            <a:pPr eaLnBrk="1" hangingPunct="1">
              <a:defRPr/>
            </a:pPr>
            <a:r>
              <a:rPr lang="en-US" sz="2400">
                <a:sym typeface="Wingdings" pitchFamily="2" charset="2"/>
              </a:rPr>
              <a:t>l=1 yields </a:t>
            </a:r>
            <a:r>
              <a:rPr lang="en-US" sz="2400">
                <a:latin typeface="Symbol" pitchFamily="18" charset="2"/>
              </a:rPr>
              <a:t>"</a:t>
            </a:r>
            <a:r>
              <a:rPr lang="en-US" sz="2400"/>
              <a:t>j,i </a:t>
            </a:r>
            <a:r>
              <a:rPr lang="en-US" sz="2400">
                <a:latin typeface="Symbol" pitchFamily="18" charset="2"/>
              </a:rPr>
              <a:t>Î</a:t>
            </a:r>
            <a:r>
              <a:rPr lang="en-US" sz="2400"/>
              <a:t>[1..0]: A[i]&lt;q </a:t>
            </a:r>
            <a:br>
              <a:rPr lang="en-US" sz="2400"/>
            </a:br>
            <a:r>
              <a:rPr lang="en-US" sz="2400"/>
              <a:t>	this holds because [1..0] is empty</a:t>
            </a:r>
          </a:p>
          <a:p>
            <a:pPr eaLnBrk="1" hangingPunct="1">
              <a:defRPr/>
            </a:pPr>
            <a:r>
              <a:rPr lang="en-US" sz="2400">
                <a:sym typeface="Wingdings" pitchFamily="2" charset="2"/>
              </a:rPr>
              <a:t>r=n yields </a:t>
            </a:r>
            <a:r>
              <a:rPr lang="en-US" sz="2400">
                <a:latin typeface="Symbol" pitchFamily="18" charset="2"/>
              </a:rPr>
              <a:t>"</a:t>
            </a:r>
            <a:r>
              <a:rPr lang="en-US" sz="2400"/>
              <a:t>j,i </a:t>
            </a:r>
            <a:r>
              <a:rPr lang="en-US" sz="2400">
                <a:latin typeface="Symbol" pitchFamily="18" charset="2"/>
              </a:rPr>
              <a:t>Î</a:t>
            </a:r>
            <a:r>
              <a:rPr lang="en-US" sz="2400"/>
              <a:t>[n+1..n]: A[i]&gt;q </a:t>
            </a:r>
            <a:br>
              <a:rPr lang="en-US" sz="2400"/>
            </a:br>
            <a:r>
              <a:rPr lang="en-US" sz="2400"/>
              <a:t>	this holds because [n+1..n] is empty</a:t>
            </a:r>
            <a:endParaRPr lang="en-US"/>
          </a:p>
        </p:txBody>
      </p:sp>
      <p:sp>
        <p:nvSpPr>
          <p:cNvPr id="75783" name="Text Box 4"/>
          <p:cNvSpPr txBox="1">
            <a:spLocks noChangeArrowheads="1"/>
          </p:cNvSpPr>
          <p:nvPr/>
        </p:nvSpPr>
        <p:spPr bwMode="auto">
          <a:xfrm>
            <a:off x="5883275" y="1181100"/>
            <a:ext cx="6107113" cy="2351088"/>
          </a:xfrm>
          <a:prstGeom prst="rect">
            <a:avLst/>
          </a:prstGeom>
          <a:solidFill>
            <a:schemeClr val="bg1"/>
          </a:solidFill>
          <a:ln w="12700">
            <a:solidFill>
              <a:srgbClr val="3333CC"/>
            </a:solidFill>
            <a:miter lim="800000"/>
            <a:headEnd/>
            <a:tailEnd/>
          </a:ln>
          <a:effectLst>
            <a:outerShdw dist="107763" dir="2700000" algn="ctr" rotWithShape="0">
              <a:schemeClr val="bg2">
                <a:alpha val="50000"/>
              </a:schemeClr>
            </a:outerShdw>
          </a:effectLst>
        </p:spPr>
        <p:txBody>
          <a:bodyPr/>
          <a:lstStyle/>
          <a:p>
            <a:pPr marL="342900" indent="-342900">
              <a:lnSpc>
                <a:spcPct val="90000"/>
              </a:lnSpc>
              <a:defRPr/>
            </a:pPr>
            <a:r>
              <a:rPr lang="en-US">
                <a:latin typeface="Courier New" pitchFamily="49" charset="0"/>
              </a:rPr>
              <a:t>l := 1</a:t>
            </a:r>
          </a:p>
          <a:p>
            <a:pPr marL="342900" indent="-342900">
              <a:lnSpc>
                <a:spcPct val="90000"/>
              </a:lnSpc>
              <a:defRPr/>
            </a:pPr>
            <a:r>
              <a:rPr lang="en-US">
                <a:latin typeface="Courier New" pitchFamily="49" charset="0"/>
              </a:rPr>
              <a:t>r := </a:t>
            </a:r>
            <a:r>
              <a:rPr lang="en-US" i="1">
                <a:latin typeface="Courier New" pitchFamily="49" charset="0"/>
              </a:rPr>
              <a:t>n</a:t>
            </a:r>
            <a:endParaRPr lang="en-US">
              <a:latin typeface="Courier New" pitchFamily="49" charset="0"/>
            </a:endParaRPr>
          </a:p>
          <a:p>
            <a:pPr marL="342900" indent="-342900">
              <a:lnSpc>
                <a:spcPct val="90000"/>
              </a:lnSpc>
              <a:defRPr/>
            </a:pPr>
            <a:r>
              <a:rPr lang="en-US" b="1">
                <a:latin typeface="Courier New" pitchFamily="49" charset="0"/>
              </a:rPr>
              <a:t>do</a:t>
            </a:r>
          </a:p>
          <a:p>
            <a:pPr marL="342900" indent="-342900">
              <a:lnSpc>
                <a:spcPct val="90000"/>
              </a:lnSpc>
              <a:defRPr/>
            </a:pPr>
            <a:r>
              <a:rPr lang="en-US" b="1">
                <a:latin typeface="Courier New" pitchFamily="49" charset="0"/>
              </a:rPr>
              <a:t>  </a:t>
            </a:r>
            <a:r>
              <a:rPr lang="en-US">
                <a:latin typeface="Courier New" pitchFamily="49" charset="0"/>
              </a:rPr>
              <a:t>m := </a:t>
            </a:r>
            <a:r>
              <a:rPr lang="en-US">
                <a:latin typeface="Symbol" pitchFamily="18" charset="2"/>
              </a:rPr>
              <a:t>ë</a:t>
            </a:r>
            <a:r>
              <a:rPr lang="en-US">
                <a:latin typeface="Courier New" pitchFamily="49" charset="0"/>
              </a:rPr>
              <a:t>(l+r)/2</a:t>
            </a:r>
            <a:r>
              <a:rPr lang="en-US">
                <a:latin typeface="Symbol" pitchFamily="18" charset="2"/>
              </a:rPr>
              <a:t>û</a:t>
            </a:r>
            <a:endParaRPr lang="en-US">
              <a:latin typeface="Courier New" pitchFamily="49" charset="0"/>
            </a:endParaRPr>
          </a:p>
          <a:p>
            <a:pPr marL="342900" indent="-342900">
              <a:lnSpc>
                <a:spcPct val="90000"/>
              </a:lnSpc>
              <a:defRPr/>
            </a:pPr>
            <a:r>
              <a:rPr lang="en-US">
                <a:latin typeface="Courier New" pitchFamily="49" charset="0"/>
              </a:rPr>
              <a:t>  </a:t>
            </a:r>
            <a:r>
              <a:rPr lang="en-US" b="1">
                <a:latin typeface="Courier New" pitchFamily="49" charset="0"/>
              </a:rPr>
              <a:t>if </a:t>
            </a:r>
            <a:r>
              <a:rPr lang="en-US">
                <a:latin typeface="Courier New" pitchFamily="49" charset="0"/>
              </a:rPr>
              <a:t>A[m] = q </a:t>
            </a:r>
            <a:r>
              <a:rPr lang="en-US" b="1">
                <a:latin typeface="Courier New" pitchFamily="49" charset="0"/>
              </a:rPr>
              <a:t>then</a:t>
            </a:r>
            <a:r>
              <a:rPr lang="en-US">
                <a:latin typeface="Courier New" pitchFamily="49" charset="0"/>
              </a:rPr>
              <a:t> </a:t>
            </a:r>
            <a:r>
              <a:rPr lang="en-US" b="1">
                <a:latin typeface="Courier New" pitchFamily="49" charset="0"/>
              </a:rPr>
              <a:t>return </a:t>
            </a:r>
            <a:r>
              <a:rPr lang="en-US">
                <a:latin typeface="Courier New" pitchFamily="49" charset="0"/>
              </a:rPr>
              <a:t>m</a:t>
            </a:r>
          </a:p>
          <a:p>
            <a:pPr marL="342900" indent="-342900">
              <a:lnSpc>
                <a:spcPct val="90000"/>
              </a:lnSpc>
              <a:defRPr/>
            </a:pPr>
            <a:r>
              <a:rPr lang="en-US">
                <a:latin typeface="Courier New" pitchFamily="49" charset="0"/>
              </a:rPr>
              <a:t>  </a:t>
            </a:r>
            <a:r>
              <a:rPr lang="en-US" b="1">
                <a:latin typeface="Courier New" pitchFamily="49" charset="0"/>
              </a:rPr>
              <a:t>else if </a:t>
            </a:r>
            <a:r>
              <a:rPr lang="en-US">
                <a:latin typeface="Courier New" pitchFamily="49" charset="0"/>
              </a:rPr>
              <a:t>A[m] &gt; q </a:t>
            </a:r>
            <a:r>
              <a:rPr lang="en-US" b="1">
                <a:latin typeface="Courier New" pitchFamily="49" charset="0"/>
              </a:rPr>
              <a:t>then </a:t>
            </a:r>
            <a:r>
              <a:rPr lang="en-US">
                <a:latin typeface="Courier New" pitchFamily="49" charset="0"/>
              </a:rPr>
              <a:t>r := m-1</a:t>
            </a:r>
          </a:p>
          <a:p>
            <a:pPr marL="342900" indent="-342900">
              <a:lnSpc>
                <a:spcPct val="90000"/>
              </a:lnSpc>
              <a:defRPr/>
            </a:pPr>
            <a:r>
              <a:rPr lang="en-US">
                <a:latin typeface="Courier New" pitchFamily="49" charset="0"/>
              </a:rPr>
              <a:t>  </a:t>
            </a:r>
            <a:r>
              <a:rPr lang="en-US" b="1">
                <a:latin typeface="Courier New" pitchFamily="49" charset="0"/>
              </a:rPr>
              <a:t>else </a:t>
            </a:r>
            <a:r>
              <a:rPr lang="en-US">
                <a:latin typeface="Courier New" pitchFamily="49" charset="0"/>
              </a:rPr>
              <a:t>l := m+1 </a:t>
            </a:r>
            <a:endParaRPr lang="en-US" b="1">
              <a:latin typeface="Courier New" pitchFamily="49" charset="0"/>
            </a:endParaRPr>
          </a:p>
          <a:p>
            <a:pPr marL="342900" indent="-342900">
              <a:lnSpc>
                <a:spcPct val="90000"/>
              </a:lnSpc>
              <a:defRPr/>
            </a:pPr>
            <a:r>
              <a:rPr lang="en-US" b="1">
                <a:latin typeface="Courier New" pitchFamily="49" charset="0"/>
              </a:rPr>
              <a:t>while </a:t>
            </a:r>
            <a:r>
              <a:rPr lang="en-GB">
                <a:latin typeface="Courier New" pitchFamily="49" charset="0"/>
              </a:rPr>
              <a:t>l &lt;= r</a:t>
            </a:r>
          </a:p>
          <a:p>
            <a:pPr marL="342900" indent="-342900">
              <a:lnSpc>
                <a:spcPct val="90000"/>
              </a:lnSpc>
              <a:defRPr/>
            </a:pPr>
            <a:r>
              <a:rPr lang="en-GB" b="1">
                <a:latin typeface="Courier New" pitchFamily="49" charset="0"/>
              </a:rPr>
              <a:t>return </a:t>
            </a:r>
            <a:r>
              <a:rPr lang="en-GB" i="1">
                <a:latin typeface="Courier New" pitchFamily="49" charset="0"/>
              </a:rPr>
              <a:t>NIL</a:t>
            </a:r>
          </a:p>
        </p:txBody>
      </p:sp>
      <p:sp>
        <p:nvSpPr>
          <p:cNvPr id="95237" name="Rectangle 5"/>
          <p:cNvSpPr>
            <a:spLocks noChangeArrowheads="1"/>
          </p:cNvSpPr>
          <p:nvPr/>
        </p:nvSpPr>
        <p:spPr bwMode="auto">
          <a:xfrm>
            <a:off x="363538" y="1638300"/>
            <a:ext cx="5427662" cy="2133600"/>
          </a:xfrm>
          <a:prstGeom prst="rect">
            <a:avLst/>
          </a:prstGeom>
          <a:noFill/>
          <a:ln w="9525">
            <a:noFill/>
            <a:miter lim="800000"/>
            <a:headEnd/>
            <a:tailEnd/>
          </a:ln>
          <a:effectLst/>
        </p:spPr>
        <p:txBody>
          <a:bodyPr/>
          <a:lstStyle/>
          <a:p>
            <a:pPr marL="342900" indent="-342900" eaLnBrk="1" hangingPunct="1">
              <a:lnSpc>
                <a:spcPct val="120000"/>
              </a:lnSpc>
              <a:spcBef>
                <a:spcPct val="20000"/>
              </a:spcBef>
              <a:buClr>
                <a:schemeClr val="folHlink"/>
              </a:buClr>
              <a:buSzPct val="60000"/>
              <a:buFont typeface="Wingdings" pitchFamily="2" charset="2"/>
              <a:buChar char="n"/>
              <a:defRPr/>
            </a:pPr>
            <a:r>
              <a:rPr lang="en-US" sz="2000" dirty="0">
                <a:latin typeface="Tahoma" pitchFamily="34" charset="0"/>
              </a:rPr>
              <a:t>We want to show that </a:t>
            </a:r>
            <a:r>
              <a:rPr lang="en-US" sz="2000" b="1" i="1" dirty="0">
                <a:solidFill>
                  <a:srgbClr val="080808"/>
                </a:solidFill>
                <a:effectLst>
                  <a:outerShdw blurRad="38100" dist="38100" dir="2700000" algn="tl">
                    <a:srgbClr val="C0C0C0"/>
                  </a:outerShdw>
                </a:effectLst>
                <a:latin typeface="Tahoma" pitchFamily="34" charset="0"/>
              </a:rPr>
              <a:t>q</a:t>
            </a:r>
            <a:r>
              <a:rPr lang="en-US" sz="2000" i="1" dirty="0">
                <a:latin typeface="Tahoma" pitchFamily="34" charset="0"/>
              </a:rPr>
              <a:t> </a:t>
            </a:r>
            <a:r>
              <a:rPr lang="en-US" sz="2000" dirty="0">
                <a:latin typeface="Tahoma" pitchFamily="34" charset="0"/>
              </a:rPr>
              <a:t>is not in </a:t>
            </a:r>
            <a:r>
              <a:rPr lang="en-US" sz="2000" b="1" dirty="0">
                <a:solidFill>
                  <a:srgbClr val="080808"/>
                </a:solidFill>
                <a:effectLst>
                  <a:outerShdw blurRad="38100" dist="38100" dir="2700000" algn="tl">
                    <a:srgbClr val="C0C0C0"/>
                  </a:outerShdw>
                </a:effectLst>
                <a:latin typeface="Tahoma" pitchFamily="34" charset="0"/>
              </a:rPr>
              <a:t>A</a:t>
            </a:r>
            <a:r>
              <a:rPr lang="en-US" sz="2000" b="1" dirty="0">
                <a:latin typeface="Tahoma" pitchFamily="34" charset="0"/>
              </a:rPr>
              <a:t> </a:t>
            </a:r>
            <a:r>
              <a:rPr lang="en-US" sz="2000" dirty="0">
                <a:latin typeface="Tahoma" pitchFamily="34" charset="0"/>
              </a:rPr>
              <a:t>if </a:t>
            </a:r>
            <a:r>
              <a:rPr lang="en-US" sz="2000" b="1" dirty="0">
                <a:solidFill>
                  <a:srgbClr val="080808"/>
                </a:solidFill>
                <a:effectLst>
                  <a:outerShdw blurRad="38100" dist="38100" dir="2700000" algn="tl">
                    <a:srgbClr val="C0C0C0"/>
                  </a:outerShdw>
                </a:effectLst>
                <a:latin typeface="Tahoma" pitchFamily="34" charset="0"/>
              </a:rPr>
              <a:t>NIL</a:t>
            </a:r>
            <a:r>
              <a:rPr lang="en-US" sz="2000" dirty="0">
                <a:latin typeface="Tahoma" pitchFamily="34" charset="0"/>
              </a:rPr>
              <a:t> is returned.</a:t>
            </a:r>
            <a:endParaRPr lang="en-US" sz="2000" b="1" dirty="0">
              <a:latin typeface="Tahoma" pitchFamily="34" charset="0"/>
            </a:endParaRPr>
          </a:p>
          <a:p>
            <a:pPr marL="342900" indent="-342900" eaLnBrk="1" hangingPunct="1">
              <a:lnSpc>
                <a:spcPct val="120000"/>
              </a:lnSpc>
              <a:spcBef>
                <a:spcPct val="20000"/>
              </a:spcBef>
              <a:buClr>
                <a:schemeClr val="folHlink"/>
              </a:buClr>
              <a:buSzPct val="60000"/>
              <a:buFont typeface="Wingdings" pitchFamily="2" charset="2"/>
              <a:buChar char="n"/>
              <a:defRPr/>
            </a:pPr>
            <a:r>
              <a:rPr lang="en-US" sz="2000" b="1" dirty="0">
                <a:solidFill>
                  <a:srgbClr val="080808"/>
                </a:solidFill>
                <a:effectLst>
                  <a:outerShdw blurRad="38100" dist="38100" dir="2700000" algn="tl">
                    <a:srgbClr val="C0C0C0"/>
                  </a:outerShdw>
                </a:effectLst>
                <a:latin typeface="Tahoma" pitchFamily="34" charset="0"/>
              </a:rPr>
              <a:t>Invariant</a:t>
            </a:r>
            <a:r>
              <a:rPr lang="en-US" sz="2000" dirty="0">
                <a:solidFill>
                  <a:srgbClr val="080808"/>
                </a:solidFill>
                <a:effectLst>
                  <a:outerShdw blurRad="38100" dist="38100" dir="2700000" algn="tl">
                    <a:srgbClr val="C0C0C0"/>
                  </a:outerShdw>
                </a:effectLst>
                <a:latin typeface="Tahoma" pitchFamily="34" charset="0"/>
              </a:rPr>
              <a:t>:</a:t>
            </a:r>
            <a:r>
              <a:rPr lang="en-US" sz="2000" dirty="0">
                <a:latin typeface="Tahoma" pitchFamily="34" charset="0"/>
              </a:rPr>
              <a:t> </a:t>
            </a:r>
            <a:br>
              <a:rPr lang="en-US" sz="2000" i="1" dirty="0">
                <a:latin typeface="Tahoma" pitchFamily="34" charset="0"/>
              </a:rPr>
            </a:br>
            <a:r>
              <a:rPr lang="en-US" sz="2000" dirty="0">
                <a:latin typeface="Symbol" pitchFamily="18" charset="2"/>
              </a:rPr>
              <a:t>"</a:t>
            </a:r>
            <a:r>
              <a:rPr lang="en-US" sz="2000" dirty="0" err="1">
                <a:latin typeface="Tahoma" pitchFamily="34" charset="0"/>
              </a:rPr>
              <a:t>i</a:t>
            </a:r>
            <a:r>
              <a:rPr lang="en-US" sz="2000" dirty="0" err="1">
                <a:latin typeface="Symbol" pitchFamily="18" charset="2"/>
              </a:rPr>
              <a:t>Î</a:t>
            </a:r>
            <a:r>
              <a:rPr lang="en-US" sz="2000" dirty="0">
                <a:latin typeface="Tahoma" pitchFamily="34" charset="0"/>
              </a:rPr>
              <a:t>[1..l-1]: A[</a:t>
            </a:r>
            <a:r>
              <a:rPr lang="en-US" sz="2000" dirty="0" err="1">
                <a:latin typeface="Tahoma" pitchFamily="34" charset="0"/>
              </a:rPr>
              <a:t>i</a:t>
            </a:r>
            <a:r>
              <a:rPr lang="en-US" sz="2000" dirty="0">
                <a:latin typeface="Tahoma" pitchFamily="34" charset="0"/>
              </a:rPr>
              <a:t>]&lt;q  </a:t>
            </a:r>
            <a:r>
              <a:rPr lang="en-US" sz="2000" dirty="0">
                <a:latin typeface="MT Symbol" pitchFamily="82" charset="2"/>
              </a:rPr>
              <a:t> </a:t>
            </a:r>
            <a:r>
              <a:rPr lang="en-US" sz="2000" dirty="0">
                <a:latin typeface="Tahoma" pitchFamily="34" charset="0"/>
              </a:rPr>
              <a:t>(</a:t>
            </a:r>
            <a:r>
              <a:rPr lang="en-US" sz="2000" dirty="0" err="1">
                <a:solidFill>
                  <a:srgbClr val="080808"/>
                </a:solidFill>
                <a:effectLst>
                  <a:outerShdw blurRad="38100" dist="38100" dir="2700000" algn="tl">
                    <a:srgbClr val="C0C0C0"/>
                  </a:outerShdw>
                </a:effectLst>
                <a:latin typeface="Tahoma" pitchFamily="34" charset="0"/>
              </a:rPr>
              <a:t>Ia</a:t>
            </a:r>
            <a:r>
              <a:rPr lang="en-US" sz="2000" dirty="0">
                <a:latin typeface="Tahoma" pitchFamily="34" charset="0"/>
              </a:rPr>
              <a:t>) </a:t>
            </a:r>
          </a:p>
          <a:p>
            <a:pPr marL="342900" indent="-342900" eaLnBrk="1" hangingPunct="1">
              <a:lnSpc>
                <a:spcPct val="120000"/>
              </a:lnSpc>
              <a:spcBef>
                <a:spcPct val="20000"/>
              </a:spcBef>
              <a:buClr>
                <a:schemeClr val="folHlink"/>
              </a:buClr>
              <a:buSzPct val="60000"/>
              <a:defRPr/>
            </a:pPr>
            <a:r>
              <a:rPr lang="en-US" sz="2000" dirty="0">
                <a:latin typeface="Tahoma" pitchFamily="34" charset="0"/>
              </a:rPr>
              <a:t>    </a:t>
            </a:r>
            <a:r>
              <a:rPr lang="en-US" sz="2000" dirty="0">
                <a:latin typeface="Symbol" pitchFamily="18" charset="2"/>
              </a:rPr>
              <a:t>"</a:t>
            </a:r>
            <a:r>
              <a:rPr lang="en-US" sz="2000" dirty="0" err="1">
                <a:latin typeface="Tahoma" pitchFamily="34" charset="0"/>
              </a:rPr>
              <a:t>i</a:t>
            </a:r>
            <a:r>
              <a:rPr lang="en-US" sz="2000" dirty="0" err="1">
                <a:latin typeface="Symbol" pitchFamily="18" charset="2"/>
              </a:rPr>
              <a:t>Î</a:t>
            </a:r>
            <a:r>
              <a:rPr lang="en-US" sz="2000" dirty="0">
                <a:latin typeface="Tahoma" pitchFamily="34" charset="0"/>
              </a:rPr>
              <a:t>[r+1..n]: A[</a:t>
            </a:r>
            <a:r>
              <a:rPr lang="en-US" sz="2000" dirty="0" err="1">
                <a:latin typeface="Tahoma" pitchFamily="34" charset="0"/>
              </a:rPr>
              <a:t>i</a:t>
            </a:r>
            <a:r>
              <a:rPr lang="en-US" sz="2000" dirty="0">
                <a:latin typeface="Tahoma" pitchFamily="34" charset="0"/>
              </a:rPr>
              <a:t>]&gt;q (</a:t>
            </a:r>
            <a:r>
              <a:rPr lang="en-US" sz="2000" dirty="0" err="1">
                <a:solidFill>
                  <a:srgbClr val="080808"/>
                </a:solidFill>
                <a:effectLst>
                  <a:outerShdw blurRad="38100" dist="38100" dir="2700000" algn="tl">
                    <a:srgbClr val="C0C0C0"/>
                  </a:outerShdw>
                </a:effectLst>
                <a:latin typeface="Tahoma" pitchFamily="34" charset="0"/>
              </a:rPr>
              <a:t>Ib</a:t>
            </a:r>
            <a:r>
              <a:rPr lang="en-US" sz="2000" dirty="0">
                <a:latin typeface="Tahoma" pitchFamily="34" charset="0"/>
              </a:rPr>
              <a:t>)</a:t>
            </a:r>
          </a:p>
        </p:txBody>
      </p:sp>
      <p:sp>
        <p:nvSpPr>
          <p:cNvPr id="8" name="Footer Placeholder 6">
            <a:extLst>
              <a:ext uri="{FF2B5EF4-FFF2-40B4-BE49-F238E27FC236}">
                <a16:creationId xmlns:a16="http://schemas.microsoft.com/office/drawing/2014/main" id="{EBAC6277-BE5F-4823-9EEC-38C624F61F0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2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2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3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P spid="95237"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34A9BE90-4122-4720-AFEE-E246B2CD4BDE}" type="slidenum">
              <a:rPr lang="en-US" smtClean="0"/>
              <a:pPr/>
              <a:t>71</a:t>
            </a:fld>
            <a:endParaRPr lang="en-US"/>
          </a:p>
        </p:txBody>
      </p:sp>
      <p:sp>
        <p:nvSpPr>
          <p:cNvPr id="96258" name="Rectangle 2"/>
          <p:cNvSpPr>
            <a:spLocks noGrp="1" noChangeArrowheads="1"/>
          </p:cNvSpPr>
          <p:nvPr>
            <p:ph type="title"/>
          </p:nvPr>
        </p:nvSpPr>
        <p:spPr/>
        <p:txBody>
          <a:bodyPr/>
          <a:lstStyle/>
          <a:p>
            <a:pPr eaLnBrk="1" hangingPunct="1">
              <a:defRPr/>
            </a:pPr>
            <a:r>
              <a:rPr lang="en-US"/>
              <a:t>…Example: Binary Search</a:t>
            </a:r>
          </a:p>
        </p:txBody>
      </p:sp>
      <p:sp>
        <p:nvSpPr>
          <p:cNvPr id="96259" name="Rectangle 3"/>
          <p:cNvSpPr>
            <a:spLocks noGrp="1" noChangeArrowheads="1"/>
          </p:cNvSpPr>
          <p:nvPr>
            <p:ph type="body" idx="1"/>
          </p:nvPr>
        </p:nvSpPr>
        <p:spPr>
          <a:xfrm>
            <a:off x="522288" y="3883025"/>
            <a:ext cx="11334750" cy="2416175"/>
          </a:xfrm>
        </p:spPr>
        <p:txBody>
          <a:bodyPr/>
          <a:lstStyle/>
          <a:p>
            <a:pPr eaLnBrk="1" hangingPunct="1">
              <a:lnSpc>
                <a:spcPct val="90000"/>
              </a:lnSpc>
              <a:defRPr/>
            </a:pPr>
            <a:r>
              <a:rPr lang="en-US" sz="2400" b="1" dirty="0">
                <a:solidFill>
                  <a:srgbClr val="080808"/>
                </a:solidFill>
              </a:rPr>
              <a:t>Maintenance:</a:t>
            </a:r>
            <a:r>
              <a:rPr lang="en-US" sz="2400" dirty="0"/>
              <a:t> l, r, m = </a:t>
            </a:r>
            <a:r>
              <a:rPr lang="en-US" sz="2400" dirty="0">
                <a:latin typeface="Symbol" pitchFamily="18" charset="2"/>
              </a:rPr>
              <a:t>ë</a:t>
            </a:r>
            <a:r>
              <a:rPr lang="en-US" sz="2400" dirty="0"/>
              <a:t>(</a:t>
            </a:r>
            <a:r>
              <a:rPr lang="en-US" sz="2400" dirty="0" err="1"/>
              <a:t>l+r</a:t>
            </a:r>
            <a:r>
              <a:rPr lang="en-US" sz="2400" dirty="0"/>
              <a:t>)/2</a:t>
            </a:r>
            <a:r>
              <a:rPr lang="en-US" sz="2400" dirty="0">
                <a:latin typeface="Symbol" pitchFamily="18" charset="2"/>
              </a:rPr>
              <a:t>û</a:t>
            </a:r>
          </a:p>
          <a:p>
            <a:pPr eaLnBrk="1" hangingPunct="1">
              <a:lnSpc>
                <a:spcPct val="110000"/>
              </a:lnSpc>
              <a:defRPr/>
            </a:pPr>
            <a:r>
              <a:rPr lang="en-US" sz="2400" dirty="0"/>
              <a:t>A[m]!=q &amp; A[m]&gt;q, r=m-1, A sorted implies </a:t>
            </a:r>
            <a:br>
              <a:rPr lang="en-US" sz="2400" dirty="0"/>
            </a:br>
            <a:r>
              <a:rPr lang="en-US" sz="2400" dirty="0"/>
              <a:t>	</a:t>
            </a:r>
            <a:r>
              <a:rPr lang="en-US" sz="2400" dirty="0">
                <a:latin typeface="Symbol" pitchFamily="18" charset="2"/>
              </a:rPr>
              <a:t>"</a:t>
            </a:r>
            <a:r>
              <a:rPr lang="en-US" sz="2400" dirty="0" err="1"/>
              <a:t>k</a:t>
            </a:r>
            <a:r>
              <a:rPr lang="en-US" sz="2400" dirty="0" err="1">
                <a:latin typeface="Symbol" pitchFamily="18" charset="2"/>
              </a:rPr>
              <a:t>Î</a:t>
            </a:r>
            <a:r>
              <a:rPr lang="en-US" sz="2400" dirty="0"/>
              <a:t>[r+1..n]: A[k]&gt;q (</a:t>
            </a:r>
            <a:r>
              <a:rPr lang="en-US" sz="2400" dirty="0" err="1">
                <a:solidFill>
                  <a:srgbClr val="080808"/>
                </a:solidFill>
              </a:rPr>
              <a:t>Ib</a:t>
            </a:r>
            <a:r>
              <a:rPr lang="en-US" sz="2400" dirty="0"/>
              <a:t>)</a:t>
            </a:r>
          </a:p>
          <a:p>
            <a:pPr eaLnBrk="1" hangingPunct="1">
              <a:lnSpc>
                <a:spcPct val="110000"/>
              </a:lnSpc>
              <a:defRPr/>
            </a:pPr>
            <a:r>
              <a:rPr lang="en-US" sz="2400" dirty="0"/>
              <a:t>A[m]!=q &amp; A[m]&lt;q, l=m+1, A sorted implies </a:t>
            </a:r>
            <a:br>
              <a:rPr lang="en-US" sz="2400" dirty="0"/>
            </a:br>
            <a:r>
              <a:rPr lang="en-US" sz="2400" dirty="0"/>
              <a:t>	</a:t>
            </a:r>
            <a:r>
              <a:rPr lang="en-US" sz="2400" dirty="0">
                <a:latin typeface="Symbol" pitchFamily="18" charset="2"/>
              </a:rPr>
              <a:t>"</a:t>
            </a:r>
            <a:r>
              <a:rPr lang="en-US" sz="2400" dirty="0" err="1"/>
              <a:t>k</a:t>
            </a:r>
            <a:r>
              <a:rPr lang="en-US" sz="2400" dirty="0" err="1">
                <a:latin typeface="Symbol" pitchFamily="18" charset="2"/>
              </a:rPr>
              <a:t>Î</a:t>
            </a:r>
            <a:r>
              <a:rPr lang="en-US" sz="2400" dirty="0"/>
              <a:t>[1..l-1]: A[k]&lt;q (</a:t>
            </a:r>
            <a:r>
              <a:rPr lang="en-US" sz="2400" dirty="0" err="1">
                <a:solidFill>
                  <a:srgbClr val="080808"/>
                </a:solidFill>
              </a:rPr>
              <a:t>Ia</a:t>
            </a:r>
            <a:r>
              <a:rPr lang="en-US" sz="2400" dirty="0"/>
              <a:t>)</a:t>
            </a:r>
          </a:p>
          <a:p>
            <a:pPr eaLnBrk="1" hangingPunct="1">
              <a:lnSpc>
                <a:spcPct val="90000"/>
              </a:lnSpc>
              <a:defRPr/>
            </a:pPr>
            <a:endParaRPr lang="en-US" sz="2400" dirty="0"/>
          </a:p>
        </p:txBody>
      </p:sp>
      <p:sp>
        <p:nvSpPr>
          <p:cNvPr id="96260" name="Rectangle 4"/>
          <p:cNvSpPr>
            <a:spLocks noChangeArrowheads="1"/>
          </p:cNvSpPr>
          <p:nvPr/>
        </p:nvSpPr>
        <p:spPr bwMode="auto">
          <a:xfrm>
            <a:off x="360363" y="1638300"/>
            <a:ext cx="5310187" cy="2119313"/>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defRPr/>
            </a:pPr>
            <a:r>
              <a:rPr lang="en-US" sz="2400" b="1">
                <a:solidFill>
                  <a:srgbClr val="080808"/>
                </a:solidFill>
                <a:effectLst>
                  <a:outerShdw blurRad="38100" dist="38100" dir="2700000" algn="tl">
                    <a:srgbClr val="C0C0C0"/>
                  </a:outerShdw>
                </a:effectLst>
                <a:latin typeface="Tahoma" pitchFamily="34" charset="0"/>
              </a:rPr>
              <a:t>Invariant</a:t>
            </a:r>
            <a:r>
              <a:rPr lang="en-US" sz="2400">
                <a:solidFill>
                  <a:srgbClr val="080808"/>
                </a:solidFill>
                <a:effectLst>
                  <a:outerShdw blurRad="38100" dist="38100" dir="2700000" algn="tl">
                    <a:srgbClr val="C0C0C0"/>
                  </a:outerShdw>
                </a:effectLst>
                <a:latin typeface="Tahoma" pitchFamily="34" charset="0"/>
              </a:rPr>
              <a:t>:</a:t>
            </a:r>
            <a:r>
              <a:rPr lang="en-US" sz="2400">
                <a:latin typeface="Tahoma" pitchFamily="34" charset="0"/>
              </a:rPr>
              <a:t> </a:t>
            </a:r>
            <a:br>
              <a:rPr lang="en-US" sz="2400" i="1">
                <a:latin typeface="Tahoma" pitchFamily="34" charset="0"/>
              </a:rPr>
            </a:br>
            <a:r>
              <a:rPr lang="en-US" sz="2400">
                <a:latin typeface="Symbol" pitchFamily="18" charset="2"/>
              </a:rPr>
              <a:t>"</a:t>
            </a:r>
            <a:r>
              <a:rPr lang="en-US" sz="2400">
                <a:latin typeface="Tahoma" pitchFamily="34" charset="0"/>
              </a:rPr>
              <a:t>i</a:t>
            </a:r>
            <a:r>
              <a:rPr lang="en-US" sz="2400">
                <a:latin typeface="Symbol" pitchFamily="18" charset="2"/>
              </a:rPr>
              <a:t>Î</a:t>
            </a:r>
            <a:r>
              <a:rPr lang="en-US" sz="2400">
                <a:latin typeface="Tahoma" pitchFamily="34" charset="0"/>
              </a:rPr>
              <a:t>[1..l-1]: A[i]&lt;q (</a:t>
            </a:r>
            <a:r>
              <a:rPr lang="en-US" sz="2400">
                <a:solidFill>
                  <a:srgbClr val="080808"/>
                </a:solidFill>
                <a:effectLst>
                  <a:outerShdw blurRad="38100" dist="38100" dir="2700000" algn="tl">
                    <a:srgbClr val="C0C0C0"/>
                  </a:outerShdw>
                </a:effectLst>
                <a:latin typeface="Tahoma" pitchFamily="34" charset="0"/>
              </a:rPr>
              <a:t>Ia</a:t>
            </a:r>
            <a:r>
              <a:rPr lang="en-US" sz="2400">
                <a:latin typeface="Tahoma" pitchFamily="34" charset="0"/>
              </a:rPr>
              <a:t>) </a:t>
            </a:r>
            <a:r>
              <a:rPr lang="en-US" sz="2400">
                <a:latin typeface="Symbol" pitchFamily="18" charset="2"/>
              </a:rPr>
              <a:t>"</a:t>
            </a:r>
            <a:r>
              <a:rPr lang="en-US" sz="2400">
                <a:latin typeface="Tahoma" pitchFamily="34" charset="0"/>
              </a:rPr>
              <a:t>i</a:t>
            </a:r>
            <a:r>
              <a:rPr lang="en-US" sz="2400">
                <a:latin typeface="Symbol" pitchFamily="18" charset="2"/>
              </a:rPr>
              <a:t>Î</a:t>
            </a:r>
            <a:r>
              <a:rPr lang="en-US" sz="2400">
                <a:latin typeface="Tahoma" pitchFamily="34" charset="0"/>
              </a:rPr>
              <a:t>[r+1..n]: A[i]&gt;q (</a:t>
            </a:r>
            <a:r>
              <a:rPr lang="en-US" sz="2400">
                <a:solidFill>
                  <a:srgbClr val="080808"/>
                </a:solidFill>
                <a:effectLst>
                  <a:outerShdw blurRad="38100" dist="38100" dir="2700000" algn="tl">
                    <a:srgbClr val="C0C0C0"/>
                  </a:outerShdw>
                </a:effectLst>
                <a:latin typeface="Tahoma" pitchFamily="34" charset="0"/>
              </a:rPr>
              <a:t>Ib</a:t>
            </a:r>
            <a:r>
              <a:rPr lang="en-US" sz="2400">
                <a:latin typeface="Tahoma" pitchFamily="34" charset="0"/>
              </a:rPr>
              <a:t>)</a:t>
            </a:r>
          </a:p>
        </p:txBody>
      </p:sp>
      <p:sp>
        <p:nvSpPr>
          <p:cNvPr id="76808" name="Text Box 5"/>
          <p:cNvSpPr txBox="1">
            <a:spLocks noChangeArrowheads="1"/>
          </p:cNvSpPr>
          <p:nvPr/>
        </p:nvSpPr>
        <p:spPr bwMode="auto">
          <a:xfrm>
            <a:off x="5954713" y="1384300"/>
            <a:ext cx="6088062" cy="2351088"/>
          </a:xfrm>
          <a:prstGeom prst="rect">
            <a:avLst/>
          </a:prstGeom>
          <a:solidFill>
            <a:schemeClr val="bg1"/>
          </a:solidFill>
          <a:ln w="12700">
            <a:solidFill>
              <a:srgbClr val="3333CC"/>
            </a:solidFill>
            <a:miter lim="800000"/>
            <a:headEnd/>
            <a:tailEnd/>
          </a:ln>
          <a:effectLst>
            <a:outerShdw dist="107763" dir="2700000" algn="ctr" rotWithShape="0">
              <a:schemeClr val="bg2"/>
            </a:outerShdw>
          </a:effectLst>
        </p:spPr>
        <p:txBody>
          <a:bodyPr/>
          <a:lstStyle/>
          <a:p>
            <a:pPr marL="342900" indent="-342900">
              <a:lnSpc>
                <a:spcPct val="90000"/>
              </a:lnSpc>
              <a:defRPr/>
            </a:pPr>
            <a:r>
              <a:rPr lang="en-US">
                <a:latin typeface="Courier New" pitchFamily="49" charset="0"/>
              </a:rPr>
              <a:t>l := 1</a:t>
            </a:r>
          </a:p>
          <a:p>
            <a:pPr marL="342900" indent="-342900">
              <a:lnSpc>
                <a:spcPct val="90000"/>
              </a:lnSpc>
              <a:defRPr/>
            </a:pPr>
            <a:r>
              <a:rPr lang="en-US">
                <a:latin typeface="Courier New" pitchFamily="49" charset="0"/>
              </a:rPr>
              <a:t>r := </a:t>
            </a:r>
            <a:r>
              <a:rPr lang="en-US" i="1">
                <a:latin typeface="Courier New" pitchFamily="49" charset="0"/>
              </a:rPr>
              <a:t>n</a:t>
            </a:r>
            <a:endParaRPr lang="en-US">
              <a:latin typeface="Courier New" pitchFamily="49" charset="0"/>
            </a:endParaRPr>
          </a:p>
          <a:p>
            <a:pPr marL="342900" indent="-342900">
              <a:lnSpc>
                <a:spcPct val="90000"/>
              </a:lnSpc>
              <a:defRPr/>
            </a:pPr>
            <a:r>
              <a:rPr lang="en-US" b="1">
                <a:latin typeface="Courier New" pitchFamily="49" charset="0"/>
              </a:rPr>
              <a:t>do</a:t>
            </a:r>
          </a:p>
          <a:p>
            <a:pPr marL="342900" indent="-342900">
              <a:lnSpc>
                <a:spcPct val="90000"/>
              </a:lnSpc>
              <a:defRPr/>
            </a:pPr>
            <a:r>
              <a:rPr lang="en-US" b="1">
                <a:latin typeface="Courier New" pitchFamily="49" charset="0"/>
              </a:rPr>
              <a:t>  </a:t>
            </a:r>
            <a:r>
              <a:rPr lang="en-US">
                <a:latin typeface="Courier New" pitchFamily="49" charset="0"/>
              </a:rPr>
              <a:t>m := </a:t>
            </a:r>
            <a:r>
              <a:rPr lang="en-US">
                <a:latin typeface="Symbol" pitchFamily="18" charset="2"/>
              </a:rPr>
              <a:t>ë</a:t>
            </a:r>
            <a:r>
              <a:rPr lang="en-US">
                <a:latin typeface="Courier New" pitchFamily="49" charset="0"/>
              </a:rPr>
              <a:t>(l+r)/2</a:t>
            </a:r>
            <a:r>
              <a:rPr lang="en-US">
                <a:latin typeface="Symbol" pitchFamily="18" charset="2"/>
              </a:rPr>
              <a:t>û</a:t>
            </a:r>
            <a:endParaRPr lang="en-US">
              <a:latin typeface="Courier New" pitchFamily="49" charset="0"/>
            </a:endParaRPr>
          </a:p>
          <a:p>
            <a:pPr marL="342900" indent="-342900">
              <a:lnSpc>
                <a:spcPct val="90000"/>
              </a:lnSpc>
              <a:defRPr/>
            </a:pPr>
            <a:r>
              <a:rPr lang="en-US">
                <a:latin typeface="Courier New" pitchFamily="49" charset="0"/>
              </a:rPr>
              <a:t>  </a:t>
            </a:r>
            <a:r>
              <a:rPr lang="en-US" b="1">
                <a:latin typeface="Courier New" pitchFamily="49" charset="0"/>
              </a:rPr>
              <a:t>if </a:t>
            </a:r>
            <a:r>
              <a:rPr lang="en-US">
                <a:latin typeface="Courier New" pitchFamily="49" charset="0"/>
              </a:rPr>
              <a:t>A[m] = q </a:t>
            </a:r>
            <a:r>
              <a:rPr lang="en-US" b="1">
                <a:latin typeface="Courier New" pitchFamily="49" charset="0"/>
              </a:rPr>
              <a:t>then</a:t>
            </a:r>
            <a:r>
              <a:rPr lang="en-US">
                <a:latin typeface="Courier New" pitchFamily="49" charset="0"/>
              </a:rPr>
              <a:t> </a:t>
            </a:r>
            <a:r>
              <a:rPr lang="en-US" b="1">
                <a:latin typeface="Courier New" pitchFamily="49" charset="0"/>
              </a:rPr>
              <a:t>return </a:t>
            </a:r>
            <a:r>
              <a:rPr lang="en-US">
                <a:latin typeface="Courier New" pitchFamily="49" charset="0"/>
              </a:rPr>
              <a:t>m</a:t>
            </a:r>
          </a:p>
          <a:p>
            <a:pPr marL="342900" indent="-342900">
              <a:lnSpc>
                <a:spcPct val="90000"/>
              </a:lnSpc>
              <a:defRPr/>
            </a:pPr>
            <a:r>
              <a:rPr lang="en-US">
                <a:latin typeface="Courier New" pitchFamily="49" charset="0"/>
              </a:rPr>
              <a:t>  </a:t>
            </a:r>
            <a:r>
              <a:rPr lang="en-US" b="1">
                <a:latin typeface="Courier New" pitchFamily="49" charset="0"/>
              </a:rPr>
              <a:t>else if </a:t>
            </a:r>
            <a:r>
              <a:rPr lang="en-US">
                <a:latin typeface="Courier New" pitchFamily="49" charset="0"/>
              </a:rPr>
              <a:t>A[m] &gt; q </a:t>
            </a:r>
            <a:r>
              <a:rPr lang="en-US" b="1">
                <a:latin typeface="Courier New" pitchFamily="49" charset="0"/>
              </a:rPr>
              <a:t>then </a:t>
            </a:r>
            <a:r>
              <a:rPr lang="en-US">
                <a:latin typeface="Courier New" pitchFamily="49" charset="0"/>
              </a:rPr>
              <a:t>r := m-1</a:t>
            </a:r>
          </a:p>
          <a:p>
            <a:pPr marL="342900" indent="-342900">
              <a:lnSpc>
                <a:spcPct val="90000"/>
              </a:lnSpc>
              <a:defRPr/>
            </a:pPr>
            <a:r>
              <a:rPr lang="en-US">
                <a:latin typeface="Courier New" pitchFamily="49" charset="0"/>
              </a:rPr>
              <a:t>  </a:t>
            </a:r>
            <a:r>
              <a:rPr lang="en-US" b="1">
                <a:latin typeface="Courier New" pitchFamily="49" charset="0"/>
              </a:rPr>
              <a:t>else </a:t>
            </a:r>
            <a:r>
              <a:rPr lang="en-US">
                <a:latin typeface="Courier New" pitchFamily="49" charset="0"/>
              </a:rPr>
              <a:t>l := m+1 </a:t>
            </a:r>
            <a:endParaRPr lang="en-US" b="1">
              <a:latin typeface="Courier New" pitchFamily="49" charset="0"/>
            </a:endParaRPr>
          </a:p>
          <a:p>
            <a:pPr marL="342900" indent="-342900">
              <a:lnSpc>
                <a:spcPct val="90000"/>
              </a:lnSpc>
              <a:defRPr/>
            </a:pPr>
            <a:r>
              <a:rPr lang="en-US" b="1">
                <a:latin typeface="Courier New" pitchFamily="49" charset="0"/>
              </a:rPr>
              <a:t>while </a:t>
            </a:r>
            <a:r>
              <a:rPr lang="en-GB">
                <a:latin typeface="Courier New" pitchFamily="49" charset="0"/>
              </a:rPr>
              <a:t>l &lt;= r</a:t>
            </a:r>
          </a:p>
          <a:p>
            <a:pPr marL="342900" indent="-342900">
              <a:lnSpc>
                <a:spcPct val="90000"/>
              </a:lnSpc>
              <a:defRPr/>
            </a:pPr>
            <a:r>
              <a:rPr lang="en-GB" b="1">
                <a:latin typeface="Courier New" pitchFamily="49" charset="0"/>
              </a:rPr>
              <a:t>return </a:t>
            </a:r>
            <a:r>
              <a:rPr lang="en-GB" i="1">
                <a:latin typeface="Courier New" pitchFamily="49" charset="0"/>
              </a:rPr>
              <a:t>NIL</a:t>
            </a:r>
          </a:p>
        </p:txBody>
      </p:sp>
      <p:sp>
        <p:nvSpPr>
          <p:cNvPr id="8" name="Footer Placeholder 6">
            <a:extLst>
              <a:ext uri="{FF2B5EF4-FFF2-40B4-BE49-F238E27FC236}">
                <a16:creationId xmlns:a16="http://schemas.microsoft.com/office/drawing/2014/main" id="{DBF6D8E6-8395-4D13-B20F-39C204F3668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93B16B6D-2F44-4179-8E48-0A8B197B416B}" type="slidenum">
              <a:rPr lang="en-US" smtClean="0"/>
              <a:pPr/>
              <a:t>72</a:t>
            </a:fld>
            <a:endParaRPr lang="en-US"/>
          </a:p>
        </p:txBody>
      </p:sp>
      <p:sp>
        <p:nvSpPr>
          <p:cNvPr id="97282" name="Rectangle 2"/>
          <p:cNvSpPr>
            <a:spLocks noGrp="1" noChangeArrowheads="1"/>
          </p:cNvSpPr>
          <p:nvPr>
            <p:ph type="title"/>
          </p:nvPr>
        </p:nvSpPr>
        <p:spPr/>
        <p:txBody>
          <a:bodyPr/>
          <a:lstStyle/>
          <a:p>
            <a:pPr eaLnBrk="1" hangingPunct="1">
              <a:defRPr/>
            </a:pPr>
            <a:r>
              <a:rPr lang="en-US" dirty="0"/>
              <a:t>…Example: Binary Search</a:t>
            </a:r>
          </a:p>
        </p:txBody>
      </p:sp>
      <p:sp>
        <p:nvSpPr>
          <p:cNvPr id="97283" name="Rectangle 3"/>
          <p:cNvSpPr>
            <a:spLocks noGrp="1" noChangeArrowheads="1"/>
          </p:cNvSpPr>
          <p:nvPr>
            <p:ph type="body" idx="1"/>
          </p:nvPr>
        </p:nvSpPr>
        <p:spPr>
          <a:xfrm>
            <a:off x="522288" y="3883025"/>
            <a:ext cx="11141075" cy="2447925"/>
          </a:xfrm>
        </p:spPr>
        <p:txBody>
          <a:bodyPr/>
          <a:lstStyle/>
          <a:p>
            <a:pPr eaLnBrk="1" hangingPunct="1">
              <a:lnSpc>
                <a:spcPct val="80000"/>
              </a:lnSpc>
              <a:defRPr/>
            </a:pPr>
            <a:r>
              <a:rPr lang="en-US" sz="2800" b="1">
                <a:solidFill>
                  <a:srgbClr val="080808"/>
                </a:solidFill>
              </a:rPr>
              <a:t>Termination:</a:t>
            </a:r>
            <a:r>
              <a:rPr lang="en-US" sz="2800"/>
              <a:t> l, r, l&lt;=r</a:t>
            </a:r>
          </a:p>
          <a:p>
            <a:pPr eaLnBrk="1" hangingPunct="1">
              <a:lnSpc>
                <a:spcPct val="80000"/>
              </a:lnSpc>
              <a:defRPr/>
            </a:pPr>
            <a:r>
              <a:rPr lang="en-US" sz="2800"/>
              <a:t>Two cases:</a:t>
            </a:r>
          </a:p>
          <a:p>
            <a:pPr lvl="1" eaLnBrk="1" hangingPunct="1">
              <a:lnSpc>
                <a:spcPct val="80000"/>
              </a:lnSpc>
              <a:defRPr/>
            </a:pPr>
            <a:r>
              <a:rPr lang="en-US" sz="2400"/>
              <a:t>l:=m+1 we get </a:t>
            </a:r>
            <a:r>
              <a:rPr lang="en-US" sz="2400">
                <a:latin typeface="Symbol" pitchFamily="18" charset="2"/>
              </a:rPr>
              <a:t>ë</a:t>
            </a:r>
            <a:r>
              <a:rPr lang="en-US" sz="2400"/>
              <a:t>(l+r)/2</a:t>
            </a:r>
            <a:r>
              <a:rPr lang="en-US" sz="2400">
                <a:latin typeface="Symbol" pitchFamily="18" charset="2"/>
              </a:rPr>
              <a:t>û</a:t>
            </a:r>
            <a:r>
              <a:rPr lang="en-US" sz="2400">
                <a:latin typeface="MT Symbol" pitchFamily="82" charset="2"/>
              </a:rPr>
              <a:t> </a:t>
            </a:r>
            <a:r>
              <a:rPr lang="en-US" sz="2400"/>
              <a:t>+1 &gt; l</a:t>
            </a:r>
          </a:p>
          <a:p>
            <a:pPr lvl="1" eaLnBrk="1" hangingPunct="1">
              <a:lnSpc>
                <a:spcPct val="80000"/>
              </a:lnSpc>
              <a:defRPr/>
            </a:pPr>
            <a:r>
              <a:rPr lang="en-US" sz="2400"/>
              <a:t>r:=m-1 we get </a:t>
            </a:r>
            <a:r>
              <a:rPr lang="en-US" sz="2400">
                <a:latin typeface="Symbol" pitchFamily="18" charset="2"/>
              </a:rPr>
              <a:t>ë</a:t>
            </a:r>
            <a:r>
              <a:rPr lang="en-US" sz="2400"/>
              <a:t>(l+r)/2</a:t>
            </a:r>
            <a:r>
              <a:rPr lang="en-US" sz="2400">
                <a:latin typeface="Symbol" pitchFamily="18" charset="2"/>
              </a:rPr>
              <a:t>û</a:t>
            </a:r>
            <a:r>
              <a:rPr lang="en-US" sz="2400">
                <a:latin typeface="MT Symbol" pitchFamily="82" charset="2"/>
              </a:rPr>
              <a:t> </a:t>
            </a:r>
            <a:r>
              <a:rPr lang="en-US" sz="2400"/>
              <a:t>-1 &lt; r</a:t>
            </a:r>
          </a:p>
          <a:p>
            <a:pPr eaLnBrk="1" hangingPunct="1">
              <a:lnSpc>
                <a:spcPct val="80000"/>
              </a:lnSpc>
              <a:defRPr/>
            </a:pPr>
            <a:r>
              <a:rPr lang="en-US" sz="2800"/>
              <a:t>The range gets smaller during each iteration and the loop will terminate when l&lt;=r no longer holds.</a:t>
            </a:r>
            <a:endParaRPr lang="en-US" sz="2800" i="1"/>
          </a:p>
        </p:txBody>
      </p:sp>
      <p:sp>
        <p:nvSpPr>
          <p:cNvPr id="97284" name="Rectangle 4"/>
          <p:cNvSpPr>
            <a:spLocks noChangeArrowheads="1"/>
          </p:cNvSpPr>
          <p:nvPr/>
        </p:nvSpPr>
        <p:spPr bwMode="auto">
          <a:xfrm>
            <a:off x="457200" y="1638300"/>
            <a:ext cx="5254625" cy="2119313"/>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defRPr/>
            </a:pPr>
            <a:r>
              <a:rPr lang="en-US" sz="2400" b="1">
                <a:solidFill>
                  <a:srgbClr val="080808"/>
                </a:solidFill>
                <a:effectLst>
                  <a:outerShdw blurRad="38100" dist="38100" dir="2700000" algn="tl">
                    <a:srgbClr val="C0C0C0"/>
                  </a:outerShdw>
                </a:effectLst>
                <a:latin typeface="Tahoma" pitchFamily="34" charset="0"/>
              </a:rPr>
              <a:t>Invariant:</a:t>
            </a:r>
            <a:r>
              <a:rPr lang="en-US" sz="2400">
                <a:latin typeface="Tahoma" pitchFamily="34" charset="0"/>
              </a:rPr>
              <a:t> </a:t>
            </a:r>
            <a:br>
              <a:rPr lang="en-US" sz="2400" i="1">
                <a:latin typeface="Tahoma" pitchFamily="34" charset="0"/>
              </a:rPr>
            </a:br>
            <a:r>
              <a:rPr lang="en-US" sz="2400">
                <a:latin typeface="Symbol" pitchFamily="18" charset="2"/>
              </a:rPr>
              <a:t>"</a:t>
            </a:r>
            <a:r>
              <a:rPr lang="en-US" sz="2400">
                <a:latin typeface="Tahoma" pitchFamily="34" charset="0"/>
              </a:rPr>
              <a:t>i</a:t>
            </a:r>
            <a:r>
              <a:rPr lang="en-US" sz="2400">
                <a:latin typeface="Symbol" pitchFamily="18" charset="2"/>
              </a:rPr>
              <a:t>Î</a:t>
            </a:r>
            <a:r>
              <a:rPr lang="en-US" sz="2400">
                <a:latin typeface="Tahoma" pitchFamily="34" charset="0"/>
              </a:rPr>
              <a:t>[1..l-1]: A[i]&lt;q</a:t>
            </a:r>
            <a:r>
              <a:rPr lang="en-US" sz="2400">
                <a:latin typeface="MT Symbol" pitchFamily="82" charset="2"/>
              </a:rPr>
              <a:t> </a:t>
            </a:r>
            <a:r>
              <a:rPr lang="en-US" sz="2400">
                <a:latin typeface="Tahoma" pitchFamily="34" charset="0"/>
              </a:rPr>
              <a:t>(</a:t>
            </a:r>
            <a:r>
              <a:rPr lang="en-US" sz="2400">
                <a:solidFill>
                  <a:srgbClr val="080808"/>
                </a:solidFill>
                <a:effectLst>
                  <a:outerShdw blurRad="38100" dist="38100" dir="2700000" algn="tl">
                    <a:srgbClr val="C0C0C0"/>
                  </a:outerShdw>
                </a:effectLst>
                <a:latin typeface="Tahoma" pitchFamily="34" charset="0"/>
              </a:rPr>
              <a:t>Ia</a:t>
            </a:r>
            <a:r>
              <a:rPr lang="en-US" sz="2400">
                <a:latin typeface="Tahoma" pitchFamily="34" charset="0"/>
              </a:rPr>
              <a:t>) </a:t>
            </a:r>
            <a:r>
              <a:rPr lang="en-US" sz="2400">
                <a:latin typeface="Symbol" pitchFamily="18" charset="2"/>
              </a:rPr>
              <a:t>"</a:t>
            </a:r>
            <a:r>
              <a:rPr lang="en-US" sz="2400">
                <a:latin typeface="Tahoma" pitchFamily="34" charset="0"/>
              </a:rPr>
              <a:t>i</a:t>
            </a:r>
            <a:r>
              <a:rPr lang="en-US" sz="2400">
                <a:latin typeface="Symbol" pitchFamily="18" charset="2"/>
              </a:rPr>
              <a:t>Î</a:t>
            </a:r>
            <a:r>
              <a:rPr lang="en-US" sz="2400">
                <a:latin typeface="Tahoma" pitchFamily="34" charset="0"/>
              </a:rPr>
              <a:t>[r+1..n]: A[i]&gt;q (</a:t>
            </a:r>
            <a:r>
              <a:rPr lang="en-US" sz="2400">
                <a:solidFill>
                  <a:srgbClr val="080808"/>
                </a:solidFill>
                <a:effectLst>
                  <a:outerShdw blurRad="38100" dist="38100" dir="2700000" algn="tl">
                    <a:srgbClr val="C0C0C0"/>
                  </a:outerShdw>
                </a:effectLst>
                <a:latin typeface="Tahoma" pitchFamily="34" charset="0"/>
              </a:rPr>
              <a:t>Ib</a:t>
            </a:r>
            <a:r>
              <a:rPr lang="en-US" sz="2400">
                <a:latin typeface="Tahoma" pitchFamily="34" charset="0"/>
              </a:rPr>
              <a:t>)</a:t>
            </a:r>
          </a:p>
        </p:txBody>
      </p:sp>
      <p:sp>
        <p:nvSpPr>
          <p:cNvPr id="77832" name="Text Box 5"/>
          <p:cNvSpPr txBox="1">
            <a:spLocks noChangeArrowheads="1"/>
          </p:cNvSpPr>
          <p:nvPr/>
        </p:nvSpPr>
        <p:spPr bwMode="auto">
          <a:xfrm>
            <a:off x="5807075" y="1555750"/>
            <a:ext cx="6107113" cy="2351088"/>
          </a:xfrm>
          <a:prstGeom prst="rect">
            <a:avLst/>
          </a:prstGeom>
          <a:solidFill>
            <a:schemeClr val="bg1"/>
          </a:solidFill>
          <a:ln w="12700">
            <a:solidFill>
              <a:srgbClr val="3333CC"/>
            </a:solidFill>
            <a:miter lim="800000"/>
            <a:headEnd/>
            <a:tailEnd/>
          </a:ln>
          <a:effectLst>
            <a:outerShdw dist="107763" dir="2700000" algn="ctr" rotWithShape="0">
              <a:schemeClr val="bg2"/>
            </a:outerShdw>
          </a:effectLst>
        </p:spPr>
        <p:txBody>
          <a:bodyPr/>
          <a:lstStyle/>
          <a:p>
            <a:pPr marL="342900" indent="-342900">
              <a:lnSpc>
                <a:spcPct val="90000"/>
              </a:lnSpc>
              <a:defRPr/>
            </a:pPr>
            <a:r>
              <a:rPr lang="en-US">
                <a:latin typeface="Courier New" pitchFamily="49" charset="0"/>
              </a:rPr>
              <a:t>l := 1</a:t>
            </a:r>
          </a:p>
          <a:p>
            <a:pPr marL="342900" indent="-342900">
              <a:lnSpc>
                <a:spcPct val="90000"/>
              </a:lnSpc>
              <a:defRPr/>
            </a:pPr>
            <a:r>
              <a:rPr lang="en-US">
                <a:latin typeface="Courier New" pitchFamily="49" charset="0"/>
              </a:rPr>
              <a:t>r := </a:t>
            </a:r>
            <a:r>
              <a:rPr lang="en-US" i="1">
                <a:latin typeface="Courier New" pitchFamily="49" charset="0"/>
              </a:rPr>
              <a:t>n</a:t>
            </a:r>
            <a:endParaRPr lang="en-US">
              <a:latin typeface="Courier New" pitchFamily="49" charset="0"/>
            </a:endParaRPr>
          </a:p>
          <a:p>
            <a:pPr marL="342900" indent="-342900">
              <a:lnSpc>
                <a:spcPct val="90000"/>
              </a:lnSpc>
              <a:defRPr/>
            </a:pPr>
            <a:r>
              <a:rPr lang="en-US" b="1">
                <a:latin typeface="Courier New" pitchFamily="49" charset="0"/>
              </a:rPr>
              <a:t>do</a:t>
            </a:r>
          </a:p>
          <a:p>
            <a:pPr marL="342900" indent="-342900">
              <a:lnSpc>
                <a:spcPct val="90000"/>
              </a:lnSpc>
              <a:defRPr/>
            </a:pPr>
            <a:r>
              <a:rPr lang="en-US" b="1">
                <a:latin typeface="Courier New" pitchFamily="49" charset="0"/>
              </a:rPr>
              <a:t>  </a:t>
            </a:r>
            <a:r>
              <a:rPr lang="en-US">
                <a:latin typeface="Courier New" pitchFamily="49" charset="0"/>
              </a:rPr>
              <a:t>m := </a:t>
            </a:r>
            <a:r>
              <a:rPr lang="en-US">
                <a:latin typeface="Symbol" pitchFamily="18" charset="2"/>
              </a:rPr>
              <a:t>ë</a:t>
            </a:r>
            <a:r>
              <a:rPr lang="en-US">
                <a:latin typeface="Courier New" pitchFamily="49" charset="0"/>
              </a:rPr>
              <a:t>(l+r)/2</a:t>
            </a:r>
            <a:r>
              <a:rPr lang="en-US">
                <a:latin typeface="Symbol" pitchFamily="18" charset="2"/>
              </a:rPr>
              <a:t>û</a:t>
            </a:r>
            <a:endParaRPr lang="en-US">
              <a:latin typeface="Courier New" pitchFamily="49" charset="0"/>
            </a:endParaRPr>
          </a:p>
          <a:p>
            <a:pPr marL="342900" indent="-342900">
              <a:lnSpc>
                <a:spcPct val="90000"/>
              </a:lnSpc>
              <a:defRPr/>
            </a:pPr>
            <a:r>
              <a:rPr lang="en-US">
                <a:latin typeface="Courier New" pitchFamily="49" charset="0"/>
              </a:rPr>
              <a:t>  </a:t>
            </a:r>
            <a:r>
              <a:rPr lang="en-US" b="1">
                <a:latin typeface="Courier New" pitchFamily="49" charset="0"/>
              </a:rPr>
              <a:t>if </a:t>
            </a:r>
            <a:r>
              <a:rPr lang="en-US">
                <a:latin typeface="Courier New" pitchFamily="49" charset="0"/>
              </a:rPr>
              <a:t>A[m] = q </a:t>
            </a:r>
            <a:r>
              <a:rPr lang="en-US" b="1">
                <a:latin typeface="Courier New" pitchFamily="49" charset="0"/>
              </a:rPr>
              <a:t>then</a:t>
            </a:r>
            <a:r>
              <a:rPr lang="en-US">
                <a:latin typeface="Courier New" pitchFamily="49" charset="0"/>
              </a:rPr>
              <a:t> </a:t>
            </a:r>
            <a:r>
              <a:rPr lang="en-US" b="1">
                <a:latin typeface="Courier New" pitchFamily="49" charset="0"/>
              </a:rPr>
              <a:t>return </a:t>
            </a:r>
            <a:r>
              <a:rPr lang="en-US">
                <a:latin typeface="Courier New" pitchFamily="49" charset="0"/>
              </a:rPr>
              <a:t>m</a:t>
            </a:r>
          </a:p>
          <a:p>
            <a:pPr marL="342900" indent="-342900">
              <a:lnSpc>
                <a:spcPct val="90000"/>
              </a:lnSpc>
              <a:defRPr/>
            </a:pPr>
            <a:r>
              <a:rPr lang="en-US">
                <a:latin typeface="Courier New" pitchFamily="49" charset="0"/>
              </a:rPr>
              <a:t>  </a:t>
            </a:r>
            <a:r>
              <a:rPr lang="en-US" b="1">
                <a:latin typeface="Courier New" pitchFamily="49" charset="0"/>
              </a:rPr>
              <a:t>else if </a:t>
            </a:r>
            <a:r>
              <a:rPr lang="en-US">
                <a:latin typeface="Courier New" pitchFamily="49" charset="0"/>
              </a:rPr>
              <a:t>A[m] &gt; q </a:t>
            </a:r>
            <a:r>
              <a:rPr lang="en-US" b="1">
                <a:latin typeface="Courier New" pitchFamily="49" charset="0"/>
              </a:rPr>
              <a:t>then </a:t>
            </a:r>
            <a:r>
              <a:rPr lang="en-US">
                <a:latin typeface="Courier New" pitchFamily="49" charset="0"/>
              </a:rPr>
              <a:t>r := m-1</a:t>
            </a:r>
          </a:p>
          <a:p>
            <a:pPr marL="342900" indent="-342900">
              <a:lnSpc>
                <a:spcPct val="90000"/>
              </a:lnSpc>
              <a:defRPr/>
            </a:pPr>
            <a:r>
              <a:rPr lang="en-US">
                <a:latin typeface="Courier New" pitchFamily="49" charset="0"/>
              </a:rPr>
              <a:t>  </a:t>
            </a:r>
            <a:r>
              <a:rPr lang="en-US" b="1">
                <a:latin typeface="Courier New" pitchFamily="49" charset="0"/>
              </a:rPr>
              <a:t>else </a:t>
            </a:r>
            <a:r>
              <a:rPr lang="en-US">
                <a:latin typeface="Courier New" pitchFamily="49" charset="0"/>
              </a:rPr>
              <a:t>l := m+1 </a:t>
            </a:r>
            <a:endParaRPr lang="en-US" b="1">
              <a:latin typeface="Courier New" pitchFamily="49" charset="0"/>
            </a:endParaRPr>
          </a:p>
          <a:p>
            <a:pPr marL="342900" indent="-342900">
              <a:lnSpc>
                <a:spcPct val="90000"/>
              </a:lnSpc>
              <a:defRPr/>
            </a:pPr>
            <a:r>
              <a:rPr lang="en-US" b="1">
                <a:latin typeface="Courier New" pitchFamily="49" charset="0"/>
              </a:rPr>
              <a:t>while </a:t>
            </a:r>
            <a:r>
              <a:rPr lang="en-GB">
                <a:latin typeface="Courier New" pitchFamily="49" charset="0"/>
              </a:rPr>
              <a:t>l &lt;= r</a:t>
            </a:r>
          </a:p>
          <a:p>
            <a:pPr marL="342900" indent="-342900">
              <a:lnSpc>
                <a:spcPct val="90000"/>
              </a:lnSpc>
              <a:defRPr/>
            </a:pPr>
            <a:r>
              <a:rPr lang="en-GB" b="1">
                <a:latin typeface="Courier New" pitchFamily="49" charset="0"/>
              </a:rPr>
              <a:t>return </a:t>
            </a:r>
            <a:r>
              <a:rPr lang="en-GB" i="1">
                <a:latin typeface="Courier New" pitchFamily="49" charset="0"/>
              </a:rPr>
              <a:t>NIL</a:t>
            </a:r>
          </a:p>
        </p:txBody>
      </p:sp>
      <p:sp>
        <p:nvSpPr>
          <p:cNvPr id="8" name="Footer Placeholder 6">
            <a:extLst>
              <a:ext uri="{FF2B5EF4-FFF2-40B4-BE49-F238E27FC236}">
                <a16:creationId xmlns:a16="http://schemas.microsoft.com/office/drawing/2014/main" id="{3EFD428B-142D-4AEF-A049-02E90865E7F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2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2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9413" y="0"/>
            <a:ext cx="10912475" cy="769938"/>
          </a:xfrm>
          <a:prstGeom prst="rect">
            <a:avLst/>
          </a:prstGeom>
        </p:spPr>
        <p:txBody>
          <a:bodyPr wrap="none">
            <a:spAutoFit/>
          </a:bodyPr>
          <a:lstStyle/>
          <a:p>
            <a:pPr>
              <a:defRPr/>
            </a:pPr>
            <a:r>
              <a:rPr lang="en-US" sz="4400" b="1" dirty="0">
                <a:latin typeface="+mj-lt"/>
              </a:rPr>
              <a:t>Growth Rates and Dominance Relations</a:t>
            </a:r>
            <a:endParaRPr lang="en-US" sz="4400" dirty="0">
              <a:latin typeface="+mj-lt"/>
            </a:endParaRPr>
          </a:p>
        </p:txBody>
      </p:sp>
      <p:pic>
        <p:nvPicPr>
          <p:cNvPr id="74755" name="Picture 2"/>
          <p:cNvPicPr>
            <a:picLocks noChangeAspect="1" noChangeArrowheads="1"/>
          </p:cNvPicPr>
          <p:nvPr/>
        </p:nvPicPr>
        <p:blipFill>
          <a:blip r:embed="rId2"/>
          <a:srcRect/>
          <a:stretch>
            <a:fillRect/>
          </a:stretch>
        </p:blipFill>
        <p:spPr bwMode="auto">
          <a:xfrm>
            <a:off x="303213" y="838200"/>
            <a:ext cx="11880850" cy="4724400"/>
          </a:xfrm>
          <a:prstGeom prst="rect">
            <a:avLst/>
          </a:prstGeom>
          <a:noFill/>
          <a:ln w="9525">
            <a:noFill/>
            <a:miter lim="800000"/>
            <a:headEnd/>
            <a:tailEnd/>
          </a:ln>
        </p:spPr>
      </p:pic>
      <p:pic>
        <p:nvPicPr>
          <p:cNvPr id="74756" name="Picture 3"/>
          <p:cNvPicPr>
            <a:picLocks noChangeAspect="1" noChangeArrowheads="1"/>
          </p:cNvPicPr>
          <p:nvPr/>
        </p:nvPicPr>
        <p:blipFill>
          <a:blip r:embed="rId3"/>
          <a:srcRect/>
          <a:stretch>
            <a:fillRect/>
          </a:stretch>
        </p:blipFill>
        <p:spPr bwMode="auto">
          <a:xfrm>
            <a:off x="760413" y="5486400"/>
            <a:ext cx="10102850" cy="762000"/>
          </a:xfrm>
          <a:prstGeom prst="rect">
            <a:avLst/>
          </a:prstGeom>
          <a:noFill/>
          <a:ln w="9525">
            <a:noFill/>
            <a:miter lim="800000"/>
            <a:headEnd/>
            <a:tailEnd/>
          </a:ln>
        </p:spPr>
      </p:pic>
      <p:sp>
        <p:nvSpPr>
          <p:cNvPr id="7475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D519F0FF-4F7E-45A8-B517-35A3EFC5E67E}" type="slidenum">
              <a:rPr lang="en-US" smtClean="0"/>
              <a:pPr/>
              <a:t>73</a:t>
            </a:fld>
            <a:endParaRPr lang="en-US"/>
          </a:p>
        </p:txBody>
      </p:sp>
      <p:sp>
        <p:nvSpPr>
          <p:cNvPr id="8" name="Footer Placeholder 6">
            <a:extLst>
              <a:ext uri="{FF2B5EF4-FFF2-40B4-BE49-F238E27FC236}">
                <a16:creationId xmlns:a16="http://schemas.microsoft.com/office/drawing/2014/main" id="{6264C6C5-F0AA-4D94-B931-3E88D7D296D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D5BE8A56-8946-43D6-9600-86E3C665D08F}" type="slidenum">
              <a:rPr lang="en-US" smtClean="0"/>
              <a:pPr/>
              <a:t>74</a:t>
            </a:fld>
            <a:endParaRPr lang="en-US"/>
          </a:p>
        </p:txBody>
      </p:sp>
      <p:sp>
        <p:nvSpPr>
          <p:cNvPr id="261122" name="Rectangle 2"/>
          <p:cNvSpPr>
            <a:spLocks noGrp="1" noChangeArrowheads="1"/>
          </p:cNvSpPr>
          <p:nvPr>
            <p:ph type="title"/>
          </p:nvPr>
        </p:nvSpPr>
        <p:spPr/>
        <p:txBody>
          <a:bodyPr/>
          <a:lstStyle/>
          <a:p>
            <a:pPr eaLnBrk="1" hangingPunct="1">
              <a:defRPr/>
            </a:pPr>
            <a:r>
              <a:rPr lang="da-DK"/>
              <a:t>Proof by Induction</a:t>
            </a:r>
          </a:p>
        </p:txBody>
      </p:sp>
      <p:sp>
        <p:nvSpPr>
          <p:cNvPr id="261123" name="Rectangle 3"/>
          <p:cNvSpPr>
            <a:spLocks noGrp="1" noChangeArrowheads="1"/>
          </p:cNvSpPr>
          <p:nvPr>
            <p:ph type="body" idx="1"/>
          </p:nvPr>
        </p:nvSpPr>
        <p:spPr/>
        <p:txBody>
          <a:bodyPr/>
          <a:lstStyle/>
          <a:p>
            <a:pPr eaLnBrk="1" hangingPunct="1">
              <a:defRPr/>
            </a:pPr>
            <a:r>
              <a:rPr lang="da-DK" sz="2800"/>
              <a:t>We want to show that property </a:t>
            </a:r>
            <a:r>
              <a:rPr lang="da-DK" sz="2800" i="1"/>
              <a:t>P </a:t>
            </a:r>
            <a:r>
              <a:rPr lang="da-DK" sz="2800"/>
              <a:t>is true for all integers </a:t>
            </a:r>
            <a:r>
              <a:rPr lang="da-DK" sz="2800" i="1"/>
              <a:t>n </a:t>
            </a:r>
            <a:r>
              <a:rPr lang="da-DK" sz="2800">
                <a:latin typeface="Symbol" pitchFamily="18" charset="2"/>
              </a:rPr>
              <a:t>³</a:t>
            </a:r>
            <a:r>
              <a:rPr lang="da-DK" sz="2800"/>
              <a:t> </a:t>
            </a:r>
            <a:r>
              <a:rPr lang="da-DK" sz="2800" i="1"/>
              <a:t>n</a:t>
            </a:r>
            <a:r>
              <a:rPr lang="da-DK" sz="2800" baseline="-25000"/>
              <a:t>0</a:t>
            </a:r>
            <a:r>
              <a:rPr lang="da-DK" sz="2800"/>
              <a:t>.</a:t>
            </a:r>
          </a:p>
          <a:p>
            <a:pPr eaLnBrk="1" hangingPunct="1">
              <a:defRPr/>
            </a:pPr>
            <a:r>
              <a:rPr lang="da-DK" sz="2800" b="1"/>
              <a:t>Basis</a:t>
            </a:r>
            <a:r>
              <a:rPr lang="da-DK" sz="2800"/>
              <a:t>: prove that </a:t>
            </a:r>
            <a:r>
              <a:rPr lang="da-DK" sz="2800" i="1"/>
              <a:t>P</a:t>
            </a:r>
            <a:r>
              <a:rPr lang="da-DK" sz="2800"/>
              <a:t> is true for </a:t>
            </a:r>
            <a:r>
              <a:rPr lang="da-DK" sz="2800" i="1"/>
              <a:t>n</a:t>
            </a:r>
            <a:r>
              <a:rPr lang="da-DK" sz="2800" baseline="-25000"/>
              <a:t>0</a:t>
            </a:r>
            <a:r>
              <a:rPr lang="da-DK" sz="2800"/>
              <a:t>.</a:t>
            </a:r>
            <a:endParaRPr lang="da-DK" sz="2800" baseline="-25000"/>
          </a:p>
          <a:p>
            <a:pPr eaLnBrk="1" hangingPunct="1">
              <a:defRPr/>
            </a:pPr>
            <a:r>
              <a:rPr lang="da-DK" sz="2800" b="1"/>
              <a:t>Inductive step</a:t>
            </a:r>
            <a:r>
              <a:rPr lang="da-DK" sz="2800"/>
              <a:t>: prove that if </a:t>
            </a:r>
            <a:r>
              <a:rPr lang="da-DK" sz="2800" i="1"/>
              <a:t>P</a:t>
            </a:r>
            <a:r>
              <a:rPr lang="da-DK" sz="2800"/>
              <a:t> is true for all </a:t>
            </a:r>
            <a:r>
              <a:rPr lang="da-DK" sz="2800" i="1"/>
              <a:t>k</a:t>
            </a:r>
            <a:r>
              <a:rPr lang="da-DK" sz="2800"/>
              <a:t> such that </a:t>
            </a:r>
            <a:r>
              <a:rPr lang="da-DK" sz="2800" i="1"/>
              <a:t>n</a:t>
            </a:r>
            <a:r>
              <a:rPr lang="da-DK" sz="2800" baseline="-25000"/>
              <a:t>0 </a:t>
            </a:r>
            <a:r>
              <a:rPr lang="da-DK" sz="2800">
                <a:latin typeface="Symbol" pitchFamily="18" charset="2"/>
              </a:rPr>
              <a:t>£</a:t>
            </a:r>
            <a:r>
              <a:rPr lang="da-DK" sz="2800" baseline="-25000"/>
              <a:t> </a:t>
            </a:r>
            <a:r>
              <a:rPr lang="da-DK" sz="2800" i="1"/>
              <a:t>k </a:t>
            </a:r>
            <a:r>
              <a:rPr lang="da-DK" sz="2800">
                <a:latin typeface="Symbol" pitchFamily="18" charset="2"/>
              </a:rPr>
              <a:t>£</a:t>
            </a:r>
            <a:r>
              <a:rPr lang="da-DK" sz="2800"/>
              <a:t> </a:t>
            </a:r>
            <a:r>
              <a:rPr lang="da-DK" sz="2800" i="1"/>
              <a:t>n </a:t>
            </a:r>
            <a:r>
              <a:rPr lang="da-DK" sz="2800"/>
              <a:t>– 1 then </a:t>
            </a:r>
            <a:r>
              <a:rPr lang="da-DK" sz="2800" i="1"/>
              <a:t>P</a:t>
            </a:r>
            <a:r>
              <a:rPr lang="da-DK" sz="2800"/>
              <a:t> is also true for </a:t>
            </a:r>
            <a:r>
              <a:rPr lang="da-DK" sz="2800" i="1"/>
              <a:t>n.</a:t>
            </a:r>
          </a:p>
          <a:p>
            <a:pPr eaLnBrk="1" hangingPunct="1">
              <a:defRPr/>
            </a:pPr>
            <a:r>
              <a:rPr lang="da-DK" sz="2800"/>
              <a:t>Example</a:t>
            </a:r>
          </a:p>
          <a:p>
            <a:pPr eaLnBrk="1" hangingPunct="1">
              <a:defRPr/>
            </a:pPr>
            <a:endParaRPr lang="da-DK" sz="2800"/>
          </a:p>
          <a:p>
            <a:pPr eaLnBrk="1" hangingPunct="1">
              <a:defRPr/>
            </a:pPr>
            <a:r>
              <a:rPr lang="da-DK" sz="2800"/>
              <a:t>Basis</a:t>
            </a:r>
          </a:p>
          <a:p>
            <a:pPr eaLnBrk="1" hangingPunct="1">
              <a:defRPr/>
            </a:pPr>
            <a:endParaRPr lang="da-DK" sz="2800" baseline="-25000"/>
          </a:p>
        </p:txBody>
      </p:sp>
      <p:graphicFrame>
        <p:nvGraphicFramePr>
          <p:cNvPr id="6146" name="Object 4"/>
          <p:cNvGraphicFramePr>
            <a:graphicFrameLocks noChangeAspect="1"/>
          </p:cNvGraphicFramePr>
          <p:nvPr/>
        </p:nvGraphicFramePr>
        <p:xfrm>
          <a:off x="3656013" y="4419600"/>
          <a:ext cx="4967287" cy="862013"/>
        </p:xfrm>
        <a:graphic>
          <a:graphicData uri="http://schemas.openxmlformats.org/presentationml/2006/ole">
            <mc:AlternateContent xmlns:mc="http://schemas.openxmlformats.org/markup-compatibility/2006">
              <mc:Choice xmlns:v="urn:schemas-microsoft-com:vml" Requires="v">
                <p:oleObj spid="_x0000_s6184" name="Equation" r:id="rId3" imgW="1866900" imgH="431800" progId="Equation.DSMT4">
                  <p:embed/>
                </p:oleObj>
              </mc:Choice>
              <mc:Fallback>
                <p:oleObj name="Equation" r:id="rId3" imgW="18669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013" y="4419600"/>
                        <a:ext cx="4967287"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ChangeAspect="1"/>
          </p:cNvGraphicFramePr>
          <p:nvPr/>
        </p:nvGraphicFramePr>
        <p:xfrm>
          <a:off x="3527425" y="5257800"/>
          <a:ext cx="3278188" cy="862013"/>
        </p:xfrm>
        <a:graphic>
          <a:graphicData uri="http://schemas.openxmlformats.org/presentationml/2006/ole">
            <mc:AlternateContent xmlns:mc="http://schemas.openxmlformats.org/markup-compatibility/2006">
              <mc:Choice xmlns:v="urn:schemas-microsoft-com:vml" Requires="v">
                <p:oleObj spid="_x0000_s6185" name="Equation" r:id="rId5" imgW="1231366" imgH="431613" progId="Equation.DSMT4">
                  <p:embed/>
                </p:oleObj>
              </mc:Choice>
              <mc:Fallback>
                <p:oleObj name="Equation" r:id="rId5" imgW="1231366" imgH="431613"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7425" y="5257800"/>
                        <a:ext cx="3278188"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Footer Placeholder 6">
            <a:extLst>
              <a:ext uri="{FF2B5EF4-FFF2-40B4-BE49-F238E27FC236}">
                <a16:creationId xmlns:a16="http://schemas.microsoft.com/office/drawing/2014/main" id="{3E990287-7354-448B-8447-14F044B34E3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E2DD3EDC-3725-40B1-84FF-874518285D0F}" type="slidenum">
              <a:rPr lang="en-US" smtClean="0"/>
              <a:pPr/>
              <a:t>75</a:t>
            </a:fld>
            <a:endParaRPr lang="en-US"/>
          </a:p>
        </p:txBody>
      </p:sp>
      <p:sp>
        <p:nvSpPr>
          <p:cNvPr id="262146" name="Rectangle 2"/>
          <p:cNvSpPr>
            <a:spLocks noGrp="1" noChangeArrowheads="1"/>
          </p:cNvSpPr>
          <p:nvPr>
            <p:ph type="title"/>
          </p:nvPr>
        </p:nvSpPr>
        <p:spPr/>
        <p:txBody>
          <a:bodyPr/>
          <a:lstStyle/>
          <a:p>
            <a:pPr eaLnBrk="1" hangingPunct="1">
              <a:defRPr/>
            </a:pPr>
            <a:r>
              <a:rPr lang="da-DK"/>
              <a:t>...Proof by Induction</a:t>
            </a:r>
          </a:p>
        </p:txBody>
      </p:sp>
      <p:graphicFrame>
        <p:nvGraphicFramePr>
          <p:cNvPr id="7170" name="Object 3"/>
          <p:cNvGraphicFramePr>
            <a:graphicFrameLocks noGrp="1" noChangeAspect="1"/>
          </p:cNvGraphicFramePr>
          <p:nvPr>
            <p:ph type="body" idx="1"/>
          </p:nvPr>
        </p:nvGraphicFramePr>
        <p:xfrm>
          <a:off x="1216025" y="2043113"/>
          <a:ext cx="7866063" cy="3846512"/>
        </p:xfrm>
        <a:graphic>
          <a:graphicData uri="http://schemas.openxmlformats.org/presentationml/2006/ole">
            <mc:AlternateContent xmlns:mc="http://schemas.openxmlformats.org/markup-compatibility/2006">
              <mc:Choice xmlns:v="urn:schemas-microsoft-com:vml" Requires="v">
                <p:oleObj spid="_x0000_s7189" name="Equation" r:id="rId3" imgW="2387600" imgH="1701800" progId="Equation.DSMT4">
                  <p:embed/>
                </p:oleObj>
              </mc:Choice>
              <mc:Fallback>
                <p:oleObj name="Equation" r:id="rId3" imgW="2387600" imgH="1701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025" y="2043113"/>
                        <a:ext cx="7866063" cy="3846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2148" name="Rectangle 4"/>
          <p:cNvSpPr>
            <a:spLocks noGrp="1" noChangeArrowheads="1"/>
          </p:cNvSpPr>
          <p:nvPr>
            <p:ph type="body" idx="1"/>
          </p:nvPr>
        </p:nvSpPr>
        <p:spPr/>
        <p:txBody>
          <a:bodyPr/>
          <a:lstStyle/>
          <a:p>
            <a:pPr eaLnBrk="1" hangingPunct="1">
              <a:defRPr/>
            </a:pPr>
            <a:r>
              <a:rPr lang="da-DK"/>
              <a:t>Inductive Step</a:t>
            </a:r>
          </a:p>
        </p:txBody>
      </p:sp>
      <p:sp>
        <p:nvSpPr>
          <p:cNvPr id="7" name="Footer Placeholder 6">
            <a:extLst>
              <a:ext uri="{FF2B5EF4-FFF2-40B4-BE49-F238E27FC236}">
                <a16:creationId xmlns:a16="http://schemas.microsoft.com/office/drawing/2014/main" id="{7DC315F9-DB88-401A-98F8-37692411C7A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1A0540C8-BEF9-4590-93A1-1815FC0AAE7E}" type="slidenum">
              <a:rPr lang="en-US" smtClean="0"/>
              <a:pPr/>
              <a:t>76</a:t>
            </a:fld>
            <a:endParaRPr lang="en-US"/>
          </a:p>
        </p:txBody>
      </p:sp>
      <p:sp>
        <p:nvSpPr>
          <p:cNvPr id="251906" name="Rectangle 2"/>
          <p:cNvSpPr>
            <a:spLocks noGrp="1" noChangeArrowheads="1"/>
          </p:cNvSpPr>
          <p:nvPr>
            <p:ph type="title"/>
          </p:nvPr>
        </p:nvSpPr>
        <p:spPr/>
        <p:txBody>
          <a:bodyPr/>
          <a:lstStyle/>
          <a:p>
            <a:pPr eaLnBrk="1" hangingPunct="1">
              <a:defRPr/>
            </a:pPr>
            <a:r>
              <a:rPr lang="da-DK"/>
              <a:t>Sorting</a:t>
            </a:r>
            <a:endParaRPr lang="en-US"/>
          </a:p>
        </p:txBody>
      </p:sp>
      <p:sp>
        <p:nvSpPr>
          <p:cNvPr id="251907" name="Rectangle 3"/>
          <p:cNvSpPr>
            <a:spLocks noGrp="1" noChangeArrowheads="1"/>
          </p:cNvSpPr>
          <p:nvPr>
            <p:ph type="body" idx="1"/>
          </p:nvPr>
        </p:nvSpPr>
        <p:spPr/>
        <p:txBody>
          <a:bodyPr/>
          <a:lstStyle/>
          <a:p>
            <a:pPr eaLnBrk="1" hangingPunct="1">
              <a:lnSpc>
                <a:spcPct val="120000"/>
              </a:lnSpc>
              <a:defRPr/>
            </a:pPr>
            <a:r>
              <a:rPr lang="da-DK" sz="2800"/>
              <a:t>Sorting is a classical and important algorithmic problem.</a:t>
            </a:r>
          </a:p>
          <a:p>
            <a:pPr eaLnBrk="1" hangingPunct="1">
              <a:lnSpc>
                <a:spcPct val="120000"/>
              </a:lnSpc>
              <a:defRPr/>
            </a:pPr>
            <a:r>
              <a:rPr lang="da-DK" sz="2800"/>
              <a:t>We look at sorting arrays (in contrast to files, which restrict random access).</a:t>
            </a:r>
          </a:p>
          <a:p>
            <a:pPr eaLnBrk="1" hangingPunct="1">
              <a:lnSpc>
                <a:spcPct val="120000"/>
              </a:lnSpc>
              <a:defRPr/>
            </a:pPr>
            <a:r>
              <a:rPr lang="da-DK" sz="2800"/>
              <a:t>A key constraint is the efficient management of the space</a:t>
            </a:r>
          </a:p>
          <a:p>
            <a:pPr lvl="1" eaLnBrk="1" hangingPunct="1">
              <a:lnSpc>
                <a:spcPct val="120000"/>
              </a:lnSpc>
              <a:defRPr/>
            </a:pPr>
            <a:r>
              <a:rPr lang="da-DK" sz="2400"/>
              <a:t>In-place sorting algorithms</a:t>
            </a:r>
          </a:p>
          <a:p>
            <a:pPr eaLnBrk="1" hangingPunct="1">
              <a:lnSpc>
                <a:spcPct val="120000"/>
              </a:lnSpc>
              <a:defRPr/>
            </a:pPr>
            <a:r>
              <a:rPr lang="da-DK" sz="2800"/>
              <a:t>The efficiency comparison is based on the number of comparisons (C) and the number of movements (M).</a:t>
            </a:r>
          </a:p>
        </p:txBody>
      </p:sp>
      <p:sp>
        <p:nvSpPr>
          <p:cNvPr id="6" name="Footer Placeholder 6">
            <a:extLst>
              <a:ext uri="{FF2B5EF4-FFF2-40B4-BE49-F238E27FC236}">
                <a16:creationId xmlns:a16="http://schemas.microsoft.com/office/drawing/2014/main" id="{152844BD-67B5-45DC-82AE-2443E5225923}"/>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1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19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190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1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654CAD3C-1024-4E15-8CFF-D457898AE67C}" type="slidenum">
              <a:rPr lang="en-US" smtClean="0"/>
              <a:pPr/>
              <a:t>77</a:t>
            </a:fld>
            <a:endParaRPr lang="en-US"/>
          </a:p>
        </p:txBody>
      </p:sp>
      <p:sp>
        <p:nvSpPr>
          <p:cNvPr id="253954" name="Rectangle 2"/>
          <p:cNvSpPr>
            <a:spLocks noGrp="1" noChangeArrowheads="1"/>
          </p:cNvSpPr>
          <p:nvPr>
            <p:ph type="title"/>
          </p:nvPr>
        </p:nvSpPr>
        <p:spPr/>
        <p:txBody>
          <a:bodyPr/>
          <a:lstStyle/>
          <a:p>
            <a:pPr eaLnBrk="1" hangingPunct="1">
              <a:defRPr/>
            </a:pPr>
            <a:r>
              <a:rPr lang="da-DK"/>
              <a:t>Sorting</a:t>
            </a:r>
            <a:endParaRPr lang="en-US"/>
          </a:p>
        </p:txBody>
      </p:sp>
      <p:sp>
        <p:nvSpPr>
          <p:cNvPr id="253955" name="Rectangle 3"/>
          <p:cNvSpPr>
            <a:spLocks noGrp="1" noChangeArrowheads="1"/>
          </p:cNvSpPr>
          <p:nvPr>
            <p:ph type="body" idx="1"/>
          </p:nvPr>
        </p:nvSpPr>
        <p:spPr/>
        <p:txBody>
          <a:bodyPr/>
          <a:lstStyle/>
          <a:p>
            <a:pPr eaLnBrk="1" hangingPunct="1">
              <a:defRPr/>
            </a:pPr>
            <a:r>
              <a:rPr lang="da-DK" sz="2800"/>
              <a:t>Simple sorting methods use roughly n * n  comparisons</a:t>
            </a:r>
          </a:p>
          <a:p>
            <a:pPr lvl="1" eaLnBrk="1" hangingPunct="1">
              <a:defRPr/>
            </a:pPr>
            <a:r>
              <a:rPr lang="da-DK" sz="2400"/>
              <a:t>Insertion sort</a:t>
            </a:r>
          </a:p>
          <a:p>
            <a:pPr lvl="1" eaLnBrk="1" hangingPunct="1">
              <a:defRPr/>
            </a:pPr>
            <a:r>
              <a:rPr lang="da-DK" sz="2400"/>
              <a:t>Selection sort</a:t>
            </a:r>
          </a:p>
          <a:p>
            <a:pPr lvl="1" eaLnBrk="1" hangingPunct="1">
              <a:defRPr/>
            </a:pPr>
            <a:r>
              <a:rPr lang="da-DK" sz="2400"/>
              <a:t>Bubble sort</a:t>
            </a:r>
          </a:p>
          <a:p>
            <a:pPr eaLnBrk="1" hangingPunct="1">
              <a:defRPr/>
            </a:pPr>
            <a:r>
              <a:rPr lang="da-DK" sz="2800"/>
              <a:t>Fast sorting methods use roughly n * log n comparisons.</a:t>
            </a:r>
          </a:p>
          <a:p>
            <a:pPr lvl="1" eaLnBrk="1" hangingPunct="1">
              <a:defRPr/>
            </a:pPr>
            <a:r>
              <a:rPr lang="da-DK" sz="2400"/>
              <a:t>Merge sort</a:t>
            </a:r>
          </a:p>
          <a:p>
            <a:pPr lvl="1" eaLnBrk="1" hangingPunct="1">
              <a:defRPr/>
            </a:pPr>
            <a:r>
              <a:rPr lang="da-DK" sz="2400"/>
              <a:t>Heap sort</a:t>
            </a:r>
          </a:p>
          <a:p>
            <a:pPr lvl="1" eaLnBrk="1" hangingPunct="1">
              <a:defRPr/>
            </a:pPr>
            <a:r>
              <a:rPr lang="da-DK" sz="2400"/>
              <a:t>Quicksort</a:t>
            </a:r>
            <a:endParaRPr lang="en-US" sz="2400"/>
          </a:p>
        </p:txBody>
      </p:sp>
      <p:sp>
        <p:nvSpPr>
          <p:cNvPr id="6" name="Footer Placeholder 6">
            <a:extLst>
              <a:ext uri="{FF2B5EF4-FFF2-40B4-BE49-F238E27FC236}">
                <a16:creationId xmlns:a16="http://schemas.microsoft.com/office/drawing/2014/main" id="{B7DEB85B-7102-494F-916D-07D2B5B997D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39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39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395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39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39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395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39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50E6514A-7D94-49C5-80CB-EC538F394624}" type="slidenum">
              <a:rPr lang="en-US" smtClean="0"/>
              <a:pPr/>
              <a:t>78</a:t>
            </a:fld>
            <a:endParaRPr lang="en-US"/>
          </a:p>
        </p:txBody>
      </p:sp>
      <p:sp>
        <p:nvSpPr>
          <p:cNvPr id="267266" name="Rectangle 2"/>
          <p:cNvSpPr>
            <a:spLocks noGrp="1" noChangeArrowheads="1"/>
          </p:cNvSpPr>
          <p:nvPr>
            <p:ph type="title"/>
          </p:nvPr>
        </p:nvSpPr>
        <p:spPr/>
        <p:txBody>
          <a:bodyPr/>
          <a:lstStyle/>
          <a:p>
            <a:pPr eaLnBrk="1" hangingPunct="1">
              <a:defRPr/>
            </a:pPr>
            <a:r>
              <a:rPr lang="en-US"/>
              <a:t>References &amp; Readings</a:t>
            </a:r>
          </a:p>
        </p:txBody>
      </p:sp>
      <p:sp>
        <p:nvSpPr>
          <p:cNvPr id="267267" name="Rectangle 3"/>
          <p:cNvSpPr>
            <a:spLocks noGrp="1" noChangeArrowheads="1"/>
          </p:cNvSpPr>
          <p:nvPr>
            <p:ph type="body" idx="1"/>
          </p:nvPr>
        </p:nvSpPr>
        <p:spPr/>
        <p:txBody>
          <a:bodyPr/>
          <a:lstStyle/>
          <a:p>
            <a:pPr eaLnBrk="1" hangingPunct="1">
              <a:lnSpc>
                <a:spcPct val="80000"/>
              </a:lnSpc>
              <a:defRPr/>
            </a:pPr>
            <a:r>
              <a:rPr lang="en-US" sz="2800"/>
              <a:t>CLRS</a:t>
            </a:r>
          </a:p>
          <a:p>
            <a:pPr lvl="1" eaLnBrk="1" hangingPunct="1">
              <a:lnSpc>
                <a:spcPct val="80000"/>
              </a:lnSpc>
              <a:defRPr/>
            </a:pPr>
            <a:r>
              <a:rPr lang="en-US" sz="2400"/>
              <a:t>Chapters: 1, 2 (2.1, 2.2), 3</a:t>
            </a:r>
          </a:p>
          <a:p>
            <a:pPr lvl="1" eaLnBrk="1" hangingPunct="1">
              <a:lnSpc>
                <a:spcPct val="80000"/>
              </a:lnSpc>
              <a:defRPr/>
            </a:pPr>
            <a:r>
              <a:rPr lang="en-US" sz="2400"/>
              <a:t>Exercises: 1.2-2, 1.2-3, 2.1-3, 2.1-4, 2.2-1, 2.2-3, 3.1-1, 3.1-4, 3.1-6, 3.1</a:t>
            </a:r>
          </a:p>
          <a:p>
            <a:pPr lvl="1" eaLnBrk="1" hangingPunct="1">
              <a:lnSpc>
                <a:spcPct val="80000"/>
              </a:lnSpc>
              <a:defRPr/>
            </a:pPr>
            <a:r>
              <a:rPr lang="en-US" sz="2400"/>
              <a:t>Problems: 1-1, 3-3</a:t>
            </a:r>
          </a:p>
          <a:p>
            <a:pPr eaLnBrk="1" hangingPunct="1">
              <a:lnSpc>
                <a:spcPct val="80000"/>
              </a:lnSpc>
              <a:defRPr/>
            </a:pPr>
            <a:r>
              <a:rPr lang="en-US" sz="2800"/>
              <a:t>HSR</a:t>
            </a:r>
          </a:p>
          <a:p>
            <a:pPr lvl="1" eaLnBrk="1" hangingPunct="1">
              <a:lnSpc>
                <a:spcPct val="80000"/>
              </a:lnSpc>
              <a:defRPr/>
            </a:pPr>
            <a:r>
              <a:rPr lang="en-US" sz="2400"/>
              <a:t>Chapters: 1 (1.1-1.3)</a:t>
            </a:r>
          </a:p>
          <a:p>
            <a:pPr lvl="1" eaLnBrk="1" hangingPunct="1">
              <a:lnSpc>
                <a:spcPct val="80000"/>
              </a:lnSpc>
              <a:defRPr/>
            </a:pPr>
            <a:r>
              <a:rPr lang="en-US" sz="2400"/>
              <a:t>Examples: 1.4-1.6, 1.11-1.13, 1.17-1.18</a:t>
            </a:r>
          </a:p>
          <a:p>
            <a:pPr lvl="1" eaLnBrk="1" hangingPunct="1">
              <a:lnSpc>
                <a:spcPct val="80000"/>
              </a:lnSpc>
              <a:defRPr/>
            </a:pPr>
            <a:r>
              <a:rPr lang="en-US" sz="2400"/>
              <a:t>Exercises: 1.3 (1-4, 8, 9)</a:t>
            </a:r>
          </a:p>
          <a:p>
            <a:pPr eaLnBrk="1" hangingPunct="1">
              <a:lnSpc>
                <a:spcPct val="80000"/>
              </a:lnSpc>
              <a:defRPr/>
            </a:pPr>
            <a:r>
              <a:rPr lang="en-US" sz="2800"/>
              <a:t>Review for laboratory</a:t>
            </a:r>
          </a:p>
          <a:p>
            <a:pPr lvl="1" eaLnBrk="1" hangingPunct="1">
              <a:lnSpc>
                <a:spcPct val="80000"/>
              </a:lnSpc>
              <a:defRPr/>
            </a:pPr>
            <a:r>
              <a:rPr lang="en-US" sz="2400"/>
              <a:t>HSR</a:t>
            </a:r>
          </a:p>
          <a:p>
            <a:pPr lvl="2" eaLnBrk="1" hangingPunct="1">
              <a:lnSpc>
                <a:spcPct val="80000"/>
              </a:lnSpc>
              <a:defRPr/>
            </a:pPr>
            <a:r>
              <a:rPr lang="en-US" sz="2000"/>
              <a:t>Chapters: 2, 3.2 - 3.5  </a:t>
            </a:r>
          </a:p>
          <a:p>
            <a:pPr lvl="1" eaLnBrk="1" hangingPunct="1">
              <a:lnSpc>
                <a:spcPct val="80000"/>
              </a:lnSpc>
              <a:defRPr/>
            </a:pPr>
            <a:r>
              <a:rPr lang="en-US" sz="2400"/>
              <a:t>CLRS</a:t>
            </a:r>
          </a:p>
          <a:p>
            <a:pPr lvl="2" eaLnBrk="1" hangingPunct="1">
              <a:lnSpc>
                <a:spcPct val="80000"/>
              </a:lnSpc>
              <a:defRPr/>
            </a:pPr>
            <a:r>
              <a:rPr lang="en-US" sz="2000"/>
              <a:t>Chapters: 6, 7, 10, 12</a:t>
            </a:r>
          </a:p>
        </p:txBody>
      </p:sp>
      <p:sp>
        <p:nvSpPr>
          <p:cNvPr id="6" name="Footer Placeholder 6">
            <a:extLst>
              <a:ext uri="{FF2B5EF4-FFF2-40B4-BE49-F238E27FC236}">
                <a16:creationId xmlns:a16="http://schemas.microsoft.com/office/drawing/2014/main" id="{4DF4A5E1-7349-49CA-950C-A42B4BE5E42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Objectives</a:t>
            </a:r>
          </a:p>
        </p:txBody>
      </p:sp>
      <p:sp>
        <p:nvSpPr>
          <p:cNvPr id="3" name="Content Placeholder 2"/>
          <p:cNvSpPr>
            <a:spLocks noGrp="1"/>
          </p:cNvSpPr>
          <p:nvPr>
            <p:ph idx="1"/>
          </p:nvPr>
        </p:nvSpPr>
        <p:spPr>
          <a:xfrm>
            <a:off x="0" y="914400"/>
            <a:ext cx="12188825" cy="5334000"/>
          </a:xfrm>
        </p:spPr>
        <p:txBody>
          <a:bodyPr/>
          <a:lstStyle/>
          <a:p>
            <a:pPr algn="just">
              <a:defRPr/>
            </a:pPr>
            <a:r>
              <a:rPr lang="en-US" dirty="0"/>
              <a:t>The objective of this course is to teach how we can compare algorithms, the complexity analysis of time and space, effective data structure for solving difficult problems and implementation of different algorithms with the practical examples. </a:t>
            </a:r>
          </a:p>
          <a:p>
            <a:pPr algn="just">
              <a:defRPr/>
            </a:pPr>
            <a:endParaRPr lang="en-US" dirty="0"/>
          </a:p>
          <a:p>
            <a:pPr algn="just">
              <a:defRPr/>
            </a:pPr>
            <a:r>
              <a:rPr lang="en-US" dirty="0"/>
              <a:t>The purpose of the course is </a:t>
            </a:r>
          </a:p>
          <a:p>
            <a:pPr lvl="1" algn="just">
              <a:defRPr/>
            </a:pPr>
            <a:r>
              <a:rPr lang="en-US" dirty="0"/>
              <a:t>a) to raise your level of sophistication in thinking about the design and analysis of algorithms; </a:t>
            </a:r>
          </a:p>
          <a:p>
            <a:pPr lvl="1" algn="just">
              <a:defRPr/>
            </a:pPr>
            <a:r>
              <a:rPr lang="en-US" dirty="0"/>
              <a:t>b) learn some of the classic algorithms and recent improvements;</a:t>
            </a:r>
          </a:p>
          <a:p>
            <a:pPr lvl="1" algn="just">
              <a:defRPr/>
            </a:pPr>
            <a:r>
              <a:rPr lang="en-US" dirty="0"/>
              <a:t>c) exercise your creativity in designing algorithms. </a:t>
            </a:r>
          </a:p>
        </p:txBody>
      </p:sp>
      <p:sp>
        <p:nvSpPr>
          <p:cNvPr id="1536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60AA4103-C416-4F12-87D8-78FDCC691367}" type="slidenum">
              <a:rPr lang="en-US" smtClean="0"/>
              <a:pPr/>
              <a:t>8</a:t>
            </a:fld>
            <a:endParaRPr lang="en-US"/>
          </a:p>
        </p:txBody>
      </p:sp>
      <p:sp>
        <p:nvSpPr>
          <p:cNvPr id="6" name="Footer Placeholder 6">
            <a:extLst>
              <a:ext uri="{FF2B5EF4-FFF2-40B4-BE49-F238E27FC236}">
                <a16:creationId xmlns:a16="http://schemas.microsoft.com/office/drawing/2014/main" id="{9DF4F280-1844-46E1-9BDD-A8436827BD5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77614430-C135-4C0C-B363-15E86DAE3A9E}" type="slidenum">
              <a:rPr lang="en-US" smtClean="0"/>
              <a:pPr/>
              <a:t>9</a:t>
            </a:fld>
            <a:endParaRPr lang="en-US"/>
          </a:p>
        </p:txBody>
      </p:sp>
      <p:sp>
        <p:nvSpPr>
          <p:cNvPr id="2" name="Rectangle 2"/>
          <p:cNvSpPr>
            <a:spLocks noGrp="1" noChangeArrowheads="1"/>
          </p:cNvSpPr>
          <p:nvPr>
            <p:ph type="title"/>
          </p:nvPr>
        </p:nvSpPr>
        <p:spPr/>
        <p:txBody>
          <a:bodyPr/>
          <a:lstStyle/>
          <a:p>
            <a:pPr eaLnBrk="1" hangingPunct="1">
              <a:defRPr/>
            </a:pPr>
            <a:r>
              <a:rPr lang="en-US" dirty="0"/>
              <a:t>Course Prerequisites</a:t>
            </a:r>
          </a:p>
        </p:txBody>
      </p:sp>
      <p:sp>
        <p:nvSpPr>
          <p:cNvPr id="3" name="Rectangle 3"/>
          <p:cNvSpPr>
            <a:spLocks noGrp="1" noChangeArrowheads="1"/>
          </p:cNvSpPr>
          <p:nvPr>
            <p:ph type="body" idx="1"/>
          </p:nvPr>
        </p:nvSpPr>
        <p:spPr>
          <a:xfrm>
            <a:off x="0" y="1171575"/>
            <a:ext cx="12188825" cy="5284788"/>
          </a:xfrm>
        </p:spPr>
        <p:txBody>
          <a:bodyPr/>
          <a:lstStyle/>
          <a:p>
            <a:pPr eaLnBrk="1" hangingPunct="1">
              <a:defRPr/>
            </a:pPr>
            <a:r>
              <a:rPr lang="en-US" sz="2800"/>
              <a:t>Programming</a:t>
            </a:r>
          </a:p>
          <a:p>
            <a:pPr lvl="1" eaLnBrk="1" hangingPunct="1">
              <a:defRPr/>
            </a:pPr>
            <a:r>
              <a:rPr lang="en-US" sz="2400"/>
              <a:t>Data types, operations</a:t>
            </a:r>
          </a:p>
          <a:p>
            <a:pPr lvl="1" eaLnBrk="1" hangingPunct="1">
              <a:defRPr/>
            </a:pPr>
            <a:r>
              <a:rPr lang="en-US" sz="2400"/>
              <a:t>Conditional statements</a:t>
            </a:r>
          </a:p>
          <a:p>
            <a:pPr lvl="1" eaLnBrk="1" hangingPunct="1">
              <a:defRPr/>
            </a:pPr>
            <a:r>
              <a:rPr lang="en-US" sz="2400"/>
              <a:t>Loops</a:t>
            </a:r>
          </a:p>
          <a:p>
            <a:pPr lvl="1" eaLnBrk="1" hangingPunct="1">
              <a:defRPr/>
            </a:pPr>
            <a:r>
              <a:rPr lang="en-US" sz="2400"/>
              <a:t>Procedures and functions</a:t>
            </a:r>
          </a:p>
          <a:p>
            <a:pPr lvl="1" eaLnBrk="1" hangingPunct="1">
              <a:defRPr/>
            </a:pPr>
            <a:r>
              <a:rPr lang="en-US" sz="2400"/>
              <a:t>C/ C++/ Java</a:t>
            </a:r>
          </a:p>
          <a:p>
            <a:pPr eaLnBrk="1" hangingPunct="1">
              <a:defRPr/>
            </a:pPr>
            <a:r>
              <a:rPr lang="en-US" sz="2800"/>
              <a:t>Discrete Mathematics (proof theorems)</a:t>
            </a:r>
          </a:p>
          <a:p>
            <a:pPr eaLnBrk="1" hangingPunct="1">
              <a:defRPr/>
            </a:pPr>
            <a:r>
              <a:rPr lang="en-US" sz="2800"/>
              <a:t>Data Structures (array, structure, pointer, file, etc...)</a:t>
            </a:r>
          </a:p>
          <a:p>
            <a:pPr eaLnBrk="1" hangingPunct="1">
              <a:defRPr/>
            </a:pPr>
            <a:r>
              <a:rPr lang="en-US" sz="2800"/>
              <a:t>Computer lab (edit, compile, execute, debug)</a:t>
            </a:r>
          </a:p>
          <a:p>
            <a:pPr eaLnBrk="1" hangingPunct="1">
              <a:defRPr/>
            </a:pPr>
            <a:r>
              <a:rPr lang="en-US" sz="2800" b="1" u="sng">
                <a:solidFill>
                  <a:srgbClr val="080808"/>
                </a:solidFill>
              </a:rPr>
              <a:t>If you lack of any of the above please refine yourselves.</a:t>
            </a:r>
          </a:p>
        </p:txBody>
      </p:sp>
      <p:sp>
        <p:nvSpPr>
          <p:cNvPr id="6" name="Footer Placeholder 6">
            <a:extLst>
              <a:ext uri="{FF2B5EF4-FFF2-40B4-BE49-F238E27FC236}">
                <a16:creationId xmlns:a16="http://schemas.microsoft.com/office/drawing/2014/main" id="{ED6AFA89-1A2B-47AF-A0AD-C460D740344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501D9BA603434CADA74EAB3A49F7EB" ma:contentTypeVersion="2" ma:contentTypeDescription="Create a new document." ma:contentTypeScope="" ma:versionID="311c2b8d3c2d0c79a9240ba40b03ca15">
  <xsd:schema xmlns:xsd="http://www.w3.org/2001/XMLSchema" xmlns:xs="http://www.w3.org/2001/XMLSchema" xmlns:p="http://schemas.microsoft.com/office/2006/metadata/properties" xmlns:ns2="474f63a6-4944-4275-bc0c-58fed01c8c2e" targetNamespace="http://schemas.microsoft.com/office/2006/metadata/properties" ma:root="true" ma:fieldsID="767d216ee2c68aa8915243c3cb74fb98" ns2:_="">
    <xsd:import namespace="474f63a6-4944-4275-bc0c-58fed01c8c2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4f63a6-4944-4275-bc0c-58fed01c8c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381BBC-493F-410C-B494-14AD73223E04}"/>
</file>

<file path=customXml/itemProps2.xml><?xml version="1.0" encoding="utf-8"?>
<ds:datastoreItem xmlns:ds="http://schemas.openxmlformats.org/officeDocument/2006/customXml" ds:itemID="{BBEAD857-8000-46DE-9057-C3D2241403D7}"/>
</file>

<file path=customXml/itemProps3.xml><?xml version="1.0" encoding="utf-8"?>
<ds:datastoreItem xmlns:ds="http://schemas.openxmlformats.org/officeDocument/2006/customXml" ds:itemID="{A5A13452-64DA-4A00-BF85-AF31906E0316}"/>
</file>

<file path=docProps/app.xml><?xml version="1.0" encoding="utf-8"?>
<Properties xmlns="http://schemas.openxmlformats.org/officeDocument/2006/extended-properties" xmlns:vt="http://schemas.openxmlformats.org/officeDocument/2006/docPropsVTypes">
  <Template/>
  <TotalTime>3420</TotalTime>
  <Words>6757</Words>
  <Application>Microsoft Office PowerPoint</Application>
  <PresentationFormat>Custom</PresentationFormat>
  <Paragraphs>820</Paragraphs>
  <Slides>78</Slides>
  <Notes>14</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78</vt:i4>
      </vt:variant>
    </vt:vector>
  </HeadingPairs>
  <TitlesOfParts>
    <vt:vector size="92" baseType="lpstr">
      <vt:lpstr>Arial</vt:lpstr>
      <vt:lpstr>Book Antiqua</vt:lpstr>
      <vt:lpstr>Calibri</vt:lpstr>
      <vt:lpstr>Corbel</vt:lpstr>
      <vt:lpstr>Courier New</vt:lpstr>
      <vt:lpstr>MT Symbol</vt:lpstr>
      <vt:lpstr>Symbol</vt:lpstr>
      <vt:lpstr>Tahoma</vt:lpstr>
      <vt:lpstr>Times New Roman</vt:lpstr>
      <vt:lpstr>Verdana</vt:lpstr>
      <vt:lpstr>Wingdings</vt:lpstr>
      <vt:lpstr>Default Design</vt:lpstr>
      <vt:lpstr>Spectrum</vt:lpstr>
      <vt:lpstr>Equation</vt:lpstr>
      <vt:lpstr>Lecture Title: Introduction &amp; Preliminary  Discussions on Algorithms</vt:lpstr>
      <vt:lpstr>CSC2211 ALGORITHMS   Introduction</vt:lpstr>
      <vt:lpstr>Lecture Outline</vt:lpstr>
      <vt:lpstr>Vision &amp; Mission of AIUB</vt:lpstr>
      <vt:lpstr>Goals of AIUB</vt:lpstr>
      <vt:lpstr>Vision &amp; Mission of Computer Science Department</vt:lpstr>
      <vt:lpstr>Goals of Computer Science Department</vt:lpstr>
      <vt:lpstr>Course Objectives</vt:lpstr>
      <vt:lpstr>Course Prerequisites</vt:lpstr>
      <vt:lpstr>Importance of the course</vt:lpstr>
      <vt:lpstr>Course Contents</vt:lpstr>
      <vt:lpstr>Resources &amp; References</vt:lpstr>
      <vt:lpstr>PowerPoint Presentation</vt:lpstr>
      <vt:lpstr>Course Evaluation</vt:lpstr>
      <vt:lpstr>Classroom Policies</vt:lpstr>
      <vt:lpstr>Course Policies</vt:lpstr>
      <vt:lpstr>Attendance</vt:lpstr>
      <vt:lpstr>Laboratory Policies</vt:lpstr>
      <vt:lpstr>Makeup Evaluation</vt:lpstr>
      <vt:lpstr>Grading Policies</vt:lpstr>
      <vt:lpstr>Grading Policies…</vt:lpstr>
      <vt:lpstr>Dropping a Course</vt:lpstr>
      <vt:lpstr>Contacts</vt:lpstr>
      <vt:lpstr>Finally</vt:lpstr>
      <vt:lpstr>PowerPoint Presentation</vt:lpstr>
      <vt:lpstr>??????</vt:lpstr>
      <vt:lpstr>The Goals of this Course</vt:lpstr>
      <vt:lpstr>I would request all of you to...</vt:lpstr>
      <vt:lpstr>??????</vt:lpstr>
      <vt:lpstr>Informally</vt:lpstr>
      <vt:lpstr>Kinds of Problem to be solved</vt:lpstr>
      <vt:lpstr>Kinds of Problem to be solved</vt:lpstr>
      <vt:lpstr>Algorithmic problem</vt:lpstr>
      <vt:lpstr>Algorithmic Solution</vt:lpstr>
      <vt:lpstr>Definition of an Algorithm </vt:lpstr>
      <vt:lpstr>Overall Picture</vt:lpstr>
      <vt:lpstr>How to Develop an Algorithm?</vt:lpstr>
      <vt:lpstr>??????</vt:lpstr>
      <vt:lpstr>PowerPoint Presentation</vt:lpstr>
      <vt:lpstr>Analysis of Algorithms</vt:lpstr>
      <vt:lpstr>The RAM Model</vt:lpstr>
      <vt:lpstr>The RAM model (cntd..)</vt:lpstr>
      <vt:lpstr>Example</vt:lpstr>
      <vt:lpstr>Example: N-by-N matrix, N-by-1 vector, multiply</vt:lpstr>
      <vt:lpstr>PowerPoint Presentation</vt:lpstr>
      <vt:lpstr>Insertion Sort</vt:lpstr>
      <vt:lpstr>PowerPoint Presentation</vt:lpstr>
      <vt:lpstr>PowerPoint Presentation</vt:lpstr>
      <vt:lpstr>Insertion Sort</vt:lpstr>
      <vt:lpstr>Loop invariants  and the correctness of insertion sort</vt:lpstr>
      <vt:lpstr>Analysis of Insertion Sort</vt:lpstr>
      <vt:lpstr>…Analysis of Insertion Sort</vt:lpstr>
      <vt:lpstr>…Analysis of Insertion Sort</vt:lpstr>
      <vt:lpstr>Performance Analysis</vt:lpstr>
      <vt:lpstr>Best/ Worst/ Average Case</vt:lpstr>
      <vt:lpstr>…Best/ Worst/ Average Case</vt:lpstr>
      <vt:lpstr>…Best/ Worst/ Average Case</vt:lpstr>
      <vt:lpstr>Asymptotic Notation</vt:lpstr>
      <vt:lpstr>Asymptotic Notation</vt:lpstr>
      <vt:lpstr>Asymptotic Notation</vt:lpstr>
      <vt:lpstr>...Asymptotic Notation</vt:lpstr>
      <vt:lpstr>...Asymptotic Notation</vt:lpstr>
      <vt:lpstr>Asymptotic Analysis</vt:lpstr>
      <vt:lpstr>...Asymptotic Analysis</vt:lpstr>
      <vt:lpstr>Correctness of Algorithms</vt:lpstr>
      <vt:lpstr>Partial and Total Correctness</vt:lpstr>
      <vt:lpstr>Assertions</vt:lpstr>
      <vt:lpstr>Pre/post-conditions</vt:lpstr>
      <vt:lpstr>Loop Invariants</vt:lpstr>
      <vt:lpstr>Example: Binary Search</vt:lpstr>
      <vt:lpstr>…Example: Binary Search</vt:lpstr>
      <vt:lpstr>…Example: Binary Search</vt:lpstr>
      <vt:lpstr>PowerPoint Presentation</vt:lpstr>
      <vt:lpstr>Proof by Induction</vt:lpstr>
      <vt:lpstr>...Proof by Induction</vt:lpstr>
      <vt:lpstr>Sorting</vt:lpstr>
      <vt:lpstr>Sorting</vt:lpstr>
      <vt:lpstr>References &amp; Readings</vt:lpstr>
    </vt:vector>
  </TitlesOfParts>
  <Company>Self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CSC2105: Algorithms</dc:title>
  <dc:creator>Mashiour Rahman</dc:creator>
  <cp:lastModifiedBy> </cp:lastModifiedBy>
  <cp:revision>400</cp:revision>
  <dcterms:created xsi:type="dcterms:W3CDTF">2004-05-30T04:37:03Z</dcterms:created>
  <dcterms:modified xsi:type="dcterms:W3CDTF">2020-04-30T14:39:25Z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0x01010076501D9BA603434CADA74EAB3A49F7EB</vt:lpwstr>
  </property>
</Properties>
</file>