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4" r:id="rId3"/>
    <p:sldId id="256" r:id="rId4"/>
    <p:sldId id="283" r:id="rId5"/>
    <p:sldId id="282" r:id="rId6"/>
    <p:sldId id="286" r:id="rId7"/>
    <p:sldId id="285" r:id="rId8"/>
    <p:sldId id="304" r:id="rId9"/>
    <p:sldId id="305" r:id="rId10"/>
    <p:sldId id="287" r:id="rId11"/>
    <p:sldId id="306" r:id="rId12"/>
    <p:sldId id="307" r:id="rId13"/>
    <p:sldId id="308" r:id="rId14"/>
    <p:sldId id="288" r:id="rId15"/>
    <p:sldId id="289" r:id="rId16"/>
    <p:sldId id="290" r:id="rId17"/>
    <p:sldId id="291" r:id="rId18"/>
    <p:sldId id="292" r:id="rId19"/>
    <p:sldId id="294" r:id="rId20"/>
    <p:sldId id="295" r:id="rId21"/>
    <p:sldId id="296" r:id="rId22"/>
    <p:sldId id="299" r:id="rId23"/>
    <p:sldId id="300" r:id="rId24"/>
    <p:sldId id="297" r:id="rId25"/>
    <p:sldId id="310" r:id="rId26"/>
    <p:sldId id="311" r:id="rId28"/>
    <p:sldId id="314" r:id="rId29"/>
    <p:sldId id="312" r:id="rId30"/>
    <p:sldId id="313" r:id="rId31"/>
    <p:sldId id="301"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0" d="100"/>
          <a:sy n="110" d="100"/>
        </p:scale>
        <p:origin x="-1608" y="-96"/>
      </p:cViewPr>
      <p:guideLst>
        <p:guide orient="horz" pos="2160"/>
        <p:guide pos="289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colab.research.google.com/drive/1Q0XGUHv5tpbl5IixjuJAEGQIPhNDaIjc?usp=sharing"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Supervised </a:t>
            </a:r>
            <a:r>
              <a:rPr lang="en-US" sz="3200" dirty="0" smtClean="0">
                <a:latin typeface="Times New Roman" panose="02020603050405020304" pitchFamily="18" charset="0"/>
                <a:cs typeface="Times New Roman" panose="02020603050405020304" pitchFamily="18" charset="0"/>
              </a:rPr>
              <a:t>Learning: 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A typical </a:t>
            </a:r>
            <a:r>
              <a:rPr lang="en-US" sz="1800" dirty="0">
                <a:solidFill>
                  <a:schemeClr val="tx1"/>
                </a:solidFill>
                <a:latin typeface="Times New Roman" panose="02020603050405020304" pitchFamily="18" charset="0"/>
                <a:cs typeface="Times New Roman" panose="02020603050405020304" pitchFamily="18" charset="0"/>
              </a:rPr>
              <a:t>task is to predict a target numeric value, such as the price </a:t>
            </a:r>
            <a:r>
              <a:rPr lang="en-US" sz="1800" dirty="0" smtClean="0">
                <a:solidFill>
                  <a:schemeClr val="tx1"/>
                </a:solidFill>
                <a:latin typeface="Times New Roman" panose="02020603050405020304" pitchFamily="18" charset="0"/>
                <a:cs typeface="Times New Roman" panose="02020603050405020304" pitchFamily="18" charset="0"/>
              </a:rPr>
              <a:t>of a </a:t>
            </a:r>
            <a:r>
              <a:rPr lang="en-US" sz="1800" dirty="0">
                <a:solidFill>
                  <a:schemeClr val="tx1"/>
                </a:solidFill>
                <a:latin typeface="Times New Roman" panose="02020603050405020304" pitchFamily="18" charset="0"/>
                <a:cs typeface="Times New Roman" panose="02020603050405020304" pitchFamily="18" charset="0"/>
              </a:rPr>
              <a:t>car, given a set of features (mileage, age, brand, etc.). This sort of task </a:t>
            </a:r>
            <a:r>
              <a:rPr lang="en-US" sz="1800" dirty="0" smtClean="0">
                <a:solidFill>
                  <a:schemeClr val="tx1"/>
                </a:solidFill>
                <a:latin typeface="Times New Roman" panose="02020603050405020304" pitchFamily="18" charset="0"/>
                <a:cs typeface="Times New Roman" panose="02020603050405020304" pitchFamily="18" charset="0"/>
              </a:rPr>
              <a:t>is called </a:t>
            </a:r>
            <a:r>
              <a:rPr lang="en-US" sz="1800" b="1" dirty="0" smtClean="0">
                <a:solidFill>
                  <a:schemeClr val="tx1"/>
                </a:solidFill>
                <a:latin typeface="Times New Roman" panose="02020603050405020304" pitchFamily="18" charset="0"/>
                <a:cs typeface="Times New Roman" panose="02020603050405020304" pitchFamily="18" charset="0"/>
              </a:rPr>
              <a:t>regression</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2362200"/>
            <a:ext cx="736092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60000"/>
          </a:bodyPr>
          <a:p>
            <a:pPr marL="0" indent="0">
              <a:buNone/>
            </a:pPr>
            <a:r>
              <a:rPr lang="en-US"/>
              <a:t>Scenario</a:t>
            </a:r>
            <a:endParaRPr lang="en-US"/>
          </a:p>
          <a:p>
            <a:pPr marL="0" indent="0">
              <a:buNone/>
            </a:pPr>
            <a:r>
              <a:rPr lang="en-US"/>
              <a:t>Imagine we want to predict a person’s monthly salary (y) based on their years of education (x1) and years of work experience (x2). The multiple regression model would look like this:</a:t>
            </a:r>
            <a:endParaRPr lang="en-US"/>
          </a:p>
          <a:p>
            <a:pPr marL="0" indent="0">
              <a:buNone/>
            </a:pPr>
            <a:r>
              <a:rPr lang="en-US"/>
              <a:t>y=b0+b1x1+b2x2</a:t>
            </a:r>
            <a:endParaRPr lang="en-US"/>
          </a:p>
          <a:p>
            <a:pPr marL="0" indent="0">
              <a:buNone/>
            </a:pPr>
            <a:r>
              <a:rPr lang="en-US"/>
              <a:t>Where:</a:t>
            </a:r>
            <a:endParaRPr lang="en-US"/>
          </a:p>
          <a:p>
            <a:pPr marL="0" indent="0">
              <a:buNone/>
            </a:pPr>
            <a:r>
              <a:rPr lang="en-US"/>
              <a:t>Y is the monthly salary (dependent variable),</a:t>
            </a:r>
            <a:endParaRPr lang="en-US"/>
          </a:p>
          <a:p>
            <a:pPr marL="0" indent="0">
              <a:buNone/>
            </a:pPr>
            <a:r>
              <a:rPr lang="en-US"/>
              <a:t>X</a:t>
            </a:r>
            <a:r>
              <a:rPr lang="en-US" baseline="-25000"/>
              <a:t>1​</a:t>
            </a:r>
            <a:r>
              <a:rPr lang="en-US"/>
              <a:t> is the number of years of education,</a:t>
            </a:r>
            <a:endParaRPr lang="en-US"/>
          </a:p>
          <a:p>
            <a:pPr marL="0" indent="0">
              <a:buNone/>
            </a:pPr>
            <a:r>
              <a:rPr lang="en-US"/>
              <a:t>x</a:t>
            </a:r>
            <a:r>
              <a:rPr lang="en-US" baseline="-25000"/>
              <a:t>2</a:t>
            </a:r>
            <a:r>
              <a:rPr lang="en-US"/>
              <a:t> is the number of years of work experience,</a:t>
            </a:r>
            <a:endParaRPr lang="en-US"/>
          </a:p>
          <a:p>
            <a:pPr marL="0" indent="0">
              <a:buNone/>
            </a:pPr>
            <a:r>
              <a:rPr lang="en-US"/>
              <a:t>b</a:t>
            </a:r>
            <a:r>
              <a:rPr lang="en-US" baseline="-25000"/>
              <a:t>0</a:t>
            </a:r>
            <a:r>
              <a:rPr lang="en-US"/>
              <a:t> is the intercept (baseline salary if x1 and x2 are zero),</a:t>
            </a:r>
            <a:endParaRPr lang="en-US"/>
          </a:p>
          <a:p>
            <a:pPr marL="0" indent="0">
              <a:buNone/>
            </a:pPr>
            <a:r>
              <a:rPr lang="en-US"/>
              <a:t>b</a:t>
            </a:r>
            <a:r>
              <a:rPr lang="en-US" baseline="-25000"/>
              <a:t>1​</a:t>
            </a:r>
            <a:r>
              <a:rPr lang="en-US"/>
              <a:t> and b</a:t>
            </a:r>
            <a:r>
              <a:rPr lang="en-US" baseline="-25000"/>
              <a:t>2</a:t>
            </a:r>
            <a:r>
              <a:rPr lang="en-US"/>
              <a:t> are the coefficients showing how much salary changes with each additional year of education and experience, respectively.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a:t>
            </a:r>
            <a:endParaRPr lang="en-US"/>
          </a:p>
        </p:txBody>
      </p:sp>
      <p:sp>
        <p:nvSpPr>
          <p:cNvPr id="3" name="Content Placeholder 2"/>
          <p:cNvSpPr>
            <a:spLocks noGrp="1"/>
          </p:cNvSpPr>
          <p:nvPr>
            <p:ph idx="1"/>
          </p:nvPr>
        </p:nvSpPr>
        <p:spPr/>
        <p:txBody>
          <a:bodyPr>
            <a:normAutofit fontScale="70000"/>
          </a:bodyPr>
          <a:p>
            <a:pPr marL="0" indent="0" algn="just">
              <a:buNone/>
            </a:pPr>
            <a:r>
              <a:rPr lang="en-US"/>
              <a:t>Example Model Output</a:t>
            </a:r>
            <a:endParaRPr lang="en-US"/>
          </a:p>
          <a:p>
            <a:pPr marL="0" indent="0" algn="just">
              <a:buNone/>
            </a:pPr>
            <a:r>
              <a:rPr lang="en-US"/>
              <a:t>Let’s say we use data to fit this model, and the result is:</a:t>
            </a:r>
            <a:endParaRPr lang="en-US"/>
          </a:p>
          <a:p>
            <a:pPr marL="0" indent="0" algn="just">
              <a:buNone/>
            </a:pPr>
            <a:r>
              <a:rPr lang="en-US"/>
              <a:t>y=2000+1500x</a:t>
            </a:r>
            <a:r>
              <a:rPr lang="en-US" baseline="-25000"/>
              <a:t>1</a:t>
            </a:r>
            <a:r>
              <a:rPr lang="en-US"/>
              <a:t>+800x</a:t>
            </a:r>
            <a:r>
              <a:rPr lang="en-US" baseline="-25000"/>
              <a:t>2</a:t>
            </a:r>
            <a:endParaRPr lang="en-US"/>
          </a:p>
          <a:p>
            <a:pPr marL="0" indent="0" algn="just">
              <a:buNone/>
            </a:pPr>
            <a:r>
              <a:rPr lang="en-US"/>
              <a:t>Interpretation:</a:t>
            </a:r>
            <a:endParaRPr lang="en-US"/>
          </a:p>
          <a:p>
            <a:pPr marL="0" indent="0" algn="just">
              <a:buNone/>
            </a:pPr>
            <a:r>
              <a:rPr lang="en-US"/>
              <a:t>Intercept (2000): A baseline salary of $2,000 for someone with zero years of education and experience.</a:t>
            </a:r>
            <a:endParaRPr lang="en-US"/>
          </a:p>
          <a:p>
            <a:pPr marL="0" indent="0" algn="just">
              <a:buNone/>
            </a:pPr>
            <a:r>
              <a:rPr lang="en-US"/>
              <a:t>Coefficient for x</a:t>
            </a:r>
            <a:r>
              <a:rPr lang="en-US" baseline="-25000"/>
              <a:t>1</a:t>
            </a:r>
            <a:r>
              <a:rPr lang="en-US"/>
              <a:t> (1500): Each additional year of education increases the predicted salary by $1,500.</a:t>
            </a:r>
            <a:endParaRPr lang="en-US"/>
          </a:p>
          <a:p>
            <a:pPr marL="0" indent="0" algn="just">
              <a:buNone/>
            </a:pPr>
            <a:r>
              <a:rPr lang="en-US"/>
              <a:t>Coefficient for x</a:t>
            </a:r>
            <a:r>
              <a:rPr lang="en-US" baseline="-25000"/>
              <a:t>2</a:t>
            </a:r>
            <a:r>
              <a:rPr lang="en-US"/>
              <a:t> (800): Each additional year of work experience increases the predicted salary by $800.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a:t>
            </a:r>
            <a:endParaRPr lang="en-US"/>
          </a:p>
        </p:txBody>
      </p:sp>
      <p:sp>
        <p:nvSpPr>
          <p:cNvPr id="3" name="Content Placeholder 2"/>
          <p:cNvSpPr>
            <a:spLocks noGrp="1"/>
          </p:cNvSpPr>
          <p:nvPr>
            <p:ph idx="1"/>
          </p:nvPr>
        </p:nvSpPr>
        <p:spPr/>
        <p:txBody>
          <a:bodyPr/>
          <a:p>
            <a:pPr marL="0" indent="0" algn="just">
              <a:buNone/>
            </a:pPr>
            <a:r>
              <a:rPr lang="en-US"/>
              <a:t>Using the Model</a:t>
            </a:r>
            <a:endParaRPr lang="en-US"/>
          </a:p>
          <a:p>
            <a:pPr marL="0" indent="0" algn="just">
              <a:buNone/>
            </a:pPr>
            <a:r>
              <a:rPr lang="en-US"/>
              <a:t>If a person has 16 years of education and 5 years of work experience, we can predict their salary as follows:</a:t>
            </a:r>
            <a:endParaRPr lang="en-US"/>
          </a:p>
          <a:p>
            <a:pPr marL="0" indent="0" algn="just">
              <a:buNone/>
            </a:pPr>
            <a:r>
              <a:rPr lang="en-US"/>
              <a:t>y=2000+1500(16)+800(5)=2000+24000+4000=30,000</a:t>
            </a:r>
            <a:endParaRPr lang="en-US"/>
          </a:p>
          <a:p>
            <a:pPr marL="0" indent="0" algn="just">
              <a:buNone/>
            </a:pPr>
            <a:r>
              <a:rPr lang="en-US"/>
              <a:t>So, based on this model, their predicted monthly salary would be $30,000</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The objective of the algorithm is to determine the </a:t>
            </a:r>
            <a:r>
              <a:rPr lang="en-US" sz="1800" b="1" dirty="0">
                <a:solidFill>
                  <a:schemeClr val="tx1"/>
                </a:solidFill>
                <a:latin typeface="Times New Roman" panose="02020603050405020304" pitchFamily="18" charset="0"/>
                <a:cs typeface="Times New Roman" panose="02020603050405020304" pitchFamily="18" charset="0"/>
              </a:rPr>
              <a:t>best-fit line equation </a:t>
            </a:r>
            <a:r>
              <a:rPr lang="en-US" sz="1800" dirty="0">
                <a:solidFill>
                  <a:schemeClr val="tx1"/>
                </a:solidFill>
                <a:latin typeface="Times New Roman" panose="02020603050405020304" pitchFamily="18" charset="0"/>
                <a:cs typeface="Times New Roman" panose="02020603050405020304" pitchFamily="18" charset="0"/>
              </a:rPr>
              <a:t>that can predict values based on the independent variables.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regression, a dataset with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and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values is provided, and these values are used to </a:t>
            </a:r>
            <a:r>
              <a:rPr lang="en-US" sz="1800" b="1" dirty="0">
                <a:solidFill>
                  <a:schemeClr val="tx1"/>
                </a:solidFill>
                <a:latin typeface="Times New Roman" panose="02020603050405020304" pitchFamily="18" charset="0"/>
                <a:cs typeface="Times New Roman" panose="02020603050405020304" pitchFamily="18" charset="0"/>
              </a:rPr>
              <a:t>train</a:t>
            </a:r>
            <a:r>
              <a:rPr lang="en-US" sz="1800" dirty="0">
                <a:solidFill>
                  <a:schemeClr val="tx1"/>
                </a:solidFill>
                <a:latin typeface="Times New Roman" panose="02020603050405020304" pitchFamily="18" charset="0"/>
                <a:cs typeface="Times New Roman" panose="02020603050405020304" pitchFamily="18" charset="0"/>
              </a:rPr>
              <a:t> a function. Once trained, this function can be applied to predict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for an </a:t>
            </a:r>
            <a:r>
              <a:rPr lang="en-US" sz="1800" b="1" dirty="0">
                <a:solidFill>
                  <a:schemeClr val="tx1"/>
                </a:solidFill>
                <a:latin typeface="Times New Roman" panose="02020603050405020304" pitchFamily="18" charset="0"/>
                <a:cs typeface="Times New Roman" panose="02020603050405020304" pitchFamily="18" charset="0"/>
              </a:rPr>
              <a:t>unknown X</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regression, the goal is to estimate the value of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meaning a function is needed that predicts the continuous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value given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as the independent variable(s).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W</a:t>
            </a:r>
            <a:r>
              <a:rPr lang="en-US" sz="1800" b="1" dirty="0">
                <a:solidFill>
                  <a:schemeClr val="tx1"/>
                </a:solidFill>
                <a:latin typeface="Times New Roman" panose="02020603050405020304" pitchFamily="18" charset="0"/>
                <a:cs typeface="Times New Roman" panose="02020603050405020304" pitchFamily="18" charset="0"/>
              </a:rPr>
              <a:t>hat is the best Fit Line</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main goal of using linear regression is to find the best-fit line, which </a:t>
            </a:r>
            <a:r>
              <a:rPr lang="en-US" sz="1800" b="1" dirty="0">
                <a:solidFill>
                  <a:schemeClr val="tx1"/>
                </a:solidFill>
                <a:latin typeface="Times New Roman" panose="02020603050405020304" pitchFamily="18" charset="0"/>
                <a:cs typeface="Times New Roman" panose="02020603050405020304" pitchFamily="18" charset="0"/>
              </a:rPr>
              <a:t>minimizes the error </a:t>
            </a:r>
            <a:r>
              <a:rPr lang="en-US" sz="1800" dirty="0">
                <a:solidFill>
                  <a:schemeClr val="tx1"/>
                </a:solidFill>
                <a:latin typeface="Times New Roman" panose="02020603050405020304" pitchFamily="18" charset="0"/>
                <a:cs typeface="Times New Roman" panose="02020603050405020304" pitchFamily="18" charset="0"/>
              </a:rPr>
              <a:t>between the predicted and actual values. The best-fit line will have the least amount of error</a:t>
            </a:r>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equation of the best-fit line represents the relationship between the dependent and independent variables, with the slope indicating how much the dependent variable changes in response to a unit change in the independent variable(s).</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Linear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3429000"/>
            <a:ext cx="4982774"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90800" y="6399311"/>
            <a:ext cx="4572000" cy="307777"/>
          </a:xfrm>
          <a:prstGeom prst="rect">
            <a:avLst/>
          </a:prstGeom>
        </p:spPr>
        <p:txBody>
          <a:bodyPr>
            <a:spAutoFit/>
          </a:bodyPr>
          <a:lstStyle/>
          <a:p>
            <a:r>
              <a:rPr lang="en-US" sz="1400" dirty="0">
                <a:solidFill>
                  <a:schemeClr val="bg1">
                    <a:lumMod val="75000"/>
                  </a:schemeClr>
                </a:solidFill>
              </a:rPr>
              <a:t>https://www.geeksforgeeks.org/ml-linear-regression/</a:t>
            </a:r>
            <a:endParaRPr lang="en-US" sz="1400" dirty="0">
              <a:solidFill>
                <a:schemeClr val="bg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Error and Cost Function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Let </a:t>
                </a:r>
                <a14:m>
                  <m:oMath xmlns:m="http://schemas.openxmlformats.org/officeDocument/2006/math">
                    <m:acc>
                      <m:accPr>
                        <m:ctrlPr>
                          <a:rPr lang="en-US" sz="1800" b="1" i="1" smtClean="0">
                            <a:solidFill>
                              <a:schemeClr val="tx1"/>
                            </a:solidFill>
                            <a:latin typeface="Cambria Math" panose="02040503050406030204"/>
                            <a:cs typeface="Times New Roman" panose="02020603050405020304" pitchFamily="18" charset="0"/>
                          </a:rPr>
                        </m:ctrlPr>
                      </m:accPr>
                      <m:e>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𝒚</m:t>
                            </m:r>
                          </m:e>
                          <m:sub>
                            <m:r>
                              <a:rPr lang="en-US" sz="1800" b="1" i="1" smtClean="0">
                                <a:solidFill>
                                  <a:schemeClr val="tx1"/>
                                </a:solidFill>
                                <a:latin typeface="Cambria Math" panose="02040503050406030204"/>
                                <a:cs typeface="Times New Roman" panose="02020603050405020304" pitchFamily="18" charset="0"/>
                              </a:rPr>
                              <m:t>𝒊</m:t>
                            </m:r>
                          </m:sub>
                        </m:sSub>
                      </m:e>
                    </m:acc>
                    <m:r>
                      <a:rPr lang="en-US" sz="1800" b="1" i="1" smtClean="0">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cs typeface="Times New Roman" panose="02020603050405020304" pitchFamily="18" charset="0"/>
                          </a:rPr>
                          <m:t>𝟐</m:t>
                        </m:r>
                      </m:sub>
                    </m:sSub>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𝒊</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be the prediction for input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𝒚</m:t>
                        </m:r>
                      </m:e>
                      <m:sub>
                        <m:r>
                          <a:rPr lang="en-US" sz="1800" b="1" i="1" smtClean="0">
                            <a:solidFill>
                              <a:schemeClr val="tx1"/>
                            </a:solidFill>
                            <a:latin typeface="Cambria Math" panose="02040503050406030204"/>
                            <a:cs typeface="Times New Roman" panose="02020603050405020304" pitchFamily="18" charset="0"/>
                          </a:rPr>
                          <m:t>𝒊</m:t>
                        </m:r>
                      </m:sub>
                    </m:sSub>
                    <m:r>
                      <a:rPr lang="en-US" sz="1800" b="0"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be the correct value for input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So, the error would be </a:t>
                </a:r>
                <a14:m>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smtClean="0">
                        <a:solidFill>
                          <a:schemeClr val="tx1"/>
                        </a:solidFill>
                        <a:latin typeface="Cambria Math" panose="02040503050406030204"/>
                        <a:cs typeface="Times New Roman" panose="02020603050405020304" pitchFamily="18" charset="0"/>
                      </a:rPr>
                      <m:t>−</m:t>
                    </m:r>
                  </m:oMath>
                </a14:m>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objective the best line would be </a:t>
                </a:r>
                <a:r>
                  <a:rPr lang="en-US" sz="1800" dirty="0">
                    <a:solidFill>
                      <a:schemeClr val="tx1"/>
                    </a:solidFill>
                    <a:latin typeface="Times New Roman" panose="02020603050405020304" pitchFamily="18" charset="0"/>
                    <a:cs typeface="Times New Roman" panose="02020603050405020304" pitchFamily="18" charset="0"/>
                  </a:rPr>
                  <a:t>to minimize the Mean Squared Error (MSE) cost </a:t>
                </a:r>
                <a:r>
                  <a:rPr lang="en-US" sz="1800" dirty="0" smtClean="0">
                    <a:solidFill>
                      <a:schemeClr val="tx1"/>
                    </a:solidFill>
                    <a:latin typeface="Times New Roman" panose="02020603050405020304" pitchFamily="18" charset="0"/>
                    <a:cs typeface="Times New Roman" panose="02020603050405020304" pitchFamily="18" charset="0"/>
                  </a:rPr>
                  <a:t>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b="1" i="0" smtClean="0">
                        <a:solidFill>
                          <a:schemeClr val="tx1"/>
                        </a:solidFill>
                        <a:latin typeface="Cambria Math" panose="02040503050406030204"/>
                        <a:cs typeface="Times New Roman" panose="02020603050405020304" pitchFamily="18" charset="0"/>
                      </a:rPr>
                      <m:t>𝐉</m:t>
                    </m:r>
                    <m:r>
                      <a:rPr lang="en-US" sz="1800" b="0" i="0"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𝟏</m:t>
                        </m:r>
                      </m:num>
                      <m:den>
                        <m:r>
                          <a:rPr lang="en-US" sz="1800" b="1" i="1" smtClean="0">
                            <a:solidFill>
                              <a:schemeClr val="tx1"/>
                            </a:solidFill>
                            <a:latin typeface="Cambria Math" panose="02040503050406030204"/>
                            <a:cs typeface="Times New Roman" panose="02020603050405020304" pitchFamily="18" charset="0"/>
                          </a:rPr>
                          <m:t>𝒏</m:t>
                        </m:r>
                      </m:den>
                    </m:f>
                    <m:nary>
                      <m:naryPr>
                        <m:chr m:val="∑"/>
                        <m:ctrlPr>
                          <a:rPr lang="en-US" sz="1800" b="1" i="1" smtClean="0">
                            <a:solidFill>
                              <a:schemeClr val="tx1"/>
                            </a:solidFill>
                            <a:latin typeface="Cambria Math" panose="02040503050406030204"/>
                            <a:cs typeface="Times New Roman" panose="02020603050405020304" pitchFamily="18" charset="0"/>
                          </a:rPr>
                        </m:ctrlPr>
                      </m:naryPr>
                      <m:sub>
                        <m:r>
                          <m:rPr>
                            <m:brk m:alnAt="23"/>
                          </m:rPr>
                          <a:rPr lang="en-US" sz="1800" b="1" i="1" smtClean="0">
                            <a:solidFill>
                              <a:schemeClr val="tx1"/>
                            </a:solidFill>
                            <a:latin typeface="Cambria Math" panose="02040503050406030204"/>
                            <a:cs typeface="Times New Roman" panose="02020603050405020304" pitchFamily="18" charset="0"/>
                          </a:rPr>
                          <m:t>𝒊</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m:t>
                        </m:r>
                      </m:sub>
                      <m:sup>
                        <m:r>
                          <a:rPr lang="en-US" sz="1800" b="1" i="1" smtClean="0">
                            <a:solidFill>
                              <a:schemeClr val="tx1"/>
                            </a:solidFill>
                            <a:latin typeface="Cambria Math" panose="02040503050406030204"/>
                            <a:cs typeface="Times New Roman" panose="02020603050405020304" pitchFamily="18" charset="0"/>
                          </a:rPr>
                          <m:t>𝒏</m:t>
                        </m:r>
                      </m:sup>
                      <m:e>
                        <m:sSup>
                          <m:sSupPr>
                            <m:ctrlPr>
                              <a:rPr lang="en-US" sz="1800" b="1" i="1" smtClean="0">
                                <a:solidFill>
                                  <a:schemeClr val="tx1"/>
                                </a:solidFill>
                                <a:latin typeface="Cambria Math" panose="02040503050406030204"/>
                                <a:cs typeface="Times New Roman" panose="02020603050405020304" pitchFamily="18" charset="0"/>
                              </a:rPr>
                            </m:ctrlPr>
                          </m:sSupPr>
                          <m:e>
                            <m:r>
                              <a:rPr lang="en-US" sz="1800" b="1" i="1" smtClean="0">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sup>
                            <m:r>
                              <a:rPr lang="en-US" sz="1800" b="1" i="1" smtClean="0">
                                <a:solidFill>
                                  <a:schemeClr val="tx1"/>
                                </a:solidFill>
                                <a:latin typeface="Cambria Math" panose="02040503050406030204"/>
                                <a:cs typeface="Times New Roman" panose="02020603050405020304" pitchFamily="18" charset="0"/>
                              </a:rPr>
                              <m:t>𝟐</m:t>
                            </m:r>
                          </m:sup>
                        </m:sSup>
                      </m:e>
                    </m:nary>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 </a:t>
                </a:r>
                <a:r>
                  <a:rPr lang="en-US" sz="1800" dirty="0">
                    <a:solidFill>
                      <a:schemeClr val="tx1"/>
                    </a:solidFill>
                    <a:latin typeface="Times New Roman" panose="02020603050405020304" pitchFamily="18" charset="0"/>
                    <a:cs typeface="Times New Roman" panose="02020603050405020304" pitchFamily="18" charset="0"/>
                  </a:rPr>
                  <a:t>linear regression model can be </a:t>
                </a:r>
                <a:r>
                  <a:rPr lang="en-US" sz="1800" b="1" dirty="0">
                    <a:solidFill>
                      <a:schemeClr val="tx1"/>
                    </a:solidFill>
                    <a:latin typeface="Times New Roman" panose="02020603050405020304" pitchFamily="18" charset="0"/>
                    <a:cs typeface="Times New Roman" panose="02020603050405020304" pitchFamily="18" charset="0"/>
                  </a:rPr>
                  <a:t>trained</a:t>
                </a:r>
                <a:r>
                  <a:rPr lang="en-US" sz="1800" dirty="0">
                    <a:solidFill>
                      <a:schemeClr val="tx1"/>
                    </a:solidFill>
                    <a:latin typeface="Times New Roman" panose="02020603050405020304" pitchFamily="18" charset="0"/>
                    <a:cs typeface="Times New Roman" panose="02020603050405020304" pitchFamily="18" charset="0"/>
                  </a:rPr>
                  <a:t> using the </a:t>
                </a:r>
                <a:r>
                  <a:rPr lang="en-US" sz="1800" b="1" dirty="0">
                    <a:solidFill>
                      <a:schemeClr val="tx1"/>
                    </a:solidFill>
                    <a:latin typeface="Times New Roman" panose="02020603050405020304" pitchFamily="18" charset="0"/>
                    <a:cs typeface="Times New Roman" panose="02020603050405020304" pitchFamily="18" charset="0"/>
                  </a:rPr>
                  <a:t>gradient descent </a:t>
                </a:r>
                <a:r>
                  <a:rPr lang="en-US" sz="1800" dirty="0">
                    <a:solidFill>
                      <a:schemeClr val="tx1"/>
                    </a:solidFill>
                    <a:latin typeface="Times New Roman" panose="02020603050405020304" pitchFamily="18" charset="0"/>
                    <a:cs typeface="Times New Roman" panose="02020603050405020304" pitchFamily="18" charset="0"/>
                  </a:rPr>
                  <a:t>optimization algorithm, which iteratively adjusts the model's parameters to minimize the mean squared error (MSE) on the training dataset.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To </a:t>
                </a:r>
                <a:r>
                  <a:rPr lang="en-US" sz="1800" dirty="0">
                    <a:solidFill>
                      <a:schemeClr val="tx1"/>
                    </a:solidFill>
                    <a:latin typeface="Times New Roman" panose="02020603050405020304" pitchFamily="18" charset="0"/>
                    <a:cs typeface="Times New Roman" panose="02020603050405020304" pitchFamily="18" charset="0"/>
                  </a:rPr>
                  <a:t>update the values of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and reduce the cost function (by minimizing the RMSE), the model applies Gradient Descent.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process begins with random values for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and these values are progressively updated to achieve the lowest possible cost, ultimately resulting in the best-fit line.</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 gradient is essentially a derivative that describes how slight changes in the inputs of a function affect its outputs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we differentiate </a:t>
                </a:r>
                <a:r>
                  <a:rPr lang="en-US" sz="1800" dirty="0">
                    <a:solidFill>
                      <a:schemeClr val="tx1"/>
                    </a:solidFill>
                    <a:latin typeface="Times New Roman" panose="02020603050405020304" pitchFamily="18" charset="0"/>
                    <a:cs typeface="Times New Roman" panose="02020603050405020304" pitchFamily="18" charset="0"/>
                  </a:rPr>
                  <a:t>the cost </a:t>
                </a:r>
                <a:r>
                  <a:rPr lang="en-US" sz="1800" dirty="0" smtClean="0">
                    <a:solidFill>
                      <a:schemeClr val="tx1"/>
                    </a:solidFill>
                    <a:latin typeface="Times New Roman" panose="02020603050405020304" pitchFamily="18" charset="0"/>
                    <a:cs typeface="Times New Roman" panose="02020603050405020304" pitchFamily="18" charset="0"/>
                  </a:rPr>
                  <a:t>function </a:t>
                </a:r>
                <a:r>
                  <a:rPr lang="en-US" sz="1800" b="1" dirty="0" smtClean="0">
                    <a:solidFill>
                      <a:schemeClr val="tx1"/>
                    </a:solidFill>
                    <a:latin typeface="Times New Roman" panose="02020603050405020304" pitchFamily="18" charset="0"/>
                    <a:cs typeface="Times New Roman" panose="02020603050405020304" pitchFamily="18" charset="0"/>
                  </a:rPr>
                  <a:t>J</a:t>
                </a:r>
                <a:r>
                  <a:rPr lang="en-US" sz="1800" dirty="0" smtClean="0">
                    <a:solidFill>
                      <a:schemeClr val="tx1"/>
                    </a:solidFill>
                    <a:latin typeface="Times New Roman" panose="02020603050405020304" pitchFamily="18" charset="0"/>
                    <a:cs typeface="Times New Roman" panose="02020603050405020304" pitchFamily="18" charset="0"/>
                  </a:rPr>
                  <a:t> with </a:t>
                </a:r>
                <a:r>
                  <a:rPr lang="en-US" sz="1800" dirty="0">
                    <a:solidFill>
                      <a:schemeClr val="tx1"/>
                    </a:solidFill>
                    <a:latin typeface="Times New Roman" panose="02020603050405020304" pitchFamily="18" charset="0"/>
                    <a:cs typeface="Times New Roman" panose="02020603050405020304" pitchFamily="18" charset="0"/>
                  </a:rPr>
                  <a:t>respect to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0"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b="1" i="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smtClean="0">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nary>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e>
                    </m:nary>
                    <m:r>
                      <a:rPr lang="en-US" sz="1800" b="1" i="1">
                        <a:solidFill>
                          <a:schemeClr val="tx1"/>
                        </a:solidFill>
                        <a:latin typeface="Cambria Math" panose="02040503050406030204"/>
                        <a:cs typeface="Times New Roman" panose="02020603050405020304" pitchFamily="18" charset="0"/>
                      </a:rPr>
                      <m:t>)</m:t>
                    </m:r>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7930"/>
                </a:stretch>
              </a:blipFill>
            </p:spPr>
            <p:txBody>
              <a:bodyPr/>
              <a:lstStyle/>
              <a:p>
                <a:r>
                  <a:rPr lang="en-US"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we differentiate </a:t>
                </a:r>
                <a:r>
                  <a:rPr lang="en-US" sz="1800" dirty="0">
                    <a:solidFill>
                      <a:schemeClr val="tx1"/>
                    </a:solidFill>
                    <a:latin typeface="Times New Roman" panose="02020603050405020304" pitchFamily="18" charset="0"/>
                    <a:cs typeface="Times New Roman" panose="02020603050405020304" pitchFamily="18" charset="0"/>
                  </a:rPr>
                  <a:t>the cost </a:t>
                </a:r>
                <a:r>
                  <a:rPr lang="en-US" sz="1800" dirty="0" smtClean="0">
                    <a:solidFill>
                      <a:schemeClr val="tx1"/>
                    </a:solidFill>
                    <a:latin typeface="Times New Roman" panose="02020603050405020304" pitchFamily="18" charset="0"/>
                    <a:cs typeface="Times New Roman" panose="02020603050405020304" pitchFamily="18" charset="0"/>
                  </a:rPr>
                  <a:t>function </a:t>
                </a:r>
                <a:r>
                  <a:rPr lang="en-US" sz="1800" b="1" dirty="0" smtClean="0">
                    <a:solidFill>
                      <a:schemeClr val="tx1"/>
                    </a:solidFill>
                    <a:latin typeface="Times New Roman" panose="02020603050405020304" pitchFamily="18" charset="0"/>
                    <a:cs typeface="Times New Roman" panose="02020603050405020304" pitchFamily="18" charset="0"/>
                  </a:rPr>
                  <a:t>J</a:t>
                </a:r>
                <a:r>
                  <a:rPr lang="en-US" sz="1800" dirty="0" smtClean="0">
                    <a:solidFill>
                      <a:schemeClr val="tx1"/>
                    </a:solidFill>
                    <a:latin typeface="Times New Roman" panose="02020603050405020304" pitchFamily="18" charset="0"/>
                    <a:cs typeface="Times New Roman" panose="02020603050405020304" pitchFamily="18" charset="0"/>
                  </a:rPr>
                  <a:t> with </a:t>
                </a:r>
                <a:r>
                  <a:rPr lang="en-US" sz="1800" dirty="0">
                    <a:solidFill>
                      <a:schemeClr val="tx1"/>
                    </a:solidFill>
                    <a:latin typeface="Times New Roman" panose="02020603050405020304" pitchFamily="18" charset="0"/>
                    <a:cs typeface="Times New Roman" panose="02020603050405020304" pitchFamily="18" charset="0"/>
                  </a:rPr>
                  <a:t>respect to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0"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b="1" i="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smtClean="0">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nary>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 (</m:t>
                        </m:r>
                        <m:r>
                          <a:rPr lang="en-US" sz="1800" b="1" i="1" smtClean="0">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e>
                    </m:nary>
                    <m:r>
                      <a:rPr lang="en-US" sz="1800" b="1" i="1">
                        <a:solidFill>
                          <a:schemeClr val="tx1"/>
                        </a:solidFill>
                        <a:latin typeface="Cambria Math" panose="02040503050406030204"/>
                        <a:cs typeface="Times New Roman" panose="02020603050405020304" pitchFamily="18" charset="0"/>
                      </a:rPr>
                      <m:t>)</m:t>
                    </m:r>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6914"/>
                </a:stretch>
              </a:blipFill>
            </p:spPr>
            <p:txBody>
              <a:bodyPr/>
              <a:lstStyle/>
              <a:p>
                <a:r>
                  <a:rPr lang="en-US"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Update </a:t>
                </a:r>
                <a:r>
                  <a:rPr lang="en-US" sz="1800" b="1" dirty="0">
                    <a:solidFill>
                      <a:schemeClr val="tx1"/>
                    </a:solidFill>
                    <a:latin typeface="Times New Roman" panose="02020603050405020304" pitchFamily="18" charset="0"/>
                    <a:cs typeface="Times New Roman" panose="02020603050405020304" pitchFamily="18" charset="0"/>
                  </a:rPr>
                  <a:t>θ</a:t>
                </a:r>
                <a:r>
                  <a:rPr lang="en-US" sz="1800" b="1" baseline="-25000" dirty="0">
                    <a:solidFill>
                      <a:schemeClr val="tx1"/>
                    </a:solidFill>
                    <a:latin typeface="Times New Roman" panose="02020603050405020304" pitchFamily="18" charset="0"/>
                    <a:cs typeface="Times New Roman" panose="02020603050405020304" pitchFamily="18" charset="0"/>
                  </a:rPr>
                  <a:t>1 </a:t>
                </a:r>
                <a:r>
                  <a:rPr lang="en-US" sz="1800" b="1" dirty="0">
                    <a:solidFill>
                      <a:schemeClr val="tx1"/>
                    </a:solidFill>
                    <a:latin typeface="Times New Roman" panose="02020603050405020304" pitchFamily="18" charset="0"/>
                    <a:cs typeface="Times New Roman" panose="02020603050405020304" pitchFamily="18" charset="0"/>
                  </a:rPr>
                  <a:t>and θ</a:t>
                </a:r>
                <a:r>
                  <a:rPr lang="en-US" sz="1800" b="1" baseline="-25000" dirty="0">
                    <a:solidFill>
                      <a:schemeClr val="tx1"/>
                    </a:solidFill>
                    <a:latin typeface="Times New Roman" panose="02020603050405020304" pitchFamily="18" charset="0"/>
                    <a:cs typeface="Times New Roman" panose="02020603050405020304" pitchFamily="18" charset="0"/>
                  </a:rPr>
                  <a:t>2 </a:t>
                </a:r>
                <a:r>
                  <a:rPr lang="en-US" sz="1800" b="1" dirty="0">
                    <a:solidFill>
                      <a:schemeClr val="tx1"/>
                    </a:solidFill>
                    <a:latin typeface="Times New Roman" panose="02020603050405020304" pitchFamily="18" charset="0"/>
                    <a:cs typeface="Times New Roman" panose="02020603050405020304" pitchFamily="18" charset="0"/>
                  </a:rPr>
                  <a:t>values in order to reduce the Cost function</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goal of linear regression is to determine the coefficients of a linear equation that best fits the training data. This is achieved by adjusting the coefficients in the direction of the negative gradient of the Mean Squared Error with respect to those coefficients.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respective intercept and coefficient of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will be adjusted by a factor of </a:t>
                </a:r>
                <a:r>
                  <a:rPr lang="en-US" sz="1800" b="1" dirty="0">
                    <a:solidFill>
                      <a:schemeClr val="tx1"/>
                    </a:solidFill>
                    <a:latin typeface="Times New Roman" panose="02020603050405020304" pitchFamily="18" charset="0"/>
                    <a:cs typeface="Times New Roman" panose="02020603050405020304" pitchFamily="18" charset="0"/>
                  </a:rPr>
                  <a:t>α</a:t>
                </a:r>
                <a:r>
                  <a:rPr lang="en-US" sz="1800" dirty="0">
                    <a:solidFill>
                      <a:schemeClr val="tx1"/>
                    </a:solidFill>
                    <a:latin typeface="Times New Roman" panose="02020603050405020304" pitchFamily="18" charset="0"/>
                    <a:cs typeface="Times New Roman" panose="02020603050405020304" pitchFamily="18" charset="0"/>
                  </a:rPr>
                  <a:t>, where α represents the learning rate.</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𝜶</m:t>
                    </m:r>
                    <m:r>
                      <a:rPr lang="en-US" sz="1800" b="1" i="1" smtClean="0">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nary>
                    <m:r>
                      <a:rPr lang="en-US" sz="1800" b="1" i="1" smtClean="0">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nary>
                    <m:r>
                      <a:rPr lang="en-US" sz="1800" b="1" i="1">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rgbClr val="00B050"/>
                    </a:solidFill>
                    <a:latin typeface="Times New Roman" panose="02020603050405020304" pitchFamily="18" charset="0"/>
                    <a:cs typeface="Times New Roman" panose="02020603050405020304" pitchFamily="18" charset="0"/>
                  </a:rPr>
                  <a:t>Repeat until convergence</a:t>
                </a:r>
                <a:endParaRPr lang="en-US" sz="1800" dirty="0">
                  <a:solidFill>
                    <a:srgbClr val="00B050"/>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8724"/>
                </a:stretch>
              </a:blipFill>
            </p:spPr>
            <p:txBody>
              <a:bodyPr/>
              <a:lstStyle/>
              <a:p>
                <a:r>
                  <a:rPr lang="en-US" altLang="en-US">
                    <a:noFill/>
                  </a:rPr>
                  <a:t> </a:t>
                </a:r>
              </a:p>
            </p:txBody>
          </p:sp>
        </mc:Fallback>
      </mc:AlternateContent>
      <p:sp>
        <p:nvSpPr>
          <p:cNvPr id="4" name="AutoShape 2" descr="Gradient Descent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Gradient Descent -Geeksforgee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Gradient Descent -Geeksforgeek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200400"/>
            <a:ext cx="4421464"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040464" y="6305550"/>
            <a:ext cx="4572000" cy="276999"/>
          </a:xfrm>
          <a:prstGeom prst="rect">
            <a:avLst/>
          </a:prstGeom>
        </p:spPr>
        <p:txBody>
          <a:bodyPr>
            <a:spAutoFit/>
          </a:bodyPr>
          <a:lstStyle/>
          <a:p>
            <a:r>
              <a:rPr lang="en-US" sz="1200" dirty="0">
                <a:solidFill>
                  <a:schemeClr val="bg1">
                    <a:lumMod val="75000"/>
                  </a:schemeClr>
                </a:solidFill>
              </a:rPr>
              <a:t>https://www.geeksforgeeks.org/ml-linear-regression/</a:t>
            </a:r>
            <a:endParaRPr lang="en-US" sz="1200" dirty="0">
              <a:solidFill>
                <a:schemeClr val="bg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Supervised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Another </a:t>
            </a:r>
            <a:r>
              <a:rPr lang="en-US" sz="1800" dirty="0">
                <a:solidFill>
                  <a:schemeClr val="tx1"/>
                </a:solidFill>
                <a:latin typeface="Times New Roman" panose="02020603050405020304" pitchFamily="18" charset="0"/>
                <a:cs typeface="Times New Roman" panose="02020603050405020304" pitchFamily="18" charset="0"/>
              </a:rPr>
              <a:t>typical supervised learning task is </a:t>
            </a:r>
            <a:r>
              <a:rPr lang="en-US" sz="1800" b="1" dirty="0">
                <a:solidFill>
                  <a:schemeClr val="tx1"/>
                </a:solidFill>
                <a:latin typeface="Times New Roman" panose="02020603050405020304" pitchFamily="18" charset="0"/>
                <a:cs typeface="Times New Roman" panose="02020603050405020304" pitchFamily="18" charset="0"/>
              </a:rPr>
              <a:t>classification</a:t>
            </a:r>
            <a:r>
              <a:rPr lang="en-US" sz="1800" dirty="0">
                <a:solidFill>
                  <a:schemeClr val="tx1"/>
                </a:solidFill>
                <a:latin typeface="Times New Roman" panose="02020603050405020304" pitchFamily="18" charset="0"/>
                <a:cs typeface="Times New Roman" panose="02020603050405020304" pitchFamily="18" charset="0"/>
              </a:rPr>
              <a:t>. The spam filter is a </a:t>
            </a:r>
            <a:r>
              <a:rPr lang="en-US" sz="1800" dirty="0" smtClean="0">
                <a:solidFill>
                  <a:schemeClr val="tx1"/>
                </a:solidFill>
                <a:latin typeface="Times New Roman" panose="02020603050405020304" pitchFamily="18" charset="0"/>
                <a:cs typeface="Times New Roman" panose="02020603050405020304" pitchFamily="18" charset="0"/>
              </a:rPr>
              <a:t>good example </a:t>
            </a:r>
            <a:r>
              <a:rPr lang="en-US" sz="1800" dirty="0">
                <a:solidFill>
                  <a:schemeClr val="tx1"/>
                </a:solidFill>
                <a:latin typeface="Times New Roman" panose="02020603050405020304" pitchFamily="18" charset="0"/>
                <a:cs typeface="Times New Roman" panose="02020603050405020304" pitchFamily="18" charset="0"/>
              </a:rPr>
              <a:t>of this: it is trained with many example emails along with their </a:t>
            </a:r>
            <a:r>
              <a:rPr lang="en-US" sz="1800" dirty="0" smtClean="0">
                <a:solidFill>
                  <a:schemeClr val="tx1"/>
                </a:solidFill>
                <a:latin typeface="Times New Roman" panose="02020603050405020304" pitchFamily="18" charset="0"/>
                <a:cs typeface="Times New Roman" panose="02020603050405020304" pitchFamily="18" charset="0"/>
              </a:rPr>
              <a:t>class (</a:t>
            </a:r>
            <a:r>
              <a:rPr lang="en-US" sz="1800" dirty="0">
                <a:solidFill>
                  <a:schemeClr val="tx1"/>
                </a:solidFill>
                <a:latin typeface="Times New Roman" panose="02020603050405020304" pitchFamily="18" charset="0"/>
                <a:cs typeface="Times New Roman" panose="02020603050405020304" pitchFamily="18" charset="0"/>
              </a:rPr>
              <a:t>spam or ham), and it must learn how to classify new emails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667000"/>
            <a:ext cx="7543800" cy="327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dirty="0">
                  <a:solidFill>
                    <a:schemeClr val="tx1"/>
                  </a:solidFill>
                  <a:latin typeface="Times New Roman" panose="02020603050405020304" pitchFamily="18" charset="0"/>
                  <a:cs typeface="Times New Roman" panose="02020603050405020304" pitchFamily="18" charset="0"/>
                </a:endParaRPr>
              </a:p>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1800" dirty="0" smtClean="0">
                    <a:solidFill>
                      <a:schemeClr val="tx1"/>
                    </a:solidFill>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=300,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smtClean="0">
                    <a:solidFill>
                      <a:schemeClr val="tx1"/>
                    </a:solidFill>
                    <a:latin typeface="Times New Roman" panose="02020603050405020304" pitchFamily="18" charset="0"/>
                    <a:cs typeface="Times New Roman" panose="02020603050405020304" pitchFamily="18" charset="0"/>
                  </a:rPr>
                  <a:t>=10</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1800" dirty="0" smtClean="0">
                    <a:solidFill>
                      <a:schemeClr val="tx1"/>
                    </a:solidFill>
                    <a:latin typeface="Times New Roman" panose="02020603050405020304" pitchFamily="18" charset="0"/>
                    <a:cs typeface="Times New Roman" panose="02020603050405020304" pitchFamily="18" charset="0"/>
                  </a:rPr>
                  <a:t>Learning rate, </a:t>
                </a:r>
                <a14:m>
                  <m:oMath xmlns:m="http://schemas.openxmlformats.org/officeDocument/2006/math">
                    <m:r>
                      <a:rPr lang="en-US" sz="1800" i="1" smtClean="0">
                        <a:solidFill>
                          <a:schemeClr val="tx1"/>
                        </a:solidFill>
                        <a:latin typeface="Cambria Math" panose="02040503050406030204"/>
                        <a:ea typeface="Cambria Math" panose="02040503050406030204"/>
                        <a:cs typeface="Times New Roman" panose="02020603050405020304" pitchFamily="18" charset="0"/>
                      </a:rPr>
                      <m:t>𝛼</m:t>
                    </m:r>
                    <m:r>
                      <a:rPr lang="en-US" sz="1800" b="0" i="1" smtClean="0">
                        <a:solidFill>
                          <a:schemeClr val="tx1"/>
                        </a:solidFill>
                        <a:latin typeface="Cambria Math" panose="02040503050406030204"/>
                        <a:ea typeface="Cambria Math" panose="02040503050406030204"/>
                        <a:cs typeface="Times New Roman" panose="02020603050405020304" pitchFamily="18" charset="0"/>
                      </a:rPr>
                      <m:t>=</m:t>
                    </m:r>
                    <m:r>
                      <a:rPr lang="en-US" sz="1800" b="0" i="1" smtClean="0">
                        <a:solidFill>
                          <a:schemeClr val="tx1"/>
                        </a:solidFill>
                        <a:latin typeface="Cambria Math" panose="02040503050406030204"/>
                        <a:ea typeface="Cambria Math" panose="02040503050406030204"/>
                        <a:cs typeface="Times New Roman" panose="02020603050405020304" pitchFamily="18" charset="0"/>
                      </a:rPr>
                      <m:t>0</m:t>
                    </m:r>
                    <m:r>
                      <a:rPr lang="en-US" sz="1800" b="0" i="1" smtClean="0">
                        <a:solidFill>
                          <a:schemeClr val="tx1"/>
                        </a:solidFill>
                        <a:latin typeface="Cambria Math" panose="02040503050406030204"/>
                        <a:ea typeface="Cambria Math" panose="02040503050406030204"/>
                        <a:cs typeface="Times New Roman" panose="02020603050405020304" pitchFamily="18" charset="0"/>
                      </a:rPr>
                      <m:t>.</m:t>
                    </m:r>
                    <m:r>
                      <a:rPr lang="en-US" sz="1800" b="0" i="1" smtClean="0">
                        <a:solidFill>
                          <a:schemeClr val="tx1"/>
                        </a:solidFill>
                        <a:latin typeface="Cambria Math" panose="02040503050406030204"/>
                        <a:ea typeface="Cambria Math" panose="02040503050406030204"/>
                        <a:cs typeface="Times New Roman" panose="02020603050405020304" pitchFamily="18" charset="0"/>
                      </a:rPr>
                      <m:t>0001</m:t>
                    </m:r>
                  </m:oMath>
                </a14:m>
                <a:endParaRPr lang="en-US" sz="1800" b="0" dirty="0" smtClean="0">
                  <a:solidFill>
                    <a:schemeClr val="tx1"/>
                  </a:solidFill>
                  <a:latin typeface="Times New Roman" panose="02020603050405020304" pitchFamily="18" charset="0"/>
                  <a:ea typeface="Cambria Math" panose="02040503050406030204"/>
                  <a:cs typeface="Times New Roman" panose="02020603050405020304" pitchFamily="18" charset="0"/>
                </a:endParaRPr>
              </a:p>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panose="02040503050406030204"/>
                          <a:cs typeface="Times New Roman" panose="02020603050405020304" pitchFamily="18" charset="0"/>
                        </a:rPr>
                        <m:t>𝐉</m:t>
                      </m:r>
                      <m:r>
                        <a:rPr lang="en-US" sz="180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r>
                        <a:rPr lang="en-US" sz="1800" b="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 xmlns:m="http://schemas.openxmlformats.org/officeDocument/2006/math">
                    <m:r>
                      <a:rPr lang="en-US" sz="1800" b="0" i="1" smtClean="0">
                        <a:solidFill>
                          <a:schemeClr val="tx1"/>
                        </a:solidFill>
                        <a:latin typeface="Cambria Math" panose="02040503050406030204"/>
                        <a:cs typeface="Times New Roman" panose="02020603050405020304" pitchFamily="18" charset="0"/>
                      </a:rPr>
                      <m:t>=</m:t>
                    </m:r>
                    <m:f>
                      <m:fPr>
                        <m:ctrlPr>
                          <a:rPr lang="en-US" sz="1800" b="0" i="1" smtClean="0">
                            <a:solidFill>
                              <a:schemeClr val="tx1"/>
                            </a:solidFill>
                            <a:latin typeface="Cambria Math" panose="02040503050406030204"/>
                            <a:cs typeface="Times New Roman" panose="02020603050405020304" pitchFamily="18" charset="0"/>
                          </a:rPr>
                        </m:ctrlPr>
                      </m:fPr>
                      <m:num>
                        <m:r>
                          <a:rPr lang="en-US" sz="1800" b="0" i="1" smtClean="0">
                            <a:solidFill>
                              <a:schemeClr val="tx1"/>
                            </a:solidFill>
                            <a:latin typeface="Cambria Math" panose="02040503050406030204"/>
                            <a:cs typeface="Times New Roman" panose="02020603050405020304" pitchFamily="18" charset="0"/>
                          </a:rPr>
                          <m:t>1</m:t>
                        </m:r>
                      </m:num>
                      <m:den>
                        <m:r>
                          <a:rPr lang="en-US" sz="1800" b="0" i="1" smtClean="0">
                            <a:solidFill>
                              <a:schemeClr val="tx1"/>
                            </a:solidFill>
                            <a:latin typeface="Cambria Math" panose="02040503050406030204"/>
                            <a:cs typeface="Times New Roman" panose="02020603050405020304" pitchFamily="18" charset="0"/>
                          </a:rPr>
                          <m:t>7</m:t>
                        </m:r>
                      </m:den>
                    </m:f>
                    <m:r>
                      <a:rPr lang="en-US" sz="1800" b="0" i="1" smtClean="0">
                        <a:solidFill>
                          <a:schemeClr val="tx1"/>
                        </a:solidFill>
                        <a:latin typeface="Cambria Math" panose="02040503050406030204"/>
                        <a:cs typeface="Times New Roman" panose="02020603050405020304" pitchFamily="18" charset="0"/>
                      </a:rPr>
                      <m:t>[</m:t>
                    </m:r>
                    <m:sSup>
                      <m:sSupPr>
                        <m:ctrlPr>
                          <a:rPr lang="en-US" sz="1800" b="0" i="1" smtClean="0">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10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800</m:t>
                        </m:r>
                        <m:r>
                          <a:rPr lang="en-US" sz="1800" i="1">
                            <a:solidFill>
                              <a:schemeClr val="tx1"/>
                            </a:solidFill>
                            <a:latin typeface="Cambria Math" panose="02040503050406030204"/>
                            <a:cs typeface="Times New Roman" panose="02020603050405020304" pitchFamily="18" charset="0"/>
                          </a:rPr>
                          <m:t>)</m:t>
                        </m:r>
                      </m:e>
                      <m:sup>
                        <m:r>
                          <a:rPr lang="en-US" sz="1800" b="0" i="1" smtClean="0">
                            <a:solidFill>
                              <a:schemeClr val="tx1"/>
                            </a:solidFill>
                            <a:latin typeface="Cambria Math" panose="02040503050406030204"/>
                            <a:cs typeface="Times New Roman" panose="02020603050405020304" pitchFamily="18" charset="0"/>
                          </a:rPr>
                          <m:t>2</m:t>
                        </m:r>
                      </m:sup>
                    </m:sSup>
                  </m:oMath>
                </a14:m>
                <a:r>
                  <a:rPr lang="en-US" sz="1800" dirty="0" smtClean="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10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m:t>
                        </m:r>
                        <m:r>
                          <a:rPr lang="en-US" sz="1800" b="0" i="1" smtClean="0">
                            <a:solidFill>
                              <a:schemeClr val="tx1"/>
                            </a:solidFill>
                            <a:latin typeface="Cambria Math" panose="02040503050406030204"/>
                            <a:cs typeface="Times New Roman" panose="02020603050405020304" pitchFamily="18" charset="0"/>
                          </a:rPr>
                          <m:t>7</m:t>
                        </m:r>
                        <m:r>
                          <a:rPr lang="en-US" sz="1800" i="1">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95</m:t>
                        </m:r>
                        <m:r>
                          <a:rPr lang="en-US" sz="1800" i="1">
                            <a:solidFill>
                              <a:schemeClr val="tx1"/>
                            </a:solidFill>
                            <a:latin typeface="Cambria Math" panose="02040503050406030204"/>
                            <a:cs typeface="Times New Roman" panose="02020603050405020304" pitchFamily="18" charset="0"/>
                          </a:rPr>
                          <m:t>0</m:t>
                        </m:r>
                        <m:r>
                          <a:rPr lang="en-US" sz="1800" i="1">
                            <a:solidFill>
                              <a:schemeClr val="tx1"/>
                            </a:solidFill>
                            <a:latin typeface="Cambria Math" panose="02040503050406030204"/>
                            <a:cs typeface="Times New Roman" panose="02020603050405020304" pitchFamily="18" charset="0"/>
                          </a:rPr>
                          <m:t>)</m:t>
                        </m:r>
                      </m:e>
                      <m:sup>
                        <m:r>
                          <a:rPr lang="en-US" sz="1800" i="1">
                            <a:solidFill>
                              <a:schemeClr val="tx1"/>
                            </a:solidFill>
                            <a:latin typeface="Cambria Math" panose="02040503050406030204"/>
                            <a:cs typeface="Times New Roman" panose="02020603050405020304" pitchFamily="18" charset="0"/>
                          </a:rPr>
                          <m:t>2</m:t>
                        </m:r>
                      </m:sup>
                    </m:sSup>
                  </m:oMath>
                </a14:m>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a:cs typeface="Times New Roman" panose="02020603050405020304" pitchFamily="18" charset="0"/>
                        </a:rPr>
                        <m:t>=</m:t>
                      </m:r>
                      <m:r>
                        <a:rPr lang="en-US" sz="1800" i="1" dirty="0" smtClean="0">
                          <a:solidFill>
                            <a:schemeClr val="tx1"/>
                          </a:solidFill>
                          <a:latin typeface="Cambria Math" panose="02040503050406030204"/>
                          <a:cs typeface="Times New Roman" panose="02020603050405020304" pitchFamily="18" charset="0"/>
                        </a:rPr>
                        <m:t>74485</m:t>
                      </m:r>
                      <m:r>
                        <a:rPr lang="en-US" sz="1800" i="1" dirty="0" smtClean="0">
                          <a:solidFill>
                            <a:schemeClr val="tx1"/>
                          </a:solidFill>
                          <a:latin typeface="Cambria Math" panose="02040503050406030204"/>
                          <a:cs typeface="Times New Roman" panose="02020603050405020304" pitchFamily="18" charset="0"/>
                        </a:rPr>
                        <m:t>.</m:t>
                      </m:r>
                      <m:r>
                        <a:rPr lang="en-US" sz="1800" i="1" dirty="0" smtClean="0">
                          <a:solidFill>
                            <a:schemeClr val="tx1"/>
                          </a:solidFill>
                          <a:latin typeface="Cambria Math" panose="02040503050406030204"/>
                          <a:cs typeface="Times New Roman" panose="02020603050405020304" pitchFamily="18" charset="0"/>
                        </a:rPr>
                        <m:t>714</m:t>
                      </m:r>
                    </m:oMath>
                  </m:oMathPara>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 Learning (updating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𝟐𝟎𝟑𝟖𝟖</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𝟓𝟕𝟒𝟏𝟐</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𝟏</m:t>
                              </m:r>
                            </m:sub>
                          </m:sSub>
                        </m:sub>
                      </m:sSub>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𝟒𝟗𝟕</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𝟏𝟒𝟏𝟐</m:t>
                      </m:r>
                    </m:oMath>
                  </m:oMathPara>
                </a14:m>
                <a:endParaRPr lang="en-US" sz="1800" b="1" i="1" dirty="0" smtClean="0">
                  <a:solidFill>
                    <a:schemeClr val="tx1"/>
                  </a:solidFill>
                  <a:latin typeface="Cambria Math" panose="02040503050406030204"/>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 Learning </a:t>
                </a:r>
                <a:r>
                  <a:rPr lang="en-US" sz="1800" b="1" dirty="0">
                    <a:solidFill>
                      <a:schemeClr val="tx1"/>
                    </a:solidFill>
                    <a:latin typeface="Times New Roman" panose="02020603050405020304" pitchFamily="18" charset="0"/>
                    <a:cs typeface="Times New Roman" panose="02020603050405020304" pitchFamily="18" charset="0"/>
                  </a:rPr>
                  <a:t>(updating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b="1"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b="1"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(new)</a:t>
                </a:r>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𝟎𝟎𝟎𝟏</m:t>
                    </m:r>
                    <m:r>
                      <a:rPr lang="en-US" sz="1800" b="1" i="1">
                        <a:solidFill>
                          <a:schemeClr val="tx1"/>
                        </a:solidFill>
                        <a:latin typeface="Cambria Math" panose="02040503050406030204"/>
                        <a:cs typeface="Times New Roman" panose="02020603050405020304" pitchFamily="18" charset="0"/>
                      </a:rPr>
                      <m:t>∗</m:t>
                    </m:r>
                  </m:oMath>
                </a14:m>
                <a:r>
                  <a:rPr lang="en-US" sz="1800" b="1" i="1" dirty="0">
                    <a:solidFill>
                      <a:schemeClr val="tx1"/>
                    </a:solidFill>
                    <a:latin typeface="Cambria Math" panose="02040503050406030204"/>
                    <a:cs typeface="Times New Roman" panose="02020603050405020304" pitchFamily="18" charset="0"/>
                  </a:rPr>
                  <a:t>(</a:t>
                </a:r>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𝟒𝟗𝟕</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𝟏𝟒𝟏𝟐</m:t>
                    </m:r>
                  </m:oMath>
                </a14:m>
                <a:r>
                  <a:rPr lang="en-US" sz="1800" b="1" i="1" dirty="0" smtClean="0">
                    <a:solidFill>
                      <a:schemeClr val="tx1"/>
                    </a:solidFill>
                    <a:latin typeface="Cambria Math" panose="02040503050406030204"/>
                    <a:cs typeface="Times New Roman" panose="02020603050405020304" pitchFamily="18" charset="0"/>
                  </a:rPr>
                  <a:t>)</a:t>
                </a:r>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𝟑𝟎𝟎</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𝟎𝟒𝟗𝟕</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smtClean="0">
                    <a:solidFill>
                      <a:schemeClr val="tx1"/>
                    </a:solidFill>
                    <a:latin typeface="Times New Roman" panose="02020603050405020304" pitchFamily="18" charset="0"/>
                    <a:cs typeface="Times New Roman" panose="02020603050405020304" pitchFamily="18" charset="0"/>
                  </a:rPr>
                  <a:t>(new)</a:t>
                </a:r>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𝟎𝟎𝟎𝟏</m:t>
                    </m:r>
                    <m:r>
                      <a:rPr lang="en-US" sz="1800" b="1" i="1">
                        <a:solidFill>
                          <a:schemeClr val="tx1"/>
                        </a:solidFill>
                        <a:latin typeface="Cambria Math" panose="02040503050406030204"/>
                        <a:cs typeface="Times New Roman" panose="02020603050405020304" pitchFamily="18" charset="0"/>
                      </a:rPr>
                      <m:t>∗</m:t>
                    </m:r>
                  </m:oMath>
                </a14:m>
                <a:r>
                  <a:rPr lang="en-US" sz="1800" b="1" i="1" dirty="0">
                    <a:solidFill>
                      <a:schemeClr val="tx1"/>
                    </a:solidFill>
                    <a:latin typeface="Cambria Math" panose="02040503050406030204"/>
                    <a:cs typeface="Times New Roman" panose="02020603050405020304" pitchFamily="18" charset="0"/>
                  </a:rPr>
                  <a:t>(</a:t>
                </a:r>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𝟐𝟎𝟑𝟖𝟖</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𝟓𝟕𝟒𝟏𝟐</m:t>
                    </m:r>
                  </m:oMath>
                </a14:m>
                <a:r>
                  <a:rPr lang="en-US" sz="1800" b="1" i="1" dirty="0">
                    <a:solidFill>
                      <a:schemeClr val="tx1"/>
                    </a:solidFill>
                    <a:latin typeface="Cambria Math" panose="02040503050406030204"/>
                    <a:cs typeface="Times New Roman" panose="02020603050405020304" pitchFamily="18" charset="0"/>
                  </a:rPr>
                  <a:t>)</a:t>
                </a:r>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𝟏𝟐</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𝟎𝟑</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r>
                  <a:rPr lang="en-US" sz="1800" b="1" dirty="0" smtClean="0">
                    <a:solidFill>
                      <a:schemeClr val="tx1"/>
                    </a:solidFill>
                    <a:latin typeface="Cambria Math" panose="02040503050406030204"/>
                    <a:cs typeface="Times New Roman" panose="02020603050405020304" pitchFamily="18" charset="0"/>
                  </a:rPr>
                  <a:t>Updated equation be</a:t>
                </a:r>
                <a:endParaRPr lang="en-US" sz="1800" b="1" dirty="0" smtClean="0">
                  <a:solidFill>
                    <a:schemeClr val="tx1"/>
                  </a:solidFill>
                  <a:latin typeface="Cambria Math" panose="02040503050406030204"/>
                  <a:cs typeface="Times New Roman" panose="02020603050405020304" pitchFamily="18" charset="0"/>
                </a:endParaRPr>
              </a:p>
              <a:p>
                <a:pPr algn="just"/>
                <a:endParaRPr lang="en-US" sz="1800" b="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𝟎𝟒𝟗𝟕</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𝟏𝟐</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𝟎𝟑</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panose="02040503050406030204"/>
                          <a:cs typeface="Times New Roman" panose="02020603050405020304" pitchFamily="18" charset="0"/>
                        </a:rPr>
                        <m:t>𝐉</m:t>
                      </m:r>
                      <m:r>
                        <a:rPr lang="en-US" sz="1800" b="1" i="0" smtClean="0">
                          <a:solidFill>
                            <a:schemeClr val="tx1"/>
                          </a:solidFill>
                          <a:latin typeface="Cambria Math" panose="02040503050406030204"/>
                          <a:cs typeface="Times New Roman" panose="02020603050405020304" pitchFamily="18" charset="0"/>
                        </a:rPr>
                        <m:t>(</m:t>
                      </m:r>
                      <m:r>
                        <a:rPr lang="en-US" sz="1800" b="1" i="0" smtClean="0">
                          <a:solidFill>
                            <a:schemeClr val="tx1"/>
                          </a:solidFill>
                          <a:latin typeface="Cambria Math" panose="02040503050406030204"/>
                          <a:cs typeface="Times New Roman" panose="02020603050405020304" pitchFamily="18" charset="0"/>
                        </a:rPr>
                        <m:t>𝐧𝐞𝐰</m:t>
                      </m:r>
                      <m:r>
                        <a:rPr lang="en-US" sz="1800" b="1" i="0" smtClean="0">
                          <a:solidFill>
                            <a:schemeClr val="tx1"/>
                          </a:solidFill>
                          <a:latin typeface="Cambria Math" panose="02040503050406030204"/>
                          <a:cs typeface="Times New Roman" panose="02020603050405020304" pitchFamily="18" charset="0"/>
                        </a:rPr>
                        <m:t>)</m:t>
                      </m:r>
                      <m:r>
                        <a:rPr lang="en-US" sz="180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sup>
                              <m:r>
                                <a:rPr lang="en-US" sz="1800" b="1" i="1">
                                  <a:solidFill>
                                    <a:schemeClr val="tx1"/>
                                  </a:solidFill>
                                  <a:latin typeface="Cambria Math" panose="02040503050406030204"/>
                                  <a:cs typeface="Times New Roman" panose="02020603050405020304" pitchFamily="18" charset="0"/>
                                </a:rPr>
                                <m:t>𝟐</m:t>
                              </m:r>
                            </m:sup>
                          </m:sSup>
                        </m:e>
                      </m:nary>
                      <m:r>
                        <a:rPr lang="en-US" sz="1800" i="1">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39084</m:t>
                      </m:r>
                      <m:r>
                        <a:rPr lang="en-US" sz="1800" b="0" i="1" smtClean="0">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8289</m:t>
                      </m:r>
                    </m:oMath>
                  </m:oMathPara>
                </a14:m>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
        <p:nvSpPr>
          <p:cNvPr id="5" name="Cloud 4"/>
          <p:cNvSpPr/>
          <p:nvPr/>
        </p:nvSpPr>
        <p:spPr>
          <a:xfrm>
            <a:off x="4724400" y="4495800"/>
            <a:ext cx="3962400" cy="19812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Repeat until convergence</a:t>
            </a:r>
            <a:endParaRPr lang="en-US" sz="36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Example with code</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Python Notebook</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hlinkClick r:id="rId1"/>
              </a:rPr>
              <a:t>https://</a:t>
            </a:r>
            <a:r>
              <a:rPr lang="en-US" sz="1800" dirty="0" smtClean="0">
                <a:solidFill>
                  <a:schemeClr val="tx1"/>
                </a:solidFill>
                <a:latin typeface="Times New Roman" panose="02020603050405020304" pitchFamily="18" charset="0"/>
                <a:cs typeface="Times New Roman" panose="02020603050405020304" pitchFamily="18" charset="0"/>
                <a:hlinkClick r:id="rId1"/>
              </a:rPr>
              <a:t>colab.research.google.com/drive/1Q0XGUHv5tpbl5IixjuJAEGQIPhNDaIjc?usp=sharing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p:txBody>
          <a:bodyPr>
            <a:normAutofit fontScale="90000"/>
          </a:bodyPr>
          <a:lstStyle/>
          <a:p>
            <a:pPr eaLnBrk="1" hangingPunct="1"/>
            <a:r>
              <a:rPr lang="en-US" dirty="0"/>
              <a:t>Some Linear Algebra - The Solution!</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7" name="Picture 6" descr="ex6-ch2.jpg"/>
          <p:cNvPicPr>
            <a:picLocks noChangeAspect="1"/>
          </p:cNvPicPr>
          <p:nvPr/>
        </p:nvPicPr>
        <p:blipFill rotWithShape="1">
          <a:blip r:embed="rId1" cstate="print"/>
          <a:srcRect t="42654"/>
          <a:stretch>
            <a:fillRect/>
          </a:stretch>
        </p:blipFill>
        <p:spPr>
          <a:xfrm>
            <a:off x="380159" y="2147184"/>
            <a:ext cx="8431999" cy="30003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214282" y="357166"/>
            <a:ext cx="8715436" cy="631844"/>
          </a:xfrm>
        </p:spPr>
        <p:txBody>
          <a:bodyPr>
            <a:normAutofit/>
          </a:bodyPr>
          <a:lstStyle/>
          <a:p>
            <a:pPr eaLnBrk="1" hangingPunct="1"/>
            <a:r>
              <a:rPr lang="en-US" sz="3200" dirty="0"/>
              <a:t>Example of Linear Regression - Data Matrices</a:t>
            </a:r>
            <a:endParaRPr lang="tr-TR" sz="3200"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6" name="Picture 5" descr="ex07-ch2.jpg"/>
          <p:cNvPicPr>
            <a:picLocks noChangeAspect="1"/>
          </p:cNvPicPr>
          <p:nvPr/>
        </p:nvPicPr>
        <p:blipFill>
          <a:blip r:embed="rId1" cstate="print"/>
          <a:stretch>
            <a:fillRect/>
          </a:stretch>
        </p:blipFill>
        <p:spPr>
          <a:xfrm>
            <a:off x="142844" y="2740371"/>
            <a:ext cx="3291931" cy="2260265"/>
          </a:xfrm>
          <a:prstGeom prst="rect">
            <a:avLst/>
          </a:prstGeom>
          <a:ln>
            <a:solidFill>
              <a:schemeClr val="tx1"/>
            </a:solidFill>
          </a:ln>
        </p:spPr>
      </p:pic>
      <p:pic>
        <p:nvPicPr>
          <p:cNvPr id="8" name="Picture 7" descr="ex08-ch2.jpg"/>
          <p:cNvPicPr>
            <a:picLocks noChangeAspect="1"/>
          </p:cNvPicPr>
          <p:nvPr/>
        </p:nvPicPr>
        <p:blipFill>
          <a:blip r:embed="rId2" cstate="print"/>
          <a:stretch>
            <a:fillRect/>
          </a:stretch>
        </p:blipFill>
        <p:spPr>
          <a:xfrm>
            <a:off x="3457608" y="2000240"/>
            <a:ext cx="5543548" cy="37056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pPr eaLnBrk="1" hangingPunct="1"/>
            <a:r>
              <a:rPr lang="en-US" b="1" i="1" dirty="0"/>
              <a:t>X</a:t>
            </a:r>
            <a:r>
              <a:rPr lang="en-US" b="1" i="1" baseline="30000" dirty="0"/>
              <a:t>T</a:t>
            </a:r>
            <a:r>
              <a:rPr lang="en-US" b="1" i="1" dirty="0"/>
              <a:t>X</a:t>
            </a:r>
            <a:endParaRPr lang="tr-TR" b="1" i="1"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10" name="Picture 9" descr="ex09-ch2.jpg"/>
          <p:cNvPicPr>
            <a:picLocks noChangeAspect="1"/>
          </p:cNvPicPr>
          <p:nvPr/>
        </p:nvPicPr>
        <p:blipFill>
          <a:blip r:embed="rId1" cstate="print"/>
          <a:stretch>
            <a:fillRect/>
          </a:stretch>
        </p:blipFill>
        <p:spPr>
          <a:xfrm>
            <a:off x="142844" y="1571612"/>
            <a:ext cx="8885990" cy="40719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r>
              <a:rPr lang="en-US" b="1" i="1" dirty="0"/>
              <a:t>X</a:t>
            </a:r>
            <a:r>
              <a:rPr lang="en-US" b="1" i="1" baseline="30000" dirty="0"/>
              <a:t>T</a:t>
            </a:r>
            <a:r>
              <a:rPr lang="en-US" b="1" i="1" dirty="0"/>
              <a:t>Y</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8" name="Picture 7" descr="ex10-ch2.jpg"/>
          <p:cNvPicPr>
            <a:picLocks noChangeAspect="1"/>
          </p:cNvPicPr>
          <p:nvPr/>
        </p:nvPicPr>
        <p:blipFill>
          <a:blip r:embed="rId1" cstate="print"/>
          <a:stretch>
            <a:fillRect/>
          </a:stretch>
        </p:blipFill>
        <p:spPr>
          <a:xfrm>
            <a:off x="145742" y="1355329"/>
            <a:ext cx="8783976" cy="464543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pPr eaLnBrk="1" hangingPunct="1"/>
            <a:r>
              <a:rPr lang="en-US" dirty="0"/>
              <a:t>Solving for </a:t>
            </a:r>
            <a:r>
              <a:rPr lang="en-US" b="1" i="1" dirty="0"/>
              <a:t>w</a:t>
            </a:r>
            <a:r>
              <a:rPr lang="en-US" dirty="0"/>
              <a:t> – Regression Curve</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6" name="Picture 5" descr="ex11-ch2.jpg"/>
          <p:cNvPicPr>
            <a:picLocks noChangeAspect="1"/>
          </p:cNvPicPr>
          <p:nvPr/>
        </p:nvPicPr>
        <p:blipFill>
          <a:blip r:embed="rId1" cstate="print"/>
          <a:stretch>
            <a:fillRect/>
          </a:stretch>
        </p:blipFill>
        <p:spPr>
          <a:xfrm>
            <a:off x="142844" y="752468"/>
            <a:ext cx="8815479" cy="1885952"/>
          </a:xfrm>
          <a:prstGeom prst="rect">
            <a:avLst/>
          </a:prstGeom>
        </p:spPr>
      </p:pic>
      <p:pic>
        <p:nvPicPr>
          <p:cNvPr id="7" name="Picture 6" descr="ex12-ch2.jpg"/>
          <p:cNvPicPr>
            <a:picLocks noChangeAspect="1"/>
          </p:cNvPicPr>
          <p:nvPr/>
        </p:nvPicPr>
        <p:blipFill>
          <a:blip r:embed="rId2" cstate="print"/>
          <a:stretch>
            <a:fillRect/>
          </a:stretch>
        </p:blipFill>
        <p:spPr>
          <a:xfrm>
            <a:off x="2071670" y="2786058"/>
            <a:ext cx="4899115" cy="39290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Logistic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Logistic regression (also called </a:t>
                </a:r>
                <a:r>
                  <a:rPr lang="en-US" sz="1800" dirty="0" err="1" smtClean="0">
                    <a:solidFill>
                      <a:schemeClr val="tx1"/>
                    </a:solidFill>
                    <a:latin typeface="Times New Roman" panose="02020603050405020304" pitchFamily="18" charset="0"/>
                    <a:cs typeface="Times New Roman" panose="02020603050405020304" pitchFamily="18" charset="0"/>
                  </a:rPr>
                  <a:t>logit</a:t>
                </a:r>
                <a:r>
                  <a:rPr lang="en-US" sz="1800" dirty="0" smtClean="0">
                    <a:solidFill>
                      <a:schemeClr val="tx1"/>
                    </a:solidFill>
                    <a:latin typeface="Times New Roman" panose="02020603050405020304" pitchFamily="18" charset="0"/>
                    <a:cs typeface="Times New Roman" panose="02020603050405020304" pitchFamily="18" charset="0"/>
                  </a:rPr>
                  <a:t> regression</a:t>
                </a:r>
                <a:r>
                  <a:rPr lang="en-US" sz="1800" dirty="0">
                    <a:solidFill>
                      <a:schemeClr val="tx1"/>
                    </a:solidFill>
                    <a:latin typeface="Times New Roman" panose="02020603050405020304" pitchFamily="18" charset="0"/>
                    <a:cs typeface="Times New Roman" panose="02020603050405020304" pitchFamily="18" charset="0"/>
                  </a:rPr>
                  <a:t>) is commonly used to estimate the probability that an </a:t>
                </a:r>
                <a:r>
                  <a:rPr lang="en-US" sz="1800" dirty="0" smtClean="0">
                    <a:solidFill>
                      <a:schemeClr val="tx1"/>
                    </a:solidFill>
                    <a:latin typeface="Times New Roman" panose="02020603050405020304" pitchFamily="18" charset="0"/>
                    <a:cs typeface="Times New Roman" panose="02020603050405020304" pitchFamily="18" charset="0"/>
                  </a:rPr>
                  <a:t>instance belongs </a:t>
                </a:r>
                <a:r>
                  <a:rPr lang="en-US" sz="1800" dirty="0">
                    <a:solidFill>
                      <a:schemeClr val="tx1"/>
                    </a:solidFill>
                    <a:latin typeface="Times New Roman" panose="02020603050405020304" pitchFamily="18" charset="0"/>
                    <a:cs typeface="Times New Roman" panose="02020603050405020304" pitchFamily="18" charset="0"/>
                  </a:rPr>
                  <a:t>to a particular class (e.g., what is the probability that this email </a:t>
                </a:r>
                <a:r>
                  <a:rPr lang="en-US" sz="1800" dirty="0" smtClean="0">
                    <a:solidFill>
                      <a:schemeClr val="tx1"/>
                    </a:solidFill>
                    <a:latin typeface="Times New Roman" panose="02020603050405020304" pitchFamily="18" charset="0"/>
                    <a:cs typeface="Times New Roman" panose="02020603050405020304" pitchFamily="18" charset="0"/>
                  </a:rPr>
                  <a:t>is spam</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a:t>
                </a:r>
                <a:r>
                  <a:rPr lang="en-US" sz="1800" dirty="0">
                    <a:solidFill>
                      <a:schemeClr val="tx1"/>
                    </a:solidFill>
                    <a:latin typeface="Times New Roman" panose="02020603050405020304" pitchFamily="18" charset="0"/>
                    <a:cs typeface="Times New Roman" panose="02020603050405020304" pitchFamily="18" charset="0"/>
                  </a:rPr>
                  <a:t>the estimated probability is greater than a given </a:t>
                </a:r>
                <a:r>
                  <a:rPr lang="en-US" sz="1800" dirty="0" smtClean="0">
                    <a:solidFill>
                      <a:schemeClr val="tx1"/>
                    </a:solidFill>
                    <a:latin typeface="Times New Roman" panose="02020603050405020304" pitchFamily="18" charset="0"/>
                    <a:cs typeface="Times New Roman" panose="02020603050405020304" pitchFamily="18" charset="0"/>
                  </a:rPr>
                  <a:t>threshold (</a:t>
                </a:r>
                <a:r>
                  <a:rPr lang="en-US" sz="1800" dirty="0">
                    <a:solidFill>
                      <a:schemeClr val="tx1"/>
                    </a:solidFill>
                    <a:latin typeface="Times New Roman" panose="02020603050405020304" pitchFamily="18" charset="0"/>
                    <a:cs typeface="Times New Roman" panose="02020603050405020304" pitchFamily="18" charset="0"/>
                  </a:rPr>
                  <a:t>typically 50%), then the model predicts that the instance belongs to that </a:t>
                </a:r>
                <a:r>
                  <a:rPr lang="en-US" sz="1800" dirty="0" smtClean="0">
                    <a:solidFill>
                      <a:schemeClr val="tx1"/>
                    </a:solidFill>
                    <a:latin typeface="Times New Roman" panose="02020603050405020304" pitchFamily="18" charset="0"/>
                    <a:cs typeface="Times New Roman" panose="02020603050405020304" pitchFamily="18" charset="0"/>
                  </a:rPr>
                  <a:t>class (</a:t>
                </a:r>
                <a:r>
                  <a:rPr lang="en-US" sz="1800" dirty="0">
                    <a:solidFill>
                      <a:schemeClr val="tx1"/>
                    </a:solidFill>
                    <a:latin typeface="Times New Roman" panose="02020603050405020304" pitchFamily="18" charset="0"/>
                    <a:cs typeface="Times New Roman" panose="02020603050405020304" pitchFamily="18" charset="0"/>
                  </a:rPr>
                  <a:t>called the positive class, labeled “1”), and otherwise it predicts that it </a:t>
                </a:r>
                <a:r>
                  <a:rPr lang="en-US" sz="1800" dirty="0" smtClean="0">
                    <a:solidFill>
                      <a:schemeClr val="tx1"/>
                    </a:solidFill>
                    <a:latin typeface="Times New Roman" panose="02020603050405020304" pitchFamily="18" charset="0"/>
                    <a:cs typeface="Times New Roman" panose="02020603050405020304" pitchFamily="18" charset="0"/>
                  </a:rPr>
                  <a:t>does not </a:t>
                </a:r>
                <a:r>
                  <a:rPr lang="en-US" sz="1800" dirty="0">
                    <a:solidFill>
                      <a:schemeClr val="tx1"/>
                    </a:solidFill>
                    <a:latin typeface="Times New Roman" panose="02020603050405020304" pitchFamily="18" charset="0"/>
                    <a:cs typeface="Times New Roman" panose="02020603050405020304" pitchFamily="18" charset="0"/>
                  </a:rPr>
                  <a:t>(i.e., it belongs to the negative class, labeled “0”). This makes it a </a:t>
                </a:r>
                <a:r>
                  <a:rPr lang="en-US" sz="1800" dirty="0" smtClean="0">
                    <a:solidFill>
                      <a:schemeClr val="tx1"/>
                    </a:solidFill>
                    <a:latin typeface="Times New Roman" panose="02020603050405020304" pitchFamily="18" charset="0"/>
                    <a:cs typeface="Times New Roman" panose="02020603050405020304" pitchFamily="18" charset="0"/>
                  </a:rPr>
                  <a:t>binary classifier.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Just like a </a:t>
                </a:r>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model, </a:t>
                </a:r>
                <a:r>
                  <a:rPr lang="en-US" sz="1800" dirty="0" smtClean="0">
                    <a:solidFill>
                      <a:schemeClr val="tx1"/>
                    </a:solidFill>
                    <a:latin typeface="Times New Roman" panose="02020603050405020304" pitchFamily="18" charset="0"/>
                    <a:cs typeface="Times New Roman" panose="02020603050405020304" pitchFamily="18" charset="0"/>
                  </a:rPr>
                  <a:t>a </a:t>
                </a:r>
                <a:r>
                  <a:rPr lang="en-US" sz="1800" b="1" dirty="0" smtClean="0">
                    <a:solidFill>
                      <a:schemeClr val="tx1"/>
                    </a:solidFill>
                    <a:latin typeface="Times New Roman" panose="02020603050405020304" pitchFamily="18" charset="0"/>
                    <a:cs typeface="Times New Roman" panose="02020603050405020304" pitchFamily="18" charset="0"/>
                  </a:rPr>
                  <a:t>logistic </a:t>
                </a:r>
                <a:r>
                  <a:rPr lang="en-US" sz="1800" b="1" dirty="0">
                    <a:solidFill>
                      <a:schemeClr val="tx1"/>
                    </a:solidFill>
                    <a:latin typeface="Times New Roman" panose="02020603050405020304" pitchFamily="18" charset="0"/>
                    <a:cs typeface="Times New Roman" panose="02020603050405020304" pitchFamily="18" charset="0"/>
                  </a:rPr>
                  <a:t>regression </a:t>
                </a:r>
                <a:r>
                  <a:rPr lang="en-US" sz="1800" dirty="0">
                    <a:solidFill>
                      <a:schemeClr val="tx1"/>
                    </a:solidFill>
                    <a:latin typeface="Times New Roman" panose="02020603050405020304" pitchFamily="18" charset="0"/>
                    <a:cs typeface="Times New Roman" panose="02020603050405020304" pitchFamily="18" charset="0"/>
                  </a:rPr>
                  <a:t>model computes a weighted sum of the input features (</a:t>
                </a:r>
                <a:r>
                  <a:rPr lang="en-US" sz="1800" dirty="0" smtClean="0">
                    <a:solidFill>
                      <a:schemeClr val="tx1"/>
                    </a:solidFill>
                    <a:latin typeface="Times New Roman" panose="02020603050405020304" pitchFamily="18" charset="0"/>
                    <a:cs typeface="Times New Roman" panose="02020603050405020304" pitchFamily="18" charset="0"/>
                  </a:rPr>
                  <a:t>plus a </a:t>
                </a:r>
                <a:r>
                  <a:rPr lang="en-US" sz="1800" dirty="0">
                    <a:solidFill>
                      <a:schemeClr val="tx1"/>
                    </a:solidFill>
                    <a:latin typeface="Times New Roman" panose="02020603050405020304" pitchFamily="18" charset="0"/>
                    <a:cs typeface="Times New Roman" panose="02020603050405020304" pitchFamily="18" charset="0"/>
                  </a:rPr>
                  <a:t>bias term), but instead of outputting the result directly like the </a:t>
                </a:r>
                <a:r>
                  <a:rPr lang="en-US" sz="1800" dirty="0" smtClean="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model does, it outputs the logistic of this </a:t>
                </a:r>
                <a:r>
                  <a:rPr lang="en-US" sz="1800" dirty="0" smtClean="0">
                    <a:solidFill>
                      <a:schemeClr val="tx1"/>
                    </a:solidFill>
                    <a:latin typeface="Times New Roman" panose="02020603050405020304" pitchFamily="18" charset="0"/>
                    <a:cs typeface="Times New Roman" panose="02020603050405020304" pitchFamily="18" charset="0"/>
                  </a:rPr>
                  <a:t>result.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panose="02040503050406030204"/>
                          <a:ea typeface="Cambria Math" panose="02040503050406030204"/>
                          <a:cs typeface="Times New Roman" panose="02020603050405020304" pitchFamily="18" charset="0"/>
                        </a:rPr>
                        <m:t>𝝈</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𝒕</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𝟏</m:t>
                          </m:r>
                        </m:num>
                        <m:den>
                          <m:r>
                            <a:rPr lang="en-US" sz="1800" b="1" i="1" smtClean="0">
                              <a:solidFill>
                                <a:schemeClr val="tx1"/>
                              </a:solidFill>
                              <a:latin typeface="Cambria Math" panose="02040503050406030204"/>
                              <a:cs typeface="Times New Roman" panose="02020603050405020304" pitchFamily="18" charset="0"/>
                            </a:rPr>
                            <m:t>𝟏</m:t>
                          </m:r>
                          <m:r>
                            <a:rPr lang="en-US" sz="1800" b="1" i="1" smtClean="0">
                              <a:solidFill>
                                <a:schemeClr val="tx1"/>
                              </a:solidFill>
                              <a:latin typeface="Cambria Math" panose="02040503050406030204"/>
                              <a:cs typeface="Times New Roman" panose="02020603050405020304" pitchFamily="18" charset="0"/>
                            </a:rPr>
                            <m:t>+</m:t>
                          </m:r>
                          <m:sSup>
                            <m:sSupPr>
                              <m:ctrlPr>
                                <a:rPr lang="en-US" sz="1800" b="1" i="1" smtClean="0">
                                  <a:solidFill>
                                    <a:schemeClr val="tx1"/>
                                  </a:solidFill>
                                  <a:latin typeface="Cambria Math" panose="02040503050406030204"/>
                                  <a:cs typeface="Times New Roman" panose="02020603050405020304" pitchFamily="18" charset="0"/>
                                </a:rPr>
                              </m:ctrlPr>
                            </m:sSupPr>
                            <m:e>
                              <m:r>
                                <a:rPr lang="en-US" sz="1800" b="1" i="1" smtClean="0">
                                  <a:solidFill>
                                    <a:schemeClr val="tx1"/>
                                  </a:solidFill>
                                  <a:latin typeface="Cambria Math" panose="02040503050406030204"/>
                                  <a:cs typeface="Times New Roman" panose="02020603050405020304" pitchFamily="18" charset="0"/>
                                </a:rPr>
                                <m:t>𝒆</m:t>
                              </m:r>
                            </m:e>
                            <m:sup>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𝒕</m:t>
                              </m:r>
                            </m:sup>
                          </m:sSup>
                        </m:den>
                      </m:f>
                    </m:oMath>
                  </m:oMathPara>
                </a14:m>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Simple Linear </a:t>
            </a:r>
            <a:r>
              <a:rPr lang="en-US" sz="1800" dirty="0" smtClean="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Multiple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Polynomial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Logistic </a:t>
            </a:r>
            <a:r>
              <a:rPr lang="en-US" sz="1800" dirty="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Logistic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14:m>
                  <m:oMath xmlns:m="http://schemas.openxmlformats.org/officeDocument/2006/math">
                    <m:acc>
                      <m:accPr>
                        <m:ctrlPr>
                          <a:rPr lang="en-US" sz="1800" b="1" i="1" smtClean="0">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becomes </a:t>
                </a:r>
                <a14:m>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𝝈</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ea typeface="Cambria Math" panose="02040503050406030204"/>
                    <a:cs typeface="Times New Roman" panose="02020603050405020304" pitchFamily="18" charset="0"/>
                  </a:rPr>
                  <a:t>w</a:t>
                </a:r>
                <a:r>
                  <a:rPr lang="en-US" sz="1800" dirty="0" smtClean="0">
                    <a:solidFill>
                      <a:schemeClr val="tx1"/>
                    </a:solidFill>
                    <a:ea typeface="Cambria Math" panose="02040503050406030204"/>
                    <a:cs typeface="Times New Roman" panose="02020603050405020304" pitchFamily="18" charset="0"/>
                  </a:rPr>
                  <a:t>here</a:t>
                </a:r>
                <a:r>
                  <a:rPr lang="en-US" sz="1800" b="1" dirty="0" smtClean="0">
                    <a:solidFill>
                      <a:schemeClr val="tx1"/>
                    </a:solidFill>
                    <a:ea typeface="Cambria Math" panose="02040503050406030204"/>
                    <a:cs typeface="Times New Roman" panose="02020603050405020304" pitchFamily="18" charset="0"/>
                  </a:rPr>
                  <a:t> </a:t>
                </a:r>
                <a14:m>
                  <m:oMath xmlns:m="http://schemas.openxmlformats.org/officeDocument/2006/math">
                    <m:r>
                      <a:rPr lang="en-US" sz="1800" b="1" i="1">
                        <a:solidFill>
                          <a:schemeClr val="tx1"/>
                        </a:solidFill>
                        <a:latin typeface="Cambria Math" panose="02040503050406030204"/>
                        <a:ea typeface="Cambria Math" panose="02040503050406030204"/>
                        <a:cs typeface="Times New Roman" panose="02020603050405020304" pitchFamily="18" charset="0"/>
                      </a:rPr>
                      <m:t>𝝈</m:t>
                    </m:r>
                    <m:r>
                      <a:rPr lang="en-US" sz="1800" b="1" i="1">
                        <a:solidFill>
                          <a:schemeClr val="tx1"/>
                        </a:solidFill>
                        <a:latin typeface="Cambria Math" panose="02040503050406030204"/>
                        <a:ea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𝒕</m:t>
                    </m:r>
                    <m:r>
                      <a:rPr lang="en-US" sz="1800" b="1" i="1">
                        <a:solidFill>
                          <a:schemeClr val="tx1"/>
                        </a:solidFill>
                        <a:latin typeface="Cambria Math" panose="02040503050406030204"/>
                        <a:ea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𝒆</m:t>
                            </m:r>
                          </m:e>
                          <m:sup>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𝒕</m:t>
                            </m:r>
                          </m:sup>
                        </m:sSup>
                      </m:den>
                    </m:f>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function is also know as sigmoid 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Notice </a:t>
                </a:r>
                <a:r>
                  <a:rPr lang="en-US" sz="1800" dirty="0">
                    <a:solidFill>
                      <a:schemeClr val="tx1"/>
                    </a:solidFill>
                    <a:latin typeface="Times New Roman" panose="02020603050405020304" pitchFamily="18" charset="0"/>
                    <a:cs typeface="Times New Roman" panose="02020603050405020304" pitchFamily="18" charset="0"/>
                  </a:rPr>
                  <a:t>that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𝝈</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)&lt;</m:t>
                    </m:r>
                    <m:r>
                      <a:rPr lang="en-US" sz="1800" b="1" i="1" dirty="0" smtClean="0">
                        <a:solidFill>
                          <a:schemeClr val="tx1"/>
                        </a:solidFill>
                        <a:latin typeface="Cambria Math" panose="02040503050406030204"/>
                        <a:cs typeface="Times New Roman" panose="02020603050405020304" pitchFamily="18" charset="0"/>
                      </a:rPr>
                      <m:t>𝟎</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𝟓</m:t>
                    </m:r>
                    <m:r>
                      <a:rPr lang="en-US" sz="1800" b="1" i="1" dirty="0"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&lt; </m:t>
                    </m:r>
                    <m:r>
                      <a:rPr lang="en-US" sz="1800" b="1" i="1" dirty="0" smtClean="0">
                        <a:solidFill>
                          <a:schemeClr val="tx1"/>
                        </a:solidFill>
                        <a:latin typeface="Cambria Math" panose="02040503050406030204"/>
                        <a:cs typeface="Times New Roman" panose="02020603050405020304" pitchFamily="18" charset="0"/>
                      </a:rPr>
                      <m:t>𝟎</m:t>
                    </m:r>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𝝈</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 ≥ </m:t>
                    </m:r>
                    <m:r>
                      <a:rPr lang="en-US" sz="1800" b="1" i="1" dirty="0" smtClean="0">
                        <a:solidFill>
                          <a:schemeClr val="tx1"/>
                        </a:solidFill>
                        <a:latin typeface="Cambria Math" panose="02040503050406030204"/>
                        <a:cs typeface="Times New Roman" panose="02020603050405020304" pitchFamily="18" charset="0"/>
                      </a:rPr>
                      <m:t>𝟎</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𝟓</m:t>
                    </m:r>
                    <m:r>
                      <a:rPr lang="en-US" sz="1800" b="1" i="1" dirty="0" smtClean="0">
                        <a:solidFill>
                          <a:schemeClr val="tx1"/>
                        </a:solidFill>
                        <a:latin typeface="Cambria Math" panose="02040503050406030204"/>
                        <a:cs typeface="Times New Roman" panose="020206030504050203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 ≥ </m:t>
                    </m:r>
                    <m:r>
                      <a:rPr lang="en-US" sz="1800" b="1" i="1" dirty="0" smtClean="0">
                        <a:solidFill>
                          <a:schemeClr val="tx1"/>
                        </a:solidFill>
                        <a:latin typeface="Cambria Math" panose="02040503050406030204"/>
                        <a:cs typeface="Times New Roman" panose="02020603050405020304" pitchFamily="18" charset="0"/>
                      </a:rPr>
                      <m:t>𝟎</m:t>
                    </m:r>
                  </m:oMath>
                </a14:m>
                <a:r>
                  <a:rPr lang="en-US" sz="1800" dirty="0">
                    <a:solidFill>
                      <a:schemeClr val="tx1"/>
                    </a:solidFill>
                    <a:latin typeface="Times New Roman" panose="02020603050405020304" pitchFamily="18" charset="0"/>
                    <a:cs typeface="Times New Roman" panose="02020603050405020304" pitchFamily="18" charset="0"/>
                  </a:rPr>
                  <a:t>, so a </a:t>
                </a:r>
                <a:r>
                  <a:rPr lang="en-US" sz="1800" dirty="0" smtClean="0">
                    <a:solidFill>
                      <a:schemeClr val="tx1"/>
                    </a:solidFill>
                    <a:latin typeface="Times New Roman" panose="02020603050405020304" pitchFamily="18" charset="0"/>
                    <a:cs typeface="Times New Roman" panose="02020603050405020304" pitchFamily="18" charset="0"/>
                  </a:rPr>
                  <a:t>logistic regression </a:t>
                </a:r>
                <a:r>
                  <a:rPr lang="en-US" sz="1800" dirty="0">
                    <a:solidFill>
                      <a:schemeClr val="tx1"/>
                    </a:solidFill>
                    <a:latin typeface="Times New Roman" panose="02020603050405020304" pitchFamily="18" charset="0"/>
                    <a:cs typeface="Times New Roman" panose="02020603050405020304" pitchFamily="18" charset="0"/>
                  </a:rPr>
                  <a:t>model using the default threshold of </a:t>
                </a:r>
                <a:r>
                  <a:rPr lang="en-US" sz="1800" b="1" dirty="0">
                    <a:solidFill>
                      <a:schemeClr val="tx1"/>
                    </a:solidFill>
                    <a:latin typeface="Times New Roman" panose="02020603050405020304" pitchFamily="18" charset="0"/>
                    <a:cs typeface="Times New Roman" panose="02020603050405020304" pitchFamily="18" charset="0"/>
                  </a:rPr>
                  <a:t>50%</a:t>
                </a:r>
                <a:r>
                  <a:rPr lang="en-US" sz="1800" dirty="0">
                    <a:solidFill>
                      <a:schemeClr val="tx1"/>
                    </a:solidFill>
                    <a:latin typeface="Times New Roman" panose="02020603050405020304" pitchFamily="18" charset="0"/>
                    <a:cs typeface="Times New Roman" panose="02020603050405020304" pitchFamily="18" charset="0"/>
                  </a:rPr>
                  <a:t> probability predicts </a:t>
                </a:r>
                <a:r>
                  <a:rPr lang="en-US" sz="1800" b="1" dirty="0">
                    <a:solidFill>
                      <a:schemeClr val="tx1"/>
                    </a:solidFill>
                    <a:latin typeface="Times New Roman" panose="02020603050405020304" pitchFamily="18" charset="0"/>
                    <a:cs typeface="Times New Roman" panose="02020603050405020304" pitchFamily="18" charset="0"/>
                  </a:rPr>
                  <a:t>1</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is </a:t>
                </a:r>
                <a:r>
                  <a:rPr lang="en-US" sz="1800" dirty="0">
                    <a:solidFill>
                      <a:schemeClr val="tx1"/>
                    </a:solidFill>
                    <a:latin typeface="Times New Roman" panose="02020603050405020304" pitchFamily="18" charset="0"/>
                    <a:cs typeface="Times New Roman" panose="02020603050405020304" pitchFamily="18" charset="0"/>
                  </a:rPr>
                  <a:t>positive and </a:t>
                </a:r>
                <a:r>
                  <a:rPr lang="en-US" sz="1800" b="1" dirty="0">
                    <a:solidFill>
                      <a:schemeClr val="tx1"/>
                    </a:solidFill>
                    <a:latin typeface="Times New Roman" panose="02020603050405020304" pitchFamily="18" charset="0"/>
                    <a:cs typeface="Times New Roman" panose="02020603050405020304" pitchFamily="18" charset="0"/>
                  </a:rPr>
                  <a:t>0</a:t>
                </a:r>
                <a:r>
                  <a:rPr lang="en-US" sz="1800" dirty="0">
                    <a:solidFill>
                      <a:schemeClr val="tx1"/>
                    </a:solidFill>
                    <a:latin typeface="Times New Roman" panose="02020603050405020304" pitchFamily="18" charset="0"/>
                    <a:cs typeface="Times New Roman" panose="02020603050405020304" pitchFamily="18" charset="0"/>
                  </a:rPr>
                  <a:t> if </a:t>
                </a:r>
                <a:r>
                  <a:rPr lang="en-US" sz="1800" dirty="0" smtClean="0">
                    <a:solidFill>
                      <a:schemeClr val="tx1"/>
                    </a:solidFill>
                    <a:latin typeface="Times New Roman" panose="02020603050405020304" pitchFamily="18" charset="0"/>
                    <a:cs typeface="Times New Roman" panose="02020603050405020304" pitchFamily="18" charset="0"/>
                  </a:rPr>
                  <a:t>it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negative</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this way Logistic Regression can be used as a binary classifier. </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pic>
        <p:nvPicPr>
          <p:cNvPr id="1028" name="Picture 4" descr="https://upload.wikimedia.org/wikipedia/commons/thumb/8/88/Logistic-curve.svg/320px-Logistic-curv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143000"/>
            <a:ext cx="341831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66249" y="5776823"/>
            <a:ext cx="4572000" cy="307777"/>
          </a:xfrm>
          <a:prstGeom prst="rect">
            <a:avLst/>
          </a:prstGeom>
        </p:spPr>
        <p:txBody>
          <a:bodyPr>
            <a:spAutoFit/>
          </a:bodyPr>
          <a:lstStyle/>
          <a:p>
            <a:r>
              <a:rPr lang="en-US" sz="1400" dirty="0">
                <a:solidFill>
                  <a:schemeClr val="bg1">
                    <a:lumMod val="75000"/>
                  </a:schemeClr>
                </a:solidFill>
              </a:rPr>
              <a:t>https://en.wikipedia.org/wiki/Sigmoid_function</a:t>
            </a:r>
            <a:endParaRPr lang="en-US" sz="1400"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is a </a:t>
            </a:r>
            <a:r>
              <a:rPr lang="en-US" sz="1800" b="1" dirty="0">
                <a:solidFill>
                  <a:schemeClr val="tx1"/>
                </a:solidFill>
                <a:latin typeface="Times New Roman" panose="02020603050405020304" pitchFamily="18" charset="0"/>
                <a:cs typeface="Times New Roman" panose="02020603050405020304" pitchFamily="18" charset="0"/>
              </a:rPr>
              <a:t>supervised</a:t>
            </a:r>
            <a:r>
              <a:rPr lang="en-US" sz="1800" dirty="0">
                <a:solidFill>
                  <a:schemeClr val="tx1"/>
                </a:solidFill>
                <a:latin typeface="Times New Roman" panose="02020603050405020304" pitchFamily="18" charset="0"/>
                <a:cs typeface="Times New Roman" panose="02020603050405020304" pitchFamily="18" charset="0"/>
              </a:rPr>
              <a:t> machine learning algorithm that models the linear relationship between a </a:t>
            </a:r>
            <a:r>
              <a:rPr lang="en-US" sz="1800" b="1" dirty="0">
                <a:solidFill>
                  <a:schemeClr val="tx1"/>
                </a:solidFill>
                <a:latin typeface="Times New Roman" panose="02020603050405020304" pitchFamily="18" charset="0"/>
                <a:cs typeface="Times New Roman" panose="02020603050405020304" pitchFamily="18" charset="0"/>
              </a:rPr>
              <a:t>dependent</a:t>
            </a:r>
            <a:r>
              <a:rPr lang="en-US" sz="1800" dirty="0">
                <a:solidFill>
                  <a:schemeClr val="tx1"/>
                </a:solidFill>
                <a:latin typeface="Times New Roman" panose="02020603050405020304" pitchFamily="18" charset="0"/>
                <a:cs typeface="Times New Roman" panose="02020603050405020304" pitchFamily="18" charset="0"/>
              </a:rPr>
              <a:t> variable and one or more </a:t>
            </a:r>
            <a:r>
              <a:rPr lang="en-US" sz="1800" b="1" dirty="0">
                <a:solidFill>
                  <a:schemeClr val="tx1"/>
                </a:solidFill>
                <a:latin typeface="Times New Roman" panose="02020603050405020304" pitchFamily="18" charset="0"/>
                <a:cs typeface="Times New Roman" panose="02020603050405020304" pitchFamily="18" charset="0"/>
              </a:rPr>
              <a:t>independent</a:t>
            </a:r>
            <a:r>
              <a:rPr lang="en-US" sz="1800" dirty="0">
                <a:solidFill>
                  <a:schemeClr val="tx1"/>
                </a:solidFill>
                <a:latin typeface="Times New Roman" panose="02020603050405020304" pitchFamily="18" charset="0"/>
                <a:cs typeface="Times New Roman" panose="02020603050405020304" pitchFamily="18" charset="0"/>
              </a:rPr>
              <a:t> variables by fitting a straight line to the observed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3074" name="Picture 2" descr="Linear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8945" y="220980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47945" y="6172200"/>
            <a:ext cx="4572000" cy="276999"/>
          </a:xfrm>
          <a:prstGeom prst="rect">
            <a:avLst/>
          </a:prstGeom>
        </p:spPr>
        <p:txBody>
          <a:bodyPr>
            <a:spAutoFit/>
          </a:bodyPr>
          <a:lstStyle/>
          <a:p>
            <a:r>
              <a:rPr lang="en-US" sz="1200" dirty="0">
                <a:solidFill>
                  <a:schemeClr val="bg1">
                    <a:lumMod val="75000"/>
                  </a:schemeClr>
                </a:solidFill>
              </a:rPr>
              <a:t>https://www.javatpoint.com/linear-regression-in-machine-learning</a:t>
            </a:r>
            <a:endParaRPr lang="en-US" sz="1200"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is a </a:t>
            </a:r>
            <a:r>
              <a:rPr lang="en-US" sz="1800" b="1" dirty="0">
                <a:solidFill>
                  <a:schemeClr val="tx1"/>
                </a:solidFill>
                <a:latin typeface="Times New Roman" panose="02020603050405020304" pitchFamily="18" charset="0"/>
                <a:cs typeface="Times New Roman" panose="02020603050405020304" pitchFamily="18" charset="0"/>
              </a:rPr>
              <a:t>supervised</a:t>
            </a:r>
            <a:r>
              <a:rPr lang="en-US" sz="1800" dirty="0">
                <a:solidFill>
                  <a:schemeClr val="tx1"/>
                </a:solidFill>
                <a:latin typeface="Times New Roman" panose="02020603050405020304" pitchFamily="18" charset="0"/>
                <a:cs typeface="Times New Roman" panose="02020603050405020304" pitchFamily="18" charset="0"/>
              </a:rPr>
              <a:t> machine learning algorithm that models the linear relationship between a </a:t>
            </a:r>
            <a:r>
              <a:rPr lang="en-US" sz="1800" b="1" dirty="0">
                <a:solidFill>
                  <a:schemeClr val="tx1"/>
                </a:solidFill>
                <a:latin typeface="Times New Roman" panose="02020603050405020304" pitchFamily="18" charset="0"/>
                <a:cs typeface="Times New Roman" panose="02020603050405020304" pitchFamily="18" charset="0"/>
              </a:rPr>
              <a:t>dependent</a:t>
            </a:r>
            <a:r>
              <a:rPr lang="en-US" sz="1800" dirty="0">
                <a:solidFill>
                  <a:schemeClr val="tx1"/>
                </a:solidFill>
                <a:latin typeface="Times New Roman" panose="02020603050405020304" pitchFamily="18" charset="0"/>
                <a:cs typeface="Times New Roman" panose="02020603050405020304" pitchFamily="18" charset="0"/>
              </a:rPr>
              <a:t> variable and one or more </a:t>
            </a:r>
            <a:r>
              <a:rPr lang="en-US" sz="1800" b="1" dirty="0">
                <a:solidFill>
                  <a:schemeClr val="tx1"/>
                </a:solidFill>
                <a:latin typeface="Times New Roman" panose="02020603050405020304" pitchFamily="18" charset="0"/>
                <a:cs typeface="Times New Roman" panose="02020603050405020304" pitchFamily="18" charset="0"/>
              </a:rPr>
              <a:t>independent</a:t>
            </a:r>
            <a:r>
              <a:rPr lang="en-US" sz="1800" dirty="0">
                <a:solidFill>
                  <a:schemeClr val="tx1"/>
                </a:solidFill>
                <a:latin typeface="Times New Roman" panose="02020603050405020304" pitchFamily="18" charset="0"/>
                <a:cs typeface="Times New Roman" panose="02020603050405020304" pitchFamily="18" charset="0"/>
              </a:rPr>
              <a:t> variables by fitting a straight line to the observed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When there is a single independent variable, it is referred to as S</a:t>
            </a:r>
            <a:r>
              <a:rPr lang="en-US" sz="1800" b="1" dirty="0">
                <a:solidFill>
                  <a:schemeClr val="tx1"/>
                </a:solidFill>
                <a:latin typeface="Times New Roman" panose="02020603050405020304" pitchFamily="18" charset="0"/>
                <a:cs typeface="Times New Roman" panose="02020603050405020304" pitchFamily="18" charset="0"/>
              </a:rPr>
              <a:t>imple Linear Regression</a:t>
            </a:r>
            <a:r>
              <a:rPr lang="en-US" sz="1800" dirty="0">
                <a:solidFill>
                  <a:schemeClr val="tx1"/>
                </a:solidFill>
                <a:latin typeface="Times New Roman" panose="02020603050405020304" pitchFamily="18" charset="0"/>
                <a:cs typeface="Times New Roman" panose="02020603050405020304" pitchFamily="18" charset="0"/>
              </a:rPr>
              <a:t>, whereas with multiple independent variables, it is called M</a:t>
            </a:r>
            <a:r>
              <a:rPr lang="en-US" sz="1800" b="1" dirty="0">
                <a:solidFill>
                  <a:schemeClr val="tx1"/>
                </a:solidFill>
                <a:latin typeface="Times New Roman" panose="02020603050405020304" pitchFamily="18" charset="0"/>
                <a:cs typeface="Times New Roman" panose="02020603050405020304" pitchFamily="18" charset="0"/>
              </a:rPr>
              <a:t>ultiple Linear Regression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Polynomial Linear Regression is a form of regression where the relationship between the independent variable(s) and the dependent variable is modeled as a </a:t>
            </a:r>
            <a:r>
              <a:rPr lang="en-US" sz="1800" b="1" dirty="0">
                <a:solidFill>
                  <a:schemeClr val="tx1"/>
                </a:solidFill>
                <a:latin typeface="Times New Roman" panose="02020603050405020304" pitchFamily="18" charset="0"/>
                <a:cs typeface="Times New Roman" panose="02020603050405020304" pitchFamily="18" charset="0"/>
              </a:rPr>
              <a:t>polynomial</a:t>
            </a:r>
            <a:r>
              <a:rPr lang="en-US" sz="1800" dirty="0">
                <a:solidFill>
                  <a:schemeClr val="tx1"/>
                </a:solidFill>
                <a:latin typeface="Times New Roman" panose="02020603050405020304" pitchFamily="18" charset="0"/>
                <a:cs typeface="Times New Roman" panose="02020603050405020304" pitchFamily="18" charset="0"/>
              </a:rPr>
              <a:t>, but it is still considered a type of linear regression because the model is linear in terms of the coefficients.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Simple 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This is the most basic form of linear regression, involving a single independent variable and a single dependent variable. The equation for simple linear regression is: </a:t>
                </a:r>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𝒚</m:t>
                    </m:r>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𝒙</m:t>
                    </m:r>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where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 </a:t>
                </a:r>
                <a:r>
                  <a:rPr lang="en-US" sz="1800" dirty="0">
                    <a:solidFill>
                      <a:schemeClr val="tx1"/>
                    </a:solidFill>
                    <a:latin typeface="Times New Roman" panose="02020603050405020304" pitchFamily="18" charset="0"/>
                    <a:cs typeface="Times New Roman" panose="02020603050405020304" pitchFamily="18" charset="0"/>
                  </a:rPr>
                  <a:t>is the 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x </a:t>
                </a:r>
                <a:r>
                  <a:rPr lang="en-US" sz="1800" dirty="0">
                    <a:solidFill>
                      <a:schemeClr val="tx1"/>
                    </a:solidFill>
                    <a:latin typeface="Times New Roman" panose="02020603050405020304" pitchFamily="18" charset="0"/>
                    <a:cs typeface="Times New Roman" panose="02020603050405020304" pitchFamily="18" charset="0"/>
                  </a:rPr>
                  <a:t>is the independent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intercept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slope</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60000"/>
          </a:bodyPr>
          <a:p>
            <a:pPr marL="0" indent="0" algn="just">
              <a:buNone/>
            </a:pPr>
            <a:r>
              <a:rPr lang="en-US"/>
              <a:t>Suppose we are analyzing the relationship between the number of hours a student studies (x) and their exam score (y) using a simple linear regression. After running the regression, we get the following equation: y=5x+50</a:t>
            </a:r>
            <a:endParaRPr lang="en-US"/>
          </a:p>
          <a:p>
            <a:pPr marL="0" indent="0" algn="just">
              <a:buNone/>
            </a:pPr>
            <a:r>
              <a:rPr lang="en-US"/>
              <a:t>In this equation:</a:t>
            </a:r>
            <a:endParaRPr lang="en-US"/>
          </a:p>
          <a:p>
            <a:pPr marL="0" indent="0" algn="just">
              <a:buNone/>
            </a:pPr>
            <a:r>
              <a:rPr lang="en-US"/>
              <a:t>𝑦is the predicted exam score,</a:t>
            </a:r>
            <a:endParaRPr lang="en-US"/>
          </a:p>
          <a:p>
            <a:pPr marL="0" indent="0" algn="just">
              <a:buNone/>
            </a:pPr>
            <a:r>
              <a:rPr lang="en-US"/>
              <a:t>𝑥is the number of hours studied,</a:t>
            </a:r>
            <a:endParaRPr lang="en-US"/>
          </a:p>
          <a:p>
            <a:pPr marL="0" indent="0" algn="just">
              <a:buNone/>
            </a:pPr>
            <a:r>
              <a:rPr lang="en-US"/>
              <a:t>The slope  𝑚 = 5</a:t>
            </a:r>
            <a:endParaRPr lang="en-US"/>
          </a:p>
          <a:p>
            <a:pPr marL="0" indent="0" algn="just">
              <a:buNone/>
            </a:pPr>
            <a:r>
              <a:rPr lang="en-US"/>
              <a:t>m=5 indicates that for each additional hour of studying, the exam score is expected to increase by 5 points.</a:t>
            </a:r>
            <a:endParaRPr lang="en-US"/>
          </a:p>
          <a:p>
            <a:pPr marL="0" indent="0" algn="just">
              <a:buNone/>
            </a:pPr>
            <a:r>
              <a:rPr lang="en-US"/>
              <a:t>The intercept 𝑏= 50</a:t>
            </a:r>
            <a:endParaRPr lang="en-US"/>
          </a:p>
          <a:p>
            <a:pPr marL="0" indent="0" algn="just">
              <a:buNone/>
            </a:pPr>
            <a:r>
              <a:rPr lang="en-US"/>
              <a:t>b=50 suggests that if a student studies 0 hours, the predicted exam score would be 50 points.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pPr marL="0" indent="0" algn="just">
              <a:buNone/>
            </a:pPr>
            <a:r>
              <a:rPr lang="en-US" b="1"/>
              <a:t>Example calculation using the slope:</a:t>
            </a:r>
            <a:endParaRPr lang="en-US"/>
          </a:p>
          <a:p>
            <a:pPr marL="0" indent="0" algn="just">
              <a:buNone/>
            </a:pPr>
            <a:endParaRPr lang="en-US"/>
          </a:p>
          <a:p>
            <a:pPr marL="0" indent="0" algn="just">
              <a:buNone/>
            </a:pPr>
            <a:r>
              <a:rPr lang="en-US"/>
              <a:t>If a student studies 4 hours (𝑥= 4 ),</a:t>
            </a:r>
            <a:endParaRPr lang="en-US"/>
          </a:p>
          <a:p>
            <a:pPr marL="0" indent="0" algn="just">
              <a:buNone/>
            </a:pPr>
            <a:r>
              <a:rPr lang="en-US"/>
              <a:t>the predicted score is: y=5(4)+50=20+50=70</a:t>
            </a:r>
            <a:endParaRPr lang="en-US"/>
          </a:p>
          <a:p>
            <a:pPr marL="0" indent="0" algn="just">
              <a:buNone/>
            </a:pPr>
            <a:endParaRPr lang="en-US"/>
          </a:p>
          <a:p>
            <a:pPr marL="0" indent="0" algn="just">
              <a:buNone/>
            </a:pPr>
            <a:r>
              <a:rPr lang="en-US"/>
              <a:t>Thus, according to this regression model, studying for an extra hour would raise a student’s expected exam score by 5 points.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Multiple 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This involves multiple independent variables and a single dependent variable. The equation for simple linear regression is: </a:t>
                </a:r>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𝒚</m:t>
                      </m:r>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𝟏</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𝟑</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𝟑</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𝒏</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𝒏</m:t>
                          </m:r>
                        </m:sub>
                      </m:sSub>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where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 </a:t>
                </a:r>
                <a:r>
                  <a:rPr lang="en-US" sz="1800" dirty="0">
                    <a:solidFill>
                      <a:schemeClr val="tx1"/>
                    </a:solidFill>
                    <a:latin typeface="Times New Roman" panose="02020603050405020304" pitchFamily="18" charset="0"/>
                    <a:cs typeface="Times New Roman" panose="02020603050405020304" pitchFamily="18" charset="0"/>
                  </a:rPr>
                  <a:t>is the 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𝟐</m:t>
                        </m:r>
                      </m:sub>
                    </m:sSub>
                    <m:r>
                      <a:rPr lang="en-US" sz="1800" b="1" i="1" smtClean="0">
                        <a:solidFill>
                          <a:schemeClr val="tx1"/>
                        </a:solidFill>
                        <a:latin typeface="Cambria Math" panose="02040503050406030204"/>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𝒏</m:t>
                        </m:r>
                      </m:sub>
                    </m:sSub>
                    <m:r>
                      <a:rPr lang="en-US" sz="1800" b="1"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are </a:t>
                </a:r>
                <a:r>
                  <a:rPr lang="en-US" sz="1800" dirty="0">
                    <a:solidFill>
                      <a:schemeClr val="tx1"/>
                    </a:solidFill>
                    <a:latin typeface="Times New Roman" panose="02020603050405020304" pitchFamily="18" charset="0"/>
                    <a:cs typeface="Times New Roman" panose="02020603050405020304" pitchFamily="18" charset="0"/>
                  </a:rPr>
                  <a:t>the independent </a:t>
                </a:r>
                <a:r>
                  <a:rPr lang="en-US" sz="1800" dirty="0" smtClean="0">
                    <a:solidFill>
                      <a:schemeClr val="tx1"/>
                    </a:solidFill>
                    <a:latin typeface="Times New Roman" panose="02020603050405020304" pitchFamily="18" charset="0"/>
                    <a:cs typeface="Times New Roman" panose="02020603050405020304" pitchFamily="18" charset="0"/>
                  </a:rPr>
                  <a:t>variables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intercept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𝒏</m:t>
                        </m:r>
                      </m:sub>
                    </m:sSub>
                    <m:r>
                      <a:rPr lang="en-US" sz="1800" b="1"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 are </a:t>
                </a:r>
                <a:r>
                  <a:rPr lang="en-US" sz="1800" dirty="0">
                    <a:solidFill>
                      <a:schemeClr val="tx1"/>
                    </a:solidFill>
                    <a:latin typeface="Times New Roman" panose="02020603050405020304" pitchFamily="18" charset="0"/>
                    <a:cs typeface="Times New Roman" panose="02020603050405020304" pitchFamily="18" charset="0"/>
                  </a:rPr>
                  <a:t>the </a:t>
                </a:r>
                <a:r>
                  <a:rPr lang="en-US" sz="1800" dirty="0" smtClean="0">
                    <a:solidFill>
                      <a:schemeClr val="tx1"/>
                    </a:solidFill>
                    <a:latin typeface="Times New Roman" panose="02020603050405020304" pitchFamily="18" charset="0"/>
                    <a:cs typeface="Times New Roman" panose="02020603050405020304" pitchFamily="18" charset="0"/>
                  </a:rPr>
                  <a:t>slopes</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10748</Words>
  <Application>WPS Presentation</Application>
  <PresentationFormat>On-screen Show (4:3)</PresentationFormat>
  <Paragraphs>383</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Times New Roman</vt:lpstr>
      <vt:lpstr>Cambria Math</vt:lpstr>
      <vt:lpstr>Microsoft YaHei</vt:lpstr>
      <vt:lpstr>Arial Unicode MS</vt:lpstr>
      <vt:lpstr>Calibri</vt:lpstr>
      <vt:lpstr>Cambria Math</vt:lpstr>
      <vt:lpstr>BatangChe</vt:lpstr>
      <vt:lpstr>Segoe Print</vt:lpstr>
      <vt:lpstr>Office Theme</vt:lpstr>
      <vt:lpstr>Supervised Learning: Regression</vt:lpstr>
      <vt:lpstr>Supervised Learning</vt:lpstr>
      <vt:lpstr>Regression</vt:lpstr>
      <vt:lpstr>Linear Regression</vt:lpstr>
      <vt:lpstr>Linear Regression</vt:lpstr>
      <vt:lpstr>Simple Linear Regression</vt:lpstr>
      <vt:lpstr>Example</vt:lpstr>
      <vt:lpstr>PowerPoint 演示文稿</vt:lpstr>
      <vt:lpstr>Multiple Linear Regression</vt:lpstr>
      <vt:lpstr>EXample</vt:lpstr>
      <vt:lpstr>EXample</vt:lpstr>
      <vt:lpstr>EXample</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Some Linear Algebra - The Solution!</vt:lpstr>
      <vt:lpstr>Example of Linear Regression - Data Matrices</vt:lpstr>
      <vt:lpstr>XTX</vt:lpstr>
      <vt:lpstr>XTY</vt:lpstr>
      <vt:lpstr>Solving for w – Regression Curve</vt:lpstr>
      <vt:lpstr>Logistic Regression</vt:lpstr>
      <vt:lpstr>Logistic Regression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205</cp:revision>
  <dcterms:created xsi:type="dcterms:W3CDTF">2024-10-19T07:49:00Z</dcterms:created>
  <dcterms:modified xsi:type="dcterms:W3CDTF">2024-10-28T06:27:55Z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90A52C70376E4B5F95023107E6D28B23_12</vt:lpwstr>
  </property>
  <property fmtid="{D5CDD505-2E9C-101B-9397-08002B2CF9AE}" pid="3" name="KSOProductBuildVer">
    <vt:lpwstr>1033-12.2.0.18607</vt:lpwstr>
  </property>
</Properties>
</file>