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65"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S::mmhasan@aiub.edu::5eb39d97-deb0-466a-af4c-298e34812974" providerId="AD" clId="Web-{363CF41F-BD85-C18D-02A2-384B8C2275DD}"/>
    <pc:docChg chg="modSld">
      <pc:chgData name="Dr. Md Mehedi Hasan" userId="S::mmhasan@aiub.edu::5eb39d97-deb0-466a-af4c-298e34812974" providerId="AD" clId="Web-{363CF41F-BD85-C18D-02A2-384B8C2275DD}" dt="2023-11-13T06:14:38.072" v="25"/>
      <pc:docMkLst>
        <pc:docMk/>
      </pc:docMkLst>
      <pc:sldChg chg="modSp">
        <pc:chgData name="Dr. Md Mehedi Hasan" userId="S::mmhasan@aiub.edu::5eb39d97-deb0-466a-af4c-298e34812974" providerId="AD" clId="Web-{363CF41F-BD85-C18D-02A2-384B8C2275DD}" dt="2023-11-13T06:14:38.072" v="25"/>
        <pc:sldMkLst>
          <pc:docMk/>
          <pc:sldMk cId="700707328" sldId="256"/>
        </pc:sldMkLst>
        <pc:graphicFrameChg chg="mod modGraphic">
          <ac:chgData name="Dr. Md Mehedi Hasan" userId="S::mmhasan@aiub.edu::5eb39d97-deb0-466a-af4c-298e34812974" providerId="AD" clId="Web-{363CF41F-BD85-C18D-02A2-384B8C2275DD}" dt="2023-11-13T06:14:38.072" v="25"/>
          <ac:graphicFrameMkLst>
            <pc:docMk/>
            <pc:sldMk cId="700707328" sldId="256"/>
            <ac:graphicFrameMk id="9" creationId="{941C6789-2813-4E69-9B74-D239C50C6AE6}"/>
          </ac:graphicFrameMkLst>
        </pc:graphicFrameChg>
      </pc:sldChg>
    </pc:docChg>
  </pc:docChgLst>
  <pc:docChgLst>
    <pc:chgData name="Dr. Md Mehedi Hasan" userId="5eb39d97-deb0-466a-af4c-298e34812974" providerId="ADAL" clId="{B6E025CB-AD05-45FC-8DC7-33D8197DDC0D}"/>
    <pc:docChg chg="modSld">
      <pc:chgData name="Dr. Md Mehedi Hasan" userId="5eb39d97-deb0-466a-af4c-298e34812974" providerId="ADAL" clId="{B6E025CB-AD05-45FC-8DC7-33D8197DDC0D}" dt="2023-04-10T06:16:43.008" v="9" actId="20577"/>
      <pc:docMkLst>
        <pc:docMk/>
      </pc:docMkLst>
      <pc:sldChg chg="modSp mod">
        <pc:chgData name="Dr. Md Mehedi Hasan" userId="5eb39d97-deb0-466a-af4c-298e34812974" providerId="ADAL" clId="{B6E025CB-AD05-45FC-8DC7-33D8197DDC0D}" dt="2023-04-10T06:16:43.008" v="9" actId="20577"/>
        <pc:sldMkLst>
          <pc:docMk/>
          <pc:sldMk cId="700707328" sldId="256"/>
        </pc:sldMkLst>
        <pc:graphicFrameChg chg="modGraphic">
          <ac:chgData name="Dr. Md Mehedi Hasan" userId="5eb39d97-deb0-466a-af4c-298e34812974" providerId="ADAL" clId="{B6E025CB-AD05-45FC-8DC7-33D8197DDC0D}" dt="2023-04-10T06:16:43.008" v="9" actId="20577"/>
          <ac:graphicFrameMkLst>
            <pc:docMk/>
            <pc:sldMk cId="700707328" sldId="256"/>
            <ac:graphicFrameMk id="9" creationId="{941C6789-2813-4E69-9B74-D239C50C6AE6}"/>
          </ac:graphicFrameMkLst>
        </pc:graphicFrameChg>
      </pc:sldChg>
    </pc:docChg>
  </pc:docChgLst>
  <pc:docChgLst>
    <pc:chgData name="Dr. Md Mehedi Hasan" userId="5eb39d97-deb0-466a-af4c-298e34812974" providerId="ADAL" clId="{EBAF4297-6E1F-4473-84B6-5860A801C8B0}"/>
    <pc:docChg chg="modSld">
      <pc:chgData name="Dr. Md Mehedi Hasan" userId="5eb39d97-deb0-466a-af4c-298e34812974" providerId="ADAL" clId="{EBAF4297-6E1F-4473-84B6-5860A801C8B0}" dt="2023-03-13T06:12:10.690" v="8"/>
      <pc:docMkLst>
        <pc:docMk/>
      </pc:docMkLst>
      <pc:sldChg chg="modSp mod">
        <pc:chgData name="Dr. Md Mehedi Hasan" userId="5eb39d97-deb0-466a-af4c-298e34812974" providerId="ADAL" clId="{EBAF4297-6E1F-4473-84B6-5860A801C8B0}" dt="2023-03-13T06:12:10.690" v="8"/>
        <pc:sldMkLst>
          <pc:docMk/>
          <pc:sldMk cId="700707328" sldId="256"/>
        </pc:sldMkLst>
        <pc:spChg chg="mod">
          <ac:chgData name="Dr. Md Mehedi Hasan" userId="5eb39d97-deb0-466a-af4c-298e34812974" providerId="ADAL" clId="{EBAF4297-6E1F-4473-84B6-5860A801C8B0}" dt="2023-03-13T06:12:10.690" v="8"/>
          <ac:spMkLst>
            <pc:docMk/>
            <pc:sldMk cId="700707328" sldId="256"/>
            <ac:spMk id="3" creationId="{00000000-0000-0000-0000-000000000000}"/>
          </ac:spMkLst>
        </pc:spChg>
      </pc:sldChg>
    </pc:docChg>
  </pc:docChgLst>
  <pc:docChgLst>
    <pc:chgData name="Dr. Md Mehedi Hasan" userId="5eb39d97-deb0-466a-af4c-298e34812974" providerId="ADAL" clId="{994815DF-6581-46A2-8633-B14C8EB65A34}"/>
    <pc:docChg chg="modSld">
      <pc:chgData name="Dr. Md Mehedi Hasan" userId="5eb39d97-deb0-466a-af4c-298e34812974" providerId="ADAL" clId="{994815DF-6581-46A2-8633-B14C8EB65A34}" dt="2022-12-07T06:04:29.956" v="14" actId="20577"/>
      <pc:docMkLst>
        <pc:docMk/>
      </pc:docMkLst>
      <pc:sldChg chg="modSp mod">
        <pc:chgData name="Dr. Md Mehedi Hasan" userId="5eb39d97-deb0-466a-af4c-298e34812974" providerId="ADAL" clId="{994815DF-6581-46A2-8633-B14C8EB65A34}" dt="2022-12-07T06:04:29.956" v="14" actId="20577"/>
        <pc:sldMkLst>
          <pc:docMk/>
          <pc:sldMk cId="700707328" sldId="256"/>
        </pc:sldMkLst>
        <pc:graphicFrameChg chg="modGraphic">
          <ac:chgData name="Dr. Md Mehedi Hasan" userId="5eb39d97-deb0-466a-af4c-298e34812974" providerId="ADAL" clId="{994815DF-6581-46A2-8633-B14C8EB65A34}" dt="2022-12-07T06:04:29.956" v="14" actId="20577"/>
          <ac:graphicFrameMkLst>
            <pc:docMk/>
            <pc:sldMk cId="700707328" sldId="256"/>
            <ac:graphicFrameMk id="9" creationId="{941C6789-2813-4E69-9B74-D239C50C6AE6}"/>
          </ac:graphicFrameMkLst>
        </pc:graphicFrameChg>
      </pc:sldChg>
    </pc:docChg>
  </pc:docChgLst>
  <pc:docChgLst>
    <pc:chgData name="MD. FARUK ABDULLAH AL SOHAN" userId="49b838b6-cc57-4ff1-b78b-f35f84b7c1b1" providerId="ADAL" clId="{F31EDA48-7941-4882-82CB-5285A87EF65A}"/>
    <pc:docChg chg="modSld">
      <pc:chgData name="MD. FARUK ABDULLAH AL SOHAN" userId="49b838b6-cc57-4ff1-b78b-f35f84b7c1b1" providerId="ADAL" clId="{F31EDA48-7941-4882-82CB-5285A87EF65A}" dt="2024-09-15T02:19:57.743" v="93" actId="6549"/>
      <pc:docMkLst>
        <pc:docMk/>
      </pc:docMkLst>
      <pc:sldChg chg="modSp mod">
        <pc:chgData name="MD. FARUK ABDULLAH AL SOHAN" userId="49b838b6-cc57-4ff1-b78b-f35f84b7c1b1" providerId="ADAL" clId="{F31EDA48-7941-4882-82CB-5285A87EF65A}" dt="2024-09-15T02:19:57.743" v="93" actId="6549"/>
        <pc:sldMkLst>
          <pc:docMk/>
          <pc:sldMk cId="700707328" sldId="256"/>
        </pc:sldMkLst>
        <pc:graphicFrameChg chg="modGraphic">
          <ac:chgData name="MD. FARUK ABDULLAH AL SOHAN" userId="49b838b6-cc57-4ff1-b78b-f35f84b7c1b1" providerId="ADAL" clId="{F31EDA48-7941-4882-82CB-5285A87EF65A}" dt="2024-09-15T02:19:57.743" v="93" actId="6549"/>
          <ac:graphicFrameMkLst>
            <pc:docMk/>
            <pc:sldMk cId="700707328" sldId="256"/>
            <ac:graphicFrameMk id="9" creationId="{941C6789-2813-4E69-9B74-D239C50C6AE6}"/>
          </ac:graphicFrameMkLst>
        </pc:graphicFrameChg>
      </pc:sldChg>
      <pc:sldChg chg="modSp mod">
        <pc:chgData name="MD. FARUK ABDULLAH AL SOHAN" userId="49b838b6-cc57-4ff1-b78b-f35f84b7c1b1" providerId="ADAL" clId="{F31EDA48-7941-4882-82CB-5285A87EF65A}" dt="2024-09-15T02:19:13.396" v="15" actId="20577"/>
        <pc:sldMkLst>
          <pc:docMk/>
          <pc:sldMk cId="3328875026" sldId="294"/>
        </pc:sldMkLst>
        <pc:spChg chg="mod">
          <ac:chgData name="MD. FARUK ABDULLAH AL SOHAN" userId="49b838b6-cc57-4ff1-b78b-f35f84b7c1b1" providerId="ADAL" clId="{F31EDA48-7941-4882-82CB-5285A87EF65A}" dt="2024-09-15T02:19:13.396" v="15" actId="20577"/>
          <ac:spMkLst>
            <pc:docMk/>
            <pc:sldMk cId="3328875026" sldId="294"/>
            <ac:spMk id="4" creationId="{00000000-0000-0000-0000-000000000000}"/>
          </ac:spMkLst>
        </pc:spChg>
      </pc:sldChg>
      <pc:sldChg chg="modSp mod">
        <pc:chgData name="MD. FARUK ABDULLAH AL SOHAN" userId="49b838b6-cc57-4ff1-b78b-f35f84b7c1b1" providerId="ADAL" clId="{F31EDA48-7941-4882-82CB-5285A87EF65A}" dt="2024-09-15T02:18:58.220" v="6" actId="20577"/>
        <pc:sldMkLst>
          <pc:docMk/>
          <pc:sldMk cId="4103590855" sldId="295"/>
        </pc:sldMkLst>
        <pc:spChg chg="mod">
          <ac:chgData name="MD. FARUK ABDULLAH AL SOHAN" userId="49b838b6-cc57-4ff1-b78b-f35f84b7c1b1" providerId="ADAL" clId="{F31EDA48-7941-4882-82CB-5285A87EF65A}" dt="2024-09-15T02:18:58.220" v="6" actId="20577"/>
          <ac:spMkLst>
            <pc:docMk/>
            <pc:sldMk cId="4103590855" sldId="295"/>
            <ac:spMk id="3" creationId="{00000000-0000-0000-0000-000000000000}"/>
          </ac:spMkLst>
        </pc:spChg>
      </pc:sldChg>
    </pc:docChg>
  </pc:docChgLst>
  <pc:docChgLst>
    <pc:chgData name="Dr. Md Mehedi Hasan" userId="5eb39d97-deb0-466a-af4c-298e34812974" providerId="ADAL" clId="{A41B92E2-D2CE-4558-B9C7-C76BFB7ECABC}"/>
    <pc:docChg chg="modSld">
      <pc:chgData name="Dr. Md Mehedi Hasan" userId="5eb39d97-deb0-466a-af4c-298e34812974" providerId="ADAL" clId="{A41B92E2-D2CE-4558-B9C7-C76BFB7ECABC}" dt="2022-11-13T05:46:56.617" v="27" actId="20577"/>
      <pc:docMkLst>
        <pc:docMk/>
      </pc:docMkLst>
      <pc:sldChg chg="modSp mod">
        <pc:chgData name="Dr. Md Mehedi Hasan" userId="5eb39d97-deb0-466a-af4c-298e34812974" providerId="ADAL" clId="{A41B92E2-D2CE-4558-B9C7-C76BFB7ECABC}" dt="2022-11-13T05:46:56.617" v="27" actId="20577"/>
        <pc:sldMkLst>
          <pc:docMk/>
          <pc:sldMk cId="700707328" sldId="256"/>
        </pc:sldMkLst>
        <pc:graphicFrameChg chg="modGraphic">
          <ac:chgData name="Dr. Md Mehedi Hasan" userId="5eb39d97-deb0-466a-af4c-298e34812974" providerId="ADAL" clId="{A41B92E2-D2CE-4558-B9C7-C76BFB7ECABC}" dt="2022-11-13T05:46:56.617" v="27" actId="20577"/>
          <ac:graphicFrameMkLst>
            <pc:docMk/>
            <pc:sldMk cId="700707328" sldId="256"/>
            <ac:graphicFrameMk id="9" creationId="{941C6789-2813-4E69-9B74-D239C50C6AE6}"/>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Md Mehedi Hasan" userId="S::mmhasan@aiub.edu::5eb39d97-deb0-466a-af4c-298e34812974" providerId="AD" clId="Web-{FB581FE0-A23E-A950-29AC-D1F28CF54F56}"/>
    <pc:docChg chg="modSld">
      <pc:chgData name="Dr. Md Mehedi Hasan" userId="S::mmhasan@aiub.edu::5eb39d97-deb0-466a-af4c-298e34812974" providerId="AD" clId="Web-{FB581FE0-A23E-A950-29AC-D1F28CF54F56}" dt="2023-11-16T08:36:43.497" v="13" actId="20577"/>
      <pc:docMkLst>
        <pc:docMk/>
      </pc:docMkLst>
      <pc:sldChg chg="modSp">
        <pc:chgData name="Dr. Md Mehedi Hasan" userId="S::mmhasan@aiub.edu::5eb39d97-deb0-466a-af4c-298e34812974" providerId="AD" clId="Web-{FB581FE0-A23E-A950-29AC-D1F28CF54F56}" dt="2023-11-16T08:36:16.699" v="10" actId="20577"/>
        <pc:sldMkLst>
          <pc:docMk/>
          <pc:sldMk cId="1092732572" sldId="280"/>
        </pc:sldMkLst>
        <pc:spChg chg="mod">
          <ac:chgData name="Dr. Md Mehedi Hasan" userId="S::mmhasan@aiub.edu::5eb39d97-deb0-466a-af4c-298e34812974" providerId="AD" clId="Web-{FB581FE0-A23E-A950-29AC-D1F28CF54F56}" dt="2023-11-16T08:36:16.699" v="10" actId="20577"/>
          <ac:spMkLst>
            <pc:docMk/>
            <pc:sldMk cId="1092732572" sldId="280"/>
            <ac:spMk id="3" creationId="{00000000-0000-0000-0000-000000000000}"/>
          </ac:spMkLst>
        </pc:spChg>
      </pc:sldChg>
      <pc:sldChg chg="modSp">
        <pc:chgData name="Dr. Md Mehedi Hasan" userId="S::mmhasan@aiub.edu::5eb39d97-deb0-466a-af4c-298e34812974" providerId="AD" clId="Web-{FB581FE0-A23E-A950-29AC-D1F28CF54F56}" dt="2023-11-16T08:36:43.497" v="13" actId="20577"/>
        <pc:sldMkLst>
          <pc:docMk/>
          <pc:sldMk cId="590903442" sldId="282"/>
        </pc:sldMkLst>
        <pc:spChg chg="mod">
          <ac:chgData name="Dr. Md Mehedi Hasan" userId="S::mmhasan@aiub.edu::5eb39d97-deb0-466a-af4c-298e34812974" providerId="AD" clId="Web-{FB581FE0-A23E-A950-29AC-D1F28CF54F56}" dt="2023-11-16T08:36:43.497" v="13" actId="20577"/>
          <ac:spMkLst>
            <pc:docMk/>
            <pc:sldMk cId="590903442" sldId="28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15-Sep-24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385348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74549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3676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3188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42086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163142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165116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15316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75550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15-Sep-24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15-Sep-24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15-Sep-24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15-Sep-24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434" dirty="0"/>
              <a:t>NAT  &amp;  PAT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graphicFrame>
        <p:nvGraphicFramePr>
          <p:cNvPr id="9" name="Table 8">
            <a:extLst>
              <a:ext uri="{FF2B5EF4-FFF2-40B4-BE49-F238E27FC236}">
                <a16:creationId xmlns:a16="http://schemas.microsoft.com/office/drawing/2014/main" id="{941C6789-2813-4E69-9B74-D239C50C6AE6}"/>
              </a:ext>
            </a:extLst>
          </p:cNvPr>
          <p:cNvGraphicFramePr>
            <a:graphicFrameLocks noGrp="1"/>
          </p:cNvGraphicFramePr>
          <p:nvPr>
            <p:extLst>
              <p:ext uri="{D42A27DB-BD31-4B8C-83A1-F6EECF244321}">
                <p14:modId xmlns:p14="http://schemas.microsoft.com/office/powerpoint/2010/main" val="390145334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11</a:t>
                      </a:r>
                    </a:p>
                  </a:txBody>
                  <a:tcPr/>
                </a:tc>
                <a:tc>
                  <a:txBody>
                    <a:bodyPr/>
                    <a:lstStyle/>
                    <a:p>
                      <a:r>
                        <a:rPr lang="en-US" dirty="0"/>
                        <a:t>Week No:</a:t>
                      </a:r>
                    </a:p>
                  </a:txBody>
                  <a:tcPr/>
                </a:tc>
                <a:tc>
                  <a:txBody>
                    <a:bodyPr/>
                    <a:lstStyle/>
                    <a:p>
                      <a:r>
                        <a:rPr lang="en-US" b="0" dirty="0"/>
                        <a:t>13</a:t>
                      </a:r>
                    </a:p>
                  </a:txBody>
                  <a:tcPr/>
                </a:tc>
                <a:tc>
                  <a:txBody>
                    <a:bodyPr/>
                    <a:lstStyle/>
                    <a:p>
                      <a:r>
                        <a:rPr lang="en-US" dirty="0"/>
                        <a:t>Semester:</a:t>
                      </a:r>
                    </a:p>
                  </a:txBody>
                  <a:tcPr/>
                </a:tc>
                <a:tc>
                  <a:txBody>
                    <a:bodyPr/>
                    <a:lstStyle/>
                    <a:p>
                      <a:r>
                        <a:rPr lang="en-US" b="0"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70678"/>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a:t>
            </a:r>
            <a:endParaRPr lang="en-US" sz="4000" dirty="0"/>
          </a:p>
        </p:txBody>
      </p:sp>
      <p:sp>
        <p:nvSpPr>
          <p:cNvPr id="3" name="Rectangle 2"/>
          <p:cNvSpPr/>
          <p:nvPr/>
        </p:nvSpPr>
        <p:spPr>
          <a:xfrm>
            <a:off x="304800" y="2386879"/>
            <a:ext cx="8534400" cy="2862322"/>
          </a:xfrm>
          <a:prstGeom prst="rect">
            <a:avLst/>
          </a:prstGeom>
        </p:spPr>
        <p:txBody>
          <a:bodyPr wrap="square">
            <a:spAutoFit/>
          </a:bodyPr>
          <a:lstStyle/>
          <a:p>
            <a:r>
              <a:rPr lang="en-US" altLang="en-US" sz="2000" b="1" dirty="0"/>
              <a:t>Scenario:</a:t>
            </a:r>
            <a:r>
              <a:rPr lang="en-US" altLang="en-US" sz="2000" dirty="0"/>
              <a:t> In CIDR, the IP addresses in a corporate network are obtained from the service provider. Changing the service provider requires changing all IP addresses in the network. </a:t>
            </a:r>
          </a:p>
          <a:p>
            <a:r>
              <a:rPr lang="en-US" altLang="en-US" sz="2000" b="1" dirty="0"/>
              <a:t>NAT solution:</a:t>
            </a:r>
          </a:p>
          <a:p>
            <a:pPr lvl="1"/>
            <a:r>
              <a:rPr lang="en-US" altLang="en-US" sz="2000" dirty="0"/>
              <a:t>Assign private addresses to the hosts of the corporate network</a:t>
            </a:r>
          </a:p>
          <a:p>
            <a:pPr lvl="1"/>
            <a:r>
              <a:rPr lang="en-US" altLang="en-US" sz="2000" dirty="0"/>
              <a:t>NAT device has static address translation entries which bind the private address of a host to the public address. </a:t>
            </a:r>
          </a:p>
          <a:p>
            <a:pPr lvl="1"/>
            <a:r>
              <a:rPr lang="en-US" altLang="en-US" sz="2000" dirty="0"/>
              <a:t>Migration to a new network service provider merely requires an update of the NAT device. The migration is not noticeable to the hosts on the network. </a:t>
            </a:r>
          </a:p>
        </p:txBody>
      </p:sp>
    </p:spTree>
    <p:extLst>
      <p:ext uri="{BB962C8B-B14F-4D97-AF65-F5344CB8AC3E}">
        <p14:creationId xmlns:p14="http://schemas.microsoft.com/office/powerpoint/2010/main" val="271817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 (</a:t>
            </a:r>
            <a:r>
              <a:rPr lang="en-US" altLang="en-US" sz="4000" dirty="0" err="1"/>
              <a:t>cont</a:t>
            </a:r>
            <a:r>
              <a:rPr lang="en-US" altLang="en-US" sz="4000" dirty="0"/>
              <a:t>…)</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028584531"/>
              </p:ext>
            </p:extLst>
          </p:nvPr>
        </p:nvGraphicFramePr>
        <p:xfrm>
          <a:off x="0" y="2271425"/>
          <a:ext cx="9144001" cy="3790950"/>
        </p:xfrm>
        <a:graphic>
          <a:graphicData uri="http://schemas.openxmlformats.org/presentationml/2006/ole">
            <mc:AlternateContent xmlns:mc="http://schemas.openxmlformats.org/markup-compatibility/2006">
              <mc:Choice xmlns:v="urn:schemas-microsoft-com:vml" Requires="v">
                <p:oleObj name="Visio" r:id="rId3" imgW="10111154" imgH="4844562" progId="Visio.Drawing.6">
                  <p:embed/>
                </p:oleObj>
              </mc:Choice>
              <mc:Fallback>
                <p:oleObj name="Visio" r:id="rId3" imgW="10111154" imgH="4844562"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1425"/>
                        <a:ext cx="914400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8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a:t>
            </a:r>
            <a:endParaRPr lang="en-US" sz="4000" dirty="0"/>
          </a:p>
        </p:txBody>
      </p:sp>
      <p:sp>
        <p:nvSpPr>
          <p:cNvPr id="3" name="Rectangle 2"/>
          <p:cNvSpPr/>
          <p:nvPr/>
        </p:nvSpPr>
        <p:spPr>
          <a:xfrm>
            <a:off x="304800" y="2898384"/>
            <a:ext cx="8645236" cy="1477328"/>
          </a:xfrm>
          <a:prstGeom prst="rect">
            <a:avLst/>
          </a:prstGeom>
        </p:spPr>
        <p:txBody>
          <a:bodyPr wrap="square">
            <a:spAutoFit/>
          </a:bodyPr>
          <a:lstStyle/>
          <a:p>
            <a:r>
              <a:rPr lang="en-US" altLang="en-US" b="1" dirty="0"/>
              <a:t>Also called: Network address and port translation (NAPT), port address translation (PAT).</a:t>
            </a:r>
            <a:r>
              <a:rPr lang="en-US" altLang="en-US" dirty="0"/>
              <a:t> </a:t>
            </a:r>
            <a:endParaRPr lang="en-US" altLang="en-US" b="1" dirty="0"/>
          </a:p>
          <a:p>
            <a:r>
              <a:rPr lang="en-US" altLang="en-US" b="1" dirty="0"/>
              <a:t>Scenario:</a:t>
            </a:r>
            <a:r>
              <a:rPr lang="en-US" altLang="en-US" dirty="0"/>
              <a:t> Single public IP address is mapped to multiple hosts in a private network. </a:t>
            </a:r>
          </a:p>
          <a:p>
            <a:r>
              <a:rPr lang="en-US" altLang="en-US" b="1" dirty="0"/>
              <a:t>NAT solution:</a:t>
            </a:r>
          </a:p>
          <a:p>
            <a:pPr lvl="1"/>
            <a:r>
              <a:rPr lang="en-US" altLang="en-US" dirty="0"/>
              <a:t>Assign private addresses to the hosts of the corporate network</a:t>
            </a:r>
          </a:p>
          <a:p>
            <a:pPr lvl="1"/>
            <a:r>
              <a:rPr lang="en-US" altLang="en-US" dirty="0"/>
              <a:t>NAT device modifies the port numbers for outgoing traffic</a:t>
            </a:r>
          </a:p>
        </p:txBody>
      </p:sp>
    </p:spTree>
    <p:extLst>
      <p:ext uri="{BB962C8B-B14F-4D97-AF65-F5344CB8AC3E}">
        <p14:creationId xmlns:p14="http://schemas.microsoft.com/office/powerpoint/2010/main" val="14449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1199986334"/>
              </p:ext>
            </p:extLst>
          </p:nvPr>
        </p:nvGraphicFramePr>
        <p:xfrm>
          <a:off x="0" y="1959409"/>
          <a:ext cx="8929688" cy="4260850"/>
        </p:xfrm>
        <a:graphic>
          <a:graphicData uri="http://schemas.openxmlformats.org/presentationml/2006/ole">
            <mc:AlternateContent xmlns:mc="http://schemas.openxmlformats.org/markup-compatibility/2006">
              <mc:Choice xmlns:v="urn:schemas-microsoft-com:vml" Requires="v">
                <p:oleObj name="Visio" r:id="rId3" imgW="10345204" imgH="5346934" progId="Visio.Drawing.6">
                  <p:embed/>
                </p:oleObj>
              </mc:Choice>
              <mc:Fallback>
                <p:oleObj name="Visio" r:id="rId3" imgW="10345204" imgH="5346934"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9409"/>
                        <a:ext cx="89296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309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a:t>
            </a:r>
            <a:endParaRPr lang="en-US" sz="4000" dirty="0"/>
          </a:p>
        </p:txBody>
      </p:sp>
      <p:sp>
        <p:nvSpPr>
          <p:cNvPr id="3" name="Rectangle 2"/>
          <p:cNvSpPr/>
          <p:nvPr/>
        </p:nvSpPr>
        <p:spPr>
          <a:xfrm>
            <a:off x="304799" y="2427491"/>
            <a:ext cx="8672945" cy="2585323"/>
          </a:xfrm>
          <a:prstGeom prst="rect">
            <a:avLst/>
          </a:prstGeom>
        </p:spPr>
        <p:txBody>
          <a:bodyPr wrap="square">
            <a:spAutoFit/>
          </a:bodyPr>
          <a:lstStyle/>
          <a:p>
            <a:pPr>
              <a:lnSpc>
                <a:spcPct val="90000"/>
              </a:lnSpc>
            </a:pPr>
            <a:r>
              <a:rPr lang="en-US" altLang="en-US" b="1" dirty="0"/>
              <a:t>Scenario:</a:t>
            </a:r>
            <a:r>
              <a:rPr lang="en-US" altLang="en-US" dirty="0"/>
              <a:t> Balance the load on a set of identical servers, which are accessible from a single IP address</a:t>
            </a:r>
          </a:p>
          <a:p>
            <a:pPr>
              <a:lnSpc>
                <a:spcPct val="90000"/>
              </a:lnSpc>
            </a:pPr>
            <a:endParaRPr lang="en-US" altLang="en-US" dirty="0"/>
          </a:p>
          <a:p>
            <a:pPr>
              <a:lnSpc>
                <a:spcPct val="90000"/>
              </a:lnSpc>
            </a:pPr>
            <a:r>
              <a:rPr lang="en-US" altLang="en-US" b="1" dirty="0"/>
              <a:t>NAT solution:</a:t>
            </a:r>
          </a:p>
          <a:p>
            <a:pPr lvl="1">
              <a:lnSpc>
                <a:spcPct val="90000"/>
              </a:lnSpc>
            </a:pPr>
            <a:r>
              <a:rPr lang="en-US" altLang="en-US" dirty="0"/>
              <a:t>Here, the servers are assigned private addresses </a:t>
            </a:r>
          </a:p>
          <a:p>
            <a:pPr lvl="1">
              <a:lnSpc>
                <a:spcPct val="90000"/>
              </a:lnSpc>
            </a:pPr>
            <a:r>
              <a:rPr lang="en-US" altLang="en-US" dirty="0"/>
              <a:t>NAT device acts as a proxy for requests to the server from the public network</a:t>
            </a:r>
          </a:p>
          <a:p>
            <a:pPr lvl="1">
              <a:lnSpc>
                <a:spcPct val="90000"/>
              </a:lnSpc>
            </a:pPr>
            <a:r>
              <a:rPr lang="en-US" altLang="en-US" dirty="0"/>
              <a:t>The NAT device changes the destination IP address of arriving packets to one of the private addresses for a server</a:t>
            </a:r>
          </a:p>
          <a:p>
            <a:pPr lvl="1">
              <a:lnSpc>
                <a:spcPct val="90000"/>
              </a:lnSpc>
            </a:pPr>
            <a:r>
              <a:rPr lang="en-US" altLang="en-US" dirty="0"/>
              <a:t>A sensible strategy for balancing the load of the servers is to assign the addresses of the servers in a round-robin fashion. </a:t>
            </a:r>
          </a:p>
        </p:txBody>
      </p:sp>
    </p:spTree>
    <p:extLst>
      <p:ext uri="{BB962C8B-B14F-4D97-AF65-F5344CB8AC3E}">
        <p14:creationId xmlns:p14="http://schemas.microsoft.com/office/powerpoint/2010/main" val="32087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 (</a:t>
            </a:r>
            <a:r>
              <a:rPr lang="en-US" altLang="en-US" sz="4000" dirty="0" err="1"/>
              <a:t>cont</a:t>
            </a:r>
            <a:r>
              <a:rPr lang="en-US" altLang="en-US" sz="4000" dirty="0"/>
              <a:t>…)</a:t>
            </a:r>
            <a:endParaRPr lang="en-US" sz="4000" dirty="0"/>
          </a:p>
        </p:txBody>
      </p:sp>
      <p:graphicFrame>
        <p:nvGraphicFramePr>
          <p:cNvPr id="4" name="Object 6"/>
          <p:cNvGraphicFramePr>
            <a:graphicFrameLocks noChangeAspect="1"/>
          </p:cNvGraphicFramePr>
          <p:nvPr>
            <p:extLst>
              <p:ext uri="{D42A27DB-BD31-4B8C-83A1-F6EECF244321}">
                <p14:modId xmlns:p14="http://schemas.microsoft.com/office/powerpoint/2010/main" val="3245895637"/>
              </p:ext>
            </p:extLst>
          </p:nvPr>
        </p:nvGraphicFramePr>
        <p:xfrm>
          <a:off x="152400" y="2140095"/>
          <a:ext cx="8788400" cy="4152900"/>
        </p:xfrm>
        <a:graphic>
          <a:graphicData uri="http://schemas.openxmlformats.org/presentationml/2006/ole">
            <mc:AlternateContent xmlns:mc="http://schemas.openxmlformats.org/markup-compatibility/2006">
              <mc:Choice xmlns:v="urn:schemas-microsoft-com:vml" Requires="v">
                <p:oleObj name="Visio" r:id="rId3" imgW="11788224" imgH="6036390" progId="Visio.Drawing.6">
                  <p:embed/>
                </p:oleObj>
              </mc:Choice>
              <mc:Fallback>
                <p:oleObj name="Visio" r:id="rId3" imgW="11788224" imgH="6036390" progId="Visio.Drawing.6">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40095"/>
                        <a:ext cx="8788400" cy="415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853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Concerns about NAT</a:t>
            </a:r>
            <a:endParaRPr lang="en-US" sz="4000" dirty="0"/>
          </a:p>
        </p:txBody>
      </p:sp>
      <p:sp>
        <p:nvSpPr>
          <p:cNvPr id="3" name="Rectangle 2"/>
          <p:cNvSpPr/>
          <p:nvPr/>
        </p:nvSpPr>
        <p:spPr>
          <a:xfrm>
            <a:off x="304800" y="2621385"/>
            <a:ext cx="8423564" cy="2308324"/>
          </a:xfrm>
          <a:prstGeom prst="rect">
            <a:avLst/>
          </a:prstGeom>
        </p:spPr>
        <p:txBody>
          <a:bodyPr wrap="square">
            <a:spAutoFit/>
          </a:bodyPr>
          <a:lstStyle/>
          <a:p>
            <a:r>
              <a:rPr lang="en-US" altLang="en-US" b="1" dirty="0"/>
              <a:t>Performance:</a:t>
            </a:r>
          </a:p>
          <a:p>
            <a:pPr lvl="1"/>
            <a:r>
              <a:rPr lang="en-US" altLang="en-US" dirty="0"/>
              <a:t>Modifying the IP header by changing the IP address requires that NAT boxes recalculate the IP header checksum</a:t>
            </a:r>
          </a:p>
          <a:p>
            <a:pPr lvl="1"/>
            <a:r>
              <a:rPr lang="en-US" altLang="en-US" dirty="0"/>
              <a:t>Modifying port number requires that NAT boxes recalculate TCP checksum</a:t>
            </a:r>
          </a:p>
          <a:p>
            <a:r>
              <a:rPr lang="en-US" altLang="en-US" b="1" dirty="0"/>
              <a:t>Fragmentation</a:t>
            </a:r>
          </a:p>
          <a:p>
            <a:pPr lvl="1"/>
            <a:r>
              <a:rPr lang="en-US" altLang="en-US" dirty="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144020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Advantage</a:t>
            </a:r>
            <a:endParaRPr lang="en-US" sz="4000" dirty="0"/>
          </a:p>
        </p:txBody>
      </p:sp>
      <p:sp>
        <p:nvSpPr>
          <p:cNvPr id="4" name="Rectangle 3"/>
          <p:cNvSpPr/>
          <p:nvPr/>
        </p:nvSpPr>
        <p:spPr>
          <a:xfrm>
            <a:off x="304800" y="2161861"/>
            <a:ext cx="8548255" cy="3693319"/>
          </a:xfrm>
          <a:prstGeom prst="rect">
            <a:avLst/>
          </a:prstGeom>
        </p:spPr>
        <p:txBody>
          <a:bodyPr wrap="square">
            <a:spAutoFit/>
          </a:bodyPr>
          <a:lstStyle/>
          <a:p>
            <a:r>
              <a:rPr lang="en-US" dirty="0"/>
              <a:t>Advantages of NAT</a:t>
            </a:r>
          </a:p>
          <a:p>
            <a:endParaRPr lang="en-US" dirty="0"/>
          </a:p>
          <a:p>
            <a:pPr marL="285750" indent="-285750">
              <a:buFont typeface="Arial" panose="020B0604020202020204" pitchFamily="34" charset="0"/>
              <a:buChar char="•"/>
            </a:pPr>
            <a:r>
              <a:rPr lang="en-US" dirty="0"/>
              <a:t>The main advantage of NAT (Network Address Translation) is that it can prevent the depletion of IPv4 addresses.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(Network Address Translation) can provide an additional layer of security by making the original source and destination addresses hidden.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(Network Address Translation) provides increased flexibility when connecting to the public Internet.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(Network Address Translation) allows to use your own private IPv4 addressing system and prevent the internal address changes if you change the service provider.</a:t>
            </a:r>
          </a:p>
        </p:txBody>
      </p:sp>
    </p:spTree>
    <p:extLst>
      <p:ext uri="{BB962C8B-B14F-4D97-AF65-F5344CB8AC3E}">
        <p14:creationId xmlns:p14="http://schemas.microsoft.com/office/powerpoint/2010/main" val="33288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Disadvantage</a:t>
            </a:r>
            <a:endParaRPr lang="en-US" sz="4000" dirty="0"/>
          </a:p>
        </p:txBody>
      </p:sp>
      <p:sp>
        <p:nvSpPr>
          <p:cNvPr id="3" name="Rectangle 2"/>
          <p:cNvSpPr/>
          <p:nvPr/>
        </p:nvSpPr>
        <p:spPr>
          <a:xfrm>
            <a:off x="304800" y="2288968"/>
            <a:ext cx="8645236" cy="3139321"/>
          </a:xfrm>
          <a:prstGeom prst="rect">
            <a:avLst/>
          </a:prstGeom>
        </p:spPr>
        <p:txBody>
          <a:bodyPr wrap="square">
            <a:spAutoFit/>
          </a:bodyPr>
          <a:lstStyle/>
          <a:p>
            <a:r>
              <a:rPr lang="en-US" dirty="0"/>
              <a:t>Disadvantages of NAT</a:t>
            </a:r>
          </a:p>
          <a:p>
            <a:endParaRPr lang="en-US" dirty="0"/>
          </a:p>
          <a:p>
            <a:pPr marL="285750" indent="-285750">
              <a:buFont typeface="Arial" panose="020B0604020202020204" pitchFamily="34" charset="0"/>
              <a:buChar char="•"/>
            </a:pPr>
            <a:r>
              <a:rPr lang="en-US" dirty="0"/>
              <a:t>NAT (Network Address Translation) is a processor and memory resource consuming technology, since NAT (Network Address Translation) need to translate IPv4 addresses for all incoming and outgoing IPv4 datagrams and to keep the translation details in memory.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(Network Address Translation) may cause delay in IPv4 communication.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 (Network Address Translation) cause loss of end-device to end-device IP traceability</a:t>
            </a:r>
          </a:p>
        </p:txBody>
      </p:sp>
    </p:spTree>
    <p:extLst>
      <p:ext uri="{BB962C8B-B14F-4D97-AF65-F5344CB8AC3E}">
        <p14:creationId xmlns:p14="http://schemas.microsoft.com/office/powerpoint/2010/main" val="41035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563091"/>
            <a:ext cx="7495310" cy="2585323"/>
          </a:xfrm>
          <a:prstGeom prst="rect">
            <a:avLst/>
          </a:prstGeom>
          <a:noFill/>
        </p:spPr>
        <p:txBody>
          <a:bodyPr wrap="square" rtlCol="0">
            <a:spAutoFit/>
          </a:bodyPr>
          <a:lstStyle/>
          <a:p>
            <a:r>
              <a:rPr lang="en-US" dirty="0"/>
              <a:t>1. Private Network</a:t>
            </a:r>
          </a:p>
          <a:p>
            <a:r>
              <a:rPr lang="en-US" dirty="0"/>
              <a:t>2. NAT</a:t>
            </a:r>
          </a:p>
          <a:p>
            <a:r>
              <a:rPr lang="en-US" dirty="0"/>
              <a:t>3. NAT Operation</a:t>
            </a:r>
          </a:p>
          <a:p>
            <a:r>
              <a:rPr lang="en-US" dirty="0"/>
              <a:t>4. Pooling of IP Address</a:t>
            </a:r>
          </a:p>
          <a:p>
            <a:r>
              <a:rPr lang="en-US" dirty="0"/>
              <a:t>5. PAT</a:t>
            </a:r>
          </a:p>
          <a:p>
            <a:r>
              <a:rPr lang="en-US" dirty="0"/>
              <a:t>6. Load Balancing of Servers</a:t>
            </a:r>
          </a:p>
          <a:p>
            <a:r>
              <a:rPr lang="en-US" dirty="0"/>
              <a:t>7. Advantage/Disadvantage</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Network</a:t>
            </a:r>
            <a:endParaRPr lang="en-US" sz="4000" dirty="0"/>
          </a:p>
        </p:txBody>
      </p:sp>
      <p:sp>
        <p:nvSpPr>
          <p:cNvPr id="3" name="Rectangle 2"/>
          <p:cNvSpPr/>
          <p:nvPr/>
        </p:nvSpPr>
        <p:spPr>
          <a:xfrm>
            <a:off x="304800" y="2284365"/>
            <a:ext cx="8382000" cy="3046988"/>
          </a:xfrm>
          <a:prstGeom prst="rect">
            <a:avLst/>
          </a:prstGeom>
        </p:spPr>
        <p:txBody>
          <a:bodyPr wrap="square" lIns="91440" tIns="45720" rIns="91440" bIns="45720" anchor="t">
            <a:spAutoFit/>
          </a:bodyPr>
          <a:lstStyle/>
          <a:p>
            <a:r>
              <a:rPr lang="en-US" altLang="en-US" sz="2000" i="1" dirty="0"/>
              <a:t>Private IP </a:t>
            </a:r>
            <a:r>
              <a:rPr lang="en-US" altLang="en-US" sz="2000" dirty="0"/>
              <a:t>network is an IP network that is not directly connected to the Internet. IP addresses in a private network can be assigned arbitrarily. Not registered and not guaranteed to be globally unique</a:t>
            </a:r>
          </a:p>
          <a:p>
            <a:endParaRPr lang="en-US" altLang="en-US" sz="2000" dirty="0"/>
          </a:p>
          <a:p>
            <a:r>
              <a:rPr lang="en-US" altLang="en-US" sz="2000" dirty="0"/>
              <a:t>Generally, private networks use addresses from the following experimental address ranges (</a:t>
            </a:r>
            <a:r>
              <a:rPr lang="en-US" altLang="en-US" sz="2000" i="1" dirty="0"/>
              <a:t>non-routable addresses</a:t>
            </a:r>
            <a:r>
              <a:rPr lang="en-US" altLang="en-US" sz="2000" dirty="0"/>
              <a:t>): </a:t>
            </a:r>
          </a:p>
          <a:p>
            <a:pPr lvl="1"/>
            <a:r>
              <a:rPr lang="en-US" altLang="en-US" sz="2400" dirty="0"/>
              <a:t>10.0.0.0 – 10.255.255.255/8</a:t>
            </a:r>
            <a:endParaRPr lang="en-US" altLang="en-US" sz="2400" dirty="0">
              <a:cs typeface="Calibri"/>
            </a:endParaRPr>
          </a:p>
          <a:p>
            <a:pPr lvl="1"/>
            <a:r>
              <a:rPr lang="en-US" altLang="en-US" sz="2400" dirty="0"/>
              <a:t>172.16.0.0 – 172.31.255.255/16</a:t>
            </a:r>
            <a:endParaRPr lang="en-US" altLang="en-US" sz="2400" dirty="0">
              <a:cs typeface="Calibri"/>
            </a:endParaRPr>
          </a:p>
          <a:p>
            <a:pPr lvl="1"/>
            <a:r>
              <a:rPr lang="en-US" altLang="en-US" sz="2400" dirty="0"/>
              <a:t>192.168.0.0 – 192.168.0.255/24</a:t>
            </a:r>
            <a:endParaRPr lang="en-US" altLang="en-US" sz="2400" dirty="0">
              <a:cs typeface="Calibri"/>
            </a:endParaRP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Addresses</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493324625"/>
              </p:ext>
            </p:extLst>
          </p:nvPr>
        </p:nvGraphicFramePr>
        <p:xfrm>
          <a:off x="485486" y="2318616"/>
          <a:ext cx="7904163" cy="3333750"/>
        </p:xfrm>
        <a:graphic>
          <a:graphicData uri="http://schemas.openxmlformats.org/presentationml/2006/ole">
            <mc:AlternateContent xmlns:mc="http://schemas.openxmlformats.org/markup-compatibility/2006">
              <mc:Choice xmlns:v="urn:schemas-microsoft-com:vml" Requires="v">
                <p:oleObj name="Visio" r:id="rId3" imgW="10768584" imgH="5251094" progId="Visio.Drawing.6">
                  <p:embed/>
                </p:oleObj>
              </mc:Choice>
              <mc:Fallback>
                <p:oleObj name="Visio" r:id="rId3" imgW="10768584" imgH="5251094"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86" y="2318616"/>
                        <a:ext cx="790416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Network Address Translation (NAT)</a:t>
            </a:r>
            <a:endParaRPr lang="en-US" sz="4000" dirty="0"/>
          </a:p>
        </p:txBody>
      </p:sp>
      <p:sp>
        <p:nvSpPr>
          <p:cNvPr id="3" name="Rectangle 2"/>
          <p:cNvSpPr/>
          <p:nvPr/>
        </p:nvSpPr>
        <p:spPr>
          <a:xfrm>
            <a:off x="304799" y="2441368"/>
            <a:ext cx="8548255" cy="3139321"/>
          </a:xfrm>
          <a:prstGeom prst="rect">
            <a:avLst/>
          </a:prstGeom>
        </p:spPr>
        <p:txBody>
          <a:bodyPr wrap="square" lIns="91440" tIns="45720" rIns="91440" bIns="45720" anchor="t">
            <a:spAutoFit/>
          </a:bodyPr>
          <a:lstStyle/>
          <a:p>
            <a:pPr marL="342900" indent="-342900">
              <a:lnSpc>
                <a:spcPct val="90000"/>
              </a:lnSpc>
              <a:buFont typeface="Arial" panose="020B0604020202020204" pitchFamily="34" charset="0"/>
              <a:buChar char="•"/>
            </a:pPr>
            <a:r>
              <a:rPr lang="en-US" altLang="en-US" sz="2000" dirty="0"/>
              <a:t>A short-term solution to the problem of the depletion of IP addresses </a:t>
            </a:r>
          </a:p>
          <a:p>
            <a:pPr marL="342900" indent="-342900">
              <a:lnSpc>
                <a:spcPct val="90000"/>
              </a:lnSpc>
              <a:buFont typeface="Arial" panose="020B0604020202020204" pitchFamily="34" charset="0"/>
              <a:buChar char="•"/>
            </a:pPr>
            <a:r>
              <a:rPr lang="en-US" altLang="en-US" sz="2000" dirty="0"/>
              <a:t>Long term solution is IP v6</a:t>
            </a:r>
          </a:p>
          <a:p>
            <a:pPr marL="342900" indent="-342900">
              <a:lnSpc>
                <a:spcPct val="90000"/>
              </a:lnSpc>
              <a:buFont typeface="Arial" panose="020B0604020202020204" pitchFamily="34" charset="0"/>
              <a:buChar char="•"/>
            </a:pPr>
            <a:r>
              <a:rPr lang="en-US" altLang="en-US" sz="2000" dirty="0"/>
              <a:t>CIDR (Classless Inter Domain Routing ) is a possible short-term solution</a:t>
            </a:r>
          </a:p>
          <a:p>
            <a:pPr marL="342900" indent="-342900">
              <a:lnSpc>
                <a:spcPct val="90000"/>
              </a:lnSpc>
              <a:buFont typeface="Arial" panose="020B0604020202020204" pitchFamily="34" charset="0"/>
              <a:buChar char="•"/>
            </a:pPr>
            <a:r>
              <a:rPr lang="en-US" altLang="en-US" sz="2000" dirty="0"/>
              <a:t>NAT is another</a:t>
            </a:r>
          </a:p>
          <a:p>
            <a:pPr>
              <a:lnSpc>
                <a:spcPct val="90000"/>
              </a:lnSpc>
            </a:pPr>
            <a:endParaRPr lang="en-US" altLang="en-US" sz="2000" dirty="0"/>
          </a:p>
          <a:p>
            <a:pPr>
              <a:lnSpc>
                <a:spcPct val="90000"/>
              </a:lnSpc>
            </a:pPr>
            <a:r>
              <a:rPr lang="en-US" altLang="en-US" sz="2000" dirty="0"/>
              <a:t>NAT is a way to conserve IP addresses</a:t>
            </a:r>
          </a:p>
          <a:p>
            <a:pPr>
              <a:lnSpc>
                <a:spcPct val="90000"/>
              </a:lnSpc>
            </a:pPr>
            <a:r>
              <a:rPr lang="en-US" altLang="en-US" sz="2000" dirty="0"/>
              <a:t>Can be used to hide a number of hosts behind a single IP address</a:t>
            </a:r>
          </a:p>
          <a:p>
            <a:pPr>
              <a:lnSpc>
                <a:spcPct val="90000"/>
              </a:lnSpc>
            </a:pPr>
            <a:r>
              <a:rPr lang="en-US" altLang="en-US" sz="2000" dirty="0"/>
              <a:t>Uses private addresses:</a:t>
            </a:r>
          </a:p>
          <a:p>
            <a:pPr lvl="1">
              <a:lnSpc>
                <a:spcPct val="90000"/>
              </a:lnSpc>
            </a:pPr>
            <a:r>
              <a:rPr lang="en-US" altLang="en-US" sz="2000" dirty="0"/>
              <a:t>10.0.0.0-10.255.255.255, </a:t>
            </a:r>
          </a:p>
          <a:p>
            <a:pPr lvl="1">
              <a:lnSpc>
                <a:spcPct val="90000"/>
              </a:lnSpc>
            </a:pPr>
            <a:r>
              <a:rPr lang="en-US" altLang="en-US" sz="2000" dirty="0"/>
              <a:t>172.16.0.0-172.32.255.255 or </a:t>
            </a:r>
            <a:endParaRPr lang="en-US" altLang="en-US" sz="2000" dirty="0">
              <a:cs typeface="Calibri"/>
            </a:endParaRPr>
          </a:p>
          <a:p>
            <a:pPr lvl="1">
              <a:lnSpc>
                <a:spcPct val="90000"/>
              </a:lnSpc>
            </a:pPr>
            <a:r>
              <a:rPr lang="en-US" altLang="en-US" sz="2000" dirty="0"/>
              <a:t>192.168.0.0-192.168.0.255</a:t>
            </a:r>
            <a:endParaRPr lang="en-US" altLang="en-US" sz="2000" dirty="0">
              <a:cs typeface="Calibri"/>
            </a:endParaRP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NAT (cont.)</a:t>
            </a:r>
            <a:endParaRPr lang="en-US" sz="4000" dirty="0"/>
          </a:p>
        </p:txBody>
      </p:sp>
      <p:sp>
        <p:nvSpPr>
          <p:cNvPr id="3" name="Rectangle 2"/>
          <p:cNvSpPr/>
          <p:nvPr/>
        </p:nvSpPr>
        <p:spPr>
          <a:xfrm>
            <a:off x="339436" y="2415524"/>
            <a:ext cx="8465128" cy="3785652"/>
          </a:xfrm>
          <a:prstGeom prst="rect">
            <a:avLst/>
          </a:prstGeom>
        </p:spPr>
        <p:txBody>
          <a:bodyPr wrap="square">
            <a:spAutoFit/>
          </a:bodyPr>
          <a:lstStyle/>
          <a:p>
            <a:r>
              <a:rPr lang="en-US" altLang="en-US" sz="2400" dirty="0"/>
              <a:t>NAT is a router function where IP addresses (and possibly port numbers) of IP datagrams are replaced at the boundary of a private network</a:t>
            </a:r>
          </a:p>
          <a:p>
            <a:endParaRPr lang="en-US" altLang="en-US" sz="2400" dirty="0"/>
          </a:p>
          <a:p>
            <a:r>
              <a:rPr lang="en-US" altLang="en-US" sz="2400" dirty="0"/>
              <a:t>NAT is a method that enables hosts on private networks to communicate with hosts on the Internet</a:t>
            </a:r>
          </a:p>
          <a:p>
            <a:endParaRPr lang="en-US" altLang="en-US" sz="2400" dirty="0"/>
          </a:p>
          <a:p>
            <a:r>
              <a:rPr lang="en-US" altLang="en-US" sz="2400" dirty="0"/>
              <a:t>NAT is run on routers that connect private networks to the public Internet, to replace the IP address-port pair of an IP packet with another IP address-port pair. </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Basic Operation of NAT</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1829039259"/>
              </p:ext>
            </p:extLst>
          </p:nvPr>
        </p:nvGraphicFramePr>
        <p:xfrm>
          <a:off x="304798" y="1464069"/>
          <a:ext cx="8492837" cy="4631931"/>
        </p:xfrm>
        <a:graphic>
          <a:graphicData uri="http://schemas.openxmlformats.org/presentationml/2006/ole">
            <mc:AlternateContent xmlns:mc="http://schemas.openxmlformats.org/markup-compatibility/2006">
              <mc:Choice xmlns:v="urn:schemas-microsoft-com:vml" Requires="v">
                <p:oleObj name="Visio" r:id="rId3" imgW="10111154" imgH="5574323" progId="Visio.Drawing.6">
                  <p:embed/>
                </p:oleObj>
              </mc:Choice>
              <mc:Fallback>
                <p:oleObj name="Visio" r:id="rId3" imgW="10111154" imgH="5574323" progId="Visio.Drawing.6">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8" y="1464069"/>
                        <a:ext cx="8492837" cy="4631931"/>
                      </a:xfrm>
                      <a:prstGeom prst="rect">
                        <a:avLst/>
                      </a:prstGeom>
                      <a:noFill/>
                      <a:ln>
                        <a:noFill/>
                      </a:ln>
                    </p:spPr>
                  </p:pic>
                </p:oleObj>
              </mc:Fallback>
            </mc:AlternateContent>
          </a:graphicData>
        </a:graphic>
      </p:graphicFrame>
      <p:sp>
        <p:nvSpPr>
          <p:cNvPr id="3" name="Rectangle 2"/>
          <p:cNvSpPr/>
          <p:nvPr/>
        </p:nvSpPr>
        <p:spPr>
          <a:xfrm>
            <a:off x="304799" y="5348529"/>
            <a:ext cx="5361709" cy="646331"/>
          </a:xfrm>
          <a:prstGeom prst="rect">
            <a:avLst/>
          </a:prstGeom>
        </p:spPr>
        <p:txBody>
          <a:bodyPr wrap="square">
            <a:spAutoFit/>
          </a:bodyPr>
          <a:lstStyle/>
          <a:p>
            <a:r>
              <a:rPr lang="en-US" altLang="en-US" dirty="0"/>
              <a:t>NAT device has address translation table</a:t>
            </a:r>
          </a:p>
          <a:p>
            <a:r>
              <a:rPr lang="en-US" altLang="en-US" dirty="0"/>
              <a:t>One to one address translation</a:t>
            </a: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a:t>
            </a:r>
            <a:endParaRPr lang="en-US" sz="4000" dirty="0"/>
          </a:p>
        </p:txBody>
      </p:sp>
      <p:sp>
        <p:nvSpPr>
          <p:cNvPr id="3" name="Rectangle 2"/>
          <p:cNvSpPr/>
          <p:nvPr/>
        </p:nvSpPr>
        <p:spPr>
          <a:xfrm>
            <a:off x="304800" y="2344433"/>
            <a:ext cx="8467725" cy="3170099"/>
          </a:xfrm>
          <a:prstGeom prst="rect">
            <a:avLst/>
          </a:prstGeom>
        </p:spPr>
        <p:txBody>
          <a:bodyPr wrap="square">
            <a:spAutoFit/>
          </a:bodyPr>
          <a:lstStyle/>
          <a:p>
            <a:r>
              <a:rPr lang="en-US" altLang="en-US" sz="2000" b="1" dirty="0"/>
              <a:t>Scenario:</a:t>
            </a:r>
            <a:r>
              <a:rPr lang="en-US" altLang="en-US" sz="2000" dirty="0"/>
              <a:t> Corporate network has many hosts but only a small number of public IP addresses</a:t>
            </a:r>
          </a:p>
          <a:p>
            <a:endParaRPr lang="en-US" altLang="en-US" sz="2000" dirty="0"/>
          </a:p>
          <a:p>
            <a:r>
              <a:rPr lang="en-US" altLang="en-US" sz="2000" b="1" dirty="0"/>
              <a:t>NAT solution:</a:t>
            </a:r>
          </a:p>
          <a:p>
            <a:pPr marL="342900" indent="-342900">
              <a:buFont typeface="Arial" panose="020B0604020202020204" pitchFamily="34" charset="0"/>
              <a:buChar char="•"/>
            </a:pPr>
            <a:r>
              <a:rPr lang="en-US" altLang="en-US" sz="2000" dirty="0"/>
              <a:t>Corporate network is managed with a private address space</a:t>
            </a:r>
          </a:p>
          <a:p>
            <a:pPr marL="342900" indent="-342900">
              <a:buFont typeface="Arial" panose="020B0604020202020204" pitchFamily="34" charset="0"/>
              <a:buChar char="•"/>
            </a:pPr>
            <a:r>
              <a:rPr lang="en-US" altLang="en-US" sz="2000" dirty="0"/>
              <a:t>NAT device, located at the boundary between the corporate network and the public Internet, manages a pool of public IP addresses </a:t>
            </a:r>
          </a:p>
          <a:p>
            <a:pPr marL="342900" indent="-342900">
              <a:buFont typeface="Arial" panose="020B0604020202020204" pitchFamily="34" charset="0"/>
              <a:buChar char="•"/>
            </a:pPr>
            <a:r>
              <a:rPr lang="en-US" altLang="en-US" sz="2000" dirty="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2529450808"/>
              </p:ext>
            </p:extLst>
          </p:nvPr>
        </p:nvGraphicFramePr>
        <p:xfrm>
          <a:off x="190604" y="1793442"/>
          <a:ext cx="8800996" cy="4572000"/>
        </p:xfrm>
        <a:graphic>
          <a:graphicData uri="http://schemas.openxmlformats.org/presentationml/2006/ole">
            <mc:AlternateContent xmlns:mc="http://schemas.openxmlformats.org/markup-compatibility/2006">
              <mc:Choice xmlns:v="urn:schemas-microsoft-com:vml" Requires="v">
                <p:oleObj name="Visio" r:id="rId3" imgW="10950321" imgH="6035853" progId="Visio.Drawing.6">
                  <p:embed/>
                </p:oleObj>
              </mc:Choice>
              <mc:Fallback>
                <p:oleObj name="Visio" r:id="rId3" imgW="10950321" imgH="6035853"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04" y="1793442"/>
                        <a:ext cx="8800996"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197</TotalTime>
  <Words>1129</Words>
  <Application>Microsoft Office PowerPoint</Application>
  <PresentationFormat>On-screen Show (4:3)</PresentationFormat>
  <Paragraphs>133</Paragraphs>
  <Slides>20</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Corbel</vt:lpstr>
      <vt:lpstr>Times New Roman</vt:lpstr>
      <vt:lpstr>Wingdings</vt:lpstr>
      <vt:lpstr>Spectrum</vt:lpstr>
      <vt:lpstr>Visio</vt:lpstr>
      <vt:lpstr>NAT  &amp;  PAT</vt:lpstr>
      <vt:lpstr>Lecture Outline</vt:lpstr>
      <vt:lpstr>Private Network</vt:lpstr>
      <vt:lpstr>Private Addresses</vt:lpstr>
      <vt:lpstr>Network Address Translation (NAT)</vt:lpstr>
      <vt:lpstr>NAT (cont.)</vt:lpstr>
      <vt:lpstr>Basic Operation of NAT</vt:lpstr>
      <vt:lpstr>Pooling of IP Addresses</vt:lpstr>
      <vt:lpstr>Pooling of IP Addresses (cont…)</vt:lpstr>
      <vt:lpstr>Supporting Migration between  Network Service Providers</vt:lpstr>
      <vt:lpstr>Supporting Migration between  network service Providers (cont…)</vt:lpstr>
      <vt:lpstr>IP Masquerading</vt:lpstr>
      <vt:lpstr>IP Masquerading (cont…)</vt:lpstr>
      <vt:lpstr>Load Balancing of Servers</vt:lpstr>
      <vt:lpstr>Load Balancing of Servers (cont…)</vt:lpstr>
      <vt:lpstr>Concerns about NAT</vt:lpstr>
      <vt:lpstr>Advantage</vt:lpstr>
      <vt:lpstr>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232</cp:revision>
  <dcterms:created xsi:type="dcterms:W3CDTF">2018-12-10T17:20:29Z</dcterms:created>
  <dcterms:modified xsi:type="dcterms:W3CDTF">2024-09-15T02:20:01Z</dcterms:modified>
</cp:coreProperties>
</file>