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2B2C-306A-46A3-B9D3-FCD417062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84806-5D3D-4FA9-BEFE-29DA4F59BA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4F73EF-2692-43C3-A406-2FE9405E023A}"/>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B1E8D8B9-51A9-4A6A-B5DC-F36FC1BFD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1B11-C061-4D49-B68B-0964EE34FB85}"/>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317722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3E2F-76A5-42C4-B6E0-116A087D2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61581-97F5-40B9-9B6E-A38D73114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78533-870B-449B-9053-8747B67AF032}"/>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5FF69AA9-C923-4265-BB18-A0E922473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53255-6EDC-456D-A1EA-17311A4024EA}"/>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141013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EDFDA-4014-4674-BC0A-EA61E14BA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8DA5D-45F8-4392-9E48-7F25B06EF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5CFE1-7693-45FF-B907-3EF0DFA7597A}"/>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968BFB2B-8D30-40A1-A6C4-CEC8AF69F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499CB-C37C-4487-B2F1-00BDD789AD95}"/>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58648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7DDA-0EBE-49CB-9CF2-171C054B5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83B46-B3B6-4D5B-BF8D-050A8E805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C6731-2507-4FFE-831F-9FB123C3B547}"/>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1027BF51-0A6C-4EF0-8AD2-A6D8B12F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26F10-9DDB-4056-9543-3FAA55647BEB}"/>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72594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BD00-2BC6-4C13-B706-B2D0C3024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77752-CCDC-4120-831D-BF92229BA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15732-7AA6-4550-B3A8-C77E7A4ABC6C}"/>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CF70D2F9-3E41-4CA9-B48B-F9FF08008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B6202-ED47-490D-B849-B6E2DDDD074B}"/>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51003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9B4E-8D69-4207-97B7-DE83E92E7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A5C65-1AC3-4388-BB3A-ECDB9CC21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87319-A684-4E88-99B0-43082D07D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944C4-BFD3-46A2-A383-902921551B35}"/>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6" name="Footer Placeholder 5">
            <a:extLst>
              <a:ext uri="{FF2B5EF4-FFF2-40B4-BE49-F238E27FC236}">
                <a16:creationId xmlns:a16="http://schemas.microsoft.com/office/drawing/2014/main" id="{AD31F602-4744-4EE5-B80E-5A1368342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31CC4-7194-43C1-965D-6BA3BA89D878}"/>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12753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3DB4-7679-4978-9803-1BDFFA8B03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152A0-7D5A-414B-823A-E47D7B40A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35654-1ADD-44C1-9785-18ED9F49B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F6C6C-D1A2-4E21-8BEA-33DB3CABD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F71F70-0386-4AEA-AFA4-DDDB6C914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9CCF97-3F02-4042-B6E1-C95865F72DCD}"/>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8" name="Footer Placeholder 7">
            <a:extLst>
              <a:ext uri="{FF2B5EF4-FFF2-40B4-BE49-F238E27FC236}">
                <a16:creationId xmlns:a16="http://schemas.microsoft.com/office/drawing/2014/main" id="{B46DD917-0663-47AE-9C7F-D56729AC47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6F7A0D-D476-4F95-B1DF-4FBBAF95ACD7}"/>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76189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15BB-624F-4B82-B029-27760E46E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8597D-C84B-481D-BC5A-FC575AF3BD15}"/>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4" name="Footer Placeholder 3">
            <a:extLst>
              <a:ext uri="{FF2B5EF4-FFF2-40B4-BE49-F238E27FC236}">
                <a16:creationId xmlns:a16="http://schemas.microsoft.com/office/drawing/2014/main" id="{AD5D21AD-5EA3-420E-AA76-AED423B4EB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AE9554-D55C-4D63-981F-1D3E282EA37E}"/>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32572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0B7DF-68BD-460C-8FA7-20B072684A3B}"/>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3" name="Footer Placeholder 2">
            <a:extLst>
              <a:ext uri="{FF2B5EF4-FFF2-40B4-BE49-F238E27FC236}">
                <a16:creationId xmlns:a16="http://schemas.microsoft.com/office/drawing/2014/main" id="{4B758673-8957-4EDE-BD0A-BB9179CDCC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83EC0-7DE3-43EB-A753-373A2C2D4835}"/>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92291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7CD7-94EF-4C08-892C-49C118EAA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5E1374-6205-4808-92F4-CF9A3BE23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A5CC21-7D33-4BCE-BFC3-D8AB129B5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E385F-AACA-43CE-A00A-1A23BA3355F4}"/>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6" name="Footer Placeholder 5">
            <a:extLst>
              <a:ext uri="{FF2B5EF4-FFF2-40B4-BE49-F238E27FC236}">
                <a16:creationId xmlns:a16="http://schemas.microsoft.com/office/drawing/2014/main" id="{2E9ACD5A-7F15-4855-95DD-1B366FEE1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6720A-ACEA-4FED-BA7B-06E116294CEF}"/>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271609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F467-8669-46A7-A8B7-223B64511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4FD11-6895-43DC-ADCC-7F8AECD9B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E7D1B7-C045-49B8-B4A5-E2FE2F781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EE723-8A3B-4A1E-B93E-7050238F362C}"/>
              </a:ext>
            </a:extLst>
          </p:cNvPr>
          <p:cNvSpPr>
            <a:spLocks noGrp="1"/>
          </p:cNvSpPr>
          <p:nvPr>
            <p:ph type="dt" sz="half" idx="10"/>
          </p:nvPr>
        </p:nvSpPr>
        <p:spPr/>
        <p:txBody>
          <a:bodyPr/>
          <a:lstStyle/>
          <a:p>
            <a:fld id="{9AB24273-D2F3-4336-A92E-B5A7325DB5DF}" type="datetimeFigureOut">
              <a:rPr lang="en-US" smtClean="0"/>
              <a:t>29-May-20</a:t>
            </a:fld>
            <a:endParaRPr lang="en-US"/>
          </a:p>
        </p:txBody>
      </p:sp>
      <p:sp>
        <p:nvSpPr>
          <p:cNvPr id="6" name="Footer Placeholder 5">
            <a:extLst>
              <a:ext uri="{FF2B5EF4-FFF2-40B4-BE49-F238E27FC236}">
                <a16:creationId xmlns:a16="http://schemas.microsoft.com/office/drawing/2014/main" id="{79ED03BC-2B28-4FDC-BA36-9C9CEE76F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DD94-CB31-4BDA-A7CF-ED7591128AAD}"/>
              </a:ext>
            </a:extLst>
          </p:cNvPr>
          <p:cNvSpPr>
            <a:spLocks noGrp="1"/>
          </p:cNvSpPr>
          <p:nvPr>
            <p:ph type="sldNum" sz="quarter" idx="12"/>
          </p:nvPr>
        </p:nvSpPr>
        <p:spPr/>
        <p:txBody>
          <a:bodyPr/>
          <a:lstStyle/>
          <a:p>
            <a:fld id="{E0B246E2-BAAD-48AA-AA13-6D0A3E02B7EA}" type="slidenum">
              <a:rPr lang="en-US" smtClean="0"/>
              <a:t>‹#›</a:t>
            </a:fld>
            <a:endParaRPr lang="en-US"/>
          </a:p>
        </p:txBody>
      </p:sp>
    </p:spTree>
    <p:extLst>
      <p:ext uri="{BB962C8B-B14F-4D97-AF65-F5344CB8AC3E}">
        <p14:creationId xmlns:p14="http://schemas.microsoft.com/office/powerpoint/2010/main" val="338203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E58EA-A88F-4D06-A07F-1973AD591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07EB9C-9EB0-4B7B-A792-940A0B3B7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7C5FA-24DC-47DF-BD27-3235B7D59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4273-D2F3-4336-A92E-B5A7325DB5DF}" type="datetimeFigureOut">
              <a:rPr lang="en-US" smtClean="0"/>
              <a:t>29-May-20</a:t>
            </a:fld>
            <a:endParaRPr lang="en-US"/>
          </a:p>
        </p:txBody>
      </p:sp>
      <p:sp>
        <p:nvSpPr>
          <p:cNvPr id="5" name="Footer Placeholder 4">
            <a:extLst>
              <a:ext uri="{FF2B5EF4-FFF2-40B4-BE49-F238E27FC236}">
                <a16:creationId xmlns:a16="http://schemas.microsoft.com/office/drawing/2014/main" id="{A129B91D-C5CA-4CAB-8C3C-7EC86E701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681A1F-A6AF-4358-99BA-43F9BCF45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246E2-BAAD-48AA-AA13-6D0A3E02B7EA}" type="slidenum">
              <a:rPr lang="en-US" smtClean="0"/>
              <a:t>‹#›</a:t>
            </a:fld>
            <a:endParaRPr lang="en-US"/>
          </a:p>
        </p:txBody>
      </p:sp>
    </p:spTree>
    <p:extLst>
      <p:ext uri="{BB962C8B-B14F-4D97-AF65-F5344CB8AC3E}">
        <p14:creationId xmlns:p14="http://schemas.microsoft.com/office/powerpoint/2010/main" val="215206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4CEA-0FB7-48C6-925F-A4F9D532040D}"/>
              </a:ext>
            </a:extLst>
          </p:cNvPr>
          <p:cNvSpPr>
            <a:spLocks noGrp="1"/>
          </p:cNvSpPr>
          <p:nvPr>
            <p:ph type="ctrTitle"/>
          </p:nvPr>
        </p:nvSpPr>
        <p:spPr>
          <a:solidFill>
            <a:schemeClr val="bg2">
              <a:lumMod val="90000"/>
            </a:schemeClr>
          </a:solidFill>
        </p:spPr>
        <p:txBody>
          <a:bodyPr>
            <a:normAutofit fontScale="90000"/>
          </a:bodyPr>
          <a:lstStyle/>
          <a:p>
            <a:r>
              <a:rPr lang="en-US" b="1" dirty="0">
                <a:latin typeface="Cambria Math" panose="02040503050406030204" pitchFamily="18" charset="0"/>
                <a:ea typeface="Cambria Math" panose="02040503050406030204" pitchFamily="18" charset="0"/>
              </a:rPr>
              <a:t>Lecture-7</a:t>
            </a:r>
            <a:br>
              <a:rPr lang="en-US" b="1" dirty="0">
                <a:latin typeface="Cambria Math" panose="02040503050406030204" pitchFamily="18" charset="0"/>
                <a:ea typeface="Cambria Math" panose="02040503050406030204" pitchFamily="18" charset="0"/>
              </a:rPr>
            </a:br>
            <a:r>
              <a:rPr lang="en-US" b="1" dirty="0">
                <a:latin typeface="Cambria Math" panose="02040503050406030204" pitchFamily="18" charset="0"/>
                <a:ea typeface="Cambria Math" panose="02040503050406030204" pitchFamily="18" charset="0"/>
              </a:rPr>
              <a:t>Introduction to Digital Signal Processing: 1</a:t>
            </a:r>
          </a:p>
        </p:txBody>
      </p:sp>
    </p:spTree>
    <p:extLst>
      <p:ext uri="{BB962C8B-B14F-4D97-AF65-F5344CB8AC3E}">
        <p14:creationId xmlns:p14="http://schemas.microsoft.com/office/powerpoint/2010/main" val="78537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A4F12-DB0A-40C2-8A2A-39D3C389A35F}"/>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Quantization</a:t>
            </a:r>
          </a:p>
        </p:txBody>
      </p:sp>
      <p:pic>
        <p:nvPicPr>
          <p:cNvPr id="3" name="Picture 2">
            <a:extLst>
              <a:ext uri="{FF2B5EF4-FFF2-40B4-BE49-F238E27FC236}">
                <a16:creationId xmlns:a16="http://schemas.microsoft.com/office/drawing/2014/main" id="{8CE3C031-C9EF-40BA-AF11-E37369D9596B}"/>
              </a:ext>
            </a:extLst>
          </p:cNvPr>
          <p:cNvPicPr>
            <a:picLocks noChangeAspect="1"/>
          </p:cNvPicPr>
          <p:nvPr/>
        </p:nvPicPr>
        <p:blipFill>
          <a:blip r:embed="rId2"/>
          <a:stretch>
            <a:fillRect/>
          </a:stretch>
        </p:blipFill>
        <p:spPr>
          <a:xfrm>
            <a:off x="1755059" y="584775"/>
            <a:ext cx="8681882" cy="5564234"/>
          </a:xfrm>
          <a:prstGeom prst="rect">
            <a:avLst/>
          </a:prstGeom>
        </p:spPr>
      </p:pic>
    </p:spTree>
    <p:extLst>
      <p:ext uri="{BB962C8B-B14F-4D97-AF65-F5344CB8AC3E}">
        <p14:creationId xmlns:p14="http://schemas.microsoft.com/office/powerpoint/2010/main" val="305877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30C53-ACF4-4CD8-A3B0-13C9BB42C51B}"/>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Quantization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A97408-5B5F-4B69-9181-9F6DBC3B46A1}"/>
                  </a:ext>
                </a:extLst>
              </p:cNvPr>
              <p:cNvSpPr txBox="1"/>
              <p:nvPr/>
            </p:nvSpPr>
            <p:spPr>
              <a:xfrm>
                <a:off x="0" y="584775"/>
                <a:ext cx="12192000" cy="3799758"/>
              </a:xfrm>
              <a:prstGeom prst="rect">
                <a:avLst/>
              </a:prstGeom>
              <a:noFill/>
            </p:spPr>
            <p:txBody>
              <a:bodyPr wrap="square" rtlCol="0">
                <a:spAutoFit/>
              </a:bodyPr>
              <a:lstStyle/>
              <a:p>
                <a:pPr algn="just"/>
                <a:r>
                  <a:rPr lang="en-US" sz="2400" b="1" dirty="0">
                    <a:latin typeface="Cambria" panose="02040503050406030204" pitchFamily="18" charset="0"/>
                    <a:ea typeface="Cambria" panose="02040503050406030204" pitchFamily="18" charset="0"/>
                  </a:rPr>
                  <a:t>For n-bit quantization: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No. of quantization steps:</a:t>
                </a:r>
                <a14:m>
                  <m:oMath xmlns:m="http://schemas.openxmlformats.org/officeDocument/2006/math">
                    <m:sSup>
                      <m:sSupPr>
                        <m:ctrlPr>
                          <a:rPr lang="en-US" sz="2400" b="1" i="1" smtClean="0">
                            <a:latin typeface="Cambria Math" panose="02040503050406030204" pitchFamily="18" charset="0"/>
                            <a:ea typeface="Cambria" panose="02040503050406030204" pitchFamily="18" charset="0"/>
                          </a:rPr>
                        </m:ctrlPr>
                      </m:sSupPr>
                      <m:e>
                        <m:r>
                          <a:rPr lang="en-US" sz="2400" b="1" i="0" smtClean="0">
                            <a:latin typeface="Cambria Math" panose="02040503050406030204" pitchFamily="18" charset="0"/>
                            <a:ea typeface="Cambria" panose="02040503050406030204" pitchFamily="18" charset="0"/>
                          </a:rPr>
                          <m:t>𝟐</m:t>
                        </m:r>
                      </m:e>
                      <m:sup>
                        <m:r>
                          <a:rPr lang="en-US" sz="2400" b="1" i="0" smtClean="0">
                            <a:latin typeface="Cambria Math" panose="02040503050406030204" pitchFamily="18" charset="0"/>
                            <a:ea typeface="Cambria" panose="02040503050406030204" pitchFamily="18" charset="0"/>
                          </a:rPr>
                          <m:t>𝐧</m:t>
                        </m:r>
                      </m:sup>
                    </m:sSup>
                  </m:oMath>
                </a14:m>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Full-Scale Input Voltage Range, FSR: </a:t>
                </a:r>
                <a14:m>
                  <m:oMath xmlns:m="http://schemas.openxmlformats.org/officeDocument/2006/math">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𝐕</m:t>
                        </m:r>
                      </m:e>
                      <m:sub>
                        <m:r>
                          <a:rPr lang="en-US" sz="2400" b="1" i="0" smtClean="0">
                            <a:latin typeface="Cambria Math" panose="02040503050406030204" pitchFamily="18" charset="0"/>
                            <a:ea typeface="Cambria" panose="02040503050406030204" pitchFamily="18" charset="0"/>
                          </a:rPr>
                          <m:t>𝐢</m:t>
                        </m:r>
                        <m:d>
                          <m:dPr>
                            <m:ctrlPr>
                              <a:rPr lang="en-US" sz="2400" b="1" i="1" smtClean="0">
                                <a:latin typeface="Cambria Math" panose="02040503050406030204" pitchFamily="18" charset="0"/>
                                <a:ea typeface="Cambria" panose="02040503050406030204" pitchFamily="18" charset="0"/>
                              </a:rPr>
                            </m:ctrlPr>
                          </m:dPr>
                          <m:e>
                            <m:r>
                              <a:rPr lang="en-US" sz="2400" b="1" i="0" smtClean="0">
                                <a:latin typeface="Cambria Math" panose="02040503050406030204" pitchFamily="18" charset="0"/>
                                <a:ea typeface="Cambria" panose="02040503050406030204" pitchFamily="18" charset="0"/>
                              </a:rPr>
                              <m:t>𝐦𝐚𝐱</m:t>
                            </m:r>
                          </m:e>
                        </m:d>
                      </m:sub>
                    </m:sSub>
                    <m:r>
                      <a:rPr lang="en-US" sz="2400" b="1" i="0" smtClean="0">
                        <a:latin typeface="Cambria Math" panose="02040503050406030204" pitchFamily="18" charset="0"/>
                        <a:ea typeface="Cambria" panose="02040503050406030204" pitchFamily="18" charset="0"/>
                      </a:rPr>
                      <m:t>−</m:t>
                    </m:r>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𝐕</m:t>
                        </m:r>
                      </m:e>
                      <m:sub>
                        <m:r>
                          <a:rPr lang="en-US" sz="2400" b="1" i="0" smtClean="0">
                            <a:latin typeface="Cambria Math" panose="02040503050406030204" pitchFamily="18" charset="0"/>
                            <a:ea typeface="Cambria" panose="02040503050406030204" pitchFamily="18" charset="0"/>
                          </a:rPr>
                          <m:t>𝐢</m:t>
                        </m:r>
                        <m:d>
                          <m:dPr>
                            <m:ctrlPr>
                              <a:rPr lang="en-US" sz="2400" b="1" i="1" smtClean="0">
                                <a:latin typeface="Cambria Math" panose="02040503050406030204" pitchFamily="18" charset="0"/>
                                <a:ea typeface="Cambria" panose="02040503050406030204" pitchFamily="18" charset="0"/>
                              </a:rPr>
                            </m:ctrlPr>
                          </m:dPr>
                          <m:e>
                            <m:r>
                              <a:rPr lang="en-US" sz="2400" b="1" i="0" smtClean="0">
                                <a:latin typeface="Cambria Math" panose="02040503050406030204" pitchFamily="18" charset="0"/>
                                <a:ea typeface="Cambria" panose="02040503050406030204" pitchFamily="18" charset="0"/>
                              </a:rPr>
                              <m:t>𝐦𝐢𝐧</m:t>
                            </m:r>
                          </m:e>
                        </m:d>
                      </m:sub>
                    </m:sSub>
                  </m:oMath>
                </a14:m>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Resolution: </a:t>
                </a:r>
                <a14:m>
                  <m:oMath xmlns:m="http://schemas.openxmlformats.org/officeDocument/2006/math">
                    <m:f>
                      <m:fPr>
                        <m:ctrlPr>
                          <a:rPr lang="en-US" sz="2400" b="1" i="1" smtClean="0">
                            <a:latin typeface="Cambria Math" panose="02040503050406030204" pitchFamily="18" charset="0"/>
                            <a:ea typeface="Cambria" panose="02040503050406030204" pitchFamily="18" charset="0"/>
                          </a:rPr>
                        </m:ctrlPr>
                      </m:fPr>
                      <m:num>
                        <m:r>
                          <a:rPr lang="en-US" sz="2400" b="1" i="0" smtClean="0">
                            <a:latin typeface="Cambria Math" panose="02040503050406030204" pitchFamily="18" charset="0"/>
                            <a:ea typeface="Cambria" panose="02040503050406030204" pitchFamily="18" charset="0"/>
                          </a:rPr>
                          <m:t>𝐅𝐒𝐑</m:t>
                        </m:r>
                      </m:num>
                      <m:den>
                        <m:sSup>
                          <m:sSupPr>
                            <m:ctrlPr>
                              <a:rPr lang="en-US" sz="2400" b="1" i="1" smtClean="0">
                                <a:latin typeface="Cambria Math" panose="02040503050406030204" pitchFamily="18" charset="0"/>
                                <a:ea typeface="Cambria" panose="02040503050406030204" pitchFamily="18" charset="0"/>
                              </a:rPr>
                            </m:ctrlPr>
                          </m:sSupPr>
                          <m:e>
                            <m:r>
                              <a:rPr lang="en-US" sz="2400" b="1" i="0" smtClean="0">
                                <a:latin typeface="Cambria Math" panose="02040503050406030204" pitchFamily="18" charset="0"/>
                                <a:ea typeface="Cambria" panose="02040503050406030204" pitchFamily="18" charset="0"/>
                              </a:rPr>
                              <m:t>𝟐</m:t>
                            </m:r>
                          </m:e>
                          <m:sup>
                            <m:r>
                              <a:rPr lang="en-US" sz="2400" b="1" i="0" smtClean="0">
                                <a:latin typeface="Cambria Math" panose="02040503050406030204" pitchFamily="18" charset="0"/>
                                <a:ea typeface="Cambria" panose="02040503050406030204" pitchFamily="18" charset="0"/>
                              </a:rPr>
                              <m:t>𝐧</m:t>
                            </m:r>
                          </m:sup>
                        </m:sSup>
                      </m:den>
                    </m:f>
                  </m:oMath>
                </a14:m>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Digital Code, D:</a:t>
                </a:r>
                <a14:m>
                  <m:oMath xmlns:m="http://schemas.openxmlformats.org/officeDocument/2006/math">
                    <m:f>
                      <m:fPr>
                        <m:ctrlPr>
                          <a:rPr lang="en-US" sz="2400" b="1" i="1" smtClean="0">
                            <a:latin typeface="Cambria Math" panose="02040503050406030204" pitchFamily="18" charset="0"/>
                            <a:ea typeface="Cambria" panose="02040503050406030204" pitchFamily="18" charset="0"/>
                          </a:rPr>
                        </m:ctrlPr>
                      </m:fPr>
                      <m:num>
                        <m:r>
                          <a:rPr lang="en-US" sz="2400" b="1" i="0" smtClean="0">
                            <a:latin typeface="Cambria Math" panose="02040503050406030204" pitchFamily="18" charset="0"/>
                            <a:ea typeface="Cambria" panose="02040503050406030204" pitchFamily="18" charset="0"/>
                          </a:rPr>
                          <m:t>𝐈𝐧𝐩𝐮𝐭</m:t>
                        </m:r>
                        <m:r>
                          <a:rPr lang="en-US" sz="2400" b="1" i="0" smtClean="0">
                            <a:latin typeface="Cambria Math" panose="02040503050406030204" pitchFamily="18" charset="0"/>
                            <a:ea typeface="Cambria" panose="02040503050406030204" pitchFamily="18" charset="0"/>
                          </a:rPr>
                          <m:t> </m:t>
                        </m:r>
                        <m:r>
                          <a:rPr lang="en-US" sz="2400" b="1" i="0" smtClean="0">
                            <a:latin typeface="Cambria Math" panose="02040503050406030204" pitchFamily="18" charset="0"/>
                            <a:ea typeface="Cambria" panose="02040503050406030204" pitchFamily="18" charset="0"/>
                          </a:rPr>
                          <m:t>𝐕𝐨𝐥𝐭𝐚𝐠𝐞</m:t>
                        </m:r>
                        <m:r>
                          <a:rPr lang="en-US" sz="2400" b="1" i="0" smtClean="0">
                            <a:latin typeface="Cambria Math" panose="02040503050406030204" pitchFamily="18" charset="0"/>
                            <a:ea typeface="Cambria" panose="02040503050406030204" pitchFamily="18" charset="0"/>
                          </a:rPr>
                          <m:t>−</m:t>
                        </m:r>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𝐕</m:t>
                            </m:r>
                          </m:e>
                          <m:sub>
                            <m:r>
                              <a:rPr lang="en-US" sz="2400" b="1" i="0" smtClean="0">
                                <a:latin typeface="Cambria Math" panose="02040503050406030204" pitchFamily="18" charset="0"/>
                                <a:ea typeface="Cambria" panose="02040503050406030204" pitchFamily="18" charset="0"/>
                              </a:rPr>
                              <m:t>𝐢</m:t>
                            </m:r>
                            <m:d>
                              <m:dPr>
                                <m:ctrlPr>
                                  <a:rPr lang="en-US" sz="2400" b="1" i="1" smtClean="0">
                                    <a:latin typeface="Cambria Math" panose="02040503050406030204" pitchFamily="18" charset="0"/>
                                    <a:ea typeface="Cambria" panose="02040503050406030204" pitchFamily="18" charset="0"/>
                                  </a:rPr>
                                </m:ctrlPr>
                              </m:dPr>
                              <m:e>
                                <m:r>
                                  <a:rPr lang="en-US" sz="2400" b="1" i="0" smtClean="0">
                                    <a:latin typeface="Cambria Math" panose="02040503050406030204" pitchFamily="18" charset="0"/>
                                    <a:ea typeface="Cambria" panose="02040503050406030204" pitchFamily="18" charset="0"/>
                                  </a:rPr>
                                  <m:t>𝐦𝐢𝐧</m:t>
                                </m:r>
                              </m:e>
                            </m:d>
                          </m:sub>
                        </m:sSub>
                      </m:num>
                      <m:den>
                        <m:r>
                          <a:rPr lang="en-US" sz="2400" b="1" i="0" smtClean="0">
                            <a:latin typeface="Cambria Math" panose="02040503050406030204" pitchFamily="18" charset="0"/>
                            <a:ea typeface="Cambria" panose="02040503050406030204" pitchFamily="18" charset="0"/>
                          </a:rPr>
                          <m:t>𝐑𝐞𝐬𝐨𝐥𝐮𝐭𝐢𝐨𝐧</m:t>
                        </m:r>
                      </m:den>
                    </m:f>
                  </m:oMath>
                </a14:m>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Example Problem: </a:t>
                </a:r>
                <a:r>
                  <a:rPr lang="en-US" sz="2400" dirty="0">
                    <a:latin typeface="Cambria" panose="02040503050406030204" pitchFamily="18" charset="0"/>
                    <a:ea typeface="Cambria" panose="02040503050406030204" pitchFamily="18" charset="0"/>
                  </a:rPr>
                  <a:t>An 8-bit ADC is capable of accepting an input voltage of range 0 to 10V. Find:</a:t>
                </a:r>
              </a:p>
              <a:p>
                <a:pPr marL="914400" lvl="1" indent="-457200" algn="just">
                  <a:buFont typeface="+mj-lt"/>
                  <a:buAutoNum type="alphaLcParenR"/>
                </a:pPr>
                <a:r>
                  <a:rPr lang="en-US" sz="2400" dirty="0">
                    <a:latin typeface="Cambria" panose="02040503050406030204" pitchFamily="18" charset="0"/>
                    <a:ea typeface="Cambria" panose="02040503050406030204" pitchFamily="18" charset="0"/>
                  </a:rPr>
                  <a:t>The Resolution</a:t>
                </a:r>
              </a:p>
              <a:p>
                <a:pPr marL="914400" lvl="1" indent="-457200" algn="just">
                  <a:buFont typeface="+mj-lt"/>
                  <a:buAutoNum type="alphaLcParenR"/>
                </a:pPr>
                <a:r>
                  <a:rPr lang="en-US" sz="2400" dirty="0">
                    <a:latin typeface="Cambria" panose="02040503050406030204" pitchFamily="18" charset="0"/>
                    <a:ea typeface="Cambria" panose="02040503050406030204" pitchFamily="18" charset="0"/>
                  </a:rPr>
                  <a:t>Digital output code for an input 5.2V.</a:t>
                </a:r>
              </a:p>
            </p:txBody>
          </p:sp>
        </mc:Choice>
        <mc:Fallback xmlns="">
          <p:sp>
            <p:nvSpPr>
              <p:cNvPr id="4" name="TextBox 3">
                <a:extLst>
                  <a:ext uri="{FF2B5EF4-FFF2-40B4-BE49-F238E27FC236}">
                    <a16:creationId xmlns:a16="http://schemas.microsoft.com/office/drawing/2014/main" id="{78A97408-5B5F-4B69-9181-9F6DBC3B46A1}"/>
                  </a:ext>
                </a:extLst>
              </p:cNvPr>
              <p:cNvSpPr txBox="1">
                <a:spLocks noRot="1" noChangeAspect="1" noMove="1" noResize="1" noEditPoints="1" noAdjustHandles="1" noChangeArrowheads="1" noChangeShapeType="1" noTextEdit="1"/>
              </p:cNvSpPr>
              <p:nvPr/>
            </p:nvSpPr>
            <p:spPr>
              <a:xfrm>
                <a:off x="0" y="584775"/>
                <a:ext cx="12192000" cy="3799758"/>
              </a:xfrm>
              <a:prstGeom prst="rect">
                <a:avLst/>
              </a:prstGeom>
              <a:blipFill>
                <a:blip r:embed="rId2"/>
                <a:stretch>
                  <a:fillRect l="-750" t="-1284" r="-750" b="-2729"/>
                </a:stretch>
              </a:blipFill>
            </p:spPr>
            <p:txBody>
              <a:bodyPr/>
              <a:lstStyle/>
              <a:p>
                <a:r>
                  <a:rPr lang="en-US">
                    <a:noFill/>
                  </a:rPr>
                  <a:t> </a:t>
                </a:r>
              </a:p>
            </p:txBody>
          </p:sp>
        </mc:Fallback>
      </mc:AlternateContent>
    </p:spTree>
    <p:extLst>
      <p:ext uri="{BB962C8B-B14F-4D97-AF65-F5344CB8AC3E}">
        <p14:creationId xmlns:p14="http://schemas.microsoft.com/office/powerpoint/2010/main" val="353077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119F6-F551-4318-BD71-69EF969E2F62}"/>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Flash Analog to Digital Converter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A1081C-4158-4330-BE63-A90D8353FA38}"/>
                  </a:ext>
                </a:extLst>
              </p:cNvPr>
              <p:cNvSpPr txBox="1"/>
              <p:nvPr/>
            </p:nvSpPr>
            <p:spPr>
              <a:xfrm>
                <a:off x="0" y="584775"/>
                <a:ext cx="121920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flash method utilizes comparators that compare reference voltages with analog input voltages.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Wen the input voltage exceeds the reference voltage for a given comparator, a HIGH is generated.</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 3-bit converter that uses seven comparator circuits; a comparator is not needed for all 0’s condition.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In general </a:t>
                </a:r>
                <a14:m>
                  <m:oMath xmlns:m="http://schemas.openxmlformats.org/officeDocument/2006/math">
                    <m:sSup>
                      <m:sSupPr>
                        <m:ctrlPr>
                          <a:rPr lang="en-US" sz="2400" b="0" i="1" smtClean="0">
                            <a:latin typeface="Cambria Math" panose="02040503050406030204" pitchFamily="18" charset="0"/>
                            <a:ea typeface="Cambria" panose="02040503050406030204" pitchFamily="18" charset="0"/>
                          </a:rPr>
                        </m:ctrlPr>
                      </m:sSupPr>
                      <m:e>
                        <m:r>
                          <a:rPr lang="en-US" sz="2400" b="0" i="0" smtClean="0">
                            <a:latin typeface="Cambria Math" panose="02040503050406030204" pitchFamily="18" charset="0"/>
                            <a:ea typeface="Cambria" panose="02040503050406030204" pitchFamily="18" charset="0"/>
                          </a:rPr>
                          <m:t>2</m:t>
                        </m:r>
                      </m:e>
                      <m:sup>
                        <m:r>
                          <m:rPr>
                            <m:sty m:val="p"/>
                          </m:rPr>
                          <a:rPr lang="en-US" sz="2400" b="0" i="0" smtClean="0">
                            <a:latin typeface="Cambria Math" panose="02040503050406030204" pitchFamily="18" charset="0"/>
                            <a:ea typeface="Cambria" panose="02040503050406030204" pitchFamily="18" charset="0"/>
                          </a:rPr>
                          <m:t>n</m:t>
                        </m:r>
                      </m:sup>
                    </m:sSup>
                    <m:r>
                      <a:rPr lang="en-US" sz="2400" b="0" i="0" smtClean="0">
                        <a:latin typeface="Cambria Math" panose="02040503050406030204" pitchFamily="18" charset="0"/>
                        <a:ea typeface="Cambria" panose="02040503050406030204" pitchFamily="18" charset="0"/>
                      </a:rPr>
                      <m:t>−1</m:t>
                    </m:r>
                  </m:oMath>
                </a14:m>
                <a:r>
                  <a:rPr lang="en-US" sz="2400" dirty="0">
                    <a:latin typeface="Cambria" panose="02040503050406030204" pitchFamily="18" charset="0"/>
                    <a:ea typeface="Cambria" panose="02040503050406030204" pitchFamily="18" charset="0"/>
                  </a:rPr>
                  <a:t> comparators are required for conversion to an n-bit binary code.</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number of bits used in an ADC is its resolution.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large number of comparators necessary for a reasonable-sized binary number is one of the disadvantage of the flash ADC.</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Its chief advantage is that it provides a fast conversion time because of a high throughput, measured in samples per second (</a:t>
                </a:r>
                <a:r>
                  <a:rPr lang="en-US" sz="2400" dirty="0" err="1">
                    <a:latin typeface="Cambria" panose="02040503050406030204" pitchFamily="18" charset="0"/>
                    <a:ea typeface="Cambria" panose="02040503050406030204" pitchFamily="18" charset="0"/>
                  </a:rPr>
                  <a:t>sps</a:t>
                </a:r>
                <a:r>
                  <a:rPr lang="en-US" sz="2400" dirty="0">
                    <a:latin typeface="Cambria" panose="02040503050406030204" pitchFamily="18" charset="0"/>
                    <a:ea typeface="Cambria" panose="02040503050406030204" pitchFamily="18" charset="0"/>
                  </a:rPr>
                  <a:t>) </a:t>
                </a:r>
              </a:p>
            </p:txBody>
          </p:sp>
        </mc:Choice>
        <mc:Fallback xmlns="">
          <p:sp>
            <p:nvSpPr>
              <p:cNvPr id="4" name="TextBox 3">
                <a:extLst>
                  <a:ext uri="{FF2B5EF4-FFF2-40B4-BE49-F238E27FC236}">
                    <a16:creationId xmlns:a16="http://schemas.microsoft.com/office/drawing/2014/main" id="{3EA1081C-4158-4330-BE63-A90D8353FA38}"/>
                  </a:ext>
                </a:extLst>
              </p:cNvPr>
              <p:cNvSpPr txBox="1">
                <a:spLocks noRot="1" noChangeAspect="1" noMove="1" noResize="1" noEditPoints="1" noAdjustHandles="1" noChangeArrowheads="1" noChangeShapeType="1" noTextEdit="1"/>
              </p:cNvSpPr>
              <p:nvPr/>
            </p:nvSpPr>
            <p:spPr>
              <a:xfrm>
                <a:off x="0" y="584775"/>
                <a:ext cx="12192000" cy="4524315"/>
              </a:xfrm>
              <a:prstGeom prst="rect">
                <a:avLst/>
              </a:prstGeom>
              <a:blipFill>
                <a:blip r:embed="rId2"/>
                <a:stretch>
                  <a:fillRect l="-650" t="-1078" r="-750" b="-2156"/>
                </a:stretch>
              </a:blipFill>
            </p:spPr>
            <p:txBody>
              <a:bodyPr/>
              <a:lstStyle/>
              <a:p>
                <a:r>
                  <a:rPr lang="en-US">
                    <a:noFill/>
                  </a:rPr>
                  <a:t> </a:t>
                </a:r>
              </a:p>
            </p:txBody>
          </p:sp>
        </mc:Fallback>
      </mc:AlternateContent>
    </p:spTree>
    <p:extLst>
      <p:ext uri="{BB962C8B-B14F-4D97-AF65-F5344CB8AC3E}">
        <p14:creationId xmlns:p14="http://schemas.microsoft.com/office/powerpoint/2010/main" val="36445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ED385-0B78-4051-BBC0-69CA4A781267}"/>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Flash Analog to Digital Converter</a:t>
            </a:r>
          </a:p>
        </p:txBody>
      </p:sp>
      <p:pic>
        <p:nvPicPr>
          <p:cNvPr id="3" name="Picture 2">
            <a:extLst>
              <a:ext uri="{FF2B5EF4-FFF2-40B4-BE49-F238E27FC236}">
                <a16:creationId xmlns:a16="http://schemas.microsoft.com/office/drawing/2014/main" id="{4F88DEE3-98DD-403F-B411-C933FB63C6D5}"/>
              </a:ext>
            </a:extLst>
          </p:cNvPr>
          <p:cNvPicPr>
            <a:picLocks noChangeAspect="1"/>
          </p:cNvPicPr>
          <p:nvPr/>
        </p:nvPicPr>
        <p:blipFill>
          <a:blip r:embed="rId2"/>
          <a:stretch>
            <a:fillRect/>
          </a:stretch>
        </p:blipFill>
        <p:spPr>
          <a:xfrm>
            <a:off x="4222886" y="581772"/>
            <a:ext cx="6153565" cy="6276227"/>
          </a:xfrm>
          <a:prstGeom prst="rect">
            <a:avLst/>
          </a:prstGeom>
        </p:spPr>
      </p:pic>
      <p:pic>
        <p:nvPicPr>
          <p:cNvPr id="4" name="Picture 3">
            <a:extLst>
              <a:ext uri="{FF2B5EF4-FFF2-40B4-BE49-F238E27FC236}">
                <a16:creationId xmlns:a16="http://schemas.microsoft.com/office/drawing/2014/main" id="{B2201973-E9AE-4A00-A46F-5049F88696E7}"/>
              </a:ext>
            </a:extLst>
          </p:cNvPr>
          <p:cNvPicPr>
            <a:picLocks noChangeAspect="1"/>
          </p:cNvPicPr>
          <p:nvPr/>
        </p:nvPicPr>
        <p:blipFill>
          <a:blip r:embed="rId3"/>
          <a:stretch>
            <a:fillRect/>
          </a:stretch>
        </p:blipFill>
        <p:spPr>
          <a:xfrm>
            <a:off x="1365386" y="796373"/>
            <a:ext cx="2857500" cy="1609725"/>
          </a:xfrm>
          <a:prstGeom prst="rect">
            <a:avLst/>
          </a:prstGeom>
        </p:spPr>
      </p:pic>
    </p:spTree>
    <p:extLst>
      <p:ext uri="{BB962C8B-B14F-4D97-AF65-F5344CB8AC3E}">
        <p14:creationId xmlns:p14="http://schemas.microsoft.com/office/powerpoint/2010/main" val="173469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7E6D6-2E0D-4D83-A2D5-BCA4FDE22949}"/>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Flash Analog to Digital Converter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263C20-8F4B-4309-B464-088D02F79F27}"/>
                  </a:ext>
                </a:extLst>
              </p:cNvPr>
              <p:cNvSpPr txBox="1"/>
              <p:nvPr/>
            </p:nvSpPr>
            <p:spPr>
              <a:xfrm>
                <a:off x="0" y="584775"/>
                <a:ext cx="12192000" cy="830997"/>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Determine the binary code output of a 3-bit ADC for the input signal and encoder enable pulses shown. For this example </a:t>
                </a:r>
                <a14:m>
                  <m:oMath xmlns:m="http://schemas.openxmlformats.org/officeDocument/2006/math">
                    <m:sSub>
                      <m:sSubPr>
                        <m:ctrlPr>
                          <a:rPr lang="en-US" sz="2400" b="0" i="1" smtClean="0">
                            <a:latin typeface="Cambria Math" panose="02040503050406030204" pitchFamily="18" charset="0"/>
                            <a:ea typeface="Cambria" panose="02040503050406030204" pitchFamily="18" charset="0"/>
                          </a:rPr>
                        </m:ctrlPr>
                      </m:sSubPr>
                      <m:e>
                        <m:r>
                          <m:rPr>
                            <m:sty m:val="p"/>
                          </m:rPr>
                          <a:rPr lang="en-US" sz="2400" b="0" i="0" smtClean="0">
                            <a:latin typeface="Cambria Math" panose="02040503050406030204" pitchFamily="18" charset="0"/>
                            <a:ea typeface="Cambria" panose="02040503050406030204" pitchFamily="18" charset="0"/>
                          </a:rPr>
                          <m:t>V</m:t>
                        </m:r>
                      </m:e>
                      <m:sub>
                        <m:r>
                          <m:rPr>
                            <m:sty m:val="p"/>
                          </m:rPr>
                          <a:rPr lang="en-US" sz="2400" b="0" i="0" smtClean="0">
                            <a:latin typeface="Cambria Math" panose="02040503050406030204" pitchFamily="18" charset="0"/>
                            <a:ea typeface="Cambria" panose="02040503050406030204" pitchFamily="18" charset="0"/>
                          </a:rPr>
                          <m:t>REF</m:t>
                        </m:r>
                      </m:sub>
                    </m:sSub>
                    <m:r>
                      <a:rPr lang="en-US" sz="2400" b="0" i="0" smtClean="0">
                        <a:latin typeface="Cambria Math" panose="02040503050406030204" pitchFamily="18" charset="0"/>
                        <a:ea typeface="Cambria" panose="02040503050406030204" pitchFamily="18" charset="0"/>
                      </a:rPr>
                      <m:t>=+8</m:t>
                    </m:r>
                    <m:r>
                      <m:rPr>
                        <m:sty m:val="p"/>
                      </m:rPr>
                      <a:rPr lang="en-US" sz="2400" b="0" i="0" smtClean="0">
                        <a:latin typeface="Cambria Math" panose="02040503050406030204" pitchFamily="18" charset="0"/>
                        <a:ea typeface="Cambria" panose="02040503050406030204" pitchFamily="18" charset="0"/>
                      </a:rPr>
                      <m:t>V</m:t>
                    </m:r>
                  </m:oMath>
                </a14:m>
                <a:r>
                  <a:rPr lang="en-US" sz="2400" dirty="0">
                    <a:latin typeface="Cambria" panose="02040503050406030204" pitchFamily="18" charset="0"/>
                    <a:ea typeface="Cambria" panose="02040503050406030204" pitchFamily="18" charset="0"/>
                  </a:rPr>
                  <a:t> </a:t>
                </a:r>
              </a:p>
            </p:txBody>
          </p:sp>
        </mc:Choice>
        <mc:Fallback xmlns="">
          <p:sp>
            <p:nvSpPr>
              <p:cNvPr id="3" name="TextBox 2">
                <a:extLst>
                  <a:ext uri="{FF2B5EF4-FFF2-40B4-BE49-F238E27FC236}">
                    <a16:creationId xmlns:a16="http://schemas.microsoft.com/office/drawing/2014/main" id="{C6263C20-8F4B-4309-B464-088D02F79F27}"/>
                  </a:ext>
                </a:extLst>
              </p:cNvPr>
              <p:cNvSpPr txBox="1">
                <a:spLocks noRot="1" noChangeAspect="1" noMove="1" noResize="1" noEditPoints="1" noAdjustHandles="1" noChangeArrowheads="1" noChangeShapeType="1" noTextEdit="1"/>
              </p:cNvSpPr>
              <p:nvPr/>
            </p:nvSpPr>
            <p:spPr>
              <a:xfrm>
                <a:off x="0" y="584775"/>
                <a:ext cx="12192000" cy="830997"/>
              </a:xfrm>
              <a:prstGeom prst="rect">
                <a:avLst/>
              </a:prstGeom>
              <a:blipFill>
                <a:blip r:embed="rId2"/>
                <a:stretch>
                  <a:fillRect l="-750" t="-5882" r="-750" b="-1617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4022C81-A96A-4C0D-97DB-06C88C706CBE}"/>
              </a:ext>
            </a:extLst>
          </p:cNvPr>
          <p:cNvPicPr>
            <a:picLocks noChangeAspect="1"/>
          </p:cNvPicPr>
          <p:nvPr/>
        </p:nvPicPr>
        <p:blipFill>
          <a:blip r:embed="rId3"/>
          <a:stretch>
            <a:fillRect/>
          </a:stretch>
        </p:blipFill>
        <p:spPr>
          <a:xfrm>
            <a:off x="1975723" y="1598958"/>
            <a:ext cx="8240554" cy="4581502"/>
          </a:xfrm>
          <a:prstGeom prst="rect">
            <a:avLst/>
          </a:prstGeom>
        </p:spPr>
      </p:pic>
    </p:spTree>
    <p:extLst>
      <p:ext uri="{BB962C8B-B14F-4D97-AF65-F5344CB8AC3E}">
        <p14:creationId xmlns:p14="http://schemas.microsoft.com/office/powerpoint/2010/main" val="190495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8C82D-596D-47CD-A6BB-4864D52B80DD}"/>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Flash Analog to Digital Converter</a:t>
            </a:r>
          </a:p>
        </p:txBody>
      </p:sp>
      <p:pic>
        <p:nvPicPr>
          <p:cNvPr id="3" name="Picture 2">
            <a:extLst>
              <a:ext uri="{FF2B5EF4-FFF2-40B4-BE49-F238E27FC236}">
                <a16:creationId xmlns:a16="http://schemas.microsoft.com/office/drawing/2014/main" id="{FD8A025C-657D-4490-9BC0-DDC3B4D3CA8D}"/>
              </a:ext>
            </a:extLst>
          </p:cNvPr>
          <p:cNvPicPr>
            <a:picLocks noChangeAspect="1"/>
          </p:cNvPicPr>
          <p:nvPr/>
        </p:nvPicPr>
        <p:blipFill>
          <a:blip r:embed="rId2"/>
          <a:stretch>
            <a:fillRect/>
          </a:stretch>
        </p:blipFill>
        <p:spPr>
          <a:xfrm>
            <a:off x="256881" y="1346775"/>
            <a:ext cx="11678237" cy="4926450"/>
          </a:xfrm>
          <a:prstGeom prst="rect">
            <a:avLst/>
          </a:prstGeom>
        </p:spPr>
      </p:pic>
      <p:sp>
        <p:nvSpPr>
          <p:cNvPr id="4" name="TextBox 3">
            <a:extLst>
              <a:ext uri="{FF2B5EF4-FFF2-40B4-BE49-F238E27FC236}">
                <a16:creationId xmlns:a16="http://schemas.microsoft.com/office/drawing/2014/main" id="{BE083450-E0E1-4766-9C0F-F48163985D4E}"/>
              </a:ext>
            </a:extLst>
          </p:cNvPr>
          <p:cNvSpPr txBox="1"/>
          <p:nvPr/>
        </p:nvSpPr>
        <p:spPr>
          <a:xfrm>
            <a:off x="0" y="584775"/>
            <a:ext cx="1895061" cy="461665"/>
          </a:xfrm>
          <a:prstGeom prst="rect">
            <a:avLst/>
          </a:prstGeom>
          <a:noFill/>
        </p:spPr>
        <p:txBody>
          <a:bodyPr wrap="square" rtlCol="0">
            <a:spAutoFit/>
          </a:bodyPr>
          <a:lstStyle/>
          <a:p>
            <a:pPr algn="ctr"/>
            <a:r>
              <a:rPr lang="en-US" sz="2400" b="1" dirty="0">
                <a:latin typeface="Cambria" panose="02040503050406030204" pitchFamily="18" charset="0"/>
                <a:ea typeface="Cambria" panose="02040503050406030204" pitchFamily="18" charset="0"/>
              </a:rPr>
              <a:t>SOLUTION</a:t>
            </a:r>
          </a:p>
        </p:txBody>
      </p:sp>
    </p:spTree>
    <p:extLst>
      <p:ext uri="{BB962C8B-B14F-4D97-AF65-F5344CB8AC3E}">
        <p14:creationId xmlns:p14="http://schemas.microsoft.com/office/powerpoint/2010/main" val="408860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25EE8-49B0-4E07-8C28-4B2563101977}"/>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Successive-Approximation Analog to Digital Converter</a:t>
            </a:r>
          </a:p>
        </p:txBody>
      </p:sp>
      <p:sp>
        <p:nvSpPr>
          <p:cNvPr id="4" name="TextBox 3">
            <a:extLst>
              <a:ext uri="{FF2B5EF4-FFF2-40B4-BE49-F238E27FC236}">
                <a16:creationId xmlns:a16="http://schemas.microsoft.com/office/drawing/2014/main" id="{3567DB15-98E2-4A4B-937A-EF5FA62D0AD1}"/>
              </a:ext>
            </a:extLst>
          </p:cNvPr>
          <p:cNvSpPr txBox="1"/>
          <p:nvPr/>
        </p:nvSpPr>
        <p:spPr>
          <a:xfrm>
            <a:off x="0" y="584775"/>
            <a:ext cx="121920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Successive-Approximation is the most widely used ADC method.</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It is faster than a dual-slope converter.</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However, it is slower than a Flash ADC.</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It has a fixed conversion time for any value of analog input.</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An n-bit converter takes n cycles or steps to converts any analog input.</a:t>
            </a:r>
          </a:p>
        </p:txBody>
      </p:sp>
      <p:pic>
        <p:nvPicPr>
          <p:cNvPr id="5" name="Picture 4">
            <a:extLst>
              <a:ext uri="{FF2B5EF4-FFF2-40B4-BE49-F238E27FC236}">
                <a16:creationId xmlns:a16="http://schemas.microsoft.com/office/drawing/2014/main" id="{C94202C8-B352-400B-8182-D5B44B0A6D32}"/>
              </a:ext>
            </a:extLst>
          </p:cNvPr>
          <p:cNvPicPr>
            <a:picLocks noChangeAspect="1"/>
          </p:cNvPicPr>
          <p:nvPr/>
        </p:nvPicPr>
        <p:blipFill>
          <a:blip r:embed="rId2"/>
          <a:stretch>
            <a:fillRect/>
          </a:stretch>
        </p:blipFill>
        <p:spPr>
          <a:xfrm>
            <a:off x="3294252" y="2749686"/>
            <a:ext cx="5603495" cy="3889627"/>
          </a:xfrm>
          <a:prstGeom prst="rect">
            <a:avLst/>
          </a:prstGeom>
        </p:spPr>
      </p:pic>
    </p:spTree>
    <p:extLst>
      <p:ext uri="{BB962C8B-B14F-4D97-AF65-F5344CB8AC3E}">
        <p14:creationId xmlns:p14="http://schemas.microsoft.com/office/powerpoint/2010/main" val="1116483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23721-7D72-412E-AC4C-C042827FEAB6}"/>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Successive-Approximation Analog to Digital Converter</a:t>
            </a:r>
          </a:p>
        </p:txBody>
      </p:sp>
      <p:pic>
        <p:nvPicPr>
          <p:cNvPr id="3" name="Picture 2">
            <a:extLst>
              <a:ext uri="{FF2B5EF4-FFF2-40B4-BE49-F238E27FC236}">
                <a16:creationId xmlns:a16="http://schemas.microsoft.com/office/drawing/2014/main" id="{47B6C4A9-9360-4609-8434-E265F99BF7B0}"/>
              </a:ext>
            </a:extLst>
          </p:cNvPr>
          <p:cNvPicPr>
            <a:picLocks noChangeAspect="1"/>
          </p:cNvPicPr>
          <p:nvPr/>
        </p:nvPicPr>
        <p:blipFill>
          <a:blip r:embed="rId2"/>
          <a:stretch>
            <a:fillRect/>
          </a:stretch>
        </p:blipFill>
        <p:spPr>
          <a:xfrm>
            <a:off x="6409910" y="2233937"/>
            <a:ext cx="5543235" cy="305157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90FDD6-E403-4311-8C07-9862C8DE2183}"/>
                  </a:ext>
                </a:extLst>
              </p:cNvPr>
              <p:cNvSpPr txBox="1"/>
              <p:nvPr/>
            </p:nvSpPr>
            <p:spPr>
              <a:xfrm>
                <a:off x="0" y="584775"/>
                <a:ext cx="12192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 DAC outputs 8V for </a:t>
                </a:r>
                <a14:m>
                  <m:oMath xmlns:m="http://schemas.openxmlformats.org/officeDocument/2006/math">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2</m:t>
                        </m:r>
                      </m:e>
                      <m:sup>
                        <m:r>
                          <a:rPr lang="en-US" sz="2400" b="0" i="1" smtClean="0">
                            <a:latin typeface="Cambria Math" panose="02040503050406030204" pitchFamily="18" charset="0"/>
                            <a:ea typeface="Cambria" panose="02040503050406030204" pitchFamily="18" charset="0"/>
                          </a:rPr>
                          <m:t>3</m:t>
                        </m:r>
                      </m:sup>
                    </m:sSup>
                  </m:oMath>
                </a14:m>
                <a:r>
                  <a:rPr lang="en-US" sz="2400" dirty="0">
                    <a:latin typeface="Cambria" panose="02040503050406030204" pitchFamily="18" charset="0"/>
                    <a:ea typeface="Cambria" panose="02040503050406030204" pitchFamily="18" charset="0"/>
                  </a:rPr>
                  <a:t> bit, 4V for </a:t>
                </a:r>
                <a14:m>
                  <m:oMath xmlns:m="http://schemas.openxmlformats.org/officeDocument/2006/math">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2</m:t>
                        </m:r>
                      </m:e>
                      <m:sup>
                        <m:r>
                          <a:rPr lang="en-US" sz="2400" b="0" i="1" smtClean="0">
                            <a:latin typeface="Cambria Math" panose="02040503050406030204" pitchFamily="18" charset="0"/>
                            <a:ea typeface="Cambria" panose="02040503050406030204" pitchFamily="18" charset="0"/>
                          </a:rPr>
                          <m:t>2</m:t>
                        </m:r>
                      </m:sup>
                    </m:sSup>
                  </m:oMath>
                </a14:m>
                <a:r>
                  <a:rPr lang="en-US" sz="2400" dirty="0">
                    <a:latin typeface="Cambria" panose="02040503050406030204" pitchFamily="18" charset="0"/>
                    <a:ea typeface="Cambria" panose="02040503050406030204" pitchFamily="18" charset="0"/>
                  </a:rPr>
                  <a:t> bit, 2V for </a:t>
                </a:r>
                <a14:m>
                  <m:oMath xmlns:m="http://schemas.openxmlformats.org/officeDocument/2006/math">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2</m:t>
                        </m:r>
                      </m:e>
                      <m:sup>
                        <m:r>
                          <a:rPr lang="en-US" sz="2400" b="0" i="1" smtClean="0">
                            <a:latin typeface="Cambria Math" panose="02040503050406030204" pitchFamily="18" charset="0"/>
                            <a:ea typeface="Cambria" panose="02040503050406030204" pitchFamily="18" charset="0"/>
                          </a:rPr>
                          <m:t>1</m:t>
                        </m:r>
                      </m:sup>
                    </m:sSup>
                  </m:oMath>
                </a14:m>
                <a:r>
                  <a:rPr lang="en-US" sz="2400" dirty="0">
                    <a:latin typeface="Cambria" panose="02040503050406030204" pitchFamily="18" charset="0"/>
                    <a:ea typeface="Cambria" panose="02040503050406030204" pitchFamily="18" charset="0"/>
                  </a:rPr>
                  <a:t> bit and 1V for </a:t>
                </a:r>
                <a14:m>
                  <m:oMath xmlns:m="http://schemas.openxmlformats.org/officeDocument/2006/math">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2</m:t>
                        </m:r>
                      </m:e>
                      <m:sup>
                        <m:r>
                          <a:rPr lang="en-US" sz="2400" b="0" i="1" smtClean="0">
                            <a:latin typeface="Cambria Math" panose="02040503050406030204" pitchFamily="18" charset="0"/>
                            <a:ea typeface="Cambria" panose="02040503050406030204" pitchFamily="18" charset="0"/>
                          </a:rPr>
                          <m:t>0</m:t>
                        </m:r>
                      </m:sup>
                    </m:sSup>
                  </m:oMath>
                </a14:m>
                <a:r>
                  <a:rPr lang="en-US" sz="2400" dirty="0">
                    <a:latin typeface="Cambria" panose="02040503050406030204" pitchFamily="18" charset="0"/>
                    <a:ea typeface="Cambria" panose="02040503050406030204" pitchFamily="18" charset="0"/>
                  </a:rPr>
                  <a:t> bit.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Now as an example we try to convert an input voltage of 5.1V</a:t>
                </a:r>
              </a:p>
            </p:txBody>
          </p:sp>
        </mc:Choice>
        <mc:Fallback xmlns="">
          <p:sp>
            <p:nvSpPr>
              <p:cNvPr id="7" name="TextBox 6">
                <a:extLst>
                  <a:ext uri="{FF2B5EF4-FFF2-40B4-BE49-F238E27FC236}">
                    <a16:creationId xmlns:a16="http://schemas.microsoft.com/office/drawing/2014/main" id="{2690FDD6-E403-4311-8C07-9862C8DE2183}"/>
                  </a:ext>
                </a:extLst>
              </p:cNvPr>
              <p:cNvSpPr txBox="1">
                <a:spLocks noRot="1" noChangeAspect="1" noMove="1" noResize="1" noEditPoints="1" noAdjustHandles="1" noChangeArrowheads="1" noChangeShapeType="1" noTextEdit="1"/>
              </p:cNvSpPr>
              <p:nvPr/>
            </p:nvSpPr>
            <p:spPr>
              <a:xfrm>
                <a:off x="0" y="584775"/>
                <a:ext cx="12192000" cy="830997"/>
              </a:xfrm>
              <a:prstGeom prst="rect">
                <a:avLst/>
              </a:prstGeom>
              <a:blipFill>
                <a:blip r:embed="rId3"/>
                <a:stretch>
                  <a:fillRect l="-650" t="-5882" b="-1617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05727C1-82C4-4A4E-B1A0-4627D21714FB}"/>
              </a:ext>
            </a:extLst>
          </p:cNvPr>
          <p:cNvSpPr txBox="1"/>
          <p:nvPr/>
        </p:nvSpPr>
        <p:spPr>
          <a:xfrm>
            <a:off x="0" y="3013501"/>
            <a:ext cx="6096000" cy="830997"/>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At the first pulse, the MSB is turned HIGH. As 8V is greater than 5.1V, it is therefore reset.</a:t>
            </a:r>
          </a:p>
        </p:txBody>
      </p:sp>
    </p:spTree>
    <p:extLst>
      <p:ext uri="{BB962C8B-B14F-4D97-AF65-F5344CB8AC3E}">
        <p14:creationId xmlns:p14="http://schemas.microsoft.com/office/powerpoint/2010/main" val="280459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2E337-D1C8-4D0C-9BF8-655E061B6BB3}"/>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Successive-Approximation Analog to Digital Converter</a:t>
            </a:r>
          </a:p>
        </p:txBody>
      </p:sp>
      <p:pic>
        <p:nvPicPr>
          <p:cNvPr id="3" name="Picture 2">
            <a:extLst>
              <a:ext uri="{FF2B5EF4-FFF2-40B4-BE49-F238E27FC236}">
                <a16:creationId xmlns:a16="http://schemas.microsoft.com/office/drawing/2014/main" id="{529EAEDE-54AD-4718-A059-A49786D51D4F}"/>
              </a:ext>
            </a:extLst>
          </p:cNvPr>
          <p:cNvPicPr>
            <a:picLocks noChangeAspect="1"/>
          </p:cNvPicPr>
          <p:nvPr/>
        </p:nvPicPr>
        <p:blipFill>
          <a:blip r:embed="rId2"/>
          <a:stretch>
            <a:fillRect/>
          </a:stretch>
        </p:blipFill>
        <p:spPr>
          <a:xfrm>
            <a:off x="6657676" y="951073"/>
            <a:ext cx="5092500" cy="2765977"/>
          </a:xfrm>
          <a:prstGeom prst="rect">
            <a:avLst/>
          </a:prstGeom>
        </p:spPr>
      </p:pic>
      <p:pic>
        <p:nvPicPr>
          <p:cNvPr id="4" name="Picture 3">
            <a:extLst>
              <a:ext uri="{FF2B5EF4-FFF2-40B4-BE49-F238E27FC236}">
                <a16:creationId xmlns:a16="http://schemas.microsoft.com/office/drawing/2014/main" id="{43E3FC45-81FB-49F2-93FE-35AD4F9363D5}"/>
              </a:ext>
            </a:extLst>
          </p:cNvPr>
          <p:cNvPicPr>
            <a:picLocks noChangeAspect="1"/>
          </p:cNvPicPr>
          <p:nvPr/>
        </p:nvPicPr>
        <p:blipFill>
          <a:blip r:embed="rId3"/>
          <a:stretch>
            <a:fillRect/>
          </a:stretch>
        </p:blipFill>
        <p:spPr>
          <a:xfrm>
            <a:off x="6657676" y="3717050"/>
            <a:ext cx="5191123" cy="2765977"/>
          </a:xfrm>
          <a:prstGeom prst="rect">
            <a:avLst/>
          </a:prstGeom>
        </p:spPr>
      </p:pic>
      <p:sp>
        <p:nvSpPr>
          <p:cNvPr id="6" name="TextBox 5">
            <a:extLst>
              <a:ext uri="{FF2B5EF4-FFF2-40B4-BE49-F238E27FC236}">
                <a16:creationId xmlns:a16="http://schemas.microsoft.com/office/drawing/2014/main" id="{B6EA27A0-7664-4F6D-8AA5-B07D981E419A}"/>
              </a:ext>
            </a:extLst>
          </p:cNvPr>
          <p:cNvSpPr txBox="1"/>
          <p:nvPr/>
        </p:nvSpPr>
        <p:spPr>
          <a:xfrm>
            <a:off x="53009" y="1671385"/>
            <a:ext cx="6096000" cy="1200329"/>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Then the next bit is turned HIGH. The corresponding output is 4V. As it is less than 5.1V, the bit is kept as HIGH.</a:t>
            </a:r>
          </a:p>
        </p:txBody>
      </p:sp>
      <p:sp>
        <p:nvSpPr>
          <p:cNvPr id="7" name="TextBox 6">
            <a:extLst>
              <a:ext uri="{FF2B5EF4-FFF2-40B4-BE49-F238E27FC236}">
                <a16:creationId xmlns:a16="http://schemas.microsoft.com/office/drawing/2014/main" id="{644604C2-A873-49DD-BE35-AE6A6ECE755C}"/>
              </a:ext>
            </a:extLst>
          </p:cNvPr>
          <p:cNvSpPr txBox="1"/>
          <p:nvPr/>
        </p:nvSpPr>
        <p:spPr>
          <a:xfrm>
            <a:off x="0" y="4499874"/>
            <a:ext cx="6096000" cy="1200329"/>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Then the next bit is turned HIGH, the corresponding output now is 6V. As 6V is greater than 5.1V, the bit is RESET.</a:t>
            </a:r>
          </a:p>
        </p:txBody>
      </p:sp>
    </p:spTree>
    <p:extLst>
      <p:ext uri="{BB962C8B-B14F-4D97-AF65-F5344CB8AC3E}">
        <p14:creationId xmlns:p14="http://schemas.microsoft.com/office/powerpoint/2010/main" val="127632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294B7C-C610-4C01-A86E-87B735647FAD}"/>
              </a:ext>
            </a:extLst>
          </p:cNvPr>
          <p:cNvPicPr>
            <a:picLocks noChangeAspect="1"/>
          </p:cNvPicPr>
          <p:nvPr/>
        </p:nvPicPr>
        <p:blipFill>
          <a:blip r:embed="rId2"/>
          <a:stretch>
            <a:fillRect/>
          </a:stretch>
        </p:blipFill>
        <p:spPr>
          <a:xfrm>
            <a:off x="7099500" y="1218141"/>
            <a:ext cx="5092500" cy="2765977"/>
          </a:xfrm>
          <a:prstGeom prst="rect">
            <a:avLst/>
          </a:prstGeom>
        </p:spPr>
      </p:pic>
      <p:sp>
        <p:nvSpPr>
          <p:cNvPr id="3" name="TextBox 2">
            <a:extLst>
              <a:ext uri="{FF2B5EF4-FFF2-40B4-BE49-F238E27FC236}">
                <a16:creationId xmlns:a16="http://schemas.microsoft.com/office/drawing/2014/main" id="{1604F79D-065E-4E06-ABB5-1283A31436AE}"/>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Successive-Approximation Analog to Digital Converter</a:t>
            </a:r>
          </a:p>
        </p:txBody>
      </p:sp>
      <p:sp>
        <p:nvSpPr>
          <p:cNvPr id="4" name="TextBox 3">
            <a:extLst>
              <a:ext uri="{FF2B5EF4-FFF2-40B4-BE49-F238E27FC236}">
                <a16:creationId xmlns:a16="http://schemas.microsoft.com/office/drawing/2014/main" id="{F18BCE52-E4EC-4647-8787-91C30B93E3B0}"/>
              </a:ext>
            </a:extLst>
          </p:cNvPr>
          <p:cNvSpPr txBox="1"/>
          <p:nvPr/>
        </p:nvSpPr>
        <p:spPr>
          <a:xfrm>
            <a:off x="437322" y="1816299"/>
            <a:ext cx="6096000" cy="1569660"/>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Now, finally the last bit is turned HIGH. The corresponding output is 5V. As this is less than the input 5.1V, the last bit is retained as 1.</a:t>
            </a:r>
          </a:p>
        </p:txBody>
      </p:sp>
      <p:sp>
        <p:nvSpPr>
          <p:cNvPr id="5" name="TextBox 4">
            <a:extLst>
              <a:ext uri="{FF2B5EF4-FFF2-40B4-BE49-F238E27FC236}">
                <a16:creationId xmlns:a16="http://schemas.microsoft.com/office/drawing/2014/main" id="{9A52F7A6-B26F-476A-8EA5-E373E38144C6}"/>
              </a:ext>
            </a:extLst>
          </p:cNvPr>
          <p:cNvSpPr txBox="1"/>
          <p:nvPr/>
        </p:nvSpPr>
        <p:spPr>
          <a:xfrm>
            <a:off x="0" y="4420351"/>
            <a:ext cx="12046226" cy="1200329"/>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So after 4 cycles all the bit has been tried. Therefore, the digital code corresponding to 5.1V is 0101, which is 5V. If the no. of bit is increased the resolution of ADC will increase and thus will produce a more accurate approximation.</a:t>
            </a:r>
          </a:p>
        </p:txBody>
      </p:sp>
    </p:spTree>
    <p:extLst>
      <p:ext uri="{BB962C8B-B14F-4D97-AF65-F5344CB8AC3E}">
        <p14:creationId xmlns:p14="http://schemas.microsoft.com/office/powerpoint/2010/main" val="397719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D6FEB-5B0A-47B6-9F6A-3493CFCDBB22}"/>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Introduction</a:t>
            </a:r>
          </a:p>
        </p:txBody>
      </p:sp>
      <p:sp>
        <p:nvSpPr>
          <p:cNvPr id="5" name="TextBox 4">
            <a:extLst>
              <a:ext uri="{FF2B5EF4-FFF2-40B4-BE49-F238E27FC236}">
                <a16:creationId xmlns:a16="http://schemas.microsoft.com/office/drawing/2014/main" id="{C586E8DB-E83D-4554-A530-AD91BCCA728F}"/>
              </a:ext>
            </a:extLst>
          </p:cNvPr>
          <p:cNvSpPr txBox="1"/>
          <p:nvPr/>
        </p:nvSpPr>
        <p:spPr>
          <a:xfrm>
            <a:off x="0" y="584775"/>
            <a:ext cx="1219200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Digital Signal Processing coverts signals that naturally occur in analog form, such as sound, video and information from sensors, etc. to digital form and uses digital techniques to enhance and modify analog signal data for various applications.</a:t>
            </a:r>
          </a:p>
        </p:txBody>
      </p:sp>
      <p:pic>
        <p:nvPicPr>
          <p:cNvPr id="7" name="Picture 6">
            <a:extLst>
              <a:ext uri="{FF2B5EF4-FFF2-40B4-BE49-F238E27FC236}">
                <a16:creationId xmlns:a16="http://schemas.microsoft.com/office/drawing/2014/main" id="{AB17E85A-5226-4BE0-88FC-ABCDFCA8E71C}"/>
              </a:ext>
            </a:extLst>
          </p:cNvPr>
          <p:cNvPicPr>
            <a:picLocks noChangeAspect="1"/>
          </p:cNvPicPr>
          <p:nvPr/>
        </p:nvPicPr>
        <p:blipFill>
          <a:blip r:embed="rId2"/>
          <a:stretch>
            <a:fillRect/>
          </a:stretch>
        </p:blipFill>
        <p:spPr>
          <a:xfrm>
            <a:off x="134951" y="2832847"/>
            <a:ext cx="11922098" cy="1923825"/>
          </a:xfrm>
          <a:prstGeom prst="rect">
            <a:avLst/>
          </a:prstGeom>
        </p:spPr>
      </p:pic>
    </p:spTree>
    <p:extLst>
      <p:ext uri="{BB962C8B-B14F-4D97-AF65-F5344CB8AC3E}">
        <p14:creationId xmlns:p14="http://schemas.microsoft.com/office/powerpoint/2010/main" val="403140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19E2F-6C77-4FC8-838B-2BD8D154485E}"/>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References</a:t>
            </a:r>
          </a:p>
        </p:txBody>
      </p:sp>
      <p:sp>
        <p:nvSpPr>
          <p:cNvPr id="3" name="TextBox 2">
            <a:extLst>
              <a:ext uri="{FF2B5EF4-FFF2-40B4-BE49-F238E27FC236}">
                <a16:creationId xmlns:a16="http://schemas.microsoft.com/office/drawing/2014/main" id="{160F7EE5-85F9-4FF4-875D-8ADD718C6E51}"/>
              </a:ext>
            </a:extLst>
          </p:cNvPr>
          <p:cNvSpPr txBox="1"/>
          <p:nvPr/>
        </p:nvSpPr>
        <p:spPr>
          <a:xfrm>
            <a:off x="0" y="584775"/>
            <a:ext cx="12192000" cy="461665"/>
          </a:xfrm>
          <a:prstGeom prst="rect">
            <a:avLst/>
          </a:prstGeom>
          <a:noFill/>
        </p:spPr>
        <p:txBody>
          <a:bodyPr wrap="square" rtlCol="0">
            <a:spAutoFit/>
          </a:bodyPr>
          <a:lstStyle/>
          <a:p>
            <a:pPr marL="342900" indent="-342900">
              <a:buFont typeface="+mj-lt"/>
              <a:buAutoNum type="arabicPeriod"/>
            </a:pPr>
            <a:r>
              <a:rPr lang="en-US" sz="2400" dirty="0">
                <a:latin typeface="Cambria" panose="02040503050406030204" pitchFamily="18" charset="0"/>
                <a:ea typeface="Cambria" panose="02040503050406030204" pitchFamily="18" charset="0"/>
              </a:rPr>
              <a:t>Thomas L. Floyd, “Digital Fundamentals” 11</a:t>
            </a:r>
            <a:r>
              <a:rPr lang="en-US" sz="2400" baseline="30000" dirty="0">
                <a:latin typeface="Cambria" panose="02040503050406030204" pitchFamily="18" charset="0"/>
                <a:ea typeface="Cambria" panose="02040503050406030204" pitchFamily="18" charset="0"/>
              </a:rPr>
              <a:t>th</a:t>
            </a:r>
            <a:r>
              <a:rPr lang="en-US" sz="2400" dirty="0">
                <a:latin typeface="Cambria" panose="02040503050406030204" pitchFamily="18" charset="0"/>
                <a:ea typeface="Cambria" panose="02040503050406030204" pitchFamily="18" charset="0"/>
              </a:rPr>
              <a:t> edition, Prentice Hall – Pearson Education.</a:t>
            </a:r>
          </a:p>
        </p:txBody>
      </p:sp>
      <p:sp>
        <p:nvSpPr>
          <p:cNvPr id="5" name="Rectangle 4">
            <a:extLst>
              <a:ext uri="{FF2B5EF4-FFF2-40B4-BE49-F238E27FC236}">
                <a16:creationId xmlns:a16="http://schemas.microsoft.com/office/drawing/2014/main" id="{CF11C340-5964-4A33-B984-7BA099F2BB0F}"/>
              </a:ext>
            </a:extLst>
          </p:cNvPr>
          <p:cNvSpPr/>
          <p:nvPr/>
        </p:nvSpPr>
        <p:spPr>
          <a:xfrm>
            <a:off x="2413613" y="2497976"/>
            <a:ext cx="7364773" cy="1862048"/>
          </a:xfrm>
          <a:prstGeom prst="rect">
            <a:avLst/>
          </a:prstGeom>
          <a:noFill/>
        </p:spPr>
        <p:txBody>
          <a:bodyPr wrap="none" lIns="91440" tIns="45720" rIns="91440" bIns="45720">
            <a:spAutoFit/>
          </a:bodyPr>
          <a:lstStyle/>
          <a:p>
            <a:pPr algn="ctr"/>
            <a:r>
              <a:rPr lang="en-US" sz="11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31417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7AC3F-92E0-4FCB-AD9A-E23517E7E029}"/>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Sampling and Filtering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D0C2DF-9395-4C43-B1CA-1BAAB860BC1E}"/>
                  </a:ext>
                </a:extLst>
              </p:cNvPr>
              <p:cNvSpPr txBox="1"/>
              <p:nvPr/>
            </p:nvSpPr>
            <p:spPr>
              <a:xfrm>
                <a:off x="0" y="584775"/>
                <a:ext cx="12192000" cy="457875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First the analog signal is passed through the Anti-aliasing filter (low pass filter) to eliminate harmonic frequencies above a certain specified frequency determined by the Nyquist frequency.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Then the sampling and hold circuit performs two operation, the first of which is sampling.</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Sampling is the process of taking a sufficient number of discrete values at points on a waveform that will define the shape of the waveform.</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An analog signal can constitute signals of various frequencies.</a:t>
                </a: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Sampling Theorem </a:t>
                </a:r>
                <a:r>
                  <a:rPr lang="en-US" sz="2400" dirty="0">
                    <a:latin typeface="Cambria" panose="02040503050406030204" pitchFamily="18" charset="0"/>
                    <a:ea typeface="Cambria" panose="02040503050406030204" pitchFamily="18" charset="0"/>
                  </a:rPr>
                  <a:t>states that, in order to represent an analog signal, the sampling frequency , </a:t>
                </a:r>
                <a14:m>
                  <m:oMath xmlns:m="http://schemas.openxmlformats.org/officeDocument/2006/math">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𝐟</m:t>
                        </m:r>
                      </m:e>
                      <m:sub>
                        <m:r>
                          <a:rPr lang="en-US" sz="2400" b="1" i="0" smtClean="0">
                            <a:latin typeface="Cambria Math" panose="02040503050406030204" pitchFamily="18" charset="0"/>
                            <a:ea typeface="Cambria" panose="02040503050406030204" pitchFamily="18" charset="0"/>
                          </a:rPr>
                          <m:t>𝐬𝐚𝐦𝐩𝐥𝐞</m:t>
                        </m:r>
                      </m:sub>
                    </m:sSub>
                  </m:oMath>
                </a14:m>
                <a:r>
                  <a:rPr lang="en-US" sz="2400" dirty="0">
                    <a:latin typeface="Cambria" panose="02040503050406030204" pitchFamily="18" charset="0"/>
                    <a:ea typeface="Cambria" panose="02040503050406030204" pitchFamily="18" charset="0"/>
                  </a:rPr>
                  <a:t>, must be at least twice the highest frequency component </a:t>
                </a:r>
                <a14:m>
                  <m:oMath xmlns:m="http://schemas.openxmlformats.org/officeDocument/2006/math">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𝐟</m:t>
                        </m:r>
                      </m:e>
                      <m:sub>
                        <m:r>
                          <a:rPr lang="en-US" sz="2400" b="1" i="0" smtClean="0">
                            <a:latin typeface="Cambria Math" panose="02040503050406030204" pitchFamily="18" charset="0"/>
                            <a:ea typeface="Cambria" panose="02040503050406030204" pitchFamily="18" charset="0"/>
                          </a:rPr>
                          <m:t>𝐚</m:t>
                        </m:r>
                        <m:d>
                          <m:dPr>
                            <m:ctrlPr>
                              <a:rPr lang="en-US" sz="2400" b="1" i="1" smtClean="0">
                                <a:latin typeface="Cambria Math" panose="02040503050406030204" pitchFamily="18" charset="0"/>
                                <a:ea typeface="Cambria" panose="02040503050406030204" pitchFamily="18" charset="0"/>
                              </a:rPr>
                            </m:ctrlPr>
                          </m:dPr>
                          <m:e>
                            <m:r>
                              <a:rPr lang="en-US" sz="2400" b="1" i="0" smtClean="0">
                                <a:latin typeface="Cambria Math" panose="02040503050406030204" pitchFamily="18" charset="0"/>
                                <a:ea typeface="Cambria" panose="02040503050406030204" pitchFamily="18" charset="0"/>
                              </a:rPr>
                              <m:t>𝐦𝐚𝐱</m:t>
                            </m:r>
                          </m:e>
                        </m:d>
                      </m:sub>
                    </m:sSub>
                  </m:oMath>
                </a14:m>
                <a:r>
                  <a:rPr lang="en-US" sz="2400" dirty="0">
                    <a:latin typeface="Cambria" panose="02040503050406030204" pitchFamily="18" charset="0"/>
                    <a:ea typeface="Cambria" panose="02040503050406030204" pitchFamily="18" charset="0"/>
                  </a:rPr>
                  <a:t> of the analog signal.</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frequency </a:t>
                </a:r>
                <a14:m>
                  <m:oMath xmlns:m="http://schemas.openxmlformats.org/officeDocument/2006/math">
                    <m:sSub>
                      <m:sSubPr>
                        <m:ctrlPr>
                          <a:rPr lang="en-US" sz="2400" b="1" i="1" smtClean="0">
                            <a:latin typeface="Cambria Math" panose="02040503050406030204" pitchFamily="18" charset="0"/>
                            <a:ea typeface="Cambria" panose="02040503050406030204" pitchFamily="18" charset="0"/>
                          </a:rPr>
                        </m:ctrlPr>
                      </m:sSubPr>
                      <m:e>
                        <m:r>
                          <a:rPr lang="en-US" sz="2400" b="1" i="0" smtClean="0">
                            <a:latin typeface="Cambria Math" panose="02040503050406030204" pitchFamily="18" charset="0"/>
                            <a:ea typeface="Cambria" panose="02040503050406030204" pitchFamily="18" charset="0"/>
                          </a:rPr>
                          <m:t>𝐟</m:t>
                        </m:r>
                      </m:e>
                      <m:sub>
                        <m:r>
                          <a:rPr lang="en-US" sz="2400" b="1" i="0" smtClean="0">
                            <a:latin typeface="Cambria Math" panose="02040503050406030204" pitchFamily="18" charset="0"/>
                            <a:ea typeface="Cambria" panose="02040503050406030204" pitchFamily="18" charset="0"/>
                          </a:rPr>
                          <m:t>𝐚</m:t>
                        </m:r>
                        <m:d>
                          <m:dPr>
                            <m:ctrlPr>
                              <a:rPr lang="en-US" sz="2400" b="1" i="1" smtClean="0">
                                <a:latin typeface="Cambria Math" panose="02040503050406030204" pitchFamily="18" charset="0"/>
                                <a:ea typeface="Cambria" panose="02040503050406030204" pitchFamily="18" charset="0"/>
                              </a:rPr>
                            </m:ctrlPr>
                          </m:dPr>
                          <m:e>
                            <m:r>
                              <a:rPr lang="en-US" sz="2400" b="1" i="0" smtClean="0">
                                <a:latin typeface="Cambria Math" panose="02040503050406030204" pitchFamily="18" charset="0"/>
                                <a:ea typeface="Cambria" panose="02040503050406030204" pitchFamily="18" charset="0"/>
                              </a:rPr>
                              <m:t>𝐦𝐚𝐱</m:t>
                            </m:r>
                          </m:e>
                        </m:d>
                      </m:sub>
                    </m:sSub>
                  </m:oMath>
                </a14:m>
                <a:r>
                  <a:rPr lang="en-US" sz="2400" dirty="0">
                    <a:latin typeface="Cambria" panose="02040503050406030204" pitchFamily="18" charset="0"/>
                    <a:ea typeface="Cambria" panose="02040503050406030204" pitchFamily="18" charset="0"/>
                  </a:rPr>
                  <a:t> is known as the </a:t>
                </a:r>
                <a:r>
                  <a:rPr lang="en-US" sz="2400" b="1" dirty="0">
                    <a:latin typeface="Cambria" panose="02040503050406030204" pitchFamily="18" charset="0"/>
                    <a:ea typeface="Cambria" panose="02040503050406030204" pitchFamily="18" charset="0"/>
                  </a:rPr>
                  <a:t>Nyquist frequency </a:t>
                </a:r>
                <a:r>
                  <a:rPr lang="en-US" sz="2400" dirty="0">
                    <a:latin typeface="Cambria" panose="02040503050406030204" pitchFamily="18" charset="0"/>
                    <a:ea typeface="Cambria" panose="02040503050406030204" pitchFamily="18" charset="0"/>
                  </a:rPr>
                  <a:t>and is expressed in</a:t>
                </a:r>
              </a:p>
              <a:p>
                <a:pPr algn="just"/>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ea typeface="Cambria" panose="02040503050406030204" pitchFamily="18" charset="0"/>
                        </a:rPr>
                        <m:t>𝐟</m:t>
                      </m:r>
                      <m:r>
                        <a:rPr lang="en-US" sz="2400" b="1" i="0" smtClean="0">
                          <a:latin typeface="Cambria Math" panose="02040503050406030204" pitchFamily="18" charset="0"/>
                          <a:ea typeface="Cambria" panose="02040503050406030204" pitchFamily="18" charset="0"/>
                        </a:rPr>
                        <m:t>_</m:t>
                      </m:r>
                      <m:r>
                        <a:rPr lang="en-US" sz="2400" b="1" i="0" smtClean="0">
                          <a:latin typeface="Cambria Math" panose="02040503050406030204" pitchFamily="18" charset="0"/>
                          <a:ea typeface="Cambria" panose="02040503050406030204" pitchFamily="18" charset="0"/>
                        </a:rPr>
                        <m:t>𝐬𝐚𝐦𝐩𝐥𝐞</m:t>
                      </m:r>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𝟐</m:t>
                      </m:r>
                      <m:sSub>
                        <m:sSubPr>
                          <m:ctrlPr>
                            <a:rPr lang="en-US" sz="2400" b="1" i="1" smtClean="0">
                              <a:latin typeface="Cambria Math" panose="02040503050406030204" pitchFamily="18" charset="0"/>
                              <a:ea typeface="Cambria Math" panose="02040503050406030204" pitchFamily="18" charset="0"/>
                            </a:rPr>
                          </m:ctrlPr>
                        </m:sSubPr>
                        <m:e>
                          <m:r>
                            <a:rPr lang="en-US" sz="2400" b="1" i="0" smtClean="0">
                              <a:latin typeface="Cambria Math" panose="02040503050406030204" pitchFamily="18" charset="0"/>
                              <a:ea typeface="Cambria Math" panose="02040503050406030204" pitchFamily="18" charset="0"/>
                            </a:rPr>
                            <m:t>𝐟</m:t>
                          </m:r>
                        </m:e>
                        <m:sub>
                          <m:r>
                            <a:rPr lang="en-US" sz="2400" b="1" i="0" smtClean="0">
                              <a:latin typeface="Cambria Math" panose="02040503050406030204" pitchFamily="18" charset="0"/>
                              <a:ea typeface="Cambria Math" panose="02040503050406030204" pitchFamily="18" charset="0"/>
                            </a:rPr>
                            <m:t>𝐚</m:t>
                          </m:r>
                          <m:d>
                            <m:dPr>
                              <m:ctrlPr>
                                <a:rPr lang="en-US" sz="2400" b="1" i="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𝐦𝐚𝐱</m:t>
                              </m:r>
                            </m:e>
                          </m:d>
                        </m:sub>
                      </m:sSub>
                    </m:oMath>
                  </m:oMathPara>
                </a14:m>
                <a:endParaRPr lang="en-US" sz="2400" b="1" dirty="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29D0C2DF-9395-4C43-B1CA-1BAAB860BC1E}"/>
                  </a:ext>
                </a:extLst>
              </p:cNvPr>
              <p:cNvSpPr txBox="1">
                <a:spLocks noRot="1" noChangeAspect="1" noMove="1" noResize="1" noEditPoints="1" noAdjustHandles="1" noChangeArrowheads="1" noChangeShapeType="1" noTextEdit="1"/>
              </p:cNvSpPr>
              <p:nvPr/>
            </p:nvSpPr>
            <p:spPr>
              <a:xfrm>
                <a:off x="0" y="584775"/>
                <a:ext cx="12192000" cy="4578754"/>
              </a:xfrm>
              <a:prstGeom prst="rect">
                <a:avLst/>
              </a:prstGeom>
              <a:blipFill>
                <a:blip r:embed="rId2"/>
                <a:stretch>
                  <a:fillRect l="-650" t="-1065" r="-750" b="-1065"/>
                </a:stretch>
              </a:blipFill>
            </p:spPr>
            <p:txBody>
              <a:bodyPr/>
              <a:lstStyle/>
              <a:p>
                <a:r>
                  <a:rPr lang="en-US">
                    <a:noFill/>
                  </a:rPr>
                  <a:t> </a:t>
                </a:r>
              </a:p>
            </p:txBody>
          </p:sp>
        </mc:Fallback>
      </mc:AlternateContent>
    </p:spTree>
    <p:extLst>
      <p:ext uri="{BB962C8B-B14F-4D97-AF65-F5344CB8AC3E}">
        <p14:creationId xmlns:p14="http://schemas.microsoft.com/office/powerpoint/2010/main" val="371281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60525-2B8B-4FB8-B3EF-6E00BD0CB624}"/>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Sampling and Filtering</a:t>
            </a:r>
          </a:p>
        </p:txBody>
      </p:sp>
      <p:pic>
        <p:nvPicPr>
          <p:cNvPr id="3" name="Picture 2">
            <a:extLst>
              <a:ext uri="{FF2B5EF4-FFF2-40B4-BE49-F238E27FC236}">
                <a16:creationId xmlns:a16="http://schemas.microsoft.com/office/drawing/2014/main" id="{0A0D6A0E-1D8A-4034-A6DE-5ACA1F28C234}"/>
              </a:ext>
            </a:extLst>
          </p:cNvPr>
          <p:cNvPicPr>
            <a:picLocks noChangeAspect="1"/>
          </p:cNvPicPr>
          <p:nvPr/>
        </p:nvPicPr>
        <p:blipFill>
          <a:blip r:embed="rId2"/>
          <a:stretch>
            <a:fillRect/>
          </a:stretch>
        </p:blipFill>
        <p:spPr>
          <a:xfrm>
            <a:off x="2443955" y="584775"/>
            <a:ext cx="7304089" cy="5612296"/>
          </a:xfrm>
          <a:prstGeom prst="rect">
            <a:avLst/>
          </a:prstGeom>
        </p:spPr>
      </p:pic>
      <p:sp>
        <p:nvSpPr>
          <p:cNvPr id="4" name="TextBox 3">
            <a:extLst>
              <a:ext uri="{FF2B5EF4-FFF2-40B4-BE49-F238E27FC236}">
                <a16:creationId xmlns:a16="http://schemas.microsoft.com/office/drawing/2014/main" id="{B301CB86-5588-48EE-B8BF-8E229D445FB4}"/>
              </a:ext>
            </a:extLst>
          </p:cNvPr>
          <p:cNvSpPr txBox="1"/>
          <p:nvPr/>
        </p:nvSpPr>
        <p:spPr>
          <a:xfrm>
            <a:off x="4108173" y="6197071"/>
            <a:ext cx="3975652" cy="400110"/>
          </a:xfrm>
          <a:prstGeom prst="rect">
            <a:avLst/>
          </a:prstGeom>
          <a:noFill/>
        </p:spPr>
        <p:txBody>
          <a:bodyPr wrap="square" rtlCol="0">
            <a:spAutoFit/>
          </a:bodyPr>
          <a:lstStyle/>
          <a:p>
            <a:pPr algn="ctr"/>
            <a:r>
              <a:rPr lang="en-US" sz="2000" b="1" dirty="0">
                <a:latin typeface="Cambria" panose="02040503050406030204" pitchFamily="18" charset="0"/>
                <a:ea typeface="Cambria" panose="02040503050406030204" pitchFamily="18" charset="0"/>
              </a:rPr>
              <a:t>Illustration of sampling process</a:t>
            </a:r>
          </a:p>
        </p:txBody>
      </p:sp>
    </p:spTree>
    <p:extLst>
      <p:ext uri="{BB962C8B-B14F-4D97-AF65-F5344CB8AC3E}">
        <p14:creationId xmlns:p14="http://schemas.microsoft.com/office/powerpoint/2010/main" val="420187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652F4-06ED-4064-9064-0FF618847E8E}"/>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Sampling and Filtering</a:t>
            </a:r>
          </a:p>
        </p:txBody>
      </p:sp>
      <p:sp>
        <p:nvSpPr>
          <p:cNvPr id="4" name="TextBox 3">
            <a:extLst>
              <a:ext uri="{FF2B5EF4-FFF2-40B4-BE49-F238E27FC236}">
                <a16:creationId xmlns:a16="http://schemas.microsoft.com/office/drawing/2014/main" id="{EB04FD36-23E3-42E1-BC69-C3C2A020DF5E}"/>
              </a:ext>
            </a:extLst>
          </p:cNvPr>
          <p:cNvSpPr txBox="1"/>
          <p:nvPr/>
        </p:nvSpPr>
        <p:spPr>
          <a:xfrm>
            <a:off x="0" y="584775"/>
            <a:ext cx="121920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reason we need a low pass filter, is to remove all frequency components (harmonics) of the analog signal that exceed the Nyquist frequency.</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If there are any frequency component in the analog signal that exceed the Nyquist frequency, an unwanted condition know as aliasing will occur.</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An alias is a signal produced when the sampling frequency is not at least twice the signal frequency.</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An alias signal has a frequency that is less than the highest frequency in the analog signal being sampled and therefor falls within the spectrum or frequency band of the input analog signal causing distortion. Such a signal is actually “posing” as the part of the analog signal when its isn’t, thus the term alias.</a:t>
            </a:r>
          </a:p>
        </p:txBody>
      </p:sp>
      <p:pic>
        <p:nvPicPr>
          <p:cNvPr id="5" name="Picture 4">
            <a:extLst>
              <a:ext uri="{FF2B5EF4-FFF2-40B4-BE49-F238E27FC236}">
                <a16:creationId xmlns:a16="http://schemas.microsoft.com/office/drawing/2014/main" id="{11A6BB31-694C-4C39-A66F-2756DE337984}"/>
              </a:ext>
            </a:extLst>
          </p:cNvPr>
          <p:cNvPicPr>
            <a:picLocks noChangeAspect="1"/>
          </p:cNvPicPr>
          <p:nvPr/>
        </p:nvPicPr>
        <p:blipFill>
          <a:blip r:embed="rId2"/>
          <a:stretch>
            <a:fillRect/>
          </a:stretch>
        </p:blipFill>
        <p:spPr>
          <a:xfrm>
            <a:off x="3534500" y="4273086"/>
            <a:ext cx="5123000" cy="2584914"/>
          </a:xfrm>
          <a:prstGeom prst="rect">
            <a:avLst/>
          </a:prstGeom>
        </p:spPr>
      </p:pic>
    </p:spTree>
    <p:extLst>
      <p:ext uri="{BB962C8B-B14F-4D97-AF65-F5344CB8AC3E}">
        <p14:creationId xmlns:p14="http://schemas.microsoft.com/office/powerpoint/2010/main" val="30535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DD74A-34CE-411A-89D3-9E5B3BDA9485}"/>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Sampling and Filtering</a:t>
            </a:r>
          </a:p>
        </p:txBody>
      </p:sp>
      <p:pic>
        <p:nvPicPr>
          <p:cNvPr id="3" name="Picture 2">
            <a:extLst>
              <a:ext uri="{FF2B5EF4-FFF2-40B4-BE49-F238E27FC236}">
                <a16:creationId xmlns:a16="http://schemas.microsoft.com/office/drawing/2014/main" id="{B992F253-071C-485B-9447-DED7AD837332}"/>
              </a:ext>
            </a:extLst>
          </p:cNvPr>
          <p:cNvPicPr>
            <a:picLocks noChangeAspect="1"/>
          </p:cNvPicPr>
          <p:nvPr/>
        </p:nvPicPr>
        <p:blipFill>
          <a:blip r:embed="rId2"/>
          <a:stretch>
            <a:fillRect/>
          </a:stretch>
        </p:blipFill>
        <p:spPr>
          <a:xfrm>
            <a:off x="2632260" y="2826540"/>
            <a:ext cx="6927480" cy="3028537"/>
          </a:xfrm>
          <a:prstGeom prst="rect">
            <a:avLst/>
          </a:prstGeom>
        </p:spPr>
      </p:pic>
      <p:sp>
        <p:nvSpPr>
          <p:cNvPr id="5" name="TextBox 4">
            <a:extLst>
              <a:ext uri="{FF2B5EF4-FFF2-40B4-BE49-F238E27FC236}">
                <a16:creationId xmlns:a16="http://schemas.microsoft.com/office/drawing/2014/main" id="{C68EAC9A-169A-489D-9A7F-2F99B94DB834}"/>
              </a:ext>
            </a:extLst>
          </p:cNvPr>
          <p:cNvSpPr txBox="1"/>
          <p:nvPr/>
        </p:nvSpPr>
        <p:spPr>
          <a:xfrm>
            <a:off x="0" y="584775"/>
            <a:ext cx="1219200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 low-pass anti-aliasing filter must be used to limit the frequency spectrum of the analog signal for given sample frequency.</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To avoid aliasing error, the filter must at least eliminate all analog frequencies above he minimum frequency in the sampling spectrum.</a:t>
            </a:r>
          </a:p>
        </p:txBody>
      </p:sp>
    </p:spTree>
    <p:extLst>
      <p:ext uri="{BB962C8B-B14F-4D97-AF65-F5344CB8AC3E}">
        <p14:creationId xmlns:p14="http://schemas.microsoft.com/office/powerpoint/2010/main" val="351968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BEA66-51AA-4D65-BFBF-A75EAAE7D343}"/>
              </a:ext>
            </a:extLst>
          </p:cNvPr>
          <p:cNvPicPr>
            <a:picLocks noChangeAspect="1"/>
          </p:cNvPicPr>
          <p:nvPr/>
        </p:nvPicPr>
        <p:blipFill>
          <a:blip r:embed="rId2"/>
          <a:stretch>
            <a:fillRect/>
          </a:stretch>
        </p:blipFill>
        <p:spPr>
          <a:xfrm>
            <a:off x="714375" y="2523767"/>
            <a:ext cx="10763250" cy="3886200"/>
          </a:xfrm>
          <a:prstGeom prst="rect">
            <a:avLst/>
          </a:prstGeom>
        </p:spPr>
      </p:pic>
      <p:sp>
        <p:nvSpPr>
          <p:cNvPr id="3" name="TextBox 2">
            <a:extLst>
              <a:ext uri="{FF2B5EF4-FFF2-40B4-BE49-F238E27FC236}">
                <a16:creationId xmlns:a16="http://schemas.microsoft.com/office/drawing/2014/main" id="{9C4B9538-7315-4B3B-9B00-BEE44019CAF0}"/>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Hold Operation</a:t>
            </a:r>
          </a:p>
        </p:txBody>
      </p:sp>
      <p:sp>
        <p:nvSpPr>
          <p:cNvPr id="4" name="TextBox 3">
            <a:extLst>
              <a:ext uri="{FF2B5EF4-FFF2-40B4-BE49-F238E27FC236}">
                <a16:creationId xmlns:a16="http://schemas.microsoft.com/office/drawing/2014/main" id="{3DB15D4A-B41A-4E9E-8A08-A7163676E89C}"/>
              </a:ext>
            </a:extLst>
          </p:cNvPr>
          <p:cNvSpPr txBox="1"/>
          <p:nvPr/>
        </p:nvSpPr>
        <p:spPr>
          <a:xfrm>
            <a:off x="0" y="584775"/>
            <a:ext cx="121920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holding operation is part of the sample and hold block shown in figure. After filtering and sampling, the sampled level must be held constant until the next sample occurs.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This is necessary for the ADC to have time to process the sampled value. This sample and hold operation results in a “stairstep” wave form that approximate the analog input waveform.</a:t>
            </a:r>
          </a:p>
        </p:txBody>
      </p:sp>
    </p:spTree>
    <p:extLst>
      <p:ext uri="{BB962C8B-B14F-4D97-AF65-F5344CB8AC3E}">
        <p14:creationId xmlns:p14="http://schemas.microsoft.com/office/powerpoint/2010/main" val="42929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3B43B9-4400-4913-AFC3-2EEF037810F2}"/>
              </a:ext>
            </a:extLst>
          </p:cNvPr>
          <p:cNvPicPr>
            <a:picLocks noChangeAspect="1"/>
          </p:cNvPicPr>
          <p:nvPr/>
        </p:nvPicPr>
        <p:blipFill>
          <a:blip r:embed="rId2"/>
          <a:stretch>
            <a:fillRect/>
          </a:stretch>
        </p:blipFill>
        <p:spPr>
          <a:xfrm>
            <a:off x="149947" y="3728188"/>
            <a:ext cx="12042053" cy="2752126"/>
          </a:xfrm>
          <a:prstGeom prst="rect">
            <a:avLst/>
          </a:prstGeom>
        </p:spPr>
      </p:pic>
      <p:sp>
        <p:nvSpPr>
          <p:cNvPr id="3" name="TextBox 2">
            <a:extLst>
              <a:ext uri="{FF2B5EF4-FFF2-40B4-BE49-F238E27FC236}">
                <a16:creationId xmlns:a16="http://schemas.microsoft.com/office/drawing/2014/main" id="{29253A95-A004-4D99-BF9B-6930D47C1009}"/>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Analog to Digital Conversion</a:t>
            </a:r>
          </a:p>
        </p:txBody>
      </p:sp>
      <p:sp>
        <p:nvSpPr>
          <p:cNvPr id="5" name="TextBox 4">
            <a:extLst>
              <a:ext uri="{FF2B5EF4-FFF2-40B4-BE49-F238E27FC236}">
                <a16:creationId xmlns:a16="http://schemas.microsoft.com/office/drawing/2014/main" id="{FF5DB998-AE7C-4F98-B3A1-D457EF06B6EE}"/>
              </a:ext>
            </a:extLst>
          </p:cNvPr>
          <p:cNvSpPr txBox="1"/>
          <p:nvPr/>
        </p:nvSpPr>
        <p:spPr>
          <a:xfrm>
            <a:off x="0" y="584775"/>
            <a:ext cx="12192000"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Analog to digital conversion is the process of converting the output of the sample and hold circuit to a series of binary codes that represent the amplitude of the input at each of the sample times.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sample and hold process keeps the amplitude of the analog input signal constant between sample pulses.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Therefore, the analog to digital conversion can be done using a constant value rather than having the analog signal change during conversion interval, which is the time between the sample pulses.</a:t>
            </a:r>
          </a:p>
        </p:txBody>
      </p:sp>
    </p:spTree>
    <p:extLst>
      <p:ext uri="{BB962C8B-B14F-4D97-AF65-F5344CB8AC3E}">
        <p14:creationId xmlns:p14="http://schemas.microsoft.com/office/powerpoint/2010/main" val="45719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F0F27-89F9-4BA8-9B13-2401164E1ECE}"/>
              </a:ext>
            </a:extLst>
          </p:cNvPr>
          <p:cNvSpPr txBox="1"/>
          <p:nvPr/>
        </p:nvSpPr>
        <p:spPr>
          <a:xfrm>
            <a:off x="0" y="0"/>
            <a:ext cx="12192000" cy="584775"/>
          </a:xfrm>
          <a:prstGeom prst="rect">
            <a:avLst/>
          </a:prstGeom>
          <a:solidFill>
            <a:schemeClr val="accent1">
              <a:lumMod val="20000"/>
              <a:lumOff val="80000"/>
            </a:schemeClr>
          </a:solidFill>
        </p:spPr>
        <p:txBody>
          <a:bodyPr wrap="square" rtlCol="0">
            <a:spAutoFit/>
          </a:bodyPr>
          <a:lstStyle/>
          <a:p>
            <a:r>
              <a:rPr lang="en-US" sz="3200" b="1" dirty="0">
                <a:latin typeface="Cambria Math" panose="02040503050406030204" pitchFamily="18" charset="0"/>
                <a:ea typeface="Cambria Math" panose="02040503050406030204" pitchFamily="18" charset="0"/>
              </a:rPr>
              <a:t>Quantization</a:t>
            </a:r>
          </a:p>
        </p:txBody>
      </p:sp>
      <p:sp>
        <p:nvSpPr>
          <p:cNvPr id="3" name="TextBox 2">
            <a:extLst>
              <a:ext uri="{FF2B5EF4-FFF2-40B4-BE49-F238E27FC236}">
                <a16:creationId xmlns:a16="http://schemas.microsoft.com/office/drawing/2014/main" id="{DE326963-261E-4B43-B60E-BBA257A7EC5D}"/>
              </a:ext>
            </a:extLst>
          </p:cNvPr>
          <p:cNvSpPr txBox="1"/>
          <p:nvPr/>
        </p:nvSpPr>
        <p:spPr>
          <a:xfrm>
            <a:off x="0" y="584775"/>
            <a:ext cx="121920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process of converting an analog value to a code is called quantization.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During quantization process, the ADC converts each sampled value of analog signal to a binary code.</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more bits that are used to represent a sampled value, the more accurate is the representation. </a:t>
            </a:r>
          </a:p>
        </p:txBody>
      </p:sp>
      <p:pic>
        <p:nvPicPr>
          <p:cNvPr id="5" name="Picture 4">
            <a:extLst>
              <a:ext uri="{FF2B5EF4-FFF2-40B4-BE49-F238E27FC236}">
                <a16:creationId xmlns:a16="http://schemas.microsoft.com/office/drawing/2014/main" id="{CD11AB26-8E8E-45CB-892A-4E814F55E530}"/>
              </a:ext>
            </a:extLst>
          </p:cNvPr>
          <p:cNvPicPr>
            <a:picLocks noChangeAspect="1"/>
          </p:cNvPicPr>
          <p:nvPr/>
        </p:nvPicPr>
        <p:blipFill>
          <a:blip r:embed="rId2"/>
          <a:stretch>
            <a:fillRect/>
          </a:stretch>
        </p:blipFill>
        <p:spPr>
          <a:xfrm>
            <a:off x="453266" y="2691847"/>
            <a:ext cx="6143625" cy="3886200"/>
          </a:xfrm>
          <a:prstGeom prst="rect">
            <a:avLst/>
          </a:prstGeom>
        </p:spPr>
      </p:pic>
      <p:pic>
        <p:nvPicPr>
          <p:cNvPr id="6" name="Picture 5">
            <a:extLst>
              <a:ext uri="{FF2B5EF4-FFF2-40B4-BE49-F238E27FC236}">
                <a16:creationId xmlns:a16="http://schemas.microsoft.com/office/drawing/2014/main" id="{3916F158-3670-4FA6-B805-1A7FEF56A935}"/>
              </a:ext>
            </a:extLst>
          </p:cNvPr>
          <p:cNvPicPr>
            <a:picLocks noChangeAspect="1"/>
          </p:cNvPicPr>
          <p:nvPr/>
        </p:nvPicPr>
        <p:blipFill>
          <a:blip r:embed="rId3"/>
          <a:stretch>
            <a:fillRect/>
          </a:stretch>
        </p:blipFill>
        <p:spPr>
          <a:xfrm>
            <a:off x="6765235" y="2768047"/>
            <a:ext cx="5181600" cy="3733800"/>
          </a:xfrm>
          <a:prstGeom prst="rect">
            <a:avLst/>
          </a:prstGeom>
        </p:spPr>
      </p:pic>
    </p:spTree>
    <p:extLst>
      <p:ext uri="{BB962C8B-B14F-4D97-AF65-F5344CB8AC3E}">
        <p14:creationId xmlns:p14="http://schemas.microsoft.com/office/powerpoint/2010/main" val="181504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1120</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Cambria Math</vt:lpstr>
      <vt:lpstr>Office Theme</vt:lpstr>
      <vt:lpstr>Lecture-7 Introduction to Digital Signal Processing: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Introduction to Digital Signal Processing: 1</dc:title>
  <dc:creator>Asif Mahfuz</dc:creator>
  <cp:lastModifiedBy>Asif Mahfuz</cp:lastModifiedBy>
  <cp:revision>19</cp:revision>
  <dcterms:created xsi:type="dcterms:W3CDTF">2020-05-28T06:28:41Z</dcterms:created>
  <dcterms:modified xsi:type="dcterms:W3CDTF">2020-05-28T18:09:04Z</dcterms:modified>
</cp:coreProperties>
</file>