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9" r:id="rId17"/>
    <p:sldId id="294" r:id="rId18"/>
    <p:sldId id="295" r:id="rId19"/>
    <p:sldId id="296" r:id="rId20"/>
    <p:sldId id="297" r:id="rId21"/>
    <p:sldId id="298"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7</a:t>
            </a:fld>
            <a:endParaRPr lang="en-US"/>
          </a:p>
        </p:txBody>
      </p:sp>
    </p:spTree>
    <p:extLst>
      <p:ext uri="{BB962C8B-B14F-4D97-AF65-F5344CB8AC3E}">
        <p14:creationId xmlns:p14="http://schemas.microsoft.com/office/powerpoint/2010/main" val="38062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11</a:t>
            </a:fld>
            <a:endParaRPr lang="en-US"/>
          </a:p>
        </p:txBody>
      </p:sp>
    </p:spTree>
    <p:extLst>
      <p:ext uri="{BB962C8B-B14F-4D97-AF65-F5344CB8AC3E}">
        <p14:creationId xmlns:p14="http://schemas.microsoft.com/office/powerpoint/2010/main" val="336268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54428" y="-43543"/>
            <a:ext cx="8270421" cy="737281"/>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pPr algn="ctr"/>
            <a:r>
              <a:rPr lang="en-US" dirty="0"/>
              <a:t>Fall 2023-2024</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6A0D9E-522D-4DEA-9FDA-6990A1F7D25A}"/>
              </a:ext>
            </a:extLst>
          </p:cNvPr>
          <p:cNvSpPr>
            <a:spLocks noGrp="1"/>
          </p:cNvSpPr>
          <p:nvPr>
            <p:ph type="body" sz="quarter" idx="12"/>
          </p:nvPr>
        </p:nvSpPr>
        <p:spPr/>
        <p:txBody>
          <a:bodyPr/>
          <a:lstStyle/>
          <a:p>
            <a:r>
              <a:rPr lang="en-US" dirty="0"/>
              <a:t>Practice NFA</a:t>
            </a:r>
          </a:p>
        </p:txBody>
      </p:sp>
      <p:sp>
        <p:nvSpPr>
          <p:cNvPr id="4" name="Rectangle 3">
            <a:extLst>
              <a:ext uri="{FF2B5EF4-FFF2-40B4-BE49-F238E27FC236}">
                <a16:creationId xmlns:a16="http://schemas.microsoft.com/office/drawing/2014/main" id="{11317E6B-779F-4D3E-84AA-8CA268A1797C}"/>
              </a:ext>
            </a:extLst>
          </p:cNvPr>
          <p:cNvSpPr/>
          <p:nvPr/>
        </p:nvSpPr>
        <p:spPr>
          <a:xfrm>
            <a:off x="381000" y="1295400"/>
            <a:ext cx="8507730" cy="5032147"/>
          </a:xfrm>
          <a:prstGeom prst="rect">
            <a:avLst/>
          </a:prstGeom>
        </p:spPr>
        <p:txBody>
          <a:bodyPr wrap="square">
            <a:spAutoFit/>
          </a:bodyPr>
          <a:lstStyle/>
          <a:p>
            <a:pPr marL="514350" indent="-514350" algn="just">
              <a:spcAft>
                <a:spcPts val="600"/>
              </a:spcAft>
              <a:buFont typeface="+mj-lt"/>
              <a:buAutoNum type="arabicPeriod"/>
            </a:pPr>
            <a:r>
              <a:rPr lang="en-US" sz="2400" dirty="0"/>
              <a:t>Draw the state diagram of the NFA for the following Languages over the alphabet is {0, 1}.</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a:t>
            </a:r>
            <a:r>
              <a:rPr lang="en-US" sz="2400" b="1" dirty="0"/>
              <a:t>0},</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1</a:t>
            </a:r>
            <a:r>
              <a:rPr lang="en-US" sz="2400" b="1" dirty="0"/>
              <a:t>},</a:t>
            </a:r>
          </a:p>
          <a:p>
            <a:pPr marL="920750" lvl="1" indent="-457200" algn="just">
              <a:spcAft>
                <a:spcPts val="600"/>
              </a:spcAft>
              <a:buFont typeface="+mj-lt"/>
              <a:buAutoNum type="alphaLcParenR"/>
            </a:pPr>
            <a:endParaRPr lang="en-US" sz="2400" dirty="0"/>
          </a:p>
          <a:p>
            <a:pPr marL="514350" indent="-514350" algn="just">
              <a:spcAft>
                <a:spcPts val="600"/>
              </a:spcAft>
              <a:buFont typeface="+mj-lt"/>
              <a:buAutoNum type="arabicPeriod"/>
            </a:pPr>
            <a:r>
              <a:rPr lang="en-US" sz="2400" dirty="0"/>
              <a:t>Draw the state diagram of the NFA for the following Languages over the alphabet is {a, b}.</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a},</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t>
            </a:r>
            <a:r>
              <a:rPr lang="en-US" sz="20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a:t>
            </a:r>
            <a:r>
              <a:rPr lang="en-US" sz="2000" b="1" dirty="0"/>
              <a:t>b}</a:t>
            </a:r>
            <a:endParaRPr lang="en-US" sz="2000" dirty="0"/>
          </a:p>
          <a:p>
            <a:pPr marL="920750" lvl="1" indent="-457200" algn="just">
              <a:spcAft>
                <a:spcPts val="600"/>
              </a:spcAft>
              <a:buFont typeface="+mj-lt"/>
              <a:buAutoNum type="alphaLcParenR"/>
            </a:pPr>
            <a:endParaRPr lang="en-US" sz="2000" dirty="0"/>
          </a:p>
        </p:txBody>
      </p:sp>
    </p:spTree>
    <p:extLst>
      <p:ext uri="{BB962C8B-B14F-4D97-AF65-F5344CB8AC3E}">
        <p14:creationId xmlns:p14="http://schemas.microsoft.com/office/powerpoint/2010/main" val="13375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solidFill>
                  <a:srgbClr val="0070C0"/>
                </a:solidFill>
              </a:rPr>
              <a:t>B4 ={w| w begins with a 1}.</a:t>
            </a:r>
          </a:p>
          <a:p>
            <a:pPr>
              <a:spcBef>
                <a:spcPts val="0"/>
              </a:spcBef>
            </a:pPr>
            <a:r>
              <a:rPr lang="en-US" sz="2400" cap="none" dirty="0"/>
              <a:t>B5 ={w| w begins with a 1 and ends with a 0}.</a:t>
            </a:r>
          </a:p>
          <a:p>
            <a:pPr>
              <a:spcBef>
                <a:spcPts val="0"/>
              </a:spcBef>
            </a:pPr>
            <a:r>
              <a:rPr lang="en-US" sz="2400" cap="none" dirty="0">
                <a:solidFill>
                  <a:srgbClr val="0070C0"/>
                </a:solidFill>
              </a:rPr>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solidFill>
                  <a:schemeClr val="tx1"/>
                </a:solidFill>
              </a:rPr>
              <a:t>B</a:t>
            </a:r>
            <a:r>
              <a:rPr lang="en-US" sz="3200" cap="none" baseline="-25000" dirty="0">
                <a:solidFill>
                  <a:schemeClr val="tx1"/>
                </a:solidFill>
              </a:rPr>
              <a:t>6</a:t>
            </a:r>
            <a:r>
              <a:rPr lang="en-US" sz="2400" cap="none" dirty="0">
                <a:solidFill>
                  <a:schemeClr val="tx1"/>
                </a:solidFill>
              </a:rPr>
              <a:t> ={w| w has at least two 1s}.</a:t>
            </a:r>
          </a:p>
          <a:p>
            <a:pPr>
              <a:spcBef>
                <a:spcPts val="0"/>
              </a:spcBef>
            </a:pPr>
            <a:r>
              <a:rPr lang="en-US" sz="2400" cap="none" dirty="0">
                <a:solidFill>
                  <a:schemeClr val="bg2">
                    <a:lumMod val="50000"/>
                  </a:schemeClr>
                </a:solidFill>
              </a:rPr>
              <a:t>B7 ={w| w has at most two 1s}.</a:t>
            </a:r>
          </a:p>
          <a:p>
            <a:pPr>
              <a:spcBef>
                <a:spcPts val="0"/>
              </a:spcBef>
            </a:pPr>
            <a:r>
              <a:rPr lang="en-US" sz="2400" cap="none" dirty="0">
                <a:solidFill>
                  <a:schemeClr val="tx1"/>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solidFill>
                  <a:schemeClr val="bg2">
                    <a:lumMod val="50000"/>
                  </a:schemeClr>
                </a:solidFill>
              </a:rPr>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solidFill>
                  <a:schemeClr val="bg2">
                    <a:lumMod val="50000"/>
                  </a:schemeClr>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3200" dirty="0"/>
              <a:t>Nondeterministic Finite Automata (NFA).</a:t>
            </a:r>
          </a:p>
          <a:p>
            <a:pPr lvl="1">
              <a:spcBef>
                <a:spcPts val="0"/>
              </a:spcBef>
              <a:spcAft>
                <a:spcPts val="2400"/>
              </a:spcAft>
            </a:pPr>
            <a:r>
              <a:rPr lang="en-US" sz="2800" dirty="0">
                <a:solidFill>
                  <a:srgbClr val="0070C0"/>
                </a:solidFill>
              </a:rPr>
              <a:t>Running NFA, NFA Tree.</a:t>
            </a:r>
          </a:p>
          <a:p>
            <a:pPr lvl="1">
              <a:spcBef>
                <a:spcPts val="0"/>
              </a:spcBef>
              <a:spcAft>
                <a:spcPts val="2400"/>
              </a:spcAft>
            </a:pPr>
            <a:r>
              <a:rPr lang="en-US" sz="2800" dirty="0"/>
              <a:t>Formal Definition of NFA.</a:t>
            </a:r>
          </a:p>
          <a:p>
            <a:pPr lvl="1">
              <a:spcBef>
                <a:spcPts val="0"/>
              </a:spcBef>
              <a:spcAft>
                <a:spcPts val="2400"/>
              </a:spcAft>
            </a:pPr>
            <a:r>
              <a:rPr lang="en-US" sz="2800" dirty="0">
                <a:solidFill>
                  <a:srgbClr val="0070C0"/>
                </a:solidFill>
              </a:rPr>
              <a:t>Practice, solve exercise of NFA.</a:t>
            </a:r>
          </a:p>
          <a:p>
            <a:pPr marL="257175" lvl="1" indent="0">
              <a:spcBef>
                <a:spcPts val="0"/>
              </a:spcBef>
              <a:spcAft>
                <a:spcPts val="2400"/>
              </a:spcAft>
              <a:buNone/>
            </a:pPr>
            <a:endParaRPr lang="en-US" sz="3200" dirty="0">
              <a:solidFill>
                <a:schemeClr val="tx1">
                  <a:lumMod val="95000"/>
                  <a:lumOff val="5000"/>
                </a:schemeClr>
              </a:solidFill>
            </a:endParaRPr>
          </a:p>
          <a:p>
            <a:pPr lvl="1">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p>
          <a:p>
            <a:pPr>
              <a:spcBef>
                <a:spcPts val="0"/>
              </a:spcBef>
              <a:spcAft>
                <a:spcPts val="2400"/>
              </a:spcAft>
            </a:pPr>
            <a:endParaRPr lang="en-US" sz="32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Bef>
                <a:spcPts val="0"/>
              </a:spcBef>
              <a:spcAft>
                <a:spcPts val="2400"/>
              </a:spcAft>
            </a:pPr>
            <a:r>
              <a:rPr lang="en-US" sz="3200" dirty="0"/>
              <a:t>Understand, learn &amp; practice with example</a:t>
            </a:r>
          </a:p>
          <a:p>
            <a:pPr lvl="1">
              <a:spcBef>
                <a:spcPts val="0"/>
              </a:spcBef>
              <a:spcAft>
                <a:spcPts val="2400"/>
              </a:spcAft>
              <a:buFont typeface="Wingdings" panose="05000000000000000000" pitchFamily="2" charset="2"/>
              <a:buChar char="Ø"/>
            </a:pPr>
            <a:r>
              <a:rPr lang="en-US" sz="2800" dirty="0">
                <a:solidFill>
                  <a:srgbClr val="0070C0"/>
                </a:solidFill>
              </a:rPr>
              <a:t>Formal Definition of Nondeterministic Finite Automata (NFA)</a:t>
            </a:r>
          </a:p>
          <a:p>
            <a:pPr lvl="1">
              <a:spcBef>
                <a:spcPts val="0"/>
              </a:spcBef>
              <a:spcAft>
                <a:spcPts val="2400"/>
              </a:spcAft>
              <a:buFont typeface="Wingdings" panose="05000000000000000000" pitchFamily="2" charset="2"/>
              <a:buChar char="Ø"/>
            </a:pPr>
            <a:r>
              <a:rPr lang="en-US" sz="2800" dirty="0"/>
              <a:t>Practice designing NFA.</a:t>
            </a:r>
            <a:endParaRPr lang="en-US" sz="3200" dirty="0"/>
          </a:p>
          <a:p>
            <a:pPr lvl="1">
              <a:spcBef>
                <a:spcPts val="0"/>
              </a:spcBef>
              <a:spcAft>
                <a:spcPts val="2400"/>
              </a:spcAft>
            </a:pPr>
            <a:endParaRPr lang="en-US" sz="32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pPr>
            <a:r>
              <a:rPr lang="en-US" sz="2800" dirty="0"/>
              <a:t>Understand, learn &amp; formal definition of NFA.</a:t>
            </a:r>
          </a:p>
          <a:p>
            <a:pPr>
              <a:spcBef>
                <a:spcPts val="0"/>
              </a:spcBef>
              <a:spcAft>
                <a:spcPts val="2400"/>
              </a:spcAft>
            </a:pPr>
            <a:r>
              <a:rPr lang="en-US" sz="2800" dirty="0">
                <a:solidFill>
                  <a:srgbClr val="0070C0"/>
                </a:solidFill>
              </a:rPr>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buClrTx/>
            </a:pPr>
            <a:r>
              <a:rPr lang="en-US" altLang="en-US" sz="2400" dirty="0"/>
              <a:t>We already know DFA, so it would be sufficient to look into the differences of properties between the two.</a:t>
            </a:r>
          </a:p>
          <a:p>
            <a:pPr eaLnBrk="1" hangingPunct="1">
              <a:lnSpc>
                <a:spcPct val="90000"/>
              </a:lnSpc>
              <a:buClrTx/>
            </a:pPr>
            <a:r>
              <a:rPr lang="en-US" altLang="en-US" sz="2400" dirty="0"/>
              <a:t>In NFA a state may have – </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for each alphabet symbol.</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with the label </a:t>
            </a:r>
            <a:r>
              <a:rPr lang="el-GR" altLang="en-US" sz="2100" b="1" i="1" dirty="0">
                <a:solidFill>
                  <a:srgbClr val="0070C0"/>
                </a:solidFill>
                <a:cs typeface="Arial" panose="020B0604020202020204" pitchFamily="34" charset="0"/>
              </a:rPr>
              <a:t>ε</a:t>
            </a:r>
            <a:r>
              <a:rPr lang="en-US" altLang="en-US" sz="2100" b="1" dirty="0">
                <a:solidFill>
                  <a:srgbClr val="0070C0"/>
                </a:solidFill>
              </a:rPr>
              <a:t>.</a:t>
            </a:r>
          </a:p>
          <a:p>
            <a:pPr algn="just" eaLnBrk="1" hangingPunct="1">
              <a:lnSpc>
                <a:spcPct val="90000"/>
              </a:lnSpc>
              <a:buClrTx/>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pPr>
              <a:buClrTx/>
            </a:pPr>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buClrTx/>
            </a:pPr>
            <a:r>
              <a:rPr lang="en-US" altLang="en-US" dirty="0"/>
              <a:t>If we encounter a state with multiple ways to proceed –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The machine splits into multiple copies of itself and follows all the possibilities in parallel.</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Each copy of the machine takes one of the possible ways to proceed and continues as before</a:t>
            </a:r>
            <a:r>
              <a:rPr lang="en-US" altLang="en-US" sz="2100" dirty="0"/>
              <a:t>.</a:t>
            </a:r>
          </a:p>
          <a:p>
            <a:pPr lvl="1" algn="just" eaLnBrk="1" hangingPunct="1">
              <a:lnSpc>
                <a:spcPct val="110000"/>
              </a:lnSpc>
              <a:buClrTx/>
            </a:pPr>
            <a:r>
              <a:rPr lang="en-US" altLang="en-US" sz="2100" dirty="0"/>
              <a:t>If there are subsequent choices, the machine splits again.</a:t>
            </a:r>
          </a:p>
          <a:p>
            <a:pPr algn="just" eaLnBrk="1" hangingPunct="1">
              <a:lnSpc>
                <a:spcPct val="110000"/>
              </a:lnSpc>
              <a:buClrTx/>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following each of the exiting </a:t>
            </a:r>
            <a:r>
              <a:rPr lang="el-GR" altLang="en-US" sz="2100" i="1" dirty="0">
                <a:solidFill>
                  <a:srgbClr val="0070C0"/>
                </a:solidFill>
                <a:cs typeface="Arial" panose="020B0604020202020204" pitchFamily="34" charset="0"/>
              </a:rPr>
              <a:t>ε</a:t>
            </a:r>
            <a:r>
              <a:rPr lang="en-US" altLang="en-US" sz="2100" dirty="0">
                <a:solidFill>
                  <a:srgbClr val="0070C0"/>
                </a:solidFill>
              </a:rPr>
              <a:t>-labeled arrows and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staying in the current state.</a:t>
            </a:r>
          </a:p>
          <a:p>
            <a:pPr algn="just" eaLnBrk="1" hangingPunct="1">
              <a:lnSpc>
                <a:spcPct val="110000"/>
              </a:lnSpc>
              <a:buClrTx/>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buClrTx/>
            </a:pPr>
            <a:r>
              <a:rPr lang="en-US" altLang="en-US" dirty="0"/>
              <a:t>If any one of these copies of the machine is in an accept state at the end of the input, the NFA accepts the input strings.</a:t>
            </a:r>
          </a:p>
          <a:p>
            <a:pPr algn="just" eaLnBrk="1" hangingPunct="1">
              <a:lnSpc>
                <a:spcPct val="110000"/>
              </a:lnSpc>
              <a:buClrTx/>
            </a:pPr>
            <a:r>
              <a:rPr lang="en-US" altLang="en-US" dirty="0"/>
              <a:t>So, nondeterminism may be viewed as a kind of parallel computation wherein several processes can be running concurrently.</a:t>
            </a:r>
          </a:p>
          <a:p>
            <a:pPr algn="just" eaLnBrk="1" hangingPunct="1">
              <a:lnSpc>
                <a:spcPct val="110000"/>
              </a:lnSpc>
              <a:buClrTx/>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buClrTx/>
              <a:buFont typeface="Wingdings" panose="05000000000000000000" pitchFamily="2" charset="2"/>
              <a:buChar char="q"/>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solidFill>
                  <a:srgbClr val="0070C0"/>
                </a:solidFill>
              </a:rPr>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solidFill>
                  <a:srgbClr val="C00000"/>
                </a:solidFill>
              </a:rPr>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solidFill>
                  <a:srgbClr val="C00000"/>
                </a:solidFill>
              </a:rPr>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spcBef>
                <a:spcPts val="0"/>
              </a:spcBef>
              <a:spcAft>
                <a:spcPts val="1800"/>
              </a:spcAft>
              <a:buClrTx/>
            </a:pPr>
            <a:r>
              <a:rPr lang="en-US" altLang="en-US" sz="2800" b="1" dirty="0">
                <a:solidFill>
                  <a:srgbClr val="0070C0"/>
                </a:solidFill>
              </a:rPr>
              <a:t> NFA is a </a:t>
            </a:r>
            <a:r>
              <a:rPr lang="en-US" altLang="en-US" sz="2800" b="1" dirty="0">
                <a:solidFill>
                  <a:srgbClr val="C00000"/>
                </a:solidFill>
              </a:rPr>
              <a:t>5-tuple</a:t>
            </a:r>
            <a:r>
              <a:rPr lang="en-US" altLang="en-US" sz="2800" b="1" dirty="0">
                <a:solidFill>
                  <a:srgbClr val="0070C0"/>
                </a:solidFill>
              </a:rPr>
              <a:t> (</a:t>
            </a:r>
            <a:r>
              <a:rPr lang="en-US" altLang="en-US" sz="2800" b="1" i="1" dirty="0">
                <a:solidFill>
                  <a:srgbClr val="0070C0"/>
                </a:solidFill>
              </a:rPr>
              <a:t>Q</a:t>
            </a:r>
            <a:r>
              <a:rPr lang="en-US" altLang="en-US" sz="2800" b="1" dirty="0">
                <a:solidFill>
                  <a:srgbClr val="0070C0"/>
                </a:solidFill>
              </a:rPr>
              <a:t>, </a:t>
            </a:r>
            <a:r>
              <a:rPr lang="el-GR" altLang="en-US" sz="2800" b="1" dirty="0">
                <a:solidFill>
                  <a:srgbClr val="0070C0"/>
                </a:solidFill>
                <a:cs typeface="Arial" panose="020B0604020202020204" pitchFamily="34" charset="0"/>
              </a:rPr>
              <a:t>Σ</a:t>
            </a:r>
            <a:r>
              <a:rPr lang="en-US" altLang="en-US" sz="2800" b="1" dirty="0">
                <a:solidFill>
                  <a:srgbClr val="0070C0"/>
                </a:solidFill>
                <a:cs typeface="Arial" panose="020B0604020202020204" pitchFamily="34" charset="0"/>
              </a:rPr>
              <a:t>, </a:t>
            </a:r>
            <a:r>
              <a:rPr lang="el-GR" altLang="en-US" sz="2800" b="1" i="1" dirty="0">
                <a:solidFill>
                  <a:srgbClr val="0070C0"/>
                </a:solidFill>
                <a:cs typeface="Arial" panose="020B0604020202020204" pitchFamily="34" charset="0"/>
                <a:sym typeface="Symbol" panose="05050102010706020507" pitchFamily="18" charset="2"/>
              </a:rPr>
              <a:t></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q</a:t>
            </a:r>
            <a:r>
              <a:rPr lang="en-US" altLang="en-US" sz="2800" b="1" baseline="-25000" dirty="0">
                <a:solidFill>
                  <a:srgbClr val="0070C0"/>
                </a:solidFill>
                <a:cs typeface="Arial" panose="020B0604020202020204" pitchFamily="34" charset="0"/>
                <a:sym typeface="Symbol" panose="05050102010706020507" pitchFamily="18" charset="2"/>
              </a:rPr>
              <a:t>0</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F</a:t>
            </a:r>
            <a:r>
              <a:rPr lang="en-US" altLang="en-US" sz="2800" b="1" dirty="0">
                <a:solidFill>
                  <a:srgbClr val="0070C0"/>
                </a:solidFill>
              </a:rPr>
              <a:t>) </a:t>
            </a:r>
          </a:p>
          <a:p>
            <a:pPr lvl="2">
              <a:spcBef>
                <a:spcPts val="0"/>
              </a:spcBef>
              <a:spcAft>
                <a:spcPts val="1800"/>
              </a:spcAft>
              <a:buClrTx/>
              <a:buFont typeface="Wingdings" panose="05000000000000000000" pitchFamily="2" charset="2"/>
              <a:buChar char="Ø"/>
            </a:pPr>
            <a:r>
              <a:rPr lang="en-US" altLang="en-US" sz="2400" i="1" dirty="0"/>
              <a:t>Q</a:t>
            </a:r>
            <a:r>
              <a:rPr lang="en-US" altLang="en-US" sz="2400" dirty="0"/>
              <a:t> is a finite set of states.</a:t>
            </a:r>
          </a:p>
          <a:p>
            <a:pPr lvl="2">
              <a:spcBef>
                <a:spcPts val="0"/>
              </a:spcBef>
              <a:spcAft>
                <a:spcPts val="1800"/>
              </a:spcAft>
              <a:buClrTx/>
              <a:buFont typeface="Wingdings" panose="05000000000000000000" pitchFamily="2" charset="2"/>
              <a:buChar char="Ø"/>
            </a:pPr>
            <a:r>
              <a:rPr lang="el-GR" altLang="en-US" sz="2400" dirty="0">
                <a:cs typeface="Arial" panose="020B0604020202020204" pitchFamily="34" charset="0"/>
              </a:rPr>
              <a:t>Σ</a:t>
            </a:r>
            <a:r>
              <a:rPr lang="en-US" altLang="en-US" sz="2400" dirty="0">
                <a:cs typeface="Arial" panose="020B0604020202020204" pitchFamily="34" charset="0"/>
              </a:rPr>
              <a:t> is a finite alphabet.</a:t>
            </a:r>
          </a:p>
          <a:p>
            <a:pPr lvl="2">
              <a:spcBef>
                <a:spcPts val="0"/>
              </a:spcBef>
              <a:spcAft>
                <a:spcPts val="1800"/>
              </a:spcAft>
              <a:buClrTx/>
              <a:buFont typeface="Wingdings" panose="05000000000000000000" pitchFamily="2" charset="2"/>
              <a:buChar char="Ø"/>
            </a:pPr>
            <a:r>
              <a:rPr lang="el-GR" altLang="en-US" sz="2400" i="1"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l-GR" altLang="en-US" sz="2400" i="1" baseline="-250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dirty="0">
                <a:latin typeface="Rage Italic" panose="03070502040507070304" pitchFamily="66" charset="0"/>
                <a:cs typeface="Arial" panose="020B0604020202020204" pitchFamily="34" charset="0"/>
                <a:sym typeface="Symbol" panose="05050102010706020507" pitchFamily="18" charset="2"/>
              </a:rPr>
              <a:t>P</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a:t>
            </a:r>
            <a:endParaRPr lang="en-US" altLang="en-US" sz="2400" dirty="0"/>
          </a:p>
          <a:p>
            <a:pPr lvl="2" algn="just" eaLnBrk="1" hangingPunct="1">
              <a:spcBef>
                <a:spcPts val="0"/>
              </a:spcBef>
              <a:spcAft>
                <a:spcPts val="1800"/>
              </a:spcAft>
              <a:buClrTx/>
              <a:buFont typeface="Wingdings" panose="05000000000000000000" pitchFamily="2" charset="2"/>
              <a:buChar char="Ø"/>
            </a:pPr>
            <a:r>
              <a:rPr lang="en-US" altLang="en-US" sz="2400" dirty="0">
                <a:solidFill>
                  <a:srgbClr val="0070C0"/>
                </a:solidFill>
              </a:rPr>
              <a:t>The transition function takes a state and an input symbol or the empty string (</a:t>
            </a:r>
            <a:r>
              <a:rPr lang="el-GR" altLang="en-US" sz="2400" dirty="0">
                <a:solidFill>
                  <a:srgbClr val="0070C0"/>
                </a:solidFill>
                <a:cs typeface="Arial" panose="020B0604020202020204" pitchFamily="34" charset="0"/>
              </a:rPr>
              <a:t>Σ</a:t>
            </a:r>
            <a:r>
              <a:rPr lang="el-GR" altLang="en-US" sz="2400" i="1" baseline="-25000"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a:t>
            </a:r>
            <a:r>
              <a:rPr lang="el-GR" altLang="en-US" sz="2400" dirty="0">
                <a:solidFill>
                  <a:srgbClr val="0070C0"/>
                </a:solidFill>
                <a:cs typeface="Arial" panose="020B0604020202020204" pitchFamily="34" charset="0"/>
              </a:rPr>
              <a:t>Σ</a:t>
            </a:r>
            <a:r>
              <a:rPr lang="en-US" altLang="en-US" sz="2400" dirty="0">
                <a:solidFill>
                  <a:srgbClr val="0070C0"/>
                </a:solidFill>
              </a:rPr>
              <a:t> </a:t>
            </a:r>
            <a:r>
              <a:rPr lang="en-US" altLang="en-US" sz="2400" dirty="0">
                <a:solidFill>
                  <a:srgbClr val="0070C0"/>
                </a:solidFill>
                <a:sym typeface="Symbol" panose="05050102010706020507" pitchFamily="18" charset="2"/>
              </a:rPr>
              <a:t> </a:t>
            </a:r>
            <a:r>
              <a:rPr lang="el-GR" altLang="en-US" sz="2400" i="1"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 and produces the set of possible next states (</a:t>
            </a:r>
            <a:r>
              <a:rPr lang="en-US" altLang="en-US" sz="2400"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400" dirty="0">
                <a:solidFill>
                  <a:srgbClr val="0070C0"/>
                </a:solidFill>
                <a:cs typeface="Arial" panose="020B0604020202020204" pitchFamily="34" charset="0"/>
                <a:sym typeface="Symbol" panose="05050102010706020507" pitchFamily="18" charset="2"/>
              </a:rPr>
              <a:t>(</a:t>
            </a:r>
            <a:r>
              <a:rPr lang="en-US" altLang="en-US" sz="2400" i="1" dirty="0">
                <a:solidFill>
                  <a:srgbClr val="0070C0"/>
                </a:solidFill>
                <a:cs typeface="Arial" panose="020B0604020202020204" pitchFamily="34" charset="0"/>
                <a:sym typeface="Symbol" panose="05050102010706020507" pitchFamily="18" charset="2"/>
              </a:rPr>
              <a:t>Q</a:t>
            </a:r>
            <a:r>
              <a:rPr lang="en-US" altLang="en-US" sz="2400" dirty="0">
                <a:solidFill>
                  <a:srgbClr val="0070C0"/>
                </a:solidFill>
                <a:cs typeface="Arial" panose="020B0604020202020204" pitchFamily="34" charset="0"/>
                <a:sym typeface="Symbol" panose="05050102010706020507" pitchFamily="18" charset="2"/>
              </a:rPr>
              <a:t>) is the power set of </a:t>
            </a:r>
            <a:r>
              <a:rPr lang="en-US" altLang="en-US" sz="2400" i="1" dirty="0">
                <a:solidFill>
                  <a:srgbClr val="0070C0"/>
                </a:solidFill>
                <a:cs typeface="Arial" panose="020B0604020202020204" pitchFamily="34" charset="0"/>
                <a:sym typeface="Symbol" panose="05050102010706020507" pitchFamily="18" charset="2"/>
              </a:rPr>
              <a:t>Q</a:t>
            </a:r>
            <a:r>
              <a:rPr lang="en-US" altLang="en-US" dirty="0">
                <a:solidFill>
                  <a:srgbClr val="0070C0"/>
                </a:solidFill>
                <a:cs typeface="Arial" panose="020B0604020202020204" pitchFamily="34" charset="0"/>
                <a:sym typeface="Symbol" panose="05050102010706020507" pitchFamily="18" charset="2"/>
              </a:rPr>
              <a:t>)</a:t>
            </a:r>
            <a:r>
              <a:rPr lang="en-US" altLang="en-US" dirty="0">
                <a:solidFill>
                  <a:srgbClr val="0070C0"/>
                </a:solidFill>
              </a:rPr>
              <a:t>.</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start state.</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F</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603AEA-7DD1-4C7E-B854-848AD056C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311</TotalTime>
  <Words>1692</Words>
  <Application>Microsoft Office PowerPoint</Application>
  <PresentationFormat>On-screen Show (4:3)</PresentationFormat>
  <Paragraphs>258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Dr. Afroza Nahar</cp:lastModifiedBy>
  <cp:revision>55</cp:revision>
  <dcterms:created xsi:type="dcterms:W3CDTF">2020-10-07T12:09:42Z</dcterms:created>
  <dcterms:modified xsi:type="dcterms:W3CDTF">2023-10-08T03:20:17Z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