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" ContentType="application/vnd.ms-exce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9" r:id="rId3"/>
    <p:sldId id="300" r:id="rId4"/>
    <p:sldId id="301" r:id="rId5"/>
    <p:sldId id="333" r:id="rId6"/>
    <p:sldId id="303" r:id="rId7"/>
    <p:sldId id="304" r:id="rId8"/>
    <p:sldId id="305" r:id="rId9"/>
    <p:sldId id="308" r:id="rId10"/>
    <p:sldId id="309" r:id="rId11"/>
    <p:sldId id="307" r:id="rId12"/>
    <p:sldId id="310" r:id="rId13"/>
    <p:sldId id="311" r:id="rId14"/>
    <p:sldId id="306" r:id="rId15"/>
    <p:sldId id="312" r:id="rId16"/>
    <p:sldId id="313" r:id="rId17"/>
    <p:sldId id="318" r:id="rId18"/>
    <p:sldId id="320" r:id="rId19"/>
    <p:sldId id="321" r:id="rId20"/>
    <p:sldId id="322" r:id="rId21"/>
    <p:sldId id="319" r:id="rId22"/>
    <p:sldId id="338" r:id="rId23"/>
    <p:sldId id="323" r:id="rId24"/>
    <p:sldId id="337" r:id="rId25"/>
    <p:sldId id="331" r:id="rId26"/>
    <p:sldId id="332" r:id="rId27"/>
    <p:sldId id="334" r:id="rId28"/>
    <p:sldId id="335" r:id="rId29"/>
    <p:sldId id="33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33" Type="http://schemas.openxmlformats.org/officeDocument/2006/relationships/tableStyles" Target="tableStyles.xml"/><Relationship Id="rId25" Type="http://schemas.openxmlformats.org/officeDocument/2006/relationships/slide" Target="slides/slide23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29" Type="http://schemas.openxmlformats.org/officeDocument/2006/relationships/slide" Target="slides/slide27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6" Type="http://schemas.openxmlformats.org/officeDocument/2006/relationships/slide" Target="slides/slide4.xml"/><Relationship Id="rId32" Type="http://schemas.openxmlformats.org/officeDocument/2006/relationships/viewProps" Target="viewProps.xml"/><Relationship Id="rId24" Type="http://schemas.openxmlformats.org/officeDocument/2006/relationships/slide" Target="slides/slide22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28" Type="http://schemas.openxmlformats.org/officeDocument/2006/relationships/slide" Target="slides/slide26.xml"/><Relationship Id="rId23" Type="http://schemas.openxmlformats.org/officeDocument/2006/relationships/slide" Target="slides/slide21.xml"/><Relationship Id="rId15" Type="http://schemas.openxmlformats.org/officeDocument/2006/relationships/slide" Target="slides/slide13.xml"/><Relationship Id="rId36" Type="http://schemas.openxmlformats.org/officeDocument/2006/relationships/customXml" Target="../customXml/item3.xml"/><Relationship Id="rId31" Type="http://schemas.openxmlformats.org/officeDocument/2006/relationships/presProps" Target="presProps.xml"/><Relationship Id="rId19" Type="http://schemas.openxmlformats.org/officeDocument/2006/relationships/slide" Target="slides/slide17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30" Type="http://schemas.openxmlformats.org/officeDocument/2006/relationships/slide" Target="slides/slide28.xml"/><Relationship Id="rId27" Type="http://schemas.openxmlformats.org/officeDocument/2006/relationships/slide" Target="slides/slide25.xml"/><Relationship Id="rId22" Type="http://schemas.openxmlformats.org/officeDocument/2006/relationships/slide" Target="slides/slide20.xml"/><Relationship Id="rId14" Type="http://schemas.openxmlformats.org/officeDocument/2006/relationships/slide" Target="slides/slide12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Workbook2.xls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29.jpeg"/><Relationship Id="rId2" Type="http://schemas.openxmlformats.org/officeDocument/2006/relationships/image" Target="../media/image28.emf"/><Relationship Id="rId1" Type="http://schemas.openxmlformats.org/officeDocument/2006/relationships/oleObject" Target="../embeddings/Workbook3.xls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oleObject" Target="../embeddings/oleObject3.bin"/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oleObject" Target="../embeddings/Workbook1.xls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a popular supervised machine learning algorithm used for both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regression tasks. They work by learning simple decision rules inferred from the data features to predict a target label.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is structured as a tree where each node represents a decision based on a feature of the data, and each branch represents an outcome of that decision.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root node is the topmost node, representing the first decision.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internal nodes are decision points, splitting based on feature values.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nodes are the endpoints representing the final prediction or output.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70C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911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5257800" y="17526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257800" y="21336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257800" y="24384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276491" y="57912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142514" y="17526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142514" y="2107721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142514" y="2438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142514" y="5791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70C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911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Picture 930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5257800" y="27432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334000" y="40386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313872" y="47244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334000" y="50292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313872" y="54102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334000" y="60960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142514" y="27813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142514" y="41148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153400" y="48006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133478" y="5105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133478" y="5486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163464" y="61722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70C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911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Picture 1033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5257800" y="31242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64989" y="34290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86761" y="3788434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42514" y="3119887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142514" y="3463506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142514" y="3759679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109446" y="44958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309971" y="4475672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gained by branching on attribute A</a:t>
                </a:r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𝑮𝒂𝒊𝒏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𝑰𝒏𝒇𝒐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940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694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246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940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911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029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𝑠𝑡𝑢𝑑𝑒𝑛𝑡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151</m:t>
                      </m:r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𝑐𝑟𝑒𝑑𝑖𝑡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𝑟𝑎𝑡𝑖𝑛𝑔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048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gained by branching on attribute A</a:t>
                </a:r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𝑮𝒂𝒊𝒏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𝑰𝒏𝒇𝒐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𝑮𝒂𝒊𝒏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rgbClr val="00B05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𝒂𝒈𝒆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940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694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GB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𝟐𝟒𝟔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940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911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029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𝑠𝑡𝑢𝑑𝑒𝑛𝑡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151</m:t>
                      </m:r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𝑐𝑟𝑒𝑑𝑖𝑡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𝑟𝑎𝑡𝑖𝑛𝑔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048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Picture 1135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>
          <a:xfrm>
            <a:off x="4800600" y="1012166"/>
            <a:ext cx="304800" cy="43563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4038600" cy="53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the first split is on the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6172200" y="1172812"/>
            <a:ext cx="2667000" cy="103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Next, repeat the same process with the other nodes with smaller dataset.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62293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1753"/>
            <a:ext cx="2855194" cy="14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71785"/>
            <a:ext cx="2876550" cy="159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12817"/>
            <a:ext cx="2519063" cy="134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3657600" cy="53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split is on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&lt;=30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7" y="2057400"/>
            <a:ext cx="85344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02528"/>
            <a:ext cx="1295400" cy="818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04126"/>
            <a:ext cx="2190750" cy="121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ubtitle 2"/>
          <p:cNvSpPr txBox="1"/>
          <p:nvPr/>
        </p:nvSpPr>
        <p:spPr>
          <a:xfrm>
            <a:off x="381000" y="5629453"/>
            <a:ext cx="2398143" cy="7801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are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no further split here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ubtitle 2"/>
          <p:cNvSpPr txBox="1"/>
          <p:nvPr/>
        </p:nvSpPr>
        <p:spPr>
          <a:xfrm>
            <a:off x="3644661" y="5359426"/>
            <a:ext cx="2398143" cy="7801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are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no further split here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57816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41664"/>
            <a:ext cx="2133599" cy="134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200400"/>
            <a:ext cx="2190750" cy="121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ubtitle 2"/>
          <p:cNvSpPr txBox="1"/>
          <p:nvPr/>
        </p:nvSpPr>
        <p:spPr>
          <a:xfrm>
            <a:off x="3644660" y="5181600"/>
            <a:ext cx="2398143" cy="7801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are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no further split here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4114800" cy="53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split is required at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31..40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70580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4038600"/>
            <a:ext cx="315898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685800" y="1371600"/>
            <a:ext cx="4114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split is on </a:t>
            </a:r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credit_rating </a:t>
            </a: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node </a:t>
            </a:r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&gt;40 </a:t>
            </a:r>
            <a:endParaRPr lang="en-US" sz="18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60579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895599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29137"/>
            <a:ext cx="26003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1024"/>
          <p:cNvGraphicFramePr/>
          <p:nvPr/>
        </p:nvGraphicFramePr>
        <p:xfrm>
          <a:off x="228600" y="9906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Worksheet" r:id="rId1" imgW="5441315" imgH="4204335" progId="Excel.Sheet.8">
                  <p:embed/>
                </p:oleObj>
              </mc:Choice>
              <mc:Fallback>
                <p:oleObj name="Worksheet" r:id="rId1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022" y="3543300"/>
            <a:ext cx="6224555" cy="34628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2388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62388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1115221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Classify a new instance</a:t>
            </a:r>
            <a:endParaRPr lang="en-US" b="1" dirty="0" smtClean="0"/>
          </a:p>
          <a:p>
            <a:r>
              <a:rPr lang="en-US" dirty="0" smtClean="0"/>
              <a:t>(</a:t>
            </a:r>
            <a:r>
              <a:rPr lang="en-US" b="1" dirty="0" smtClean="0"/>
              <a:t>age</a:t>
            </a:r>
            <a:r>
              <a:rPr lang="en-US" dirty="0" smtClean="0"/>
              <a:t>: &lt;=30, </a:t>
            </a:r>
            <a:r>
              <a:rPr lang="en-US" b="1" dirty="0" smtClean="0"/>
              <a:t>income</a:t>
            </a:r>
            <a:r>
              <a:rPr lang="en-US" dirty="0" smtClean="0"/>
              <a:t>: low, </a:t>
            </a:r>
            <a:r>
              <a:rPr lang="en-US" b="1" dirty="0" smtClean="0"/>
              <a:t>student</a:t>
            </a:r>
            <a:r>
              <a:rPr lang="en-US" dirty="0" smtClean="0"/>
              <a:t>: yes, </a:t>
            </a:r>
            <a:r>
              <a:rPr lang="en-US" b="1" dirty="0" err="1" smtClean="0"/>
              <a:t>credit_rating</a:t>
            </a:r>
            <a:r>
              <a:rPr lang="en-US" dirty="0" smtClean="0"/>
              <a:t>: fair) = </a:t>
            </a:r>
            <a:r>
              <a:rPr lang="en-US" dirty="0" err="1" smtClean="0">
                <a:solidFill>
                  <a:srgbClr val="FF0000"/>
                </a:solidFill>
              </a:rPr>
              <a:t>buys_computer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86000" y="51054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133600" y="2895600"/>
            <a:ext cx="12192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3505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5065321" cy="284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0" y="11152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Exercise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1581834"/>
            <a:ext cx="60960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/>
          </a:p>
          <a:p>
            <a:r>
              <a:rPr lang="en-US" dirty="0" smtClean="0"/>
              <a:t>https</a:t>
            </a:r>
            <a:r>
              <a:rPr lang="en-US" dirty="0"/>
              <a:t>://colab.research.google.com/drive/1YsHFA55DZ5iQBNq7S11qoS-_WVYtxUYH?usp=sharing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7467600" cy="43434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Information-Gain for Continuous-Valued Attributes</a:t>
                </a:r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attribute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continuous-valued attribute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 determine the best split point for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 the value A in increasing order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Typically, the midpoint between each pair of adjacent values is considered as a possible split point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)/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midpoint between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with the minimum expected information requirement for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selected as the split-point for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Split: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tuples in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satisfying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≤ split-point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tuples in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satisfying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&gt; split-point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7467600" cy="43434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Ratio for Attribute Selection (C4.5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measure is biased towards attributes with many values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C4.5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successor of ID3) uses gain ratio to overcome the problem (normalization to information gain)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GainRatio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= Gain(A)/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SplitInfo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gain_ratio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(income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0.029/1.557 = 0.019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5638800" y="2438400"/>
          <a:ext cx="34321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Worksheet" r:id="rId1" imgW="5764530" imgH="4204335" progId="Excel.Sheet.8">
                  <p:embed/>
                </p:oleObj>
              </mc:Choice>
              <mc:Fallback>
                <p:oleObj name="Worksheet" r:id="rId1" imgW="5764530" imgH="4204335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438400"/>
                        <a:ext cx="34321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0" descr="8splitin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48100"/>
            <a:ext cx="52546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9600" y="2973118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3118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 (CART-Classification and Regression Trees)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Gain Ratio can sometimes exhibit a bias toward features with many unique values. For example, if a feature has many unique categories, Information Gain might prefer it because it creates more distinct subsets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this,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Ratio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 adaptation of Information Gain) is used in algorithms like C4.5 to counter this bias, but this additional step adds complexity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 the other hand, is less sensitive to the number of categories in a feature, reducing the need for an additional adjustment like Gain Ratio.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6057900" cy="11334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91" y="5657714"/>
            <a:ext cx="4724400" cy="11625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Decision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happens when a Decision Tree model becomes too complex, fitting too closely to the noise and specific details of the training data, resulting in poor generalization to new data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decision tree that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often have a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on the training set but performs poorly on the test set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tree to grow too deep, with many nodes and branches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specific branches (splits) that capture the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peculiarities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training data rather than general patterns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Consequences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leads to a lack of model generalization, where the model captures random fluctuations instead of meaningful trends.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Pre-Pruning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(Early Stopping): 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stops the tree from growing once it meets certain conditions, such as reaching a maximum depth, minimum number of samples per leaf, or minimum information gain threshold. This prevents the tree from developing complex branches that might lead to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Post-Pruning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(Cost Complexity Pruning): 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first grows the tree to its full depth, then prunes back branches that provide minimal value. Post-pruning can be based on measures like cross-validation to determine the optimal structure that minimizes errors on new data.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229600" cy="25908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algorithm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greedy algorithm):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is constructed in a </a:t>
            </a: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recursive divide-and-conquer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manner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start, all the training examples are at the root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categorical (if continuous-valued, they are discretized in advance)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are partitioned recursively based on selected attributes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attributes are selected based on a heuristic or statistical measure (e.g., 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3810000"/>
            <a:ext cx="5181600" cy="28826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ID3 (Iterative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Dichotomiser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3)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classic algorithm used to construct a Decision Tree, primarily for classification tasks. It was developed by Ross Quinlan and serves as one of the earliest algorithms in Decision Tree-based models.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D3 aims to create a Decision Tree by selecting the most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feature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each step that best separates the data for classification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this by using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(based on entropy) as the criterion to determine the best feature to split on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stopping partitioning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records have the same target class (pure leaf node).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more features to split on (terminate as a leaf node).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Reaching a specified maximum depth or minimum samples threshold to prevent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Attribute Selection Measure: Information Gain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set of data instances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number of data instances (14)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=the probability that an arbitrary tuple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class yes is 1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</m:d>
                        </m:den>
                      </m:f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</m:d>
                        </m:den>
                      </m:f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Worksheet" r:id="rId4" imgW="5441315" imgH="4204335" progId="Excel.Sheet.8">
                  <p:embed/>
                </p:oleObj>
              </mc:Choice>
              <mc:Fallback>
                <p:oleObj name="Worksheet" r:id="rId4" imgW="5441315" imgH="4204335" progId="Excel.Sheet.8">
                  <p:embed/>
                  <p:pic>
                    <p:nvPicPr>
                      <p:cNvPr id="0" name="Picture 2258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39023" y="17526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153400" y="2119223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83183" y="34290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153400" y="41148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153400" y="61722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155456" y="2424023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139023" y="2819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133481" y="3124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139023" y="3761117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105754" y="4444042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155456" y="48006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133481" y="5105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8153400" y="5486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8167986" y="5794076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information (entropy) needed to classify a tuple in D:</a:t>
                </a:r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given data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b="1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b="0" i="1" smtClean="0">
                              <a:solidFill>
                                <a:srgbClr val="00B05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en-GB" sz="1800" b="0" i="1" smtClean="0">
                              <a:solidFill>
                                <a:srgbClr val="00B05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sz="18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940</m:t>
                      </m:r>
                    </m:oMath>
                  </m:oMathPara>
                </a14:m>
                <a:endParaRPr lang="en-GB" sz="1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8139023" y="17526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153400" y="2119223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183183" y="34290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53400" y="41148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153400" y="61722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155456" y="2424023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139023" y="2819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133481" y="3124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139023" y="3761117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105754" y="4444042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155456" y="48006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133481" y="5105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153400" y="5486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8167986" y="5794076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694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𝟏𝟒</m:t>
                        </m:r>
                      </m:den>
                    </m:f>
                    <m:r>
                      <a:rPr lang="en-GB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“age &lt;=30” has 5 out of 14 samples, with 2 yes’es  and 3 no’s.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8153400" y="17526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142514" y="20574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142514" y="4093029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142514" y="4430486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42514" y="5116286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648200" y="1752600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648200" y="2068902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635260" y="4125686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30947" y="4430486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630947" y="5116286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694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𝟏𝟒</m:t>
                        </m:r>
                      </m:den>
                    </m:f>
                    <m:r>
                      <a:rPr lang="en-GB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“age &lt;=30” has 5 out of 14 samples, with 2 yes’es  and 3 no’s.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Worksheet" r:id="rId2" imgW="5236210" imgH="4045585" progId="Excel.Sheet.8">
                  <p:embed/>
                </p:oleObj>
              </mc:Choice>
              <mc:Fallback>
                <p:oleObj name="Worksheet" r:id="rId2" imgW="5236210" imgH="4045585" progId="Excel.Sheet.8">
                  <p:embed/>
                  <p:pic>
                    <p:nvPicPr>
                      <p:cNvPr id="0" name="Picture 7276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8142514" y="2438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142514" y="3788229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135325" y="5457029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35325" y="5791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572000" y="2428336"/>
            <a:ext cx="7620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572000" y="3788229"/>
            <a:ext cx="7620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572000" y="5457029"/>
            <a:ext cx="7620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572000" y="5791200"/>
            <a:ext cx="7620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694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𝟏𝟒</m:t>
                        </m:r>
                      </m:den>
                    </m:f>
                    <m:r>
                      <a:rPr lang="en-GB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“age &lt;=30” has 5 out of 14 samples, with 2 yes’es  and 3 no’s.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Picture 829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8142514" y="2743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142514" y="3124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142514" y="34290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118072" y="48006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24028" y="61722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572000" y="2773392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572000" y="31242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561936" y="34290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06712" y="4758905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580833" y="6139132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3FBF97-0861-4488-AD17-822186B169DE}"/>
</file>

<file path=customXml/itemProps2.xml><?xml version="1.0" encoding="utf-8"?>
<ds:datastoreItem xmlns:ds="http://schemas.openxmlformats.org/officeDocument/2006/customXml" ds:itemID="{089D805F-93D4-4B45-A9CC-89FB1DCE2E59}"/>
</file>

<file path=customXml/itemProps3.xml><?xml version="1.0" encoding="utf-8"?>
<ds:datastoreItem xmlns:ds="http://schemas.openxmlformats.org/officeDocument/2006/customXml" ds:itemID="{8FBB2B69-5317-4649-A171-623D5D847A0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8858</Words>
  <Application>WPS Presentation</Application>
  <PresentationFormat>On-screen Show (4:3)</PresentationFormat>
  <Paragraphs>262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28</vt:i4>
      </vt:variant>
    </vt:vector>
  </HeadingPairs>
  <TitlesOfParts>
    <vt:vector size="52" baseType="lpstr">
      <vt:lpstr>Arial</vt:lpstr>
      <vt:lpstr>SimSun</vt:lpstr>
      <vt:lpstr>Wingdings</vt:lpstr>
      <vt:lpstr>Times New Roman</vt:lpstr>
      <vt:lpstr>Cambria Math</vt:lpstr>
      <vt:lpstr>Cambria Math</vt:lpstr>
      <vt:lpstr>Microsoft YaHei</vt:lpstr>
      <vt:lpstr>Arial Unicode MS</vt:lpstr>
      <vt:lpstr>Calibri</vt:lpstr>
      <vt:lpstr>Office Theme</vt:lpstr>
      <vt:lpstr>Excel.Sheet.8</vt:lpstr>
      <vt:lpstr>Excel.Sheet.8</vt:lpstr>
      <vt:lpstr>Excel.Sheet.8</vt:lpstr>
      <vt:lpstr>Excel.Sheet.8</vt:lpstr>
      <vt:lpstr>Excel.Sheet.8</vt:lpstr>
      <vt:lpstr>Equation.3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Dr Ashraf</cp:lastModifiedBy>
  <cp:revision>377</cp:revision>
  <dcterms:created xsi:type="dcterms:W3CDTF">2024-10-19T07:49:00Z</dcterms:created>
  <dcterms:modified xsi:type="dcterms:W3CDTF">2024-11-03T04:48:37Z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34784591595B48829E35AB748FC3783A_12</vt:lpwstr>
  </property>
  <property fmtid="{D5CDD505-2E9C-101B-9397-08002B2CF9AE}" pid="3" name="KSOProductBuildVer">
    <vt:lpwstr>1033-12.2.0.18607</vt:lpwstr>
  </property>
  <property fmtid="{D5CDD505-2E9C-101B-9397-08002B2CF9AE}" pid="4" name="ContentTypeId">
    <vt:lpwstr>0x0101007FA3EB3CD0360E4AA15AF2CB7AD03910</vt:lpwstr>
  </property>
</Properties>
</file>