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3" r:id="rId5"/>
    <p:sldId id="294" r:id="rId6"/>
    <p:sldId id="295" r:id="rId7"/>
    <p:sldId id="269" r:id="rId8"/>
    <p:sldId id="267" r:id="rId9"/>
    <p:sldId id="290" r:id="rId10"/>
    <p:sldId id="287" r:id="rId11"/>
    <p:sldId id="291" r:id="rId12"/>
    <p:sldId id="286" r:id="rId13"/>
    <p:sldId id="292" r:id="rId14"/>
    <p:sldId id="268" r:id="rId15"/>
    <p:sldId id="288" r:id="rId16"/>
    <p:sldId id="2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BBD2E-2D26-4CE5-9676-927F81AC7A4A}" v="7" dt="2022-03-07T16:26:51.934"/>
    <p1510:client id="{503D332B-7BDB-49A6-9C01-569D5FE555A6}" v="1" dt="2022-03-07T03:31:08.740"/>
    <p1510:client id="{62165B57-C563-405F-9875-739FB68CCBDD}" v="2" dt="2022-03-07T20:09:25.621"/>
    <p1510:client id="{6C776485-2F02-4886-935F-2F6083A94658}" v="1" dt="2022-03-07T04:04:22.128"/>
    <p1510:client id="{73C0ABCD-D213-4C9B-BBFA-34501E0D3DF9}" v="1" dt="2022-03-02T22:46:54.811"/>
    <p1510:client id="{743D39D2-872E-4A29-8F3A-282354BFAF0E}" v="1" dt="2022-03-07T20:29:22.578"/>
    <p1510:client id="{DC87B38B-A831-4719-8E93-61AD77E0A8C1}" v="8" dt="2022-03-03T14:24:46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SNIM SULTANA SINTHEIA" userId="S::22-46039-1@student.aiub.edu::75645496-1918-4d39-9543-a91f9fb5912f" providerId="AD" clId="Web-{743D39D2-872E-4A29-8F3A-282354BFAF0E}"/>
    <pc:docChg chg="addSld">
      <pc:chgData name="TASNIM SULTANA SINTHEIA" userId="S::22-46039-1@student.aiub.edu::75645496-1918-4d39-9543-a91f9fb5912f" providerId="AD" clId="Web-{743D39D2-872E-4A29-8F3A-282354BFAF0E}" dt="2022-03-07T20:29:22.578" v="0"/>
      <pc:docMkLst>
        <pc:docMk/>
      </pc:docMkLst>
      <pc:sldChg chg="new">
        <pc:chgData name="TASNIM SULTANA SINTHEIA" userId="S::22-46039-1@student.aiub.edu::75645496-1918-4d39-9543-a91f9fb5912f" providerId="AD" clId="Web-{743D39D2-872E-4A29-8F3A-282354BFAF0E}" dt="2022-03-07T20:29:22.578" v="0"/>
        <pc:sldMkLst>
          <pc:docMk/>
          <pc:sldMk cId="1643541155" sldId="295"/>
        </pc:sldMkLst>
      </pc:sldChg>
    </pc:docChg>
  </pc:docChgLst>
  <pc:docChgLst>
    <pc:chgData name="TASNIM SULTANA SINTHEIA" userId="S::22-46039-1@student.aiub.edu::75645496-1918-4d39-9543-a91f9fb5912f" providerId="AD" clId="Web-{73C0ABCD-D213-4C9B-BBFA-34501E0D3DF9}"/>
    <pc:docChg chg="modSld">
      <pc:chgData name="TASNIM SULTANA SINTHEIA" userId="S::22-46039-1@student.aiub.edu::75645496-1918-4d39-9543-a91f9fb5912f" providerId="AD" clId="Web-{73C0ABCD-D213-4C9B-BBFA-34501E0D3DF9}" dt="2022-03-02T22:46:54.811" v="0"/>
      <pc:docMkLst>
        <pc:docMk/>
      </pc:docMkLst>
      <pc:sldChg chg="addSp">
        <pc:chgData name="TASNIM SULTANA SINTHEIA" userId="S::22-46039-1@student.aiub.edu::75645496-1918-4d39-9543-a91f9fb5912f" providerId="AD" clId="Web-{73C0ABCD-D213-4C9B-BBFA-34501E0D3DF9}" dt="2022-03-02T22:46:54.811" v="0"/>
        <pc:sldMkLst>
          <pc:docMk/>
          <pc:sldMk cId="3236635704" sldId="293"/>
        </pc:sldMkLst>
        <pc:spChg chg="add">
          <ac:chgData name="TASNIM SULTANA SINTHEIA" userId="S::22-46039-1@student.aiub.edu::75645496-1918-4d39-9543-a91f9fb5912f" providerId="AD" clId="Web-{73C0ABCD-D213-4C9B-BBFA-34501E0D3DF9}" dt="2022-03-02T22:46:54.811" v="0"/>
          <ac:spMkLst>
            <pc:docMk/>
            <pc:sldMk cId="3236635704" sldId="293"/>
            <ac:spMk id="2" creationId="{A86D58B8-D9E1-4778-8A46-C1F39CAB3D90}"/>
          </ac:spMkLst>
        </pc:spChg>
      </pc:sldChg>
    </pc:docChg>
  </pc:docChgLst>
  <pc:docChgLst>
    <pc:chgData name="MD. RIFAT KHAN" userId="S::22-46060-1@student.aiub.edu::a1eb88db-fe4c-4e01-9d19-f07c1c499251" providerId="AD" clId="Web-{DC87B38B-A831-4719-8E93-61AD77E0A8C1}"/>
    <pc:docChg chg="modSld">
      <pc:chgData name="MD. RIFAT KHAN" userId="S::22-46060-1@student.aiub.edu::a1eb88db-fe4c-4e01-9d19-f07c1c499251" providerId="AD" clId="Web-{DC87B38B-A831-4719-8E93-61AD77E0A8C1}" dt="2022-03-03T14:24:46.241" v="7"/>
      <pc:docMkLst>
        <pc:docMk/>
      </pc:docMkLst>
      <pc:sldChg chg="delSp modSp mod modShow">
        <pc:chgData name="MD. RIFAT KHAN" userId="S::22-46060-1@student.aiub.edu::a1eb88db-fe4c-4e01-9d19-f07c1c499251" providerId="AD" clId="Web-{DC87B38B-A831-4719-8E93-61AD77E0A8C1}" dt="2022-03-03T14:24:46.241" v="7"/>
        <pc:sldMkLst>
          <pc:docMk/>
          <pc:sldMk cId="3236635704" sldId="293"/>
        </pc:sldMkLst>
        <pc:spChg chg="del mod">
          <ac:chgData name="MD. RIFAT KHAN" userId="S::22-46060-1@student.aiub.edu::a1eb88db-fe4c-4e01-9d19-f07c1c499251" providerId="AD" clId="Web-{DC87B38B-A831-4719-8E93-61AD77E0A8C1}" dt="2022-03-03T14:24:46.241" v="7"/>
          <ac:spMkLst>
            <pc:docMk/>
            <pc:sldMk cId="3236635704" sldId="293"/>
            <ac:spMk id="2" creationId="{A86D58B8-D9E1-4778-8A46-C1F39CAB3D90}"/>
          </ac:spMkLst>
        </pc:spChg>
      </pc:sldChg>
    </pc:docChg>
  </pc:docChgLst>
  <pc:docChgLst>
    <pc:chgData name="MAHNAZ TABASSUM ORPITA" userId="S::22-46024-1@student.aiub.edu::dc16c49e-b213-4e3f-9a46-aa86f9bf207f" providerId="AD" clId="Web-{62165B57-C563-405F-9875-739FB68CCBDD}"/>
    <pc:docChg chg="modSld">
      <pc:chgData name="MAHNAZ TABASSUM ORPITA" userId="S::22-46024-1@student.aiub.edu::dc16c49e-b213-4e3f-9a46-aa86f9bf207f" providerId="AD" clId="Web-{62165B57-C563-405F-9875-739FB68CCBDD}" dt="2022-03-07T20:09:25.621" v="1" actId="1076"/>
      <pc:docMkLst>
        <pc:docMk/>
      </pc:docMkLst>
      <pc:sldChg chg="modSp">
        <pc:chgData name="MAHNAZ TABASSUM ORPITA" userId="S::22-46024-1@student.aiub.edu::dc16c49e-b213-4e3f-9a46-aa86f9bf207f" providerId="AD" clId="Web-{62165B57-C563-405F-9875-739FB68CCBDD}" dt="2022-03-07T20:09:25.621" v="1" actId="1076"/>
        <pc:sldMkLst>
          <pc:docMk/>
          <pc:sldMk cId="559141760" sldId="286"/>
        </pc:sldMkLst>
        <pc:spChg chg="mod">
          <ac:chgData name="MAHNAZ TABASSUM ORPITA" userId="S::22-46024-1@student.aiub.edu::dc16c49e-b213-4e3f-9a46-aa86f9bf207f" providerId="AD" clId="Web-{62165B57-C563-405F-9875-739FB68CCBDD}" dt="2022-03-07T20:09:25.621" v="1" actId="1076"/>
          <ac:spMkLst>
            <pc:docMk/>
            <pc:sldMk cId="559141760" sldId="286"/>
            <ac:spMk id="2" creationId="{9718DF57-F237-433E-AEFF-409908AC036D}"/>
          </ac:spMkLst>
        </pc:spChg>
      </pc:sldChg>
      <pc:sldChg chg="modSp">
        <pc:chgData name="MAHNAZ TABASSUM ORPITA" userId="S::22-46024-1@student.aiub.edu::dc16c49e-b213-4e3f-9a46-aa86f9bf207f" providerId="AD" clId="Web-{62165B57-C563-405F-9875-739FB68CCBDD}" dt="2022-03-07T16:32:34.998" v="0" actId="1076"/>
        <pc:sldMkLst>
          <pc:docMk/>
          <pc:sldMk cId="1361406921" sldId="291"/>
        </pc:sldMkLst>
        <pc:spChg chg="mod">
          <ac:chgData name="MAHNAZ TABASSUM ORPITA" userId="S::22-46024-1@student.aiub.edu::dc16c49e-b213-4e3f-9a46-aa86f9bf207f" providerId="AD" clId="Web-{62165B57-C563-405F-9875-739FB68CCBDD}" dt="2022-03-07T16:32:34.998" v="0" actId="1076"/>
          <ac:spMkLst>
            <pc:docMk/>
            <pc:sldMk cId="1361406921" sldId="291"/>
            <ac:spMk id="2" creationId="{6E9E80B6-EE0C-4814-A531-6E08C0027503}"/>
          </ac:spMkLst>
        </pc:spChg>
      </pc:sldChg>
    </pc:docChg>
  </pc:docChgLst>
  <pc:docChgLst>
    <pc:chgData name="TASNIM SULTANA SINTHEIA" userId="S::22-46039-1@student.aiub.edu::75645496-1918-4d39-9543-a91f9fb5912f" providerId="AD" clId="Web-{0A3BBD2E-2D26-4CE5-9676-927F81AC7A4A}"/>
    <pc:docChg chg="modSld">
      <pc:chgData name="TASNIM SULTANA SINTHEIA" userId="S::22-46039-1@student.aiub.edu::75645496-1918-4d39-9543-a91f9fb5912f" providerId="AD" clId="Web-{0A3BBD2E-2D26-4CE5-9676-927F81AC7A4A}" dt="2022-03-07T16:26:51.934" v="6" actId="1076"/>
      <pc:docMkLst>
        <pc:docMk/>
      </pc:docMkLst>
      <pc:sldChg chg="addSp modSp">
        <pc:chgData name="TASNIM SULTANA SINTHEIA" userId="S::22-46039-1@student.aiub.edu::75645496-1918-4d39-9543-a91f9fb5912f" providerId="AD" clId="Web-{0A3BBD2E-2D26-4CE5-9676-927F81AC7A4A}" dt="2022-03-07T15:22:23.552" v="3" actId="1076"/>
        <pc:sldMkLst>
          <pc:docMk/>
          <pc:sldMk cId="287362434" sldId="287"/>
        </pc:sldMkLst>
        <pc:spChg chg="mod">
          <ac:chgData name="TASNIM SULTANA SINTHEIA" userId="S::22-46039-1@student.aiub.edu::75645496-1918-4d39-9543-a91f9fb5912f" providerId="AD" clId="Web-{0A3BBD2E-2D26-4CE5-9676-927F81AC7A4A}" dt="2022-03-07T15:22:11.223" v="1" actId="1076"/>
          <ac:spMkLst>
            <pc:docMk/>
            <pc:sldMk cId="287362434" sldId="287"/>
            <ac:spMk id="2" creationId="{49762E0A-F012-4865-B22A-66CD7AE3225A}"/>
          </ac:spMkLst>
        </pc:spChg>
        <pc:spChg chg="mod">
          <ac:chgData name="TASNIM SULTANA SINTHEIA" userId="S::22-46039-1@student.aiub.edu::75645496-1918-4d39-9543-a91f9fb5912f" providerId="AD" clId="Web-{0A3BBD2E-2D26-4CE5-9676-927F81AC7A4A}" dt="2022-03-07T15:22:23.552" v="3" actId="1076"/>
          <ac:spMkLst>
            <pc:docMk/>
            <pc:sldMk cId="287362434" sldId="287"/>
            <ac:spMk id="3" creationId="{7839F8AC-AD3F-49DE-B50C-C4C621EE6856}"/>
          </ac:spMkLst>
        </pc:spChg>
        <pc:spChg chg="add mod">
          <ac:chgData name="TASNIM SULTANA SINTHEIA" userId="S::22-46039-1@student.aiub.edu::75645496-1918-4d39-9543-a91f9fb5912f" providerId="AD" clId="Web-{0A3BBD2E-2D26-4CE5-9676-927F81AC7A4A}" dt="2022-03-07T15:22:16.145" v="2" actId="1076"/>
          <ac:spMkLst>
            <pc:docMk/>
            <pc:sldMk cId="287362434" sldId="287"/>
            <ac:spMk id="4" creationId="{63E52BAB-CF6C-4B84-A074-7BDD4825D4C8}"/>
          </ac:spMkLst>
        </pc:spChg>
      </pc:sldChg>
      <pc:sldChg chg="modSp">
        <pc:chgData name="TASNIM SULTANA SINTHEIA" userId="S::22-46039-1@student.aiub.edu::75645496-1918-4d39-9543-a91f9fb5912f" providerId="AD" clId="Web-{0A3BBD2E-2D26-4CE5-9676-927F81AC7A4A}" dt="2022-03-07T16:26:51.934" v="6" actId="1076"/>
        <pc:sldMkLst>
          <pc:docMk/>
          <pc:sldMk cId="1361406921" sldId="291"/>
        </pc:sldMkLst>
        <pc:spChg chg="mod">
          <ac:chgData name="TASNIM SULTANA SINTHEIA" userId="S::22-46039-1@student.aiub.edu::75645496-1918-4d39-9543-a91f9fb5912f" providerId="AD" clId="Web-{0A3BBD2E-2D26-4CE5-9676-927F81AC7A4A}" dt="2022-03-07T16:26:51.934" v="6" actId="1076"/>
          <ac:spMkLst>
            <pc:docMk/>
            <pc:sldMk cId="1361406921" sldId="291"/>
            <ac:spMk id="2" creationId="{6E9E80B6-EE0C-4814-A531-6E08C0027503}"/>
          </ac:spMkLst>
        </pc:spChg>
      </pc:sldChg>
    </pc:docChg>
  </pc:docChgLst>
  <pc:docChgLst>
    <pc:chgData name="TASNIM SULTANA SINTHEIA" userId="S::22-46039-1@student.aiub.edu::75645496-1918-4d39-9543-a91f9fb5912f" providerId="AD" clId="Web-{6C776485-2F02-4886-935F-2F6083A94658}"/>
    <pc:docChg chg="modSld">
      <pc:chgData name="TASNIM SULTANA SINTHEIA" userId="S::22-46039-1@student.aiub.edu::75645496-1918-4d39-9543-a91f9fb5912f" providerId="AD" clId="Web-{6C776485-2F02-4886-935F-2F6083A94658}" dt="2022-03-07T04:04:22.128" v="0" actId="1076"/>
      <pc:docMkLst>
        <pc:docMk/>
      </pc:docMkLst>
      <pc:sldChg chg="modSp">
        <pc:chgData name="TASNIM SULTANA SINTHEIA" userId="S::22-46039-1@student.aiub.edu::75645496-1918-4d39-9543-a91f9fb5912f" providerId="AD" clId="Web-{6C776485-2F02-4886-935F-2F6083A94658}" dt="2022-03-07T04:04:22.128" v="0" actId="1076"/>
        <pc:sldMkLst>
          <pc:docMk/>
          <pc:sldMk cId="287362434" sldId="287"/>
        </pc:sldMkLst>
        <pc:spChg chg="mod">
          <ac:chgData name="TASNIM SULTANA SINTHEIA" userId="S::22-46039-1@student.aiub.edu::75645496-1918-4d39-9543-a91f9fb5912f" providerId="AD" clId="Web-{6C776485-2F02-4886-935F-2F6083A94658}" dt="2022-03-07T04:04:22.128" v="0" actId="1076"/>
          <ac:spMkLst>
            <pc:docMk/>
            <pc:sldMk cId="287362434" sldId="287"/>
            <ac:spMk id="2" creationId="{49762E0A-F012-4865-B22A-66CD7AE3225A}"/>
          </ac:spMkLst>
        </pc:spChg>
      </pc:sldChg>
    </pc:docChg>
  </pc:docChgLst>
  <pc:docChgLst>
    <pc:chgData name="MAHNAZ TABASSUM ORPITA" userId="S::22-46024-1@student.aiub.edu::dc16c49e-b213-4e3f-9a46-aa86f9bf207f" providerId="AD" clId="Web-{503D332B-7BDB-49A6-9C01-569D5FE555A6}"/>
    <pc:docChg chg="modSld">
      <pc:chgData name="MAHNAZ TABASSUM ORPITA" userId="S::22-46024-1@student.aiub.edu::dc16c49e-b213-4e3f-9a46-aa86f9bf207f" providerId="AD" clId="Web-{503D332B-7BDB-49A6-9C01-569D5FE555A6}" dt="2022-03-07T03:31:08.740" v="0"/>
      <pc:docMkLst>
        <pc:docMk/>
      </pc:docMkLst>
      <pc:sldChg chg="addSp">
        <pc:chgData name="MAHNAZ TABASSUM ORPITA" userId="S::22-46024-1@student.aiub.edu::dc16c49e-b213-4e3f-9a46-aa86f9bf207f" providerId="AD" clId="Web-{503D332B-7BDB-49A6-9C01-569D5FE555A6}" dt="2022-03-07T03:31:08.740" v="0"/>
        <pc:sldMkLst>
          <pc:docMk/>
          <pc:sldMk cId="287362434" sldId="287"/>
        </pc:sldMkLst>
        <pc:spChg chg="add">
          <ac:chgData name="MAHNAZ TABASSUM ORPITA" userId="S::22-46024-1@student.aiub.edu::dc16c49e-b213-4e3f-9a46-aa86f9bf207f" providerId="AD" clId="Web-{503D332B-7BDB-49A6-9C01-569D5FE555A6}" dt="2022-03-07T03:31:08.740" v="0"/>
          <ac:spMkLst>
            <pc:docMk/>
            <pc:sldMk cId="287362434" sldId="287"/>
            <ac:spMk id="3" creationId="{7839F8AC-AD3F-49DE-B50C-C4C621EE68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CB87C-41BB-4924-A34F-421776650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23435-134D-440E-8AFF-F8B4B5BA8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663B-A31F-4F63-B222-F7309CDF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5D0FB-2372-45CA-AE8D-7877B937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F5B6-9AF4-4505-B0A5-EC533E60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8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AF65-C0BA-4AC1-B053-58BB00419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9305C-AF87-4C6D-ADF9-E0EEBFB83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3F88E-7689-4FED-B264-29DF191E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60A00-4E8B-4AC5-A669-29E56796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8CDF9-B193-4668-9413-A8CA2647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E53E8-77DE-421C-B9D3-CF6BD848D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83651-13C6-43BB-9DE8-D11F11F33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D44D-DE93-4129-988F-F88E0143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98C90-16D4-4E88-BE42-884CAAA6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A9F2A-5344-401E-9D4F-ECD85C86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0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910B-2B7A-46B4-8D7D-7EB2CC37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AD61-56E5-43E8-AE00-7FFC8796A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75745-1F51-4722-9ADD-56A4DEDB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E33EC-9901-43EE-9374-3B19626E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1999-6098-40F4-96B2-F213E7CF0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3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6785-25C0-4255-8C2F-02FC69B9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7C158-0C14-4C8A-90E4-34231B327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37F18-53BE-4E00-8AC6-979152E8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2B059-FCC0-4F59-806B-5119A884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9DAF-249A-4F55-A805-E7C1F745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3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3930-9A97-49E1-97F5-4014B35A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A414F-C04A-4D58-A24A-E9E1FE914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C6E5F-7756-4388-AA3C-360829616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C9EE-A15D-4E9B-9B72-649C9DB6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42EC-3ACD-4148-B6C5-32138823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FA00-CA48-4D1E-8CD0-29DEE49D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9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87BF-C0E9-40F1-B38A-0D2C67DB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4FE38-B345-4370-9528-148F6D094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3F47D-E347-43CB-8D32-AACC76DD8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3D936-DE2A-452A-ADF5-65C2AF050A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1A368-8CCD-4181-B37B-10BDA3F02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E8372-111D-4A74-88F2-DF59B9EE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545BE-CD43-440F-B371-643A8D052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34C29-0DEF-4DD1-AA90-702D11B0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4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8112-991A-4E04-9F77-0E193286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CD8C7-A781-44AC-8866-F5FCB273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5E902-4994-4D8B-BB83-FDF4612A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E38F2-FCFD-4A6F-B8E4-96B4ECA7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2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36B7E7-2EF2-4B5F-8F90-C2BF62B08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2447B-1453-42C9-869D-851F05F7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718BB-671A-4BDD-A90D-304BB292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7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0B50-D408-4B8C-9E31-55811C4A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D517-E8B3-456D-B387-D4CCBC7E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92D454-931C-4A3C-AFCE-50437B4B4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70567-322B-41C7-8AC6-21ED4C55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B5F6-1D8E-47BD-B37F-19DE3BDE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7B1C5-F80D-4676-9CC2-79398650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6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9BD1-93E8-45FC-8E17-C0B46518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61F5C1-100D-44F1-AB28-B2B59549E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5BA86-FE28-4528-B2BB-02D9D5110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EA773-7B04-4220-BCF2-1838C707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D7402-A421-4C35-87A1-E4A13A713C9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DDDC3-07D3-4117-8CDF-9F158EA9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C754D-568D-4FFC-8633-B6B02EA4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9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F6977D-18B2-49EB-8FBB-E082368B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1CE42-571D-423D-B0B1-351C8B844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09033-C9E5-4DD9-B873-ABEBF80BB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D7402-A421-4C35-87A1-E4A13A713C97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4BB18-2BD6-46AF-B58B-D6877A32A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D87E9-B5A5-403C-BD7A-285A7326F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BF8FE-ED5C-4270-99A5-841592AB8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27A9DC-6532-45EF-90DF-243769C14CDB}"/>
                  </a:ext>
                </a:extLst>
              </p:cNvPr>
              <p:cNvSpPr/>
              <p:nvPr/>
            </p:nvSpPr>
            <p:spPr>
              <a:xfrm>
                <a:off x="291548" y="-39756"/>
                <a:ext cx="11410122" cy="7065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/>
                  <a:t>Derivative</a:t>
                </a:r>
              </a:p>
              <a:p>
                <a:pPr algn="ctr"/>
                <a:endParaRPr lang="en-US" sz="2000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/>
                  <a:t>Definition</a:t>
                </a:r>
                <a:r>
                  <a:rPr lang="en-US"/>
                  <a:t> </a:t>
                </a:r>
              </a:p>
              <a:p>
                <a:r>
                  <a:rPr lang="en-US"/>
                  <a:t>   T</a:t>
                </a:r>
                <a:r>
                  <a:rPr lang="en-US">
                    <a:cs typeface="Times New Roman" panose="02020603050405020304" pitchFamily="18" charset="0"/>
                  </a:rPr>
                  <a:t>he function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>
                    <a:cs typeface="Times New Roman" panose="02020603050405020304" pitchFamily="18" charset="0"/>
                  </a:rPr>
                  <a:t> defined on an open interval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</m:oMath>
                </a14:m>
                <a:r>
                  <a:rPr lang="en-US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>
                    <a:cs typeface="Times New Roman" panose="02020603050405020304" pitchFamily="18" charset="0"/>
                  </a:rPr>
                  <a:t> is said to be differentiable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cs typeface="Times New Roman" panose="02020603050405020304" pitchFamily="18" charset="0"/>
                      </a:rPr>
                      <m:t>if</m:t>
                    </m:r>
                  </m:oMath>
                </a14:m>
                <a:r>
                  <a:rPr lang="en-US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>
                    <a:cs typeface="Times New Roman" panose="02020603050405020304" pitchFamily="18" charset="0"/>
                  </a:rPr>
                  <a:t>                                          </a:t>
                </a:r>
                <a:endParaRPr lang="en-US">
                  <a:latin typeface="Cambria Math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∆</m:t>
                            </m:r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>
                    <a:cs typeface="Times New Roman" panose="02020603050405020304" pitchFamily="18" charset="0"/>
                  </a:rPr>
                  <a:t>  exists.</a:t>
                </a:r>
              </a:p>
              <a:p>
                <a:pPr lvl="4"/>
                <a:endParaRPr lang="en-US"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/>
                  <a:t>Table of Differentiation formula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1"/>
              </a:p>
              <a:p>
                <a:endParaRPr lang="en-US" b="1"/>
              </a:p>
              <a:p>
                <a:pPr algn="r"/>
                <a:r>
                  <a:rPr lang="en-US" sz="1000"/>
                  <a:t> </a:t>
                </a:r>
                <a:r>
                  <a:rPr lang="en-US"/>
                  <a:t>Some more formulae :P- 218, 261</a:t>
                </a:r>
                <a:endParaRPr lang="en-US" b="1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/>
                  <a:t>Product rule (P-187),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US" u="sng"/>
                  <a:t>Example</a:t>
                </a:r>
                <a:r>
                  <a:rPr lang="en-US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2 .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2 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ra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+(2√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 </m:t>
                          </m:r>
                        </m:e>
                      </m:func>
                    </m:oMath>
                  </m:oMathPara>
                </a14:m>
                <a:endParaRPr lang="en-US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527A9DC-6532-45EF-90DF-243769C14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48" y="-39756"/>
                <a:ext cx="11410122" cy="7065011"/>
              </a:xfrm>
              <a:prstGeom prst="rect">
                <a:avLst/>
              </a:prstGeom>
              <a:blipFill>
                <a:blip r:embed="rId2"/>
                <a:stretch>
                  <a:fillRect l="-481" t="-431" r="-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787FFA-B670-4ED4-B066-5C437072E5D0}"/>
                  </a:ext>
                </a:extLst>
              </p:cNvPr>
              <p:cNvSpPr txBox="1"/>
              <p:nvPr/>
            </p:nvSpPr>
            <p:spPr>
              <a:xfrm>
                <a:off x="662609" y="2451652"/>
                <a:ext cx="2252869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787FFA-B670-4ED4-B066-5C437072E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" y="2451652"/>
                <a:ext cx="2252869" cy="6182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30A66A-684D-4634-ADA8-045DE72D6C56}"/>
                  </a:ext>
                </a:extLst>
              </p:cNvPr>
              <p:cNvSpPr txBox="1"/>
              <p:nvPr/>
            </p:nvSpPr>
            <p:spPr>
              <a:xfrm>
                <a:off x="2676939" y="2451652"/>
                <a:ext cx="2080591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𝑛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  <m:r>
                            <a:rPr lang="en-US" i="1">
                              <a:latin typeface="Cambria Math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30A66A-684D-4634-ADA8-045DE72D6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939" y="2451652"/>
                <a:ext cx="2080591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75D83-1CC2-438C-B7AB-9EBAFB21EF34}"/>
                  </a:ext>
                </a:extLst>
              </p:cNvPr>
              <p:cNvSpPr txBox="1"/>
              <p:nvPr/>
            </p:nvSpPr>
            <p:spPr>
              <a:xfrm>
                <a:off x="5088836" y="2451652"/>
                <a:ext cx="1842052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)=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575D83-1CC2-438C-B7AB-9EBAFB21E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836" y="2451652"/>
                <a:ext cx="1842052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B6EECE-6F11-4244-AE02-5F7E2B330978}"/>
                  </a:ext>
                </a:extLst>
              </p:cNvPr>
              <p:cNvSpPr txBox="1"/>
              <p:nvPr/>
            </p:nvSpPr>
            <p:spPr>
              <a:xfrm>
                <a:off x="7142923" y="2451652"/>
                <a:ext cx="2054086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B6EECE-6F11-4244-AE02-5F7E2B330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923" y="2451652"/>
                <a:ext cx="2054086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8E22BB-5EB9-49A7-842C-8146D6E63B1E}"/>
                  </a:ext>
                </a:extLst>
              </p:cNvPr>
              <p:cNvSpPr txBox="1"/>
              <p:nvPr/>
            </p:nvSpPr>
            <p:spPr>
              <a:xfrm>
                <a:off x="9104243" y="2451652"/>
                <a:ext cx="2226366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, </m:t>
                          </m:r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8E22BB-5EB9-49A7-842C-8146D6E63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243" y="2451652"/>
                <a:ext cx="2226366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FEB06-0280-4048-9DD4-6E5FC0ADD7E4}"/>
                  </a:ext>
                </a:extLst>
              </p:cNvPr>
              <p:cNvSpPr txBox="1"/>
              <p:nvPr/>
            </p:nvSpPr>
            <p:spPr>
              <a:xfrm>
                <a:off x="291549" y="3274015"/>
                <a:ext cx="2431774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0FEB06-0280-4048-9DD4-6E5FC0ADD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49" y="3274015"/>
                <a:ext cx="2431774" cy="6182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6119C9-6FEA-4B29-AE80-0E00A97E9D60}"/>
                  </a:ext>
                </a:extLst>
              </p:cNvPr>
              <p:cNvSpPr txBox="1"/>
              <p:nvPr/>
            </p:nvSpPr>
            <p:spPr>
              <a:xfrm>
                <a:off x="2723322" y="3274743"/>
                <a:ext cx="2252869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6119C9-6FEA-4B29-AE80-0E00A97E9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3274743"/>
                <a:ext cx="2252869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C5CAAF-A410-451A-A64B-83C5C4CBC6A9}"/>
                  </a:ext>
                </a:extLst>
              </p:cNvPr>
              <p:cNvSpPr txBox="1"/>
              <p:nvPr/>
            </p:nvSpPr>
            <p:spPr>
              <a:xfrm>
                <a:off x="5174975" y="3274015"/>
                <a:ext cx="2551042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6C5CAAF-A410-451A-A64B-83C5C4CBC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975" y="3274015"/>
                <a:ext cx="2551042" cy="6182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86A458-15E5-45D7-95E5-4A3D1F91F85E}"/>
                  </a:ext>
                </a:extLst>
              </p:cNvPr>
              <p:cNvSpPr txBox="1"/>
              <p:nvPr/>
            </p:nvSpPr>
            <p:spPr>
              <a:xfrm>
                <a:off x="7974498" y="3257450"/>
                <a:ext cx="3475379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cot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cose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csc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86A458-15E5-45D7-95E5-4A3D1F91F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498" y="3257450"/>
                <a:ext cx="3475379" cy="6182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635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A248D8-5044-4CB3-B6DF-A40187200165}"/>
                  </a:ext>
                </a:extLst>
              </p:cNvPr>
              <p:cNvSpPr txBox="1"/>
              <p:nvPr/>
            </p:nvSpPr>
            <p:spPr>
              <a:xfrm>
                <a:off x="530087" y="543339"/>
                <a:ext cx="11370365" cy="629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/>
                  <a:t>Linear Approximation</a:t>
                </a:r>
                <a:r>
                  <a:rPr lang="en-US"/>
                  <a:t>:   The equation of the tangent line to the curve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/>
                  <a:t>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r>
                  <a:rPr lang="en-US"/>
                  <a:t>The approximation       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/>
                  <a:t> </a:t>
                </a:r>
              </a:p>
              <a:p>
                <a:r>
                  <a:rPr lang="en-US"/>
                  <a:t> is called the </a:t>
                </a:r>
                <a:r>
                  <a:rPr lang="en-US" u="sng"/>
                  <a:t>linear approximation</a:t>
                </a:r>
                <a:r>
                  <a:rPr lang="en-US"/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The linear function whose graph is the tangent line, that is,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/>
              </a:p>
              <a:p>
                <a:r>
                  <a:rPr lang="en-US"/>
                  <a:t>Is called the  </a:t>
                </a:r>
                <a:r>
                  <a:rPr lang="en-US" b="1"/>
                  <a:t>linearization </a:t>
                </a:r>
                <a:r>
                  <a:rPr lang="en-US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/>
                  <a:t>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/>
                  <a:t>.</a:t>
                </a:r>
              </a:p>
              <a:p>
                <a:endParaRPr lang="en-US"/>
              </a:p>
              <a:p>
                <a:r>
                  <a:rPr lang="en-US" b="1" u="sng"/>
                  <a:t>Example</a:t>
                </a:r>
                <a:r>
                  <a:rPr lang="en-US"/>
                  <a:t>    Find the linearization of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 and use it to approximate the number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3.98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4.05</m:t>
                        </m:r>
                      </m:e>
                    </m:rad>
                  </m:oMath>
                </a14:m>
                <a:r>
                  <a:rPr lang="en-US"/>
                  <a:t>.</a:t>
                </a:r>
              </a:p>
              <a:p>
                <a:r>
                  <a:rPr lang="en-US" b="1"/>
                  <a:t>Solution:</a:t>
                </a:r>
                <a:r>
                  <a:rPr lang="en-US"/>
                  <a:t>  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b="1"/>
                  <a:t> .      </a:t>
                </a:r>
                <a:r>
                  <a:rPr lang="en-US"/>
                  <a:t>Then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rad>
                      </m:den>
                    </m:f>
                  </m:oMath>
                </a14:m>
                <a:r>
                  <a:rPr lang="en-US"/>
                  <a:t>     and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=2,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Now the linearization is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/>
              </a:p>
              <a:p>
                <a:r>
                  <a:rPr lang="en-US"/>
                  <a:t>The corresponding linear approximation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>
                  <a:lnSpc>
                    <a:spcPct val="150000"/>
                  </a:lnSpc>
                </a:pPr>
                <a:r>
                  <a:rPr lang="en-US"/>
                  <a:t>Now         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3.98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=1.995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𝑎𝑐𝑡𝑢𝑎𝑙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1.99499373…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4.05 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1.05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=2.0125  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𝑎𝑐𝑡𝑢𝑎𝑙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2.01246117…..)  </m:t>
                    </m:r>
                  </m:oMath>
                </a14:m>
                <a:endParaRPr lang="en-US"/>
              </a:p>
              <a:p>
                <a:pPr algn="r"/>
                <a:r>
                  <a:rPr lang="en-US" b="1" u="sng"/>
                  <a:t>Exercise:</a:t>
                </a:r>
                <a:r>
                  <a:rPr lang="en-US" u="sng"/>
                  <a:t>P256 #5,6</a:t>
                </a:r>
                <a:r>
                  <a:rPr lang="en-US"/>
                  <a:t>   </a:t>
                </a:r>
                <a:endParaRPr lang="en-US" b="1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3A248D8-5044-4CB3-B6DF-A40187200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7" y="543339"/>
                <a:ext cx="11370365" cy="6295378"/>
              </a:xfrm>
              <a:prstGeom prst="rect">
                <a:avLst/>
              </a:prstGeom>
              <a:blipFill>
                <a:blip r:embed="rId2"/>
                <a:stretch>
                  <a:fillRect l="-483" t="-484" r="-429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6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4911" y="152401"/>
                <a:ext cx="11324492" cy="6500190"/>
              </a:xfrm>
            </p:spPr>
            <p:txBody>
              <a:bodyPr>
                <a:normAutofit fontScale="55000" lnSpcReduction="2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1800"/>
                  <a:t>  </a:t>
                </a:r>
                <a:r>
                  <a:rPr lang="en-US" sz="2600"/>
                  <a:t> </a:t>
                </a:r>
                <a:r>
                  <a:rPr lang="en-US" sz="3300" b="1" u="sng"/>
                  <a:t>Taylor and Maclaurin series </a:t>
                </a:r>
                <a:endParaRPr lang="en-US" sz="3300" b="1"/>
              </a:p>
              <a:p>
                <a:pPr marL="914400" lvl="2" indent="0">
                  <a:buNone/>
                </a:pPr>
                <a:r>
                  <a:rPr lang="en-US" sz="3300"/>
                  <a:t>The function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i="1"/>
                  <a:t>  </a:t>
                </a:r>
                <a:r>
                  <a:rPr lang="en-US" sz="3300"/>
                  <a:t>has derivatives of all orders at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/>
                      </a:rPr>
                      <m:t>𝑥</m:t>
                    </m:r>
                    <m:r>
                      <a:rPr lang="en-US" sz="3300" i="1">
                        <a:latin typeface="Cambria Math"/>
                      </a:rPr>
                      <m:t>=</m:t>
                    </m:r>
                    <m:r>
                      <a:rPr lang="en-US" sz="33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3300"/>
                  <a:t> </a:t>
                </a:r>
              </a:p>
              <a:p>
                <a:pPr lvl="2" algn="just"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en-US" sz="3300"/>
                  <a:t>The Taylor series of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/>
                  <a:t> about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/>
                      </a:rPr>
                      <m:t>𝑥</m:t>
                    </m:r>
                    <m:r>
                      <a:rPr lang="en-US" sz="3300" i="1">
                        <a:latin typeface="Cambria Math"/>
                      </a:rPr>
                      <m:t>=</m:t>
                    </m:r>
                    <m:r>
                      <a:rPr lang="en-US" sz="3300" i="1">
                        <a:latin typeface="Cambria Math"/>
                      </a:rPr>
                      <m:t>𝑎</m:t>
                    </m:r>
                  </m:oMath>
                </a14:m>
                <a:endParaRPr lang="en-US" sz="3300"/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3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3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3300" i="1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33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3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3300" i="1">
                                  <a:latin typeface="Cambria Math"/>
                                  <a:ea typeface="Cambria Math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en-US" sz="3300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−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3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33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"(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sz="33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 algn="just"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endParaRPr lang="en-US" sz="3300"/>
              </a:p>
              <a:p>
                <a:pPr lvl="2" algn="just"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en-US" sz="3300"/>
                  <a:t>The Maclaurin series of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3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/>
                  <a:t>    [i.e.  The Taylor series of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300"/>
                  <a:t>  at </a:t>
                </a:r>
                <a14:m>
                  <m:oMath xmlns:m="http://schemas.openxmlformats.org/officeDocument/2006/math">
                    <m:r>
                      <a:rPr lang="en-US" sz="3300" i="1">
                        <a:latin typeface="Cambria Math"/>
                      </a:rPr>
                      <m:t>𝑥</m:t>
                    </m:r>
                    <m:r>
                      <a:rPr lang="en-US" sz="33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3300"/>
                  <a:t>0]</a:t>
                </a:r>
              </a:p>
              <a:p>
                <a:pPr marL="914400" lvl="2" indent="0" algn="just">
                  <a:lnSpc>
                    <a:spcPct val="100000"/>
                  </a:lnSpc>
                  <a:buNone/>
                </a:pPr>
                <a:endParaRPr lang="en-US" sz="3300"/>
              </a:p>
              <a:p>
                <a:pPr marL="914400" lvl="2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3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300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sz="3300" i="1">
                          <a:latin typeface="Cambria Math"/>
                          <a:ea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300" i="1">
                              <a:latin typeface="Cambria Math"/>
                              <a:ea typeface="Cambria Math"/>
                            </a:rPr>
                            <m:t>𝑘</m:t>
                          </m:r>
                          <m:r>
                            <a:rPr lang="en-US" sz="3300" i="1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3300" i="1">
                              <a:latin typeface="Cambria Math"/>
                              <a:ea typeface="Cambria Math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3300" i="1">
                                      <a:latin typeface="Cambria Math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3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3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3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300" i="1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  <m:r>
                                <a:rPr lang="en-US" sz="3300" i="1">
                                  <a:latin typeface="Cambria Math"/>
                                  <a:ea typeface="Cambria Math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sSup>
                        <m:sSup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3300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p>
                      </m:sSup>
                      <m:r>
                        <a:rPr lang="en-US" sz="3300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/>
                        </a:rPr>
                        <m:t>𝑓</m:t>
                      </m:r>
                      <m:d>
                        <m:d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0</m:t>
                          </m:r>
                        </m:e>
                      </m:d>
                      <m:r>
                        <a:rPr lang="en-US" sz="3300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3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3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33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0</m:t>
                              </m:r>
                            </m:e>
                          </m:d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  <m:t>1!</m:t>
                          </m:r>
                        </m:den>
                      </m:f>
                      <m:r>
                        <a:rPr lang="en-US" sz="3300" b="0" i="1" smtClean="0">
                          <a:latin typeface="Cambria Math" panose="02040503050406030204" pitchFamily="18" charset="0"/>
                          <a:ea typeface="Cambria Math"/>
                        </a:rPr>
                        <m:t>𝑥</m:t>
                      </m:r>
                      <m:r>
                        <a:rPr lang="en-US" sz="3300" i="1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f>
                        <m:fPr>
                          <m:ctrlP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  <m:t>"(0)</m:t>
                          </m:r>
                        </m:num>
                        <m:den>
                          <m:r>
                            <a:rPr lang="en-US" sz="3300" i="1">
                              <a:latin typeface="Cambria Math" panose="02040503050406030204" pitchFamily="18" charset="0"/>
                              <a:ea typeface="Cambria Math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33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33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300" i="1">
                          <a:latin typeface="Cambria Math" panose="02040503050406030204" pitchFamily="18" charset="0"/>
                          <a:ea typeface="Cambria Math"/>
                        </a:rPr>
                        <m:t>+…</m:t>
                      </m:r>
                    </m:oMath>
                  </m:oMathPara>
                </a14:m>
                <a:endParaRPr lang="en-US" sz="3300"/>
              </a:p>
              <a:p>
                <a:pPr marL="0" indent="0" algn="just">
                  <a:buNone/>
                </a:pPr>
                <a:r>
                  <a:rPr lang="en-US" sz="3300" b="1" u="sng"/>
                  <a:t>Exercise</a:t>
                </a:r>
                <a:r>
                  <a:rPr lang="en-US" sz="3300"/>
                  <a:t> (P-771)#8  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3300"/>
                  <a:t> Find the Taylor series for the function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3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300" b="0" i="0" smtClean="0">
                        <a:latin typeface="Cambria Math" panose="02040503050406030204" pitchFamily="18" charset="0"/>
                      </a:rPr>
                      <m:t>about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300"/>
                  <a:t>1 using first three nonzero terms.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3300" b="0" u="sng">
                    <a:ea typeface="Cambria Math" panose="02040503050406030204" pitchFamily="18" charset="0"/>
                  </a:rPr>
                  <a:t>Solution</a:t>
                </a:r>
                <a14:m>
                  <m:oMath xmlns:m="http://schemas.openxmlformats.org/officeDocument/2006/math">
                    <m:r>
                      <a:rPr lang="en-US" sz="3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3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→     </m:t>
                    </m:r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3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→      </m:t>
                    </m:r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3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</a:t>
                </a:r>
              </a:p>
              <a:p>
                <a:pPr marL="2743200" lvl="6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</m:t>
                    </m:r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33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→      </m:t>
                    </m:r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33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330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3300"/>
                  <a:t>The Taylor series 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…….</m:t>
                    </m:r>
                  </m:oMath>
                </a14:m>
                <a:endParaRPr lang="en-US" sz="3300" b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3300" b="0" i="1"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…..</m:t>
                    </m:r>
                  </m:oMath>
                </a14:m>
                <a:r>
                  <a:rPr lang="en-US" sz="3300"/>
                  <a:t> </a:t>
                </a:r>
              </a:p>
              <a:p>
                <a:pPr marL="0" indent="0">
                  <a:buNone/>
                </a:pPr>
                <a:endParaRPr lang="en-US" sz="180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911" y="152401"/>
                <a:ext cx="11324492" cy="6500190"/>
              </a:xfrm>
              <a:blipFill>
                <a:blip r:embed="rId2"/>
                <a:stretch>
                  <a:fillRect l="-431" t="-1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44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AB3DEF-2EFA-4DA1-A4FF-AD595A9C248C}"/>
                  </a:ext>
                </a:extLst>
              </p:cNvPr>
              <p:cNvSpPr txBox="1"/>
              <p:nvPr/>
            </p:nvSpPr>
            <p:spPr>
              <a:xfrm>
                <a:off x="556591" y="583096"/>
                <a:ext cx="11304105" cy="4236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/>
                  <a:t>Exercise</a:t>
                </a:r>
                <a:r>
                  <a:rPr lang="en-US"/>
                  <a:t> (P-771)#13  </a:t>
                </a:r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/>
                  <a:t> Find the Maclaurin series for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  using first three nonzero terms.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1,                          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0, </a:t>
                </a:r>
              </a:p>
              <a:p>
                <a:pPr lvl="2" algn="just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/>
                  <a:t>,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spcBef>
                    <a:spcPts val="6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𝑖𝑣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𝑖𝑣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/>
                  <a:t>The Maclaurin series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𝑖𝑣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…….</m:t>
                    </m:r>
                  </m:oMath>
                </a14:m>
                <a:endParaRPr lang="en-US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…..</m:t>
                      </m:r>
                    </m:oMath>
                  </m:oMathPara>
                </a14:m>
                <a:endParaRPr lang="en-US"/>
              </a:p>
              <a:p>
                <a:pPr algn="just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/>
                  <a:t>Example</a:t>
                </a:r>
                <a:r>
                  <a:rPr lang="en-US"/>
                  <a:t> </a:t>
                </a:r>
                <a:r>
                  <a:rPr lang="en-US" b="1"/>
                  <a:t>: </a:t>
                </a:r>
                <a:r>
                  <a:rPr lang="en-US"/>
                  <a:t>P-760 # 1, 3, 4, 5 (first three nonzero terms).                                            </a:t>
                </a:r>
                <a:r>
                  <a:rPr lang="en-US" b="1"/>
                  <a:t>Exercise:</a:t>
                </a:r>
                <a:r>
                  <a:rPr lang="en-US"/>
                  <a:t> P-771 # 5, 6, 8, 9, 11, 14, 16.</a:t>
                </a:r>
              </a:p>
              <a:p>
                <a:pPr algn="just"/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AB3DEF-2EFA-4DA1-A4FF-AD595A9C2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583096"/>
                <a:ext cx="11304105" cy="4236609"/>
              </a:xfrm>
              <a:prstGeom prst="rect">
                <a:avLst/>
              </a:prstGeom>
              <a:blipFill>
                <a:blip r:embed="rId2"/>
                <a:stretch>
                  <a:fillRect l="-431" t="-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63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7DD9C-0611-4BE8-8F2D-BE74E4616C36}"/>
                  </a:ext>
                </a:extLst>
              </p:cNvPr>
              <p:cNvSpPr txBox="1"/>
              <p:nvPr/>
            </p:nvSpPr>
            <p:spPr>
              <a:xfrm>
                <a:off x="596347" y="267204"/>
                <a:ext cx="10999305" cy="639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M</a:t>
                </a:r>
                <a:r>
                  <a:rPr lang="en-US" b="1"/>
                  <a:t>CQ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/>
                  <a:t> 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is</a:t>
                </a:r>
              </a:p>
              <a:p>
                <a:pPr lvl="1"/>
                <a:r>
                  <a:rPr lang="en-US"/>
                  <a:t>(a) 		(b) 		(c) 	(d)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/>
                  <a:t> , then the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is</a:t>
                </a:r>
              </a:p>
              <a:p>
                <a:pPr marL="800100" lvl="1" indent="-342900">
                  <a:buAutoNum type="alphaLcParenBoth"/>
                </a:pPr>
                <a:r>
                  <a:rPr lang="en-US"/>
                  <a:t>(b) 		(c) 	(d)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,</a:t>
                </a:r>
              </a:p>
              <a:p>
                <a:pPr lvl="1"/>
                <a:r>
                  <a:rPr lang="en-US"/>
                  <a:t>(a) 		(b) 		(c) 	(d)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func>
                  </m:oMath>
                </a14:m>
                <a:r>
                  <a:rPr lang="en-US"/>
                  <a:t> 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(a) 		(b) 		(c) 	(d)</a:t>
                </a:r>
                <a:endParaRPr lang="en-US" b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i="1"/>
              </a:p>
              <a:p>
                <a:pPr lvl="1"/>
                <a:r>
                  <a:rPr lang="en-US"/>
                  <a:t>(a) 		(b) 		(c) 	(d)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/>
                  <a:t>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,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.</a:t>
                </a:r>
              </a:p>
              <a:p>
                <a:pPr lvl="1"/>
                <a:r>
                  <a:rPr lang="en-US"/>
                  <a:t>(a) 		(b) 		(c) 	(d)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/>
                  <a:t>The slope of the tangent at (0, 4)  for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/>
                  <a:t> </a:t>
                </a:r>
              </a:p>
              <a:p>
                <a:pPr lvl="1"/>
                <a:r>
                  <a:rPr lang="en-US"/>
                  <a:t>(a) 		(b) 		(c) 	(d)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, then the first nonzero term of the Maclaurin series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</a:t>
                </a:r>
              </a:p>
              <a:p>
                <a:pPr lvl="1"/>
                <a:r>
                  <a:rPr lang="en-US"/>
                  <a:t>(a) 		(b) 		(c) 	(d)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/>
                  <a:t>The second nonzero term  of the Taylor series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is</a:t>
                </a:r>
              </a:p>
              <a:p>
                <a:pPr lvl="1"/>
                <a:r>
                  <a:rPr lang="en-US"/>
                  <a:t>(a) 		(b) 		(c) 	(d)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7DD9C-0611-4BE8-8F2D-BE74E4616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47" y="267204"/>
                <a:ext cx="10999305" cy="6390788"/>
              </a:xfrm>
              <a:prstGeom prst="rect">
                <a:avLst/>
              </a:prstGeom>
              <a:blipFill>
                <a:blip r:embed="rId2"/>
                <a:stretch>
                  <a:fillRect l="-499" t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38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664D01-3144-4081-8706-3EECB0018E49}"/>
                  </a:ext>
                </a:extLst>
              </p:cNvPr>
              <p:cNvSpPr txBox="1"/>
              <p:nvPr/>
            </p:nvSpPr>
            <p:spPr>
              <a:xfrm>
                <a:off x="490330" y="397564"/>
                <a:ext cx="11343861" cy="6046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b="1"/>
                  <a:t> Quotient rule </a:t>
                </a:r>
                <a:r>
                  <a:rPr lang="en-US"/>
                  <a:t>(P-187)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𝑑𝑣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endParaRPr lang="en-US"/>
              </a:p>
              <a:p>
                <a:r>
                  <a:rPr lang="en-US" u="sng"/>
                  <a:t>Example</a:t>
                </a:r>
                <a:r>
                  <a:rPr lang="en-US"/>
                  <a:t>     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i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pPr lvl="6"/>
                <a:endParaRPr lang="en-US" u="sng"/>
              </a:p>
              <a:p>
                <a:pPr lvl="6" algn="r"/>
                <a:r>
                  <a:rPr lang="en-US" b="1" u="sng"/>
                  <a:t>Exercises for practice: P-188 # 3-8, P-196 # 2, 3, 13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/>
                  <a:t>Chain rule: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−198</m:t>
                        </m:r>
                      </m:e>
                    </m:d>
                  </m:oMath>
                </a14:m>
                <a:endParaRPr lang="en-US"/>
              </a:p>
              <a:p>
                <a:r>
                  <a:rPr lang="en-US"/>
                  <a:t>          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then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𝑑𝑢</m:t>
                        </m:r>
                      </m:den>
                    </m:f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             </a:t>
                </a:r>
              </a:p>
              <a:p>
                <a:pPr algn="r"/>
                <a:r>
                  <a:rPr lang="en-US" b="1"/>
                  <a:t>Example: </a:t>
                </a:r>
                <a:r>
                  <a:rPr lang="en-US"/>
                  <a:t>P-199 # 1,2,3,7,8.          </a:t>
                </a:r>
                <a:r>
                  <a:rPr lang="en-US" b="1"/>
                  <a:t>Ex:</a:t>
                </a:r>
                <a:r>
                  <a:rPr lang="en-US"/>
                  <a:t> P-204 # 11, 12, 14</a:t>
                </a:r>
              </a:p>
              <a:p>
                <a:r>
                  <a:rPr lang="en-US" u="sng"/>
                  <a:t>Example1</a:t>
                </a:r>
                <a:r>
                  <a:rPr lang="en-US"/>
                  <a:t>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    </m:t>
                    </m:r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endParaRPr lang="en-US"/>
              </a:p>
              <a:p>
                <a:pPr algn="r"/>
                <a:endParaRPr lang="en-US" b="1" u="sng"/>
              </a:p>
              <a:p>
                <a:pPr lvl="6" algn="r"/>
                <a:endParaRPr lang="en-US" b="1" u="sng"/>
              </a:p>
              <a:p>
                <a:pPr lvl="6" algn="r"/>
                <a:endParaRPr lang="en-US" b="1" u="sng"/>
              </a:p>
              <a:p>
                <a:pPr lvl="6" algn="r"/>
                <a:endParaRPr lang="en-US" u="sng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664D01-3144-4081-8706-3EECB0018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0" y="397564"/>
                <a:ext cx="11343861" cy="6046655"/>
              </a:xfrm>
              <a:prstGeom prst="rect">
                <a:avLst/>
              </a:prstGeom>
              <a:blipFill>
                <a:blip r:embed="rId2"/>
                <a:stretch>
                  <a:fillRect l="-430" t="-504" r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3703D2-B05E-449F-9261-B10B551AC0A3}"/>
                  </a:ext>
                </a:extLst>
              </p:cNvPr>
              <p:cNvSpPr txBox="1"/>
              <p:nvPr/>
            </p:nvSpPr>
            <p:spPr>
              <a:xfrm flipH="1">
                <a:off x="2888173" y="2319185"/>
                <a:ext cx="2956035" cy="840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3703D2-B05E-449F-9261-B10B551AC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88173" y="2319185"/>
                <a:ext cx="2956035" cy="8402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BD5D7E-6AF5-4A5F-8A20-FFA90BFC00AA}"/>
                  </a:ext>
                </a:extLst>
              </p:cNvPr>
              <p:cNvSpPr txBox="1"/>
              <p:nvPr/>
            </p:nvSpPr>
            <p:spPr>
              <a:xfrm flipH="1">
                <a:off x="5565911" y="2463981"/>
                <a:ext cx="1815549" cy="625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BD5D7E-6AF5-4A5F-8A20-FFA90BFC0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65911" y="2463981"/>
                <a:ext cx="1815549" cy="625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7FC5A1-1ED5-4CCC-B251-B8A5305A2C71}"/>
                  </a:ext>
                </a:extLst>
              </p:cNvPr>
              <p:cNvSpPr txBox="1"/>
              <p:nvPr/>
            </p:nvSpPr>
            <p:spPr>
              <a:xfrm>
                <a:off x="2623931" y="5120857"/>
                <a:ext cx="2756452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7FC5A1-1ED5-4CCC-B251-B8A5305A2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931" y="5120857"/>
                <a:ext cx="2756452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68CF20-CD2E-452C-86F9-941D42A6009F}"/>
                  </a:ext>
                </a:extLst>
              </p:cNvPr>
              <p:cNvSpPr txBox="1"/>
              <p:nvPr/>
            </p:nvSpPr>
            <p:spPr>
              <a:xfrm>
                <a:off x="5208106" y="5245314"/>
                <a:ext cx="21733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68CF20-CD2E-452C-86F9-941D42A60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106" y="5245314"/>
                <a:ext cx="217335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01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54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92AB69-135E-4726-8FF9-B49A26CF4F96}"/>
                  </a:ext>
                </a:extLst>
              </p:cNvPr>
              <p:cNvSpPr txBox="1"/>
              <p:nvPr/>
            </p:nvSpPr>
            <p:spPr>
              <a:xfrm>
                <a:off x="323557" y="379828"/>
                <a:ext cx="11479237" cy="7212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u="sng"/>
                  <a:t>Example2</a:t>
                </a:r>
                <a:r>
                  <a:rPr lang="en-US"/>
                  <a:t>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/>
              </a:p>
              <a:p>
                <a:pPr lvl="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)=2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</m:e>
                              </m:func>
                            </m:e>
                          </m:fun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⁡(2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u="sng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/>
                  <a:t>Implicit Differentiation</a:t>
                </a:r>
              </a:p>
              <a:p>
                <a:pPr marL="1657350" lvl="3" indent="-285750">
                  <a:buFont typeface="Wingdings" panose="05000000000000000000" pitchFamily="2" charset="2"/>
                  <a:buChar char="§"/>
                </a:pPr>
                <a:r>
                  <a:rPr lang="en-US"/>
                  <a:t>Differentiate the equation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/>
                  <a:t> with respect to x.</a:t>
                </a:r>
              </a:p>
              <a:p>
                <a:pPr marL="1657350" lvl="3" indent="-285750">
                  <a:buFont typeface="Wingdings" panose="05000000000000000000" pitchFamily="2" charset="2"/>
                  <a:buChar char="§"/>
                </a:pPr>
                <a:r>
                  <a:rPr lang="en-US"/>
                  <a:t>Collect all the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 on one side.</a:t>
                </a:r>
              </a:p>
              <a:p>
                <a:pPr marL="1657350" lvl="3" indent="-285750">
                  <a:buFont typeface="Wingdings" panose="05000000000000000000" pitchFamily="2" charset="2"/>
                  <a:buChar char="§"/>
                </a:pPr>
                <a:r>
                  <a:rPr lang="en-US"/>
                  <a:t>Solve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/>
                  <a:t>.</a:t>
                </a:r>
              </a:p>
              <a:p>
                <a:endParaRPr lang="en-US" sz="900"/>
              </a:p>
              <a:p>
                <a:r>
                  <a:rPr lang="en-US"/>
                  <a:t>       </a:t>
                </a:r>
                <a:r>
                  <a:rPr lang="en-US" u="sng"/>
                  <a:t>Example:</a:t>
                </a:r>
                <a:r>
                  <a:rPr lang="en-US" b="1"/>
                  <a:t>       </a:t>
                </a:r>
                <a:r>
                  <a:rPr lang="en-US"/>
                  <a:t>Given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/>
                  <a:t> </a:t>
                </a:r>
                <a:r>
                  <a:rPr lang="en-US"/>
                  <a:t>Find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/>
                  <a:t>    Differentiating with respect to x</a:t>
                </a:r>
              </a:p>
              <a:p>
                <a:pPr lvl="4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/>
                  <a:t>   </a:t>
                </a:r>
              </a:p>
              <a:p>
                <a:pPr lvl="4"/>
                <a:r>
                  <a:rPr lang="en-US" b="0"/>
                  <a:t> or,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/>
                  <a:t>      </a:t>
                </a:r>
              </a:p>
              <a:p>
                <a:pPr lvl="4"/>
                <a:r>
                  <a:rPr lang="en-US" b="0"/>
                  <a:t>or,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/>
                  <a:t>      or,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b="0"/>
                  <a:t>  </a:t>
                </a:r>
              </a:p>
              <a:p>
                <a:pPr marL="1371600" lvl="5" algn="r"/>
                <a:r>
                  <a:rPr lang="en-US"/>
                  <a:t> </a:t>
                </a:r>
                <a:r>
                  <a:rPr lang="en-US" b="1"/>
                  <a:t>Exercise: </a:t>
                </a:r>
                <a:r>
                  <a:rPr lang="en-US"/>
                  <a:t> P-215 # 2, 3, 5.  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b="1"/>
                  <a:t>Parametric differentiation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P</m:t>
                        </m:r>
                        <m:r>
                          <m:rPr>
                            <m:nor/>
                          </m:rPr>
                          <a:rPr lang="en-US" dirty="0"/>
                          <m:t>−649</m:t>
                        </m:r>
                      </m:e>
                    </m:d>
                  </m:oMath>
                </a14:m>
                <a:r>
                  <a:rPr lang="en-US"/>
                  <a:t>           </a:t>
                </a:r>
              </a:p>
              <a:p>
                <a:pPr lvl="3"/>
                <a:r>
                  <a:rPr lang="en-US"/>
                  <a:t>If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/>
                  <a:t> and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/>
                  <a:t> then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/>
                  <a:t>   </a:t>
                </a:r>
              </a:p>
              <a:p>
                <a:pPr lvl="1"/>
                <a:endParaRPr lang="en-US" u="sng"/>
              </a:p>
              <a:p>
                <a:pPr lvl="1"/>
                <a:r>
                  <a:rPr lang="en-US" u="sng"/>
                  <a:t>Example</a:t>
                </a:r>
                <a:r>
                  <a:rPr lang="en-US"/>
                  <a:t>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        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/>
                  <a:t>                                                       </a:t>
                </a:r>
              </a:p>
              <a:p>
                <a:pPr lvl="1" algn="r"/>
                <a:r>
                  <a:rPr lang="en-US" b="1"/>
                  <a:t>Exercise:</a:t>
                </a:r>
                <a:r>
                  <a:rPr lang="en-US"/>
                  <a:t> P-655 (</a:t>
                </a:r>
                <a:r>
                  <a:rPr lang="en-US" b="1"/>
                  <a:t>only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</m:oMath>
                </a14:m>
                <a:r>
                  <a:rPr lang="en-US"/>
                  <a:t>) # 11-16.</a:t>
                </a:r>
              </a:p>
              <a:p>
                <a:pPr lvl="8" algn="r"/>
                <a:endParaRPr lang="en-US" b="1"/>
              </a:p>
              <a:p>
                <a:pPr lvl="4"/>
                <a:endParaRPr lang="en-US" sz="1200" b="1"/>
              </a:p>
              <a:p>
                <a:pPr lvl="4"/>
                <a:endParaRPr lang="en-US" sz="1200" b="1"/>
              </a:p>
              <a:p>
                <a:pPr lvl="4"/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92AB69-135E-4726-8FF9-B49A26CF4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57" y="379828"/>
                <a:ext cx="11479237" cy="7212616"/>
              </a:xfrm>
              <a:prstGeom prst="rect">
                <a:avLst/>
              </a:prstGeom>
              <a:blipFill>
                <a:blip r:embed="rId2"/>
                <a:stretch>
                  <a:fillRect l="-425" t="-423" r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917ED20-15F3-49BE-8F03-93B4F5ACCC50}"/>
              </a:ext>
            </a:extLst>
          </p:cNvPr>
          <p:cNvSpPr/>
          <p:nvPr/>
        </p:nvSpPr>
        <p:spPr>
          <a:xfrm>
            <a:off x="8189843" y="490330"/>
            <a:ext cx="3803374" cy="3034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2F05C-00B0-47EE-AE2F-1336B8AAB6DB}"/>
                  </a:ext>
                </a:extLst>
              </p:cNvPr>
              <p:cNvSpPr txBox="1"/>
              <p:nvPr/>
            </p:nvSpPr>
            <p:spPr>
              <a:xfrm>
                <a:off x="8328991" y="707101"/>
                <a:ext cx="2849217" cy="2721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2F05C-00B0-47EE-AE2F-1336B8AAB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991" y="707101"/>
                <a:ext cx="2849217" cy="27218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4B9928-4804-436C-80A4-8653737AF92D}"/>
                  </a:ext>
                </a:extLst>
              </p:cNvPr>
              <p:cNvSpPr txBox="1"/>
              <p:nvPr/>
            </p:nvSpPr>
            <p:spPr>
              <a:xfrm>
                <a:off x="10144538" y="1755054"/>
                <a:ext cx="103367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4B9928-4804-436C-80A4-8653737AF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4538" y="1755054"/>
                <a:ext cx="1033670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19D52B-CF8B-4891-BA57-3ACDD40873D8}"/>
                  </a:ext>
                </a:extLst>
              </p:cNvPr>
              <p:cNvSpPr txBox="1"/>
              <p:nvPr/>
            </p:nvSpPr>
            <p:spPr>
              <a:xfrm>
                <a:off x="10172776" y="2259605"/>
                <a:ext cx="1099930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19D52B-CF8B-4891-BA57-3ACDD4087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776" y="2259605"/>
                <a:ext cx="1099930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C077E5-D37C-4C89-8FEF-FED42080F987}"/>
                  </a:ext>
                </a:extLst>
              </p:cNvPr>
              <p:cNvSpPr txBox="1"/>
              <p:nvPr/>
            </p:nvSpPr>
            <p:spPr>
              <a:xfrm>
                <a:off x="10172776" y="2764156"/>
                <a:ext cx="1630018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𝑥𝑦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C077E5-D37C-4C89-8FEF-FED42080F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776" y="2764156"/>
                <a:ext cx="1630018" cy="6182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9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8640" y="228601"/>
                <a:ext cx="10860258" cy="6439485"/>
              </a:xfrm>
            </p:spPr>
            <p:txBody>
              <a:bodyPr>
                <a:noAutofit/>
              </a:bodyPr>
              <a:lstStyle/>
              <a:p>
                <a:r>
                  <a:rPr lang="en-US" sz="1800" b="1"/>
                  <a:t>Logarithmic Differentiation :</a:t>
                </a:r>
              </a:p>
              <a:p>
                <a:pPr marL="457200" lvl="1" indent="0">
                  <a:buNone/>
                </a:pPr>
                <a:r>
                  <a:rPr lang="en-US" sz="1800"/>
                  <a:t>The derivatives of complicated functions involving products, quotients or power can often be simplified by taking logarithms .</a:t>
                </a:r>
              </a:p>
              <a:p>
                <a:pPr marL="914400" lvl="2" indent="0" algn="r">
                  <a:buNone/>
                </a:pPr>
                <a:r>
                  <a:rPr lang="en-US" sz="1800" b="1"/>
                  <a:t>Example</a:t>
                </a:r>
                <a:r>
                  <a:rPr lang="en-US" sz="1800"/>
                  <a:t> </a:t>
                </a:r>
                <a:r>
                  <a:rPr lang="en-US" sz="1800" b="1"/>
                  <a:t>:</a:t>
                </a:r>
                <a:r>
                  <a:rPr lang="en-US" sz="1800"/>
                  <a:t> P-220  # 7, 8.       </a:t>
                </a:r>
                <a:r>
                  <a:rPr lang="en-US" sz="1800" b="1"/>
                  <a:t>Ex:</a:t>
                </a:r>
                <a:r>
                  <a:rPr lang="en-US" sz="1800"/>
                  <a:t> P-223 # 39, 41, 43, 44, 48.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b="1"/>
                  <a:t>Properties of logarithmic functions:</a:t>
                </a:r>
                <a:r>
                  <a:rPr lang="en-US" sz="180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𝑀𝑁</m:t>
                            </m:r>
                          </m:e>
                        </m:d>
                      </m:e>
                    </m:func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func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,  </m:t>
                        </m:r>
                        <m:func>
                          <m:func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func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r>
                  <a:rPr lang="en-US" sz="1800"/>
                  <a:t>     </a:t>
                </a:r>
                <a:endParaRPr lang="en-US" sz="1800" b="1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u="sng"/>
                  <a:t>Example1</a:t>
                </a:r>
                <a:r>
                  <a:rPr lang="en-US" sz="1800"/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1800"/>
                  <a:t>,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+1)]</m:t>
                            </m:r>
                          </m:e>
                        </m:fun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e>
                    </m:func>
                  </m:oMath>
                </a14:m>
                <a:endParaRPr lang="en-US" sz="1800" b="0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/>
                  <a:t>Differentiating w.r.t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/>
                  <a:t>,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</m:oMath>
                </a14:m>
                <a:endParaRPr lang="en-US" sz="1800" b="0" i="1">
                  <a:latin typeface="Cambria Math" panose="02040503050406030204" pitchFamily="18" charset="0"/>
                </a:endParaRPr>
              </a:p>
              <a:p>
                <a:pPr marL="2286000" lvl="5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∴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ra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d>
                  </m:oMath>
                </a14:m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1800" u="sng"/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 u="sng"/>
                  <a:t>Example2</a:t>
                </a:r>
                <a:r>
                  <a:rPr lang="en-US" sz="1800"/>
                  <a:t>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      </m:t>
                    </m:r>
                  </m:oMath>
                </a14:m>
                <a:r>
                  <a:rPr lang="en-US" sz="180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</m:fun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1800" b="0" i="1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1800"/>
                  <a:t>Differentiating w.r.t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.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    </m:t>
                            </m:r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8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unc>
                                              <m:funcPr>
                                                <m:ctrlP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800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func>
                                          </m:num>
                                          <m:den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func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sz="1800" u="sng"/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800" b="1"/>
                  <a:t>Derivative of inverse Trigonometric function :   </a:t>
                </a:r>
                <a:r>
                  <a:rPr lang="en-US" sz="800"/>
                  <a:t>       </a:t>
                </a:r>
                <a:r>
                  <a:rPr lang="en-US"/>
                  <a:t> </a:t>
                </a:r>
                <a:r>
                  <a:rPr lang="en-US" sz="18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sz="1800"/>
                  <a:t>,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800" dirty="0"/>
                          <m:t>tan</m:t>
                        </m:r>
                        <m:r>
                          <m:rPr>
                            <m:nor/>
                          </m:rPr>
                          <a:rPr lang="en-US" sz="1800" baseline="30000" dirty="0"/>
                          <m:t>−1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1800"/>
              </a:p>
              <a:p>
                <a:pPr marL="1371600" lvl="3" indent="0" algn="r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800"/>
                  <a:t>      </a:t>
                </a:r>
                <a:r>
                  <a:rPr lang="en-US"/>
                  <a:t> </a:t>
                </a:r>
              </a:p>
              <a:p>
                <a:pPr marL="1371600" lvl="3" indent="0" algn="r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b="1"/>
                  <a:t>Example</a:t>
                </a:r>
                <a:r>
                  <a:rPr lang="en-US"/>
                  <a:t> </a:t>
                </a:r>
                <a:r>
                  <a:rPr lang="en-US" b="1"/>
                  <a:t>:</a:t>
                </a:r>
                <a:r>
                  <a:rPr lang="en-US"/>
                  <a:t> P-213 #5. </a:t>
                </a:r>
                <a:r>
                  <a:rPr lang="en-US" b="1"/>
                  <a:t>Ex:</a:t>
                </a:r>
                <a:r>
                  <a:rPr lang="en-US"/>
                  <a:t> P-213   sin</a:t>
                </a:r>
                <a:r>
                  <a:rPr lang="en-US" baseline="30000"/>
                  <a:t>-1</a:t>
                </a:r>
                <a:r>
                  <a:rPr lang="en-US"/>
                  <a:t>x, cos</a:t>
                </a:r>
                <a:r>
                  <a:rPr lang="en-US" baseline="30000"/>
                  <a:t>-1</a:t>
                </a:r>
                <a:r>
                  <a:rPr lang="en-US"/>
                  <a:t>x, tan</a:t>
                </a:r>
                <a:r>
                  <a:rPr lang="en-US" baseline="30000"/>
                  <a:t>-1</a:t>
                </a:r>
                <a:r>
                  <a:rPr lang="en-US"/>
                  <a:t>x, sec</a:t>
                </a:r>
                <a:r>
                  <a:rPr lang="en-US" baseline="30000"/>
                  <a:t>-1</a:t>
                </a:r>
                <a:r>
                  <a:rPr lang="en-US"/>
                  <a:t>x.</a:t>
                </a:r>
                <a:endParaRPr lang="en-US" sz="1800" b="1"/>
              </a:p>
              <a:p>
                <a:pPr marL="0" indent="0">
                  <a:buNone/>
                </a:pPr>
                <a:r>
                  <a:rPr lang="en-US" sz="2200"/>
                  <a:t>              </a:t>
                </a:r>
                <a:r>
                  <a:rPr lang="en-US" sz="1800"/>
                  <a:t> </a:t>
                </a:r>
              </a:p>
              <a:p>
                <a:pPr marL="1371600" lvl="4" indent="0">
                  <a:buNone/>
                </a:pPr>
                <a:endParaRPr lang="en-US" sz="1200"/>
              </a:p>
              <a:p>
                <a:pPr marL="1371600" lvl="4" indent="0">
                  <a:buNone/>
                </a:pPr>
                <a:endParaRPr lang="en-US" sz="12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640" y="228601"/>
                <a:ext cx="10860258" cy="6439485"/>
              </a:xfrm>
              <a:blipFill>
                <a:blip r:embed="rId2"/>
                <a:stretch>
                  <a:fillRect l="-449" t="-947" r="-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50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B5CEB4-0A91-46D2-8ECD-4BF9BB0EDC26}"/>
                  </a:ext>
                </a:extLst>
              </p:cNvPr>
              <p:cNvSpPr txBox="1"/>
              <p:nvPr/>
            </p:nvSpPr>
            <p:spPr>
              <a:xfrm>
                <a:off x="662609" y="516835"/>
                <a:ext cx="10946295" cy="599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/>
                  <a:t>Hyperbolic functions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csch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sinh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lvl="7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  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ch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     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coth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/>
              </a:p>
              <a:p>
                <a:pPr lvl="1"/>
                <a:endParaRPr lang="en-US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/>
                  <a:t>Derivatives of</a:t>
                </a:r>
                <a:r>
                  <a:rPr lang="en-US"/>
                  <a:t> </a:t>
                </a:r>
                <a:r>
                  <a:rPr lang="en-US" b="1"/>
                  <a:t>Hyperbolic functions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cosh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csch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)=−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csch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coth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cosh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sech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)=−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sech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func>
                                        <m:func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tanh</m:t>
                                          </m:r>
                                        </m:fNam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/>
              </a:p>
              <a:p>
                <a:pPr lvl="1" algn="ctr"/>
                <a:endParaRPr lang="en-US"/>
              </a:p>
              <a:p>
                <a:pPr lvl="1" algn="ctr"/>
                <a:endParaRPr lang="en-US"/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h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      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ot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)=−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csch</m:t>
                                          </m:r>
                                        </m:e>
                                        <m:sup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/>
              </a:p>
              <a:p>
                <a:pPr lvl="1" algn="ctr"/>
                <a:endParaRPr lang="en-US"/>
              </a:p>
              <a:p>
                <a:pPr lvl="1" algn="r"/>
                <a:r>
                  <a:rPr lang="en-US" b="1"/>
                  <a:t>Exercise: </a:t>
                </a:r>
                <a:r>
                  <a:rPr lang="en-US"/>
                  <a:t>P-264 #30-35</a:t>
                </a:r>
                <a:endParaRPr lang="en-US" b="1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B5CEB4-0A91-46D2-8ECD-4BF9BB0ED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09" y="516835"/>
                <a:ext cx="10946295" cy="5997732"/>
              </a:xfrm>
              <a:prstGeom prst="rect">
                <a:avLst/>
              </a:prstGeom>
              <a:blipFill>
                <a:blip r:embed="rId2"/>
                <a:stretch>
                  <a:fillRect t="-610" r="-501" b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69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762E0A-F012-4865-B22A-66CD7AE3225A}"/>
                  </a:ext>
                </a:extLst>
              </p:cNvPr>
              <p:cNvSpPr txBox="1"/>
              <p:nvPr/>
            </p:nvSpPr>
            <p:spPr>
              <a:xfrm>
                <a:off x="854980" y="326671"/>
                <a:ext cx="11198087" cy="6339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Wingdings" panose="05000000000000000000" pitchFamily="2" charset="2"/>
                  <a:buChar char="q"/>
                </a:pPr>
                <a:r>
                  <a:rPr lang="en-US" b="1"/>
                  <a:t>Application of Differentiation</a:t>
                </a:r>
                <a:endParaRPr lang="en-US"/>
              </a:p>
              <a:p>
                <a:pPr lvl="2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u="sng"/>
                  <a:t>The equation of the tangent </a:t>
                </a:r>
                <a:r>
                  <a:rPr lang="en-US"/>
                  <a:t> to the curve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1400"/>
              </a:p>
              <a:p>
                <a:pPr>
                  <a:spcAft>
                    <a:spcPts val="600"/>
                  </a:spcAft>
                </a:pPr>
                <a:r>
                  <a:rPr lang="en-US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/>
              </a:p>
              <a:p>
                <a:pPr lvl="2"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:r>
                  <a:rPr lang="en-US" u="sng"/>
                  <a:t>The equation of the normal</a:t>
                </a:r>
                <a:r>
                  <a:rPr lang="en-US"/>
                  <a:t>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1000"/>
              </a:p>
              <a:p>
                <a:pPr lvl="6">
                  <a:spcAft>
                    <a:spcPts val="600"/>
                  </a:spcAft>
                </a:pPr>
                <a:r>
                  <a:rPr lang="en-US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0 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, </m:t>
                    </m:r>
                  </m:oMath>
                </a14:m>
                <a:r>
                  <a:rPr lang="en-US"/>
                  <a:t>provided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/>
                  <a:t>.</a:t>
                </a:r>
              </a:p>
              <a:p>
                <a:pPr indent="-457200" algn="r">
                  <a:spcAft>
                    <a:spcPts val="600"/>
                  </a:spcAft>
                </a:pPr>
                <a:r>
                  <a:rPr lang="en-US"/>
                  <a:t> </a:t>
                </a:r>
                <a:r>
                  <a:rPr lang="en-US" b="1"/>
                  <a:t>Example</a:t>
                </a:r>
                <a:r>
                  <a:rPr lang="en-US"/>
                  <a:t> </a:t>
                </a:r>
                <a:r>
                  <a:rPr lang="en-US" b="1"/>
                  <a:t>:</a:t>
                </a:r>
                <a:r>
                  <a:rPr lang="en-US"/>
                  <a:t> P-209 # 1(b), 2(b).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/>
                  <a:t>Exercise</a:t>
                </a:r>
                <a:r>
                  <a:rPr lang="en-US"/>
                  <a:t> (P-215)#27    Find the equation of the tangent and normal to the curve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/>
                  <a:t>  at the point (2, 1).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/>
                  <a:t>Solution</a:t>
                </a:r>
                <a:r>
                  <a:rPr lang="en-US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Diff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    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/>
                  <a:t>Now putting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       →        4−1−2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US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𝑑𝑦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𝑑𝑥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2, 1</m:t>
                              </m:r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/>
                  <a:t>The equation of the tangent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/>
                  <a:t>     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/>
                  <a:t>and the normal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762E0A-F012-4865-B22A-66CD7AE32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80" y="326671"/>
                <a:ext cx="11198087" cy="6339877"/>
              </a:xfrm>
              <a:prstGeom prst="rect">
                <a:avLst/>
              </a:prstGeom>
              <a:blipFill>
                <a:blip r:embed="rId2"/>
                <a:stretch>
                  <a:fillRect l="-435" t="-577" r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839F8AC-AD3F-49DE-B50C-C4C621EE6856}"/>
              </a:ext>
            </a:extLst>
          </p:cNvPr>
          <p:cNvSpPr txBox="1"/>
          <p:nvPr/>
        </p:nvSpPr>
        <p:spPr>
          <a:xfrm>
            <a:off x="9451278" y="182508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52BAB-CF6C-4B84-A074-7BDD4825D4C8}"/>
              </a:ext>
            </a:extLst>
          </p:cNvPr>
          <p:cNvSpPr txBox="1"/>
          <p:nvPr/>
        </p:nvSpPr>
        <p:spPr>
          <a:xfrm>
            <a:off x="9630937" y="61083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736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9E80B6-EE0C-4814-A531-6E08C0027503}"/>
                  </a:ext>
                </a:extLst>
              </p:cNvPr>
              <p:cNvSpPr txBox="1"/>
              <p:nvPr/>
            </p:nvSpPr>
            <p:spPr>
              <a:xfrm>
                <a:off x="1968442" y="853620"/>
                <a:ext cx="10853531" cy="6224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/>
                  <a:t>Example</a:t>
                </a:r>
                <a:r>
                  <a:rPr lang="en-US"/>
                  <a:t>- Determine the equation of the tangent and normal to the curve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b="1" u="sng"/>
                  <a:t>   </a:t>
                </a:r>
                <a:r>
                  <a:rPr lang="en-US"/>
                  <a:t>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u="sng"/>
                  <a:t>Solution</a:t>
                </a:r>
                <a:r>
                  <a:rPr lang="en-US"/>
                  <a:t>:                                      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+12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b="1"/>
                  <a:t>  .       </a:t>
                </a:r>
                <a:r>
                  <a:rPr lang="en-US"/>
                  <a:t>Putting 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b="1"/>
                  <a:t>,    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+9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+2=−4+12−9+2=1</m:t>
                      </m:r>
                    </m:oMath>
                  </m:oMathPara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Therefore the tangent to the curve passes through the point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(−1, 1)</m:t>
                    </m:r>
                  </m:oMath>
                </a14:m>
                <a:r>
                  <a:rPr lang="en-US"/>
                  <a:t>.  Let us find 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+9            →      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+9=12−24+9=−3.</m:t>
                    </m:r>
                  </m:oMath>
                </a14:m>
                <a:r>
                  <a:rPr lang="en-US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Therefore the slope of the tangent to the curve at the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(−1, 1)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/>
                  <a:t>The equation of the tangent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en-US"/>
                  <a:t> is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−1=−3(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−(−1))</m:t>
                      </m:r>
                    </m:oMath>
                  </m:oMathPara>
                </a14:m>
                <a:endParaRPr lang="en-US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−1=−3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−1=−3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−3              →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/>
              </a:p>
              <a:p>
                <a:pPr>
                  <a:lnSpc>
                    <a:spcPct val="150000"/>
                  </a:lnSpc>
                </a:pPr>
                <a:r>
                  <a:rPr lang="en-US"/>
                  <a:t>The equation of the normal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en-US"/>
                  <a:t> is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−(−1))</m:t>
                      </m:r>
                    </m:oMath>
                  </m:oMathPara>
                </a14:m>
                <a:endParaRPr lang="en-US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9E80B6-EE0C-4814-A531-6E08C0027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442" y="853620"/>
                <a:ext cx="10853531" cy="6224012"/>
              </a:xfrm>
              <a:prstGeom prst="rect">
                <a:avLst/>
              </a:prstGeom>
              <a:blipFill>
                <a:blip r:embed="rId2"/>
                <a:stretch>
                  <a:fillRect l="-506" t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4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18DF57-F237-433E-AEFF-409908AC036D}"/>
                  </a:ext>
                </a:extLst>
              </p:cNvPr>
              <p:cNvSpPr txBox="1"/>
              <p:nvPr/>
            </p:nvSpPr>
            <p:spPr>
              <a:xfrm>
                <a:off x="573091" y="486843"/>
                <a:ext cx="11408898" cy="6309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/>
                  <a:t> </a:t>
                </a:r>
                <a:r>
                  <a:rPr lang="en-US" b="1" u="sng"/>
                  <a:t>Exercise</a:t>
                </a:r>
                <a:r>
                  <a:rPr lang="en-US"/>
                  <a:t>  (P-655)#3     Find the equations of the tangent and normal to the curve at the given point.</a:t>
                </a:r>
              </a:p>
              <a:p>
                <a:pPr lvl="4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+1,       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=−1.</m:t>
                    </m:r>
                  </m:oMath>
                </a14:m>
                <a:r>
                  <a:rPr lang="en-US"/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/>
                  <a:t>Solution </a:t>
                </a:r>
                <a:r>
                  <a:rPr lang="en-US"/>
                  <a:t>   Putting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=−1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  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/>
                  <a:t>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/>
                  <a:t>Now,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,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−4+1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</m:t>
                    </m:r>
                  </m:oMath>
                </a14:m>
                <a:endParaRPr lang="en-US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/>
                  <a:t>The equation of the tangent at (0,0):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−0=−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→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</m:t>
                    </m:r>
                  </m:oMath>
                </a14:m>
                <a:endParaRPr lang="en-US" b="0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/>
                  <a:t>The equation of the normal at (0, 0):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          →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→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 .</m:t>
                    </m:r>
                  </m:oMath>
                </a14:m>
                <a:r>
                  <a:rPr lang="en-US"/>
                  <a:t>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 u="sng"/>
                  <a:t>Exercise</a:t>
                </a:r>
                <a:r>
                  <a:rPr lang="en-US"/>
                  <a:t>  (P-655)#5     Find the equation of the tangent and normal to the curve at the given point. 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 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u="sng"/>
                  <a:t>Solution</a:t>
                </a:r>
                <a:r>
                  <a:rPr lang="en-US"/>
                  <a:t>   Putting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 we get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    and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/>
                  <a:t>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/>
                  <a:t>Now,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,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𝑑𝑦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/>
                  <a:t> 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/>
                  <a:t>The equation of the tangent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/>
                  <a:t>: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   →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>
                  <a:ea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/>
                  <a:t>The equation of the normal 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/>
                  <a:t>: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       →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b="1"/>
              </a:p>
              <a:p>
                <a:pPr algn="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b="1"/>
                  <a:t>Exercise:</a:t>
                </a:r>
                <a:r>
                  <a:rPr lang="en-US"/>
                  <a:t>P-180 # 33, 34, 35   </a:t>
                </a:r>
                <a:r>
                  <a:rPr lang="en-US" b="1"/>
                  <a:t> P-215</a:t>
                </a:r>
                <a:r>
                  <a:rPr lang="en-US"/>
                  <a:t> # 27, 28;</a:t>
                </a:r>
                <a:r>
                  <a:rPr lang="en-US" b="1"/>
                  <a:t> P-267</a:t>
                </a:r>
                <a:r>
                  <a:rPr lang="en-US"/>
                  <a:t> # 61; </a:t>
                </a:r>
                <a:r>
                  <a:rPr lang="en-US" b="1"/>
                  <a:t>P-655</a:t>
                </a:r>
                <a:r>
                  <a:rPr lang="en-US"/>
                  <a:t> # 3-6, 9, 10. 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18DF57-F237-433E-AEFF-409908AC0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91" y="486843"/>
                <a:ext cx="11408898" cy="6309741"/>
              </a:xfrm>
              <a:prstGeom prst="rect">
                <a:avLst/>
              </a:prstGeom>
              <a:blipFill>
                <a:blip r:embed="rId2"/>
                <a:stretch>
                  <a:fillRect l="-427" t="-580" r="-1335" b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14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4F994B0480E4EA0F01584F11416CF" ma:contentTypeVersion="3" ma:contentTypeDescription="Create a new document." ma:contentTypeScope="" ma:versionID="348756e3cbd1e0ce40942f0569eff886">
  <xsd:schema xmlns:xsd="http://www.w3.org/2001/XMLSchema" xmlns:xs="http://www.w3.org/2001/XMLSchema" xmlns:p="http://schemas.microsoft.com/office/2006/metadata/properties" xmlns:ns2="dab91150-83e4-4955-ae6a-5f526aa3d51c" targetNamespace="http://schemas.microsoft.com/office/2006/metadata/properties" ma:root="true" ma:fieldsID="194dfe9ef1df8a053d75e4e27c7d71d5" ns2:_="">
    <xsd:import namespace="dab91150-83e4-4955-ae6a-5f526aa3d5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b91150-83e4-4955-ae6a-5f526aa3d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7B941BF-4E31-48AF-924A-95157634E8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B46973-FFB7-4F76-AEB4-D6AFAE54A8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C75EA6-9379-48A2-8BBC-A9A133AF40F7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Madhabi</dc:creator>
  <cp:revision>1</cp:revision>
  <dcterms:created xsi:type="dcterms:W3CDTF">2020-05-05T14:24:17Z</dcterms:created>
  <dcterms:modified xsi:type="dcterms:W3CDTF">2022-03-07T20:29:33Z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0x0101002D64F994B0480E4EA0F01584F11416CF</vt:lpwstr>
  </property>
</Properties>
</file>