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19"/>
  </p:notesMasterIdLst>
  <p:sldIdLst>
    <p:sldId id="256" r:id="rId2"/>
    <p:sldId id="257" r:id="rId3"/>
    <p:sldId id="258" r:id="rId4"/>
    <p:sldId id="259" r:id="rId5"/>
    <p:sldId id="295" r:id="rId6"/>
    <p:sldId id="286" r:id="rId7"/>
    <p:sldId id="287" r:id="rId8"/>
    <p:sldId id="288" r:id="rId9"/>
    <p:sldId id="291" r:id="rId10"/>
    <p:sldId id="289" r:id="rId11"/>
    <p:sldId id="296" r:id="rId12"/>
    <p:sldId id="292" r:id="rId13"/>
    <p:sldId id="293" r:id="rId14"/>
    <p:sldId id="297" r:id="rId15"/>
    <p:sldId id="298" r:id="rId16"/>
    <p:sldId id="299" r:id="rId17"/>
    <p:sldId id="27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D2A534-B1F9-4F4D-B090-234F5077F860}" v="12" dt="2023-11-01T09:03:42.3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45" d="100"/>
          <a:sy n="45" d="100"/>
        </p:scale>
        <p:origin x="1193"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Afroza Nahar" userId="9d1ccd36-b394-4689-9b8e-4086784d03ec" providerId="ADAL" clId="{1ED2A534-B1F9-4F4D-B090-234F5077F860}"/>
    <pc:docChg chg="modSld sldOrd">
      <pc:chgData name="Dr. Afroza Nahar" userId="9d1ccd36-b394-4689-9b8e-4086784d03ec" providerId="ADAL" clId="{1ED2A534-B1F9-4F4D-B090-234F5077F860}" dt="2023-11-06T03:42:55.695" v="33" actId="20577"/>
      <pc:docMkLst>
        <pc:docMk/>
      </pc:docMkLst>
      <pc:sldChg chg="modSp mod">
        <pc:chgData name="Dr. Afroza Nahar" userId="9d1ccd36-b394-4689-9b8e-4086784d03ec" providerId="ADAL" clId="{1ED2A534-B1F9-4F4D-B090-234F5077F860}" dt="2023-11-06T03:42:55.695" v="33" actId="20577"/>
        <pc:sldMkLst>
          <pc:docMk/>
          <pc:sldMk cId="2004203309" sldId="256"/>
        </pc:sldMkLst>
        <pc:spChg chg="mod">
          <ac:chgData name="Dr. Afroza Nahar" userId="9d1ccd36-b394-4689-9b8e-4086784d03ec" providerId="ADAL" clId="{1ED2A534-B1F9-4F4D-B090-234F5077F860}" dt="2023-10-31T02:51:29.268" v="7" actId="20577"/>
          <ac:spMkLst>
            <pc:docMk/>
            <pc:sldMk cId="2004203309" sldId="256"/>
            <ac:spMk id="6" creationId="{FA8C51C5-868C-4051-A04F-FC945CA34685}"/>
          </ac:spMkLst>
        </pc:spChg>
        <pc:spChg chg="mod">
          <ac:chgData name="Dr. Afroza Nahar" userId="9d1ccd36-b394-4689-9b8e-4086784d03ec" providerId="ADAL" clId="{1ED2A534-B1F9-4F4D-B090-234F5077F860}" dt="2023-11-06T03:42:55.695" v="33" actId="20577"/>
          <ac:spMkLst>
            <pc:docMk/>
            <pc:sldMk cId="2004203309" sldId="256"/>
            <ac:spMk id="7" creationId="{341AB14A-DC6C-4689-AD70-C6C8EFF28C33}"/>
          </ac:spMkLst>
        </pc:spChg>
      </pc:sldChg>
      <pc:sldChg chg="modSp ord">
        <pc:chgData name="Dr. Afroza Nahar" userId="9d1ccd36-b394-4689-9b8e-4086784d03ec" providerId="ADAL" clId="{1ED2A534-B1F9-4F4D-B090-234F5077F860}" dt="2023-11-05T08:24:48.098" v="23"/>
        <pc:sldMkLst>
          <pc:docMk/>
          <pc:sldMk cId="3280126140" sldId="291"/>
        </pc:sldMkLst>
        <pc:spChg chg="mod">
          <ac:chgData name="Dr. Afroza Nahar" userId="9d1ccd36-b394-4689-9b8e-4086784d03ec" providerId="ADAL" clId="{1ED2A534-B1F9-4F4D-B090-234F5077F860}" dt="2023-11-01T09:03:42.387" v="21" actId="1035"/>
          <ac:spMkLst>
            <pc:docMk/>
            <pc:sldMk cId="3280126140" sldId="291"/>
            <ac:spMk id="6" creationId="{E8E7A308-651B-4DEF-8A26-58B94081C36F}"/>
          </ac:spMkLst>
        </pc:spChg>
        <pc:spChg chg="mod">
          <ac:chgData name="Dr. Afroza Nahar" userId="9d1ccd36-b394-4689-9b8e-4086784d03ec" providerId="ADAL" clId="{1ED2A534-B1F9-4F4D-B090-234F5077F860}" dt="2023-11-01T09:03:42.387" v="21" actId="1035"/>
          <ac:spMkLst>
            <pc:docMk/>
            <pc:sldMk cId="3280126140" sldId="291"/>
            <ac:spMk id="7" creationId="{F9E86821-A0A4-4019-9CBE-C77AFD3091CA}"/>
          </ac:spMkLst>
        </pc:spChg>
        <pc:spChg chg="mod">
          <ac:chgData name="Dr. Afroza Nahar" userId="9d1ccd36-b394-4689-9b8e-4086784d03ec" providerId="ADAL" clId="{1ED2A534-B1F9-4F4D-B090-234F5077F860}" dt="2023-11-01T09:03:42.387" v="21" actId="1035"/>
          <ac:spMkLst>
            <pc:docMk/>
            <pc:sldMk cId="3280126140" sldId="291"/>
            <ac:spMk id="8" creationId="{7D38FA89-83AF-4487-AA39-4F4877478F48}"/>
          </ac:spMkLst>
        </pc:spChg>
        <pc:spChg chg="mod">
          <ac:chgData name="Dr. Afroza Nahar" userId="9d1ccd36-b394-4689-9b8e-4086784d03ec" providerId="ADAL" clId="{1ED2A534-B1F9-4F4D-B090-234F5077F860}" dt="2023-11-01T09:03:42.387" v="21" actId="1035"/>
          <ac:spMkLst>
            <pc:docMk/>
            <pc:sldMk cId="3280126140" sldId="291"/>
            <ac:spMk id="9" creationId="{8F7D73BA-DF9E-4B68-83E6-EDD19E666BA3}"/>
          </ac:spMkLst>
        </pc:spChg>
        <pc:spChg chg="mod">
          <ac:chgData name="Dr. Afroza Nahar" userId="9d1ccd36-b394-4689-9b8e-4086784d03ec" providerId="ADAL" clId="{1ED2A534-B1F9-4F4D-B090-234F5077F860}" dt="2023-11-01T09:03:42.387" v="21" actId="1035"/>
          <ac:spMkLst>
            <pc:docMk/>
            <pc:sldMk cId="3280126140" sldId="291"/>
            <ac:spMk id="10" creationId="{EAEE9DB1-F516-482A-8E87-964D4CFA3931}"/>
          </ac:spMkLst>
        </pc:spChg>
        <pc:spChg chg="mod">
          <ac:chgData name="Dr. Afroza Nahar" userId="9d1ccd36-b394-4689-9b8e-4086784d03ec" providerId="ADAL" clId="{1ED2A534-B1F9-4F4D-B090-234F5077F860}" dt="2023-11-01T09:03:42.387" v="21" actId="1035"/>
          <ac:spMkLst>
            <pc:docMk/>
            <pc:sldMk cId="3280126140" sldId="291"/>
            <ac:spMk id="15" creationId="{2FF411EC-428D-4EE2-9941-59CD26E4815E}"/>
          </ac:spMkLst>
        </pc:spChg>
        <pc:spChg chg="mod">
          <ac:chgData name="Dr. Afroza Nahar" userId="9d1ccd36-b394-4689-9b8e-4086784d03ec" providerId="ADAL" clId="{1ED2A534-B1F9-4F4D-B090-234F5077F860}" dt="2023-11-01T09:03:42.387" v="21" actId="1035"/>
          <ac:spMkLst>
            <pc:docMk/>
            <pc:sldMk cId="3280126140" sldId="291"/>
            <ac:spMk id="16" creationId="{E7242A48-4A21-4E06-8C7C-3089CCE23D37}"/>
          </ac:spMkLst>
        </pc:spChg>
        <pc:spChg chg="mod">
          <ac:chgData name="Dr. Afroza Nahar" userId="9d1ccd36-b394-4689-9b8e-4086784d03ec" providerId="ADAL" clId="{1ED2A534-B1F9-4F4D-B090-234F5077F860}" dt="2023-11-01T09:03:42.387" v="21" actId="1035"/>
          <ac:spMkLst>
            <pc:docMk/>
            <pc:sldMk cId="3280126140" sldId="291"/>
            <ac:spMk id="17" creationId="{B8F48B85-427F-4FE1-9878-2152FB83CF86}"/>
          </ac:spMkLst>
        </pc:spChg>
        <pc:spChg chg="mod">
          <ac:chgData name="Dr. Afroza Nahar" userId="9d1ccd36-b394-4689-9b8e-4086784d03ec" providerId="ADAL" clId="{1ED2A534-B1F9-4F4D-B090-234F5077F860}" dt="2023-11-01T09:03:42.387" v="21" actId="1035"/>
          <ac:spMkLst>
            <pc:docMk/>
            <pc:sldMk cId="3280126140" sldId="291"/>
            <ac:spMk id="18" creationId="{A73D29FE-8394-4FDC-AD9B-DFB59FA43D3C}"/>
          </ac:spMkLst>
        </pc:spChg>
        <pc:spChg chg="mod">
          <ac:chgData name="Dr. Afroza Nahar" userId="9d1ccd36-b394-4689-9b8e-4086784d03ec" providerId="ADAL" clId="{1ED2A534-B1F9-4F4D-B090-234F5077F860}" dt="2023-11-01T09:03:42.387" v="21" actId="1035"/>
          <ac:spMkLst>
            <pc:docMk/>
            <pc:sldMk cId="3280126140" sldId="291"/>
            <ac:spMk id="19" creationId="{F42D3EE7-B207-42F6-BEC4-2453C5DA0121}"/>
          </ac:spMkLst>
        </pc:spChg>
        <pc:cxnChg chg="mod">
          <ac:chgData name="Dr. Afroza Nahar" userId="9d1ccd36-b394-4689-9b8e-4086784d03ec" providerId="ADAL" clId="{1ED2A534-B1F9-4F4D-B090-234F5077F860}" dt="2023-11-01T09:03:42.387" v="21" actId="1035"/>
          <ac:cxnSpMkLst>
            <pc:docMk/>
            <pc:sldMk cId="3280126140" sldId="291"/>
            <ac:cxnSpMk id="11" creationId="{0AC36044-FE04-4739-BA1F-3AF9FDEAEECA}"/>
          </ac:cxnSpMkLst>
        </pc:cxnChg>
        <pc:cxnChg chg="mod">
          <ac:chgData name="Dr. Afroza Nahar" userId="9d1ccd36-b394-4689-9b8e-4086784d03ec" providerId="ADAL" clId="{1ED2A534-B1F9-4F4D-B090-234F5077F860}" dt="2023-11-01T09:03:42.387" v="21" actId="1035"/>
          <ac:cxnSpMkLst>
            <pc:docMk/>
            <pc:sldMk cId="3280126140" sldId="291"/>
            <ac:cxnSpMk id="12" creationId="{3598AA5C-4D71-4029-BD00-D32392C292F2}"/>
          </ac:cxnSpMkLst>
        </pc:cxnChg>
        <pc:cxnChg chg="mod">
          <ac:chgData name="Dr. Afroza Nahar" userId="9d1ccd36-b394-4689-9b8e-4086784d03ec" providerId="ADAL" clId="{1ED2A534-B1F9-4F4D-B090-234F5077F860}" dt="2023-11-01T09:03:42.387" v="21" actId="1035"/>
          <ac:cxnSpMkLst>
            <pc:docMk/>
            <pc:sldMk cId="3280126140" sldId="291"/>
            <ac:cxnSpMk id="13" creationId="{4A99314E-CDC3-4EF2-B286-B26C9AF9F5EC}"/>
          </ac:cxnSpMkLst>
        </pc:cxnChg>
        <pc:cxnChg chg="mod">
          <ac:chgData name="Dr. Afroza Nahar" userId="9d1ccd36-b394-4689-9b8e-4086784d03ec" providerId="ADAL" clId="{1ED2A534-B1F9-4F4D-B090-234F5077F860}" dt="2023-11-01T09:03:42.387" v="21" actId="1035"/>
          <ac:cxnSpMkLst>
            <pc:docMk/>
            <pc:sldMk cId="3280126140" sldId="291"/>
            <ac:cxnSpMk id="14" creationId="{AF4BF9A7-DAA7-4782-9B1F-711BE68C7A34}"/>
          </ac:cxnSpMkLst>
        </pc:cxnChg>
        <pc:cxnChg chg="mod">
          <ac:chgData name="Dr. Afroza Nahar" userId="9d1ccd36-b394-4689-9b8e-4086784d03ec" providerId="ADAL" clId="{1ED2A534-B1F9-4F4D-B090-234F5077F860}" dt="2023-11-01T09:03:42.387" v="21" actId="1035"/>
          <ac:cxnSpMkLst>
            <pc:docMk/>
            <pc:sldMk cId="3280126140" sldId="291"/>
            <ac:cxnSpMk id="20" creationId="{9EA855A1-45C6-43CF-9D43-40AA861EDB1A}"/>
          </ac:cxnSpMkLst>
        </pc:cxnChg>
      </pc:sldChg>
      <pc:sldChg chg="modSp mod">
        <pc:chgData name="Dr. Afroza Nahar" userId="9d1ccd36-b394-4689-9b8e-4086784d03ec" providerId="ADAL" clId="{1ED2A534-B1F9-4F4D-B090-234F5077F860}" dt="2023-11-01T04:41:14.393" v="9" actId="207"/>
        <pc:sldMkLst>
          <pc:docMk/>
          <pc:sldMk cId="1658992838" sldId="293"/>
        </pc:sldMkLst>
        <pc:spChg chg="mod">
          <ac:chgData name="Dr. Afroza Nahar" userId="9d1ccd36-b394-4689-9b8e-4086784d03ec" providerId="ADAL" clId="{1ED2A534-B1F9-4F4D-B090-234F5077F860}" dt="2023-11-01T04:41:14.393" v="9" actId="207"/>
          <ac:spMkLst>
            <pc:docMk/>
            <pc:sldMk cId="1658992838" sldId="293"/>
            <ac:spMk id="4" creationId="{37996FEC-8379-43E0-A825-4EBBFB8699F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11/6/2023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1480602751"/>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621900584"/>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99394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60106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804700"/>
            <a:ext cx="4045773" cy="54276"/>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0084" y="0"/>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723116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778564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b">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b">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311203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585" y="845550"/>
            <a:ext cx="3087311" cy="2216304"/>
          </a:xfrm>
          <a:prstGeom prst="rect">
            <a:avLst/>
          </a:prstGeom>
          <a:solidFill>
            <a:schemeClr val="bg2">
              <a:lumMod val="50000"/>
            </a:schemeClr>
          </a:solidFill>
        </p:spPr>
        <p:txBody>
          <a:bodyPr anchor="b">
            <a:noAutofit/>
          </a:bodyPr>
          <a:lstStyle>
            <a:lvl1pPr algn="ctr">
              <a:defRPr sz="3600" b="1">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52712" y="65642"/>
            <a:ext cx="5783649"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Text Placeholder 3"/>
          <p:cNvSpPr>
            <a:spLocks noGrp="1"/>
          </p:cNvSpPr>
          <p:nvPr>
            <p:ph type="body" sz="half" idx="2" hasCustomPrompt="1"/>
          </p:nvPr>
        </p:nvSpPr>
        <p:spPr>
          <a:xfrm>
            <a:off x="27712" y="3061855"/>
            <a:ext cx="3079184" cy="3375176"/>
          </a:xfrm>
          <a:prstGeom prst="rect">
            <a:avLst/>
          </a:prstGeom>
          <a:solidFill>
            <a:schemeClr val="bg2">
              <a:lumMod val="75000"/>
            </a:schemeClr>
          </a:solidFill>
        </p:spPr>
        <p:txBody>
          <a:bodyPr>
            <a:normAutofit/>
          </a:bodyPr>
          <a:lstStyle>
            <a:lvl1pPr marL="0" indent="0" algn="ctr">
              <a:spcBef>
                <a:spcPts val="338"/>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306" y="3150023"/>
            <a:ext cx="6431289" cy="151690"/>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845128" y="376516"/>
            <a:ext cx="2261768" cy="151690"/>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4180677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05928" y="32632"/>
            <a:ext cx="5930435" cy="639865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12" name="Rectangle 11"/>
          <p:cNvSpPr/>
          <p:nvPr/>
        </p:nvSpPr>
        <p:spPr>
          <a:xfrm>
            <a:off x="2" y="4267204"/>
            <a:ext cx="3027363" cy="2120153"/>
          </a:xfrm>
          <a:prstGeom prst="rect">
            <a:avLst/>
          </a:prstGeom>
          <a:solidFill>
            <a:schemeClr val="accent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a:solidFill>
                <a:schemeClr val="tx1"/>
              </a:solidFill>
              <a:latin typeface="+mj-lt"/>
              <a:ea typeface="+mj-ea"/>
              <a:cs typeface="+mj-cs"/>
            </a:endParaRP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 y="835770"/>
            <a:ext cx="3027363" cy="34344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85562" y="3139802"/>
            <a:ext cx="6431289" cy="15169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0"/>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633881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694875"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694875"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694875"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846570" y="-5742"/>
            <a:ext cx="5297428" cy="6437034"/>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555078" y="3137416"/>
            <a:ext cx="6431289" cy="15169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0"/>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735862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1"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0"/>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399"/>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29" name="Group 28">
            <a:extLst>
              <a:ext uri="{FF2B5EF4-FFF2-40B4-BE49-F238E27FC236}">
                <a16:creationId xmlns:a16="http://schemas.microsoft.com/office/drawing/2014/main" id="{A2F1777A-2E32-409A-A1FC-A790B44E0323}"/>
              </a:ext>
            </a:extLst>
          </p:cNvPr>
          <p:cNvGrpSpPr/>
          <p:nvPr userDrawn="1"/>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817254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23170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1_3 Pictures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3" y="4955894"/>
            <a:ext cx="5904853"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1" y="14282"/>
            <a:ext cx="5904853" cy="4932247"/>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4" name="Text Placeholder 3"/>
          <p:cNvSpPr>
            <a:spLocks noGrp="1"/>
          </p:cNvSpPr>
          <p:nvPr>
            <p:ph type="body" sz="half" idx="2" hasCustomPrompt="1"/>
          </p:nvPr>
        </p:nvSpPr>
        <p:spPr>
          <a:xfrm>
            <a:off x="3236393" y="5522632"/>
            <a:ext cx="5904853"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2" y="3139802"/>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847408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ener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000" b="1" kern="120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1756850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284162" y="2079911"/>
            <a:ext cx="8574087" cy="4314538"/>
          </a:xfrm>
          <a:prstGeom prst="rect">
            <a:avLst/>
          </a:prstGeom>
        </p:spPr>
        <p:txBody>
          <a:bodyPr/>
          <a:lstStyle>
            <a:lvl1pPr>
              <a:buNone/>
              <a:defRPr/>
            </a:lvl1pPr>
          </a:lstStyle>
          <a:p>
            <a:r>
              <a:rPr lang="en-US"/>
              <a:t>Click icon to add picture</a:t>
            </a:r>
            <a:endParaRPr dirty="0"/>
          </a:p>
        </p:txBody>
      </p:sp>
      <p:grpSp>
        <p:nvGrpSpPr>
          <p:cNvPr id="7" name="Group 16"/>
          <p:cNvGrpSpPr/>
          <p:nvPr/>
        </p:nvGrpSpPr>
        <p:grpSpPr>
          <a:xfrm>
            <a:off x="526064" y="1893139"/>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4" name="Rectangle 13">
            <a:extLst>
              <a:ext uri="{FF2B5EF4-FFF2-40B4-BE49-F238E27FC236}">
                <a16:creationId xmlns:a16="http://schemas.microsoft.com/office/drawing/2014/main" id="{67528718-6E04-4BEC-ADF2-88920AA3FECE}"/>
              </a:ext>
            </a:extLst>
          </p:cNvPr>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sp>
        <p:nvSpPr>
          <p:cNvPr id="15" name="Title 1">
            <a:extLst>
              <a:ext uri="{FF2B5EF4-FFF2-40B4-BE49-F238E27FC236}">
                <a16:creationId xmlns:a16="http://schemas.microsoft.com/office/drawing/2014/main" id="{A12D0062-E6E2-4AD0-B1BB-BB917877EE84}"/>
              </a:ext>
            </a:extLst>
          </p:cNvPr>
          <p:cNvSpPr>
            <a:spLocks noGrp="1"/>
          </p:cNvSpPr>
          <p:nvPr>
            <p:ph type="ctrTitle"/>
          </p:nvPr>
        </p:nvSpPr>
        <p:spPr>
          <a:xfrm>
            <a:off x="88829" y="130346"/>
            <a:ext cx="7635519" cy="1200683"/>
          </a:xfrm>
          <a:prstGeom prst="rect">
            <a:avLst/>
          </a:prstGeom>
          <a:solidFill>
            <a:schemeClr val="bg2">
              <a:lumMod val="50000"/>
            </a:schemeClr>
          </a:solidFill>
        </p:spPr>
        <p:txBody>
          <a:bodyPr vert="horz" lIns="91440" tIns="45720" rIns="91440" bIns="45720" rtlCol="0" anchor="ctr" anchorCtr="0">
            <a:normAutofit/>
          </a:bodyPr>
          <a:lstStyle>
            <a:lvl1pPr>
              <a:defRPr sz="4000"/>
            </a:lvl1pPr>
          </a:lstStyle>
          <a:p>
            <a:pPr lvl="0">
              <a:lnSpc>
                <a:spcPts val="2588"/>
              </a:lnSpc>
            </a:pPr>
            <a:r>
              <a:rPr lang="en-US"/>
              <a:t>Click to edit Master title style</a:t>
            </a:r>
            <a:endParaRPr dirty="0"/>
          </a:p>
        </p:txBody>
      </p:sp>
      <p:sp>
        <p:nvSpPr>
          <p:cNvPr id="16" name="Subtitle 2">
            <a:extLst>
              <a:ext uri="{FF2B5EF4-FFF2-40B4-BE49-F238E27FC236}">
                <a16:creationId xmlns:a16="http://schemas.microsoft.com/office/drawing/2014/main" id="{106F8A12-C08C-4648-A6E2-8115B993BC85}"/>
              </a:ext>
            </a:extLst>
          </p:cNvPr>
          <p:cNvSpPr>
            <a:spLocks noGrp="1"/>
          </p:cNvSpPr>
          <p:nvPr>
            <p:ph type="subTitle" idx="1"/>
          </p:nvPr>
        </p:nvSpPr>
        <p:spPr>
          <a:xfrm>
            <a:off x="102130" y="1463156"/>
            <a:ext cx="8951676" cy="365125"/>
          </a:xfrm>
          <a:prstGeom prst="rect">
            <a:avLst/>
          </a:prstGeom>
        </p:spPr>
        <p:txBody>
          <a:bodyPr vert="horz" lIns="91440" tIns="45720" rIns="91440" bIns="45720" rtlCol="0">
            <a:no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000" b="1" kern="120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pic>
        <p:nvPicPr>
          <p:cNvPr id="17" name="Picture 2" descr="Image result for AIUB logo">
            <a:extLst>
              <a:ext uri="{FF2B5EF4-FFF2-40B4-BE49-F238E27FC236}">
                <a16:creationId xmlns:a16="http://schemas.microsoft.com/office/drawing/2014/main" id="{77C35A63-58FE-47BA-AA6A-E81A7A8C7C85}"/>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Footer Placeholder 4">
            <a:extLst>
              <a:ext uri="{FF2B5EF4-FFF2-40B4-BE49-F238E27FC236}">
                <a16:creationId xmlns:a16="http://schemas.microsoft.com/office/drawing/2014/main" id="{95464DC9-06F0-49C0-BD04-D4940311FC2D}"/>
              </a:ext>
            </a:extLst>
          </p:cNvPr>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Tree>
    <p:extLst>
      <p:ext uri="{BB962C8B-B14F-4D97-AF65-F5344CB8AC3E}">
        <p14:creationId xmlns:p14="http://schemas.microsoft.com/office/powerpoint/2010/main" val="2548259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wo Contents Title">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8444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4572000" y="1281745"/>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4031873"/>
          </a:xfrm>
          <a:prstGeom prst="rect">
            <a:avLst/>
          </a:prstGeom>
          <a:noFill/>
        </p:spPr>
        <p:txBody>
          <a:bodyPr wrap="square" rtlCol="0">
            <a:spAutoFit/>
          </a:bodyPr>
          <a:lstStyle/>
          <a:p>
            <a:pPr algn="just"/>
            <a:r>
              <a:rPr lang="en-US" sz="1600" b="1" i="0" kern="1200" dirty="0">
                <a:solidFill>
                  <a:schemeClr val="tx1"/>
                </a:solidFill>
                <a:effectLst/>
                <a:latin typeface="+mn-lt"/>
                <a:ea typeface="+mn-ea"/>
                <a:cs typeface="+mn-cs"/>
              </a:rPr>
              <a:t>Vision:</a:t>
            </a:r>
          </a:p>
          <a:p>
            <a:pPr algn="just"/>
            <a:r>
              <a:rPr lang="en-US" sz="160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endParaRPr lang="en-US" sz="1600" b="1" i="0" dirty="0">
              <a:solidFill>
                <a:schemeClr val="tx1"/>
              </a:solidFill>
              <a:effectLst/>
              <a:latin typeface="+mn-lt"/>
            </a:endParaRPr>
          </a:p>
          <a:p>
            <a:pPr algn="just"/>
            <a:r>
              <a:rPr lang="en-US" sz="1600" b="1" i="0" dirty="0">
                <a:solidFill>
                  <a:schemeClr val="tx1"/>
                </a:solidFill>
                <a:effectLst/>
                <a:latin typeface="+mn-lt"/>
              </a:rPr>
              <a:t>Mission:</a:t>
            </a:r>
          </a:p>
          <a:p>
            <a:pPr algn="just"/>
            <a:r>
              <a:rPr lang="en-US" sz="160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60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38255" y="1658002"/>
            <a:ext cx="4415444" cy="3046988"/>
          </a:xfrm>
          <a:prstGeom prst="rect">
            <a:avLst/>
          </a:prstGeom>
          <a:noFill/>
        </p:spPr>
        <p:txBody>
          <a:bodyPr wrap="square" rtlCol="0">
            <a:spAutoFit/>
          </a:bodyPr>
          <a:lstStyle/>
          <a:p>
            <a:pPr algn="just"/>
            <a:r>
              <a:rPr lang="en-US" sz="1600" b="1" i="0" kern="1200" dirty="0">
                <a:solidFill>
                  <a:srgbClr val="004EA8"/>
                </a:solidFill>
                <a:effectLst/>
                <a:latin typeface="+mn-lt"/>
                <a:ea typeface="+mn-ea"/>
                <a:cs typeface="+mn-cs"/>
              </a:rPr>
              <a:t>Vision:</a:t>
            </a:r>
          </a:p>
          <a:p>
            <a:pPr algn="just"/>
            <a:r>
              <a:rPr lang="en-US" sz="1600" dirty="0">
                <a:solidFill>
                  <a:srgbClr val="004EA8"/>
                </a:solidFill>
              </a:rPr>
              <a:t>AIUB Faculty of Science and Information Technology is committed to educate students with world class industry and research-oriented curriculum with a group of internationally recognized faculties</a:t>
            </a:r>
          </a:p>
          <a:p>
            <a:pPr algn="just"/>
            <a:endParaRPr lang="en-US" sz="1600" b="1" i="0" dirty="0">
              <a:solidFill>
                <a:srgbClr val="004EA8"/>
              </a:solidFill>
              <a:effectLst/>
              <a:latin typeface="+mn-lt"/>
            </a:endParaRPr>
          </a:p>
          <a:p>
            <a:pPr algn="just"/>
            <a:r>
              <a:rPr lang="en-US" sz="1600" b="1" i="0" dirty="0">
                <a:solidFill>
                  <a:srgbClr val="004EA8"/>
                </a:solidFill>
                <a:effectLst/>
                <a:latin typeface="+mn-lt"/>
              </a:rPr>
              <a:t>Mission:</a:t>
            </a:r>
          </a:p>
          <a:p>
            <a:pPr algn="just"/>
            <a:r>
              <a:rPr lang="en-US" sz="1600" dirty="0">
                <a:solidFill>
                  <a:srgbClr val="004EA8"/>
                </a:solidFill>
              </a:rPr>
              <a:t>AIUB Faculty of Science and Technology is committed to educate students with world class industry and research-oriented curriculum with a group of internationally recognized faculties.</a:t>
            </a:r>
            <a:endParaRPr lang="en-US" sz="1600" b="1" dirty="0">
              <a:solidFill>
                <a:srgbClr val="004EA8"/>
              </a:solidFill>
              <a:latin typeface="+mn-lt"/>
            </a:endParaRP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19" name="TextBox 18">
            <a:extLst>
              <a:ext uri="{FF2B5EF4-FFF2-40B4-BE49-F238E27FC236}">
                <a16:creationId xmlns:a16="http://schemas.microsoft.com/office/drawing/2014/main" id="{322DDA3C-11F6-4A31-A24A-9B89447C6B35}"/>
              </a:ext>
            </a:extLst>
          </p:cNvPr>
          <p:cNvSpPr txBox="1"/>
          <p:nvPr/>
        </p:nvSpPr>
        <p:spPr>
          <a:xfrm>
            <a:off x="0" y="128444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3" name="TextBox 22">
            <a:extLst>
              <a:ext uri="{FF2B5EF4-FFF2-40B4-BE49-F238E27FC236}">
                <a16:creationId xmlns:a16="http://schemas.microsoft.com/office/drawing/2014/main" id="{27271016-6EAB-4AD8-A786-64E4AAD6CCD3}"/>
              </a:ext>
            </a:extLst>
          </p:cNvPr>
          <p:cNvSpPr txBox="1"/>
          <p:nvPr/>
        </p:nvSpPr>
        <p:spPr>
          <a:xfrm>
            <a:off x="4572000" y="1281745"/>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4" name="TextBox 23">
            <a:extLst>
              <a:ext uri="{FF2B5EF4-FFF2-40B4-BE49-F238E27FC236}">
                <a16:creationId xmlns:a16="http://schemas.microsoft.com/office/drawing/2014/main" id="{4569D509-76CD-4C6B-A639-1409A51BCB16}"/>
              </a:ext>
            </a:extLst>
          </p:cNvPr>
          <p:cNvSpPr txBox="1"/>
          <p:nvPr/>
        </p:nvSpPr>
        <p:spPr>
          <a:xfrm>
            <a:off x="0" y="1651077"/>
            <a:ext cx="4637117" cy="4031873"/>
          </a:xfrm>
          <a:prstGeom prst="rect">
            <a:avLst/>
          </a:prstGeom>
          <a:noFill/>
        </p:spPr>
        <p:txBody>
          <a:bodyPr wrap="square" rtlCol="0">
            <a:spAutoFit/>
          </a:bodyPr>
          <a:lstStyle/>
          <a:p>
            <a:pPr algn="just"/>
            <a:r>
              <a:rPr lang="en-US" sz="1600" b="1" i="0" kern="1200" dirty="0">
                <a:solidFill>
                  <a:schemeClr val="tx1"/>
                </a:solidFill>
                <a:effectLst/>
                <a:latin typeface="+mn-lt"/>
                <a:ea typeface="+mn-ea"/>
                <a:cs typeface="+mn-cs"/>
              </a:rPr>
              <a:t>Vision:</a:t>
            </a:r>
          </a:p>
          <a:p>
            <a:pPr algn="just"/>
            <a:r>
              <a:rPr lang="en-US" sz="160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endParaRPr lang="en-US" sz="1600" b="1" i="0" dirty="0">
              <a:solidFill>
                <a:schemeClr val="tx1"/>
              </a:solidFill>
              <a:effectLst/>
              <a:latin typeface="+mn-lt"/>
            </a:endParaRPr>
          </a:p>
          <a:p>
            <a:pPr algn="just"/>
            <a:r>
              <a:rPr lang="en-US" sz="1600" b="1" i="0" dirty="0">
                <a:solidFill>
                  <a:schemeClr val="tx1"/>
                </a:solidFill>
                <a:effectLst/>
                <a:latin typeface="+mn-lt"/>
              </a:rPr>
              <a:t>Mission:</a:t>
            </a:r>
          </a:p>
          <a:p>
            <a:pPr algn="just"/>
            <a:r>
              <a:rPr lang="en-US" sz="160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600" b="0" dirty="0">
              <a:solidFill>
                <a:schemeClr val="tx1"/>
              </a:solidFill>
              <a:latin typeface="+mn-lt"/>
            </a:endParaRPr>
          </a:p>
        </p:txBody>
      </p:sp>
      <p:sp>
        <p:nvSpPr>
          <p:cNvPr id="25" name="TextBox 24">
            <a:extLst>
              <a:ext uri="{FF2B5EF4-FFF2-40B4-BE49-F238E27FC236}">
                <a16:creationId xmlns:a16="http://schemas.microsoft.com/office/drawing/2014/main" id="{97C5ADEA-9FE5-4F39-AD67-D7B96E3CF264}"/>
              </a:ext>
            </a:extLst>
          </p:cNvPr>
          <p:cNvSpPr txBox="1"/>
          <p:nvPr/>
        </p:nvSpPr>
        <p:spPr>
          <a:xfrm>
            <a:off x="4738255" y="1658002"/>
            <a:ext cx="4415444" cy="3046988"/>
          </a:xfrm>
          <a:prstGeom prst="rect">
            <a:avLst/>
          </a:prstGeom>
          <a:noFill/>
        </p:spPr>
        <p:txBody>
          <a:bodyPr wrap="square" rtlCol="0">
            <a:spAutoFit/>
          </a:bodyPr>
          <a:lstStyle/>
          <a:p>
            <a:pPr algn="just"/>
            <a:r>
              <a:rPr lang="en-US" sz="1600" b="1" i="0" kern="1200" dirty="0">
                <a:solidFill>
                  <a:srgbClr val="004EA8"/>
                </a:solidFill>
                <a:effectLst/>
                <a:latin typeface="+mn-lt"/>
                <a:ea typeface="+mn-ea"/>
                <a:cs typeface="+mn-cs"/>
              </a:rPr>
              <a:t>Vision:</a:t>
            </a:r>
          </a:p>
          <a:p>
            <a:pPr algn="just"/>
            <a:r>
              <a:rPr lang="en-US" sz="1600" dirty="0">
                <a:solidFill>
                  <a:srgbClr val="004EA8"/>
                </a:solidFill>
              </a:rPr>
              <a:t>AIUB Faculty of Science and Information Technology is committed to educate students with world class industry and research-oriented curriculum with a group of internationally recognized faculties</a:t>
            </a:r>
          </a:p>
          <a:p>
            <a:pPr algn="just"/>
            <a:endParaRPr lang="en-US" sz="1600" b="1" i="0" dirty="0">
              <a:solidFill>
                <a:srgbClr val="004EA8"/>
              </a:solidFill>
              <a:effectLst/>
              <a:latin typeface="+mn-lt"/>
            </a:endParaRPr>
          </a:p>
          <a:p>
            <a:pPr algn="just"/>
            <a:r>
              <a:rPr lang="en-US" sz="1600" b="1" i="0" dirty="0">
                <a:solidFill>
                  <a:srgbClr val="004EA8"/>
                </a:solidFill>
                <a:effectLst/>
                <a:latin typeface="+mn-lt"/>
              </a:rPr>
              <a:t>Mission:</a:t>
            </a:r>
          </a:p>
          <a:p>
            <a:pPr algn="just"/>
            <a:r>
              <a:rPr lang="en-US" sz="1600" dirty="0">
                <a:solidFill>
                  <a:srgbClr val="004EA8"/>
                </a:solidFill>
              </a:rPr>
              <a:t>AIUB Faculty of Science and Technology is committed to educate students with world class industry and research-oriented curriculum with a group of internationally recognized faculties.</a:t>
            </a:r>
            <a:endParaRPr lang="en-US" sz="1600" b="1" dirty="0">
              <a:solidFill>
                <a:srgbClr val="004EA8"/>
              </a:solidFill>
              <a:latin typeface="+mn-lt"/>
            </a:endParaRPr>
          </a:p>
        </p:txBody>
      </p:sp>
    </p:spTree>
    <p:extLst>
      <p:ext uri="{BB962C8B-B14F-4D97-AF65-F5344CB8AC3E}">
        <p14:creationId xmlns:p14="http://schemas.microsoft.com/office/powerpoint/2010/main" val="20820984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olicies &amp; Evaluation">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lvl="1"/>
            <a:r>
              <a:rPr lang="fi-FI" dirty="0"/>
              <a:t>Second level</a:t>
            </a:r>
          </a:p>
          <a:p>
            <a:pPr lvl="2"/>
            <a:r>
              <a:rPr lang="fi-FI" dirty="0"/>
              <a:t>Third level</a:t>
            </a:r>
          </a:p>
          <a:p>
            <a:pPr lvl="3"/>
            <a:r>
              <a:rPr lang="fi-FI" dirty="0"/>
              <a:t>Fourth level</a:t>
            </a:r>
          </a:p>
          <a:p>
            <a:pPr lvl="4"/>
            <a:r>
              <a:rPr lang="fi-FI" dirty="0"/>
              <a:t>Fifth level</a:t>
            </a:r>
            <a:endParaRPr dirty="0"/>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lvl="1"/>
            <a:r>
              <a:rPr lang="fi-FI" dirty="0"/>
              <a:t>Second level</a:t>
            </a:r>
          </a:p>
          <a:p>
            <a:pPr lvl="2"/>
            <a:r>
              <a:rPr lang="fi-FI" dirty="0"/>
              <a:t>Third level</a:t>
            </a:r>
          </a:p>
          <a:p>
            <a:pPr lvl="3"/>
            <a:r>
              <a:rPr lang="fi-FI" dirty="0"/>
              <a:t>Fourth level</a:t>
            </a:r>
          </a:p>
          <a:p>
            <a:pPr lvl="4"/>
            <a:r>
              <a:rPr lang="fi-FI" dirty="0"/>
              <a:t>Fifth level</a:t>
            </a:r>
            <a:endParaRPr dirty="0"/>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4571283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Exam &amp; Evaluation Policies">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b">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b">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4203668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000" b="1" kern="120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5767838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000" b="1" kern="120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2171967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000" b="1" kern="120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3863894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000" b="1" kern="120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119910691"/>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000" b="1" kern="120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45868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000" b="1" kern="120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392615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000" b="1" kern="120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936161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3995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000" b="1" i="0" cap="small" baseline="0">
                <a:latin typeface="+mj-lt"/>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41195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000" b="1" kern="120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129565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591175"/>
          </a:xfrm>
        </p:spPr>
        <p:txBody>
          <a:bodyPr/>
          <a:lstStyle/>
          <a:p>
            <a:r>
              <a:rPr lang="en-US"/>
              <a:t>Click icon to add picture</a:t>
            </a:r>
          </a:p>
        </p:txBody>
      </p:sp>
    </p:spTree>
    <p:extLst>
      <p:ext uri="{BB962C8B-B14F-4D97-AF65-F5344CB8AC3E}">
        <p14:creationId xmlns:p14="http://schemas.microsoft.com/office/powerpoint/2010/main" val="484282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967840"/>
            <a:ext cx="9143999" cy="54691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90089" y="77400"/>
            <a:ext cx="8963827" cy="785335"/>
          </a:xfrm>
          <a:prstGeom prst="rect">
            <a:avLst/>
          </a:prstGeom>
          <a:solidFill>
            <a:schemeClr val="bg2">
              <a:lumMod val="50000"/>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338429807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35" r:id="rId11"/>
    <p:sldLayoutId id="2147483719" r:id="rId12"/>
    <p:sldLayoutId id="2147483720" r:id="rId13"/>
    <p:sldLayoutId id="2147483721" r:id="rId14"/>
    <p:sldLayoutId id="2147483722" r:id="rId15"/>
    <p:sldLayoutId id="2147483723" r:id="rId16"/>
    <p:sldLayoutId id="2147483724" r:id="rId17"/>
    <p:sldLayoutId id="2147483725" r:id="rId18"/>
    <p:sldLayoutId id="2147483726" r:id="rId19"/>
    <p:sldLayoutId id="2147483727" r:id="rId20"/>
    <p:sldLayoutId id="2147483728" r:id="rId21"/>
    <p:sldLayoutId id="2147483729" r:id="rId22"/>
    <p:sldLayoutId id="2147483730" r:id="rId23"/>
    <p:sldLayoutId id="2147483731" r:id="rId24"/>
    <p:sldLayoutId id="2147483732" r:id="rId25"/>
    <p:sldLayoutId id="2147483733" r:id="rId26"/>
    <p:sldLayoutId id="2147483734" r:id="rId27"/>
    <p:sldLayoutId id="2147483697" r:id="rId2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CFL_Exercise-TOC_Sipser.pdf" TargetMode="External"/><Relationship Id="rId2" Type="http://schemas.openxmlformats.org/officeDocument/2006/relationships/hyperlink" Target="CFL_2-TOC_Sipser.pdf" TargetMode="External"/><Relationship Id="rId1" Type="http://schemas.openxmlformats.org/officeDocument/2006/relationships/slideLayout" Target="../slideLayouts/slideLayout8.xml"/><Relationship Id="rId4" Type="http://schemas.openxmlformats.org/officeDocument/2006/relationships/hyperlink" Target="CFL_2-TOC_Papadimitriou.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solidFill>
                  <a:srgbClr val="FF0000"/>
                </a:solidFill>
              </a:rPr>
              <a:t>Context-Free Languages (CFL)</a:t>
            </a:r>
            <a:br>
              <a:rPr lang="en-US" dirty="0"/>
            </a:br>
            <a:r>
              <a:rPr lang="en-US" dirty="0"/>
              <a:t>Pushdown Automata (PDA)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13</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pPr algn="ctr"/>
            <a:r>
              <a:rPr lang="en-US" dirty="0"/>
              <a:t>8</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a:xfrm>
            <a:off x="6445010" y="2735949"/>
            <a:ext cx="1920240" cy="407988"/>
          </a:xfrm>
        </p:spPr>
        <p:txBody>
          <a:bodyPr/>
          <a:lstStyle/>
          <a:p>
            <a:pPr algn="ctr"/>
            <a:r>
              <a:rPr lang="en-US" dirty="0"/>
              <a:t>Fall 2023-2024</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solidFill>
                  <a:srgbClr val="FF0000"/>
                </a:solidFill>
              </a:rPr>
              <a:t>Dr. Afroza Nahar, Professor</a:t>
            </a:r>
          </a:p>
          <a:p>
            <a:r>
              <a:rPr lang="en-US" dirty="0"/>
              <a:t>Department of Computer Science, Faculty of Science &amp; Technology.</a:t>
            </a:r>
          </a:p>
          <a:p>
            <a:r>
              <a:rPr lang="en-US" dirty="0">
                <a:solidFill>
                  <a:srgbClr val="FF0000"/>
                </a:solidFill>
              </a:rPr>
              <a:t>afroza@aiub.edu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4ACC520-4CC6-4300-9F52-379FC2481CE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0DBA378-8F41-4ABD-9350-9A81C6A3BC5E}"/>
              </a:ext>
            </a:extLst>
          </p:cNvPr>
          <p:cNvSpPr>
            <a:spLocks noGrp="1"/>
          </p:cNvSpPr>
          <p:nvPr>
            <p:ph type="body" sz="quarter" idx="12"/>
          </p:nvPr>
        </p:nvSpPr>
        <p:spPr/>
        <p:txBody>
          <a:bodyPr/>
          <a:lstStyle/>
          <a:p>
            <a:r>
              <a:rPr lang="en-US" altLang="en-US" dirty="0">
                <a:solidFill>
                  <a:srgbClr val="FF0000"/>
                </a:solidFill>
              </a:rPr>
              <a:t>Example - State Diagram</a:t>
            </a:r>
            <a:endParaRPr lang="en-US" dirty="0">
              <a:solidFill>
                <a:srgbClr val="FF0000"/>
              </a:solidFill>
            </a:endParaRPr>
          </a:p>
        </p:txBody>
      </p:sp>
      <p:sp>
        <p:nvSpPr>
          <p:cNvPr id="4" name="Text Placeholder 3">
            <a:extLst>
              <a:ext uri="{FF2B5EF4-FFF2-40B4-BE49-F238E27FC236}">
                <a16:creationId xmlns:a16="http://schemas.microsoft.com/office/drawing/2014/main" id="{509AB3C3-301C-48FA-92B8-93B2D0DAB25A}"/>
              </a:ext>
            </a:extLst>
          </p:cNvPr>
          <p:cNvSpPr>
            <a:spLocks noGrp="1"/>
          </p:cNvSpPr>
          <p:nvPr>
            <p:ph type="body" sz="quarter" idx="13"/>
          </p:nvPr>
        </p:nvSpPr>
        <p:spPr>
          <a:xfrm>
            <a:off x="2" y="846142"/>
            <a:ext cx="9136063" cy="1341887"/>
          </a:xfrm>
        </p:spPr>
        <p:txBody>
          <a:bodyPr>
            <a:normAutofit fontScale="92500"/>
          </a:bodyPr>
          <a:lstStyle/>
          <a:p>
            <a:pPr algn="just" eaLnBrk="1" hangingPunct="1"/>
            <a:r>
              <a:rPr lang="en-US" altLang="en-US" sz="2400" dirty="0"/>
              <a:t>We write “</a:t>
            </a:r>
            <a:r>
              <a:rPr lang="en-US" altLang="en-US" sz="2400" b="1" i="1" dirty="0">
                <a:latin typeface="Courier New" panose="02070309020205020404" pitchFamily="49" charset="0"/>
              </a:rPr>
              <a:t>a</a:t>
            </a:r>
            <a:r>
              <a:rPr lang="en-US" altLang="en-US" sz="2400" dirty="0">
                <a:latin typeface="Times New Roman" panose="02020603050405020304" pitchFamily="18" charset="0"/>
              </a:rPr>
              <a:t>,</a:t>
            </a:r>
            <a:r>
              <a:rPr lang="en-US" altLang="en-US" sz="2400" dirty="0">
                <a:latin typeface="Courier New" panose="02070309020205020404" pitchFamily="49" charset="0"/>
              </a:rPr>
              <a:t> </a:t>
            </a:r>
            <a:r>
              <a:rPr lang="en-US" altLang="en-US" sz="2400" b="1" i="1" dirty="0">
                <a:latin typeface="Courier New" panose="02070309020205020404" pitchFamily="49" charset="0"/>
              </a:rPr>
              <a:t>b </a:t>
            </a:r>
            <a:r>
              <a:rPr lang="en-US" altLang="en-US" sz="2400" dirty="0">
                <a:latin typeface="Courier New" panose="02070309020205020404" pitchFamily="49" charset="0"/>
                <a:sym typeface="Wingdings" panose="05000000000000000000" pitchFamily="2" charset="2"/>
              </a:rPr>
              <a:t> </a:t>
            </a:r>
            <a:r>
              <a:rPr lang="en-US" altLang="en-US" sz="2400" b="1" i="1" dirty="0">
                <a:latin typeface="Courier New" panose="02070309020205020404" pitchFamily="49" charset="0"/>
                <a:sym typeface="Wingdings" panose="05000000000000000000" pitchFamily="2" charset="2"/>
              </a:rPr>
              <a:t>c</a:t>
            </a:r>
            <a:r>
              <a:rPr lang="en-US" altLang="en-US" sz="2400" dirty="0"/>
              <a:t>” to signify that when the machine is reading an </a:t>
            </a:r>
            <a:r>
              <a:rPr lang="en-US" altLang="en-US" sz="2400" b="1" i="1" dirty="0">
                <a:latin typeface="Courier New" panose="02070309020205020404" pitchFamily="49" charset="0"/>
              </a:rPr>
              <a:t>a</a:t>
            </a:r>
            <a:r>
              <a:rPr lang="en-US" altLang="en-US" sz="2400" b="1" i="1" dirty="0"/>
              <a:t> </a:t>
            </a:r>
            <a:r>
              <a:rPr lang="en-US" altLang="en-US" sz="2400" dirty="0"/>
              <a:t>from the input it may replace the symbol </a:t>
            </a:r>
            <a:r>
              <a:rPr lang="en-US" altLang="en-US" sz="2400" b="1" i="1" dirty="0">
                <a:latin typeface="Courier New" panose="02070309020205020404" pitchFamily="49" charset="0"/>
              </a:rPr>
              <a:t>b</a:t>
            </a:r>
            <a:r>
              <a:rPr lang="en-US" altLang="en-US" sz="2400" dirty="0"/>
              <a:t> on the top of the stack with a </a:t>
            </a:r>
            <a:r>
              <a:rPr lang="en-US" altLang="en-US" sz="2400" b="1" i="1" dirty="0">
                <a:latin typeface="Courier New" panose="02070309020205020404" pitchFamily="49" charset="0"/>
              </a:rPr>
              <a:t>c</a:t>
            </a:r>
            <a:r>
              <a:rPr lang="en-US" altLang="en-US" sz="2400" dirty="0"/>
              <a:t>.</a:t>
            </a:r>
          </a:p>
          <a:p>
            <a:pPr algn="just" eaLnBrk="1" hangingPunct="1"/>
            <a:r>
              <a:rPr lang="en-US" altLang="en-US" sz="2400" dirty="0"/>
              <a:t>State diagram for the PDA </a:t>
            </a:r>
            <a:r>
              <a:rPr lang="en-US" altLang="en-US" sz="2400" b="1" dirty="0"/>
              <a:t>M</a:t>
            </a:r>
            <a:r>
              <a:rPr lang="en-US" altLang="en-US" sz="2400" dirty="0"/>
              <a:t> that recognizes {0</a:t>
            </a:r>
            <a:r>
              <a:rPr lang="en-US" altLang="en-US" sz="2400" baseline="30000" dirty="0"/>
              <a:t>n</a:t>
            </a:r>
            <a:r>
              <a:rPr lang="en-US" altLang="en-US" sz="2400" dirty="0"/>
              <a:t>1</a:t>
            </a:r>
            <a:r>
              <a:rPr lang="en-US" altLang="en-US" sz="2400" baseline="30000" dirty="0"/>
              <a:t>n</a:t>
            </a:r>
            <a:r>
              <a:rPr lang="en-US" altLang="en-US" sz="2400" dirty="0"/>
              <a:t> | n </a:t>
            </a:r>
            <a:r>
              <a:rPr lang="en-US" altLang="en-US" sz="2400" dirty="0">
                <a:cs typeface="Arial" panose="020B0604020202020204" pitchFamily="34" charset="0"/>
              </a:rPr>
              <a:t>≥</a:t>
            </a:r>
            <a:r>
              <a:rPr lang="en-US" altLang="en-US" sz="2400" dirty="0"/>
              <a:t> 0}</a:t>
            </a:r>
            <a:endParaRPr lang="en-US" altLang="en-US" sz="2400" b="1" i="1" dirty="0"/>
          </a:p>
        </p:txBody>
      </p:sp>
      <p:sp>
        <p:nvSpPr>
          <p:cNvPr id="5" name="Oval 4">
            <a:extLst>
              <a:ext uri="{FF2B5EF4-FFF2-40B4-BE49-F238E27FC236}">
                <a16:creationId xmlns:a16="http://schemas.microsoft.com/office/drawing/2014/main" id="{CBB3300A-7FBF-48C5-BD10-1E0B4CDA025C}"/>
              </a:ext>
            </a:extLst>
          </p:cNvPr>
          <p:cNvSpPr>
            <a:spLocks noChangeArrowheads="1"/>
          </p:cNvSpPr>
          <p:nvPr/>
        </p:nvSpPr>
        <p:spPr bwMode="auto">
          <a:xfrm>
            <a:off x="1981200" y="3418121"/>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6" name="Oval 5">
            <a:extLst>
              <a:ext uri="{FF2B5EF4-FFF2-40B4-BE49-F238E27FC236}">
                <a16:creationId xmlns:a16="http://schemas.microsoft.com/office/drawing/2014/main" id="{0553D41A-109A-409F-B748-F705184115CF}"/>
              </a:ext>
            </a:extLst>
          </p:cNvPr>
          <p:cNvSpPr>
            <a:spLocks noChangeArrowheads="1"/>
          </p:cNvSpPr>
          <p:nvPr/>
        </p:nvSpPr>
        <p:spPr bwMode="auto">
          <a:xfrm>
            <a:off x="1981200" y="5627921"/>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7" name="Oval 6">
            <a:extLst>
              <a:ext uri="{FF2B5EF4-FFF2-40B4-BE49-F238E27FC236}">
                <a16:creationId xmlns:a16="http://schemas.microsoft.com/office/drawing/2014/main" id="{C7D13792-CF65-4183-A3B4-E21AC9E2DECF}"/>
              </a:ext>
            </a:extLst>
          </p:cNvPr>
          <p:cNvSpPr>
            <a:spLocks noChangeArrowheads="1"/>
          </p:cNvSpPr>
          <p:nvPr/>
        </p:nvSpPr>
        <p:spPr bwMode="auto">
          <a:xfrm>
            <a:off x="5334000" y="5627921"/>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8" name="Oval 7">
            <a:extLst>
              <a:ext uri="{FF2B5EF4-FFF2-40B4-BE49-F238E27FC236}">
                <a16:creationId xmlns:a16="http://schemas.microsoft.com/office/drawing/2014/main" id="{6E92782E-5276-4B82-A2A8-B49B80FFD0F8}"/>
              </a:ext>
            </a:extLst>
          </p:cNvPr>
          <p:cNvSpPr>
            <a:spLocks noChangeArrowheads="1"/>
          </p:cNvSpPr>
          <p:nvPr/>
        </p:nvSpPr>
        <p:spPr bwMode="auto">
          <a:xfrm>
            <a:off x="5334000" y="3418121"/>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9" name="Line 8">
            <a:extLst>
              <a:ext uri="{FF2B5EF4-FFF2-40B4-BE49-F238E27FC236}">
                <a16:creationId xmlns:a16="http://schemas.microsoft.com/office/drawing/2014/main" id="{3F20FC28-90A6-4C8A-AB97-64A18E295D7A}"/>
              </a:ext>
            </a:extLst>
          </p:cNvPr>
          <p:cNvSpPr>
            <a:spLocks noChangeShapeType="1"/>
          </p:cNvSpPr>
          <p:nvPr/>
        </p:nvSpPr>
        <p:spPr bwMode="auto">
          <a:xfrm>
            <a:off x="1295400" y="3722921"/>
            <a:ext cx="685800" cy="0"/>
          </a:xfrm>
          <a:prstGeom prst="line">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0" name="AutoShape 9">
            <a:extLst>
              <a:ext uri="{FF2B5EF4-FFF2-40B4-BE49-F238E27FC236}">
                <a16:creationId xmlns:a16="http://schemas.microsoft.com/office/drawing/2014/main" id="{B00FE752-A317-4798-B5FD-3F1AC12BEEAD}"/>
              </a:ext>
            </a:extLst>
          </p:cNvPr>
          <p:cNvCxnSpPr>
            <a:cxnSpLocks noChangeShapeType="1"/>
            <a:stCxn id="5" idx="6"/>
            <a:endCxn id="8" idx="2"/>
          </p:cNvCxnSpPr>
          <p:nvPr/>
        </p:nvCxnSpPr>
        <p:spPr bwMode="auto">
          <a:xfrm>
            <a:off x="2609850" y="3722921"/>
            <a:ext cx="272415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0">
            <a:extLst>
              <a:ext uri="{FF2B5EF4-FFF2-40B4-BE49-F238E27FC236}">
                <a16:creationId xmlns:a16="http://schemas.microsoft.com/office/drawing/2014/main" id="{8ADE6533-9844-4F71-BF3B-B6B6114F5180}"/>
              </a:ext>
            </a:extLst>
          </p:cNvPr>
          <p:cNvCxnSpPr>
            <a:cxnSpLocks noChangeShapeType="1"/>
            <a:stCxn id="7" idx="2"/>
            <a:endCxn id="6" idx="6"/>
          </p:cNvCxnSpPr>
          <p:nvPr/>
        </p:nvCxnSpPr>
        <p:spPr bwMode="auto">
          <a:xfrm flipH="1">
            <a:off x="2609850" y="5932721"/>
            <a:ext cx="272415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1">
            <a:extLst>
              <a:ext uri="{FF2B5EF4-FFF2-40B4-BE49-F238E27FC236}">
                <a16:creationId xmlns:a16="http://schemas.microsoft.com/office/drawing/2014/main" id="{3FB1B2F7-F076-4970-B794-85FF1D296A98}"/>
              </a:ext>
            </a:extLst>
          </p:cNvPr>
          <p:cNvCxnSpPr>
            <a:cxnSpLocks noChangeShapeType="1"/>
            <a:stCxn id="8" idx="4"/>
            <a:endCxn id="7" idx="0"/>
          </p:cNvCxnSpPr>
          <p:nvPr/>
        </p:nvCxnSpPr>
        <p:spPr bwMode="auto">
          <a:xfrm>
            <a:off x="5638800" y="4027721"/>
            <a:ext cx="0" cy="160020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a:extLst>
              <a:ext uri="{FF2B5EF4-FFF2-40B4-BE49-F238E27FC236}">
                <a16:creationId xmlns:a16="http://schemas.microsoft.com/office/drawing/2014/main" id="{C73C90E0-07AB-477B-AFBC-524020246778}"/>
              </a:ext>
            </a:extLst>
          </p:cNvPr>
          <p:cNvCxnSpPr>
            <a:cxnSpLocks noChangeShapeType="1"/>
            <a:stCxn id="8" idx="7"/>
            <a:endCxn id="8" idx="5"/>
          </p:cNvCxnSpPr>
          <p:nvPr/>
        </p:nvCxnSpPr>
        <p:spPr bwMode="auto">
          <a:xfrm rot="5400000" flipV="1">
            <a:off x="5639594" y="3722127"/>
            <a:ext cx="431800" cy="1588"/>
          </a:xfrm>
          <a:prstGeom prst="curvedConnector5">
            <a:avLst>
              <a:gd name="adj1" fmla="val -20222"/>
              <a:gd name="adj2" fmla="val 31100000"/>
              <a:gd name="adj3" fmla="val 114338"/>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E087E136-86A7-44FF-80A4-C68DC17F0FFF}"/>
              </a:ext>
            </a:extLst>
          </p:cNvPr>
          <p:cNvCxnSpPr>
            <a:cxnSpLocks noChangeShapeType="1"/>
            <a:stCxn id="7" idx="7"/>
            <a:endCxn id="7" idx="5"/>
          </p:cNvCxnSpPr>
          <p:nvPr/>
        </p:nvCxnSpPr>
        <p:spPr bwMode="auto">
          <a:xfrm rot="5400000" flipV="1">
            <a:off x="5639594" y="5931927"/>
            <a:ext cx="431800" cy="1588"/>
          </a:xfrm>
          <a:prstGeom prst="curvedConnector5">
            <a:avLst>
              <a:gd name="adj1" fmla="val -1472"/>
              <a:gd name="adj2" fmla="val 26900000"/>
              <a:gd name="adj3" fmla="val 108454"/>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4">
            <a:extLst>
              <a:ext uri="{FF2B5EF4-FFF2-40B4-BE49-F238E27FC236}">
                <a16:creationId xmlns:a16="http://schemas.microsoft.com/office/drawing/2014/main" id="{4D3543E0-EC79-4787-8768-90CF74FC1EB3}"/>
              </a:ext>
            </a:extLst>
          </p:cNvPr>
          <p:cNvSpPr txBox="1">
            <a:spLocks noChangeArrowheads="1"/>
          </p:cNvSpPr>
          <p:nvPr/>
        </p:nvSpPr>
        <p:spPr bwMode="auto">
          <a:xfrm>
            <a:off x="3048000" y="33419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Wingdings" panose="05000000000000000000" pitchFamily="2" charset="2"/>
              </a:rPr>
              <a:t>$</a:t>
            </a:r>
          </a:p>
        </p:txBody>
      </p:sp>
      <p:sp>
        <p:nvSpPr>
          <p:cNvPr id="16" name="Text Box 15">
            <a:extLst>
              <a:ext uri="{FF2B5EF4-FFF2-40B4-BE49-F238E27FC236}">
                <a16:creationId xmlns:a16="http://schemas.microsoft.com/office/drawing/2014/main" id="{EB1ECC2E-0AB6-48FA-A8C7-4BF3F583237E}"/>
              </a:ext>
            </a:extLst>
          </p:cNvPr>
          <p:cNvSpPr txBox="1">
            <a:spLocks noChangeArrowheads="1"/>
          </p:cNvSpPr>
          <p:nvPr/>
        </p:nvSpPr>
        <p:spPr bwMode="auto">
          <a:xfrm>
            <a:off x="5943600" y="31133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0</a:t>
            </a:r>
          </a:p>
        </p:txBody>
      </p:sp>
      <p:sp>
        <p:nvSpPr>
          <p:cNvPr id="17" name="Text Box 16">
            <a:extLst>
              <a:ext uri="{FF2B5EF4-FFF2-40B4-BE49-F238E27FC236}">
                <a16:creationId xmlns:a16="http://schemas.microsoft.com/office/drawing/2014/main" id="{B4646422-4B99-4903-B7BD-9B4A3A91B297}"/>
              </a:ext>
            </a:extLst>
          </p:cNvPr>
          <p:cNvSpPr txBox="1">
            <a:spLocks noChangeArrowheads="1"/>
          </p:cNvSpPr>
          <p:nvPr/>
        </p:nvSpPr>
        <p:spPr bwMode="auto">
          <a:xfrm>
            <a:off x="5613400" y="45611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8" name="Text Box 17">
            <a:extLst>
              <a:ext uri="{FF2B5EF4-FFF2-40B4-BE49-F238E27FC236}">
                <a16:creationId xmlns:a16="http://schemas.microsoft.com/office/drawing/2014/main" id="{A4A2BE3F-35C3-4267-80F6-11A264AC3E44}"/>
              </a:ext>
            </a:extLst>
          </p:cNvPr>
          <p:cNvSpPr txBox="1">
            <a:spLocks noChangeArrowheads="1"/>
          </p:cNvSpPr>
          <p:nvPr/>
        </p:nvSpPr>
        <p:spPr bwMode="auto">
          <a:xfrm>
            <a:off x="3276600" y="59327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Wingdings" panose="05000000000000000000" pitchFamily="2" charset="2"/>
              </a:rPr>
              <a:t>$</a:t>
            </a:r>
            <a:r>
              <a:rPr lang="en-US" altLang="en-US"/>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9" name="Text Box 18">
            <a:extLst>
              <a:ext uri="{FF2B5EF4-FFF2-40B4-BE49-F238E27FC236}">
                <a16:creationId xmlns:a16="http://schemas.microsoft.com/office/drawing/2014/main" id="{EF5E5A1D-88DC-4A10-BBAE-955665ADB578}"/>
              </a:ext>
            </a:extLst>
          </p:cNvPr>
          <p:cNvSpPr txBox="1">
            <a:spLocks noChangeArrowheads="1"/>
          </p:cNvSpPr>
          <p:nvPr/>
        </p:nvSpPr>
        <p:spPr bwMode="auto">
          <a:xfrm>
            <a:off x="5867400" y="53739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20" name="Rectangle 26">
            <a:extLst>
              <a:ext uri="{FF2B5EF4-FFF2-40B4-BE49-F238E27FC236}">
                <a16:creationId xmlns:a16="http://schemas.microsoft.com/office/drawing/2014/main" id="{08F2C076-9F01-41CD-A365-D7AA977D2C9B}"/>
              </a:ext>
            </a:extLst>
          </p:cNvPr>
          <p:cNvSpPr>
            <a:spLocks noChangeArrowheads="1"/>
          </p:cNvSpPr>
          <p:nvPr/>
        </p:nvSpPr>
        <p:spPr bwMode="auto">
          <a:xfrm>
            <a:off x="7772400" y="5761271"/>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800"/>
              <a:t>Stack</a:t>
            </a:r>
          </a:p>
        </p:txBody>
      </p:sp>
      <p:sp>
        <p:nvSpPr>
          <p:cNvPr id="21" name="Rectangle 25">
            <a:extLst>
              <a:ext uri="{FF2B5EF4-FFF2-40B4-BE49-F238E27FC236}">
                <a16:creationId xmlns:a16="http://schemas.microsoft.com/office/drawing/2014/main" id="{0DE9C408-E630-477D-8A92-A6BE49953CC5}"/>
              </a:ext>
            </a:extLst>
          </p:cNvPr>
          <p:cNvSpPr>
            <a:spLocks noChangeArrowheads="1"/>
          </p:cNvSpPr>
          <p:nvPr/>
        </p:nvSpPr>
        <p:spPr bwMode="auto">
          <a:xfrm>
            <a:off x="7772400" y="5243746"/>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800">
                <a:sym typeface="Wingdings" panose="05000000000000000000" pitchFamily="2" charset="2"/>
              </a:rPr>
              <a:t>$</a:t>
            </a:r>
          </a:p>
        </p:txBody>
      </p:sp>
      <p:sp>
        <p:nvSpPr>
          <p:cNvPr id="22" name="Rectangle 24">
            <a:extLst>
              <a:ext uri="{FF2B5EF4-FFF2-40B4-BE49-F238E27FC236}">
                <a16:creationId xmlns:a16="http://schemas.microsoft.com/office/drawing/2014/main" id="{DDD8256A-E4C3-4AAF-B014-FFA39E60D1DC}"/>
              </a:ext>
            </a:extLst>
          </p:cNvPr>
          <p:cNvSpPr>
            <a:spLocks noChangeArrowheads="1"/>
          </p:cNvSpPr>
          <p:nvPr/>
        </p:nvSpPr>
        <p:spPr bwMode="auto">
          <a:xfrm>
            <a:off x="7772400" y="4726221"/>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800"/>
              <a:t>0</a:t>
            </a:r>
          </a:p>
        </p:txBody>
      </p:sp>
      <p:sp>
        <p:nvSpPr>
          <p:cNvPr id="23" name="Rectangle 23">
            <a:extLst>
              <a:ext uri="{FF2B5EF4-FFF2-40B4-BE49-F238E27FC236}">
                <a16:creationId xmlns:a16="http://schemas.microsoft.com/office/drawing/2014/main" id="{96AC061F-EA8D-4FA4-855E-F9ADB94FE1AE}"/>
              </a:ext>
            </a:extLst>
          </p:cNvPr>
          <p:cNvSpPr>
            <a:spLocks noChangeArrowheads="1"/>
          </p:cNvSpPr>
          <p:nvPr/>
        </p:nvSpPr>
        <p:spPr bwMode="auto">
          <a:xfrm>
            <a:off x="7772400" y="4208696"/>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800"/>
              <a:t>0</a:t>
            </a:r>
          </a:p>
        </p:txBody>
      </p:sp>
      <p:sp>
        <p:nvSpPr>
          <p:cNvPr id="24" name="Rectangle 22">
            <a:extLst>
              <a:ext uri="{FF2B5EF4-FFF2-40B4-BE49-F238E27FC236}">
                <a16:creationId xmlns:a16="http://schemas.microsoft.com/office/drawing/2014/main" id="{813BEC5F-2606-4C66-AFEE-D09E40FFC87C}"/>
              </a:ext>
            </a:extLst>
          </p:cNvPr>
          <p:cNvSpPr>
            <a:spLocks noChangeArrowheads="1"/>
          </p:cNvSpPr>
          <p:nvPr/>
        </p:nvSpPr>
        <p:spPr bwMode="auto">
          <a:xfrm>
            <a:off x="7772400" y="3691171"/>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800"/>
              <a:t>0</a:t>
            </a:r>
          </a:p>
        </p:txBody>
      </p:sp>
      <p:sp>
        <p:nvSpPr>
          <p:cNvPr id="25" name="Line 29">
            <a:extLst>
              <a:ext uri="{FF2B5EF4-FFF2-40B4-BE49-F238E27FC236}">
                <a16:creationId xmlns:a16="http://schemas.microsoft.com/office/drawing/2014/main" id="{3E3D053F-094C-4A8C-BB4A-C2E13D199FD6}"/>
              </a:ext>
            </a:extLst>
          </p:cNvPr>
          <p:cNvSpPr>
            <a:spLocks noChangeShapeType="1"/>
          </p:cNvSpPr>
          <p:nvPr/>
        </p:nvSpPr>
        <p:spPr bwMode="auto">
          <a:xfrm>
            <a:off x="7772400" y="3691171"/>
            <a:ext cx="12192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30">
            <a:extLst>
              <a:ext uri="{FF2B5EF4-FFF2-40B4-BE49-F238E27FC236}">
                <a16:creationId xmlns:a16="http://schemas.microsoft.com/office/drawing/2014/main" id="{900A2D75-4052-41E9-A58E-BD8E913E2928}"/>
              </a:ext>
            </a:extLst>
          </p:cNvPr>
          <p:cNvSpPr>
            <a:spLocks noChangeShapeType="1"/>
          </p:cNvSpPr>
          <p:nvPr/>
        </p:nvSpPr>
        <p:spPr bwMode="auto">
          <a:xfrm>
            <a:off x="7772400" y="4208696"/>
            <a:ext cx="12192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31">
            <a:extLst>
              <a:ext uri="{FF2B5EF4-FFF2-40B4-BE49-F238E27FC236}">
                <a16:creationId xmlns:a16="http://schemas.microsoft.com/office/drawing/2014/main" id="{7B086624-98DB-4D0A-89B5-281A48EAF016}"/>
              </a:ext>
            </a:extLst>
          </p:cNvPr>
          <p:cNvSpPr>
            <a:spLocks noChangeShapeType="1"/>
          </p:cNvSpPr>
          <p:nvPr/>
        </p:nvSpPr>
        <p:spPr bwMode="auto">
          <a:xfrm>
            <a:off x="7772400" y="4726221"/>
            <a:ext cx="12192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Line 32">
            <a:extLst>
              <a:ext uri="{FF2B5EF4-FFF2-40B4-BE49-F238E27FC236}">
                <a16:creationId xmlns:a16="http://schemas.microsoft.com/office/drawing/2014/main" id="{84D59E83-E90E-42A2-BAB5-5232FF467B4F}"/>
              </a:ext>
            </a:extLst>
          </p:cNvPr>
          <p:cNvSpPr>
            <a:spLocks noChangeShapeType="1"/>
          </p:cNvSpPr>
          <p:nvPr/>
        </p:nvSpPr>
        <p:spPr bwMode="auto">
          <a:xfrm>
            <a:off x="7772400" y="5243746"/>
            <a:ext cx="12192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Line 33">
            <a:extLst>
              <a:ext uri="{FF2B5EF4-FFF2-40B4-BE49-F238E27FC236}">
                <a16:creationId xmlns:a16="http://schemas.microsoft.com/office/drawing/2014/main" id="{2039864C-2D69-46DA-B041-3CD8F827EC8B}"/>
              </a:ext>
            </a:extLst>
          </p:cNvPr>
          <p:cNvSpPr>
            <a:spLocks noChangeShapeType="1"/>
          </p:cNvSpPr>
          <p:nvPr/>
        </p:nvSpPr>
        <p:spPr bwMode="auto">
          <a:xfrm>
            <a:off x="7772400" y="5761271"/>
            <a:ext cx="1219200" cy="0"/>
          </a:xfrm>
          <a:prstGeom prst="line">
            <a:avLst/>
          </a:prstGeom>
          <a:noFill/>
          <a:ln w="2857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34">
            <a:extLst>
              <a:ext uri="{FF2B5EF4-FFF2-40B4-BE49-F238E27FC236}">
                <a16:creationId xmlns:a16="http://schemas.microsoft.com/office/drawing/2014/main" id="{32625AA6-DE0C-41F7-9F2A-E045904D9A2F}"/>
              </a:ext>
            </a:extLst>
          </p:cNvPr>
          <p:cNvSpPr>
            <a:spLocks noChangeShapeType="1"/>
          </p:cNvSpPr>
          <p:nvPr/>
        </p:nvSpPr>
        <p:spPr bwMode="auto">
          <a:xfrm>
            <a:off x="7772400" y="6278796"/>
            <a:ext cx="12192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35">
            <a:extLst>
              <a:ext uri="{FF2B5EF4-FFF2-40B4-BE49-F238E27FC236}">
                <a16:creationId xmlns:a16="http://schemas.microsoft.com/office/drawing/2014/main" id="{2B9A3A06-65AD-48DB-A7CE-84AF3CBE5EE4}"/>
              </a:ext>
            </a:extLst>
          </p:cNvPr>
          <p:cNvSpPr>
            <a:spLocks noChangeShapeType="1"/>
          </p:cNvSpPr>
          <p:nvPr/>
        </p:nvSpPr>
        <p:spPr bwMode="auto">
          <a:xfrm>
            <a:off x="7772400" y="3494321"/>
            <a:ext cx="0" cy="2266950"/>
          </a:xfrm>
          <a:prstGeom prst="line">
            <a:avLst/>
          </a:prstGeom>
          <a:noFill/>
          <a:ln w="28575" cap="sq">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36">
            <a:extLst>
              <a:ext uri="{FF2B5EF4-FFF2-40B4-BE49-F238E27FC236}">
                <a16:creationId xmlns:a16="http://schemas.microsoft.com/office/drawing/2014/main" id="{F788EB2A-C625-4DEB-8B98-8185753F9D55}"/>
              </a:ext>
            </a:extLst>
          </p:cNvPr>
          <p:cNvSpPr>
            <a:spLocks noChangeShapeType="1"/>
          </p:cNvSpPr>
          <p:nvPr/>
        </p:nvSpPr>
        <p:spPr bwMode="auto">
          <a:xfrm>
            <a:off x="8991600" y="3418121"/>
            <a:ext cx="0" cy="2343150"/>
          </a:xfrm>
          <a:prstGeom prst="line">
            <a:avLst/>
          </a:prstGeom>
          <a:noFill/>
          <a:ln w="28575" cap="sq">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75">
            <a:extLst>
              <a:ext uri="{FF2B5EF4-FFF2-40B4-BE49-F238E27FC236}">
                <a16:creationId xmlns:a16="http://schemas.microsoft.com/office/drawing/2014/main" id="{882A3B8D-47D3-4737-A2DB-C8C253826BB6}"/>
              </a:ext>
            </a:extLst>
          </p:cNvPr>
          <p:cNvSpPr>
            <a:spLocks noChangeShapeType="1"/>
          </p:cNvSpPr>
          <p:nvPr/>
        </p:nvSpPr>
        <p:spPr bwMode="auto">
          <a:xfrm>
            <a:off x="7772400" y="5761271"/>
            <a:ext cx="0" cy="5175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76">
            <a:extLst>
              <a:ext uri="{FF2B5EF4-FFF2-40B4-BE49-F238E27FC236}">
                <a16:creationId xmlns:a16="http://schemas.microsoft.com/office/drawing/2014/main" id="{6B0F8EAC-2A54-4BEE-AB29-2F677C180E58}"/>
              </a:ext>
            </a:extLst>
          </p:cNvPr>
          <p:cNvSpPr>
            <a:spLocks noChangeShapeType="1"/>
          </p:cNvSpPr>
          <p:nvPr/>
        </p:nvSpPr>
        <p:spPr bwMode="auto">
          <a:xfrm>
            <a:off x="8991600" y="5761271"/>
            <a:ext cx="0" cy="5175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5" name="Group 71">
            <a:extLst>
              <a:ext uri="{FF2B5EF4-FFF2-40B4-BE49-F238E27FC236}">
                <a16:creationId xmlns:a16="http://schemas.microsoft.com/office/drawing/2014/main" id="{921472A5-B088-4CC8-86AD-40D0F35977B2}"/>
              </a:ext>
            </a:extLst>
          </p:cNvPr>
          <p:cNvGraphicFramePr>
            <a:graphicFrameLocks noGrp="1"/>
          </p:cNvGraphicFramePr>
          <p:nvPr>
            <p:extLst>
              <p:ext uri="{D42A27DB-BD31-4B8C-83A1-F6EECF244321}">
                <p14:modId xmlns:p14="http://schemas.microsoft.com/office/powerpoint/2010/main" val="3613094655"/>
              </p:ext>
            </p:extLst>
          </p:nvPr>
        </p:nvGraphicFramePr>
        <p:xfrm>
          <a:off x="1371600" y="2430696"/>
          <a:ext cx="4546600" cy="518048"/>
        </p:xfrm>
        <a:graphic>
          <a:graphicData uri="http://schemas.openxmlformats.org/drawingml/2006/table">
            <a:tbl>
              <a:tblPr/>
              <a:tblGrid>
                <a:gridCol w="14986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tblGrid>
              <a:tr h="517525">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Input</a:t>
                      </a:r>
                    </a:p>
                  </a:txBody>
                  <a:tcPr marT="45664" marB="45664" horzOverflow="overflow">
                    <a:lnL cap="flat">
                      <a:noFill/>
                    </a:lnL>
                    <a:lnR w="28575" cap="flat" cmpd="sng" algn="ctr">
                      <a:solidFill>
                        <a:schemeClr val="tx1"/>
                      </a:solidFill>
                      <a:prstDash val="solid"/>
                      <a:round/>
                      <a:headEnd type="none" w="med" len="med"/>
                      <a:tailEnd type="none" w="lg" len="med"/>
                    </a:lnR>
                    <a:lnT cap="flat">
                      <a:noFill/>
                    </a:lnT>
                    <a:lnB cap="flat">
                      <a:noFill/>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0</a:t>
                      </a:r>
                    </a:p>
                  </a:txBody>
                  <a:tcPr marT="45664" marB="45664"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0</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0</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1</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1</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1</a:t>
                      </a:r>
                    </a:p>
                  </a:txBody>
                  <a:tcPr marT="45664" marB="45664"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 name="Line 78">
            <a:extLst>
              <a:ext uri="{FF2B5EF4-FFF2-40B4-BE49-F238E27FC236}">
                <a16:creationId xmlns:a16="http://schemas.microsoft.com/office/drawing/2014/main" id="{308A874D-ADE4-4FD8-B9E3-B7E4889979DB}"/>
              </a:ext>
            </a:extLst>
          </p:cNvPr>
          <p:cNvSpPr>
            <a:spLocks noChangeShapeType="1"/>
          </p:cNvSpPr>
          <p:nvPr/>
        </p:nvSpPr>
        <p:spPr bwMode="auto">
          <a:xfrm>
            <a:off x="7239000" y="5551721"/>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79">
            <a:extLst>
              <a:ext uri="{FF2B5EF4-FFF2-40B4-BE49-F238E27FC236}">
                <a16:creationId xmlns:a16="http://schemas.microsoft.com/office/drawing/2014/main" id="{8B621CB5-9551-4CA8-9D91-6C27620C38F7}"/>
              </a:ext>
            </a:extLst>
          </p:cNvPr>
          <p:cNvSpPr>
            <a:spLocks noChangeShapeType="1"/>
          </p:cNvSpPr>
          <p:nvPr/>
        </p:nvSpPr>
        <p:spPr bwMode="auto">
          <a:xfrm>
            <a:off x="31242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80">
            <a:extLst>
              <a:ext uri="{FF2B5EF4-FFF2-40B4-BE49-F238E27FC236}">
                <a16:creationId xmlns:a16="http://schemas.microsoft.com/office/drawing/2014/main" id="{3F5B9A4E-1022-4D59-A0D5-B9E62BF283E8}"/>
              </a:ext>
            </a:extLst>
          </p:cNvPr>
          <p:cNvSpPr>
            <a:spLocks noChangeShapeType="1"/>
          </p:cNvSpPr>
          <p:nvPr/>
        </p:nvSpPr>
        <p:spPr bwMode="auto">
          <a:xfrm>
            <a:off x="7239000" y="5018321"/>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81">
            <a:extLst>
              <a:ext uri="{FF2B5EF4-FFF2-40B4-BE49-F238E27FC236}">
                <a16:creationId xmlns:a16="http://schemas.microsoft.com/office/drawing/2014/main" id="{0F8BDAA8-1797-464B-970D-553FF18825B8}"/>
              </a:ext>
            </a:extLst>
          </p:cNvPr>
          <p:cNvSpPr>
            <a:spLocks noChangeShapeType="1"/>
          </p:cNvSpPr>
          <p:nvPr/>
        </p:nvSpPr>
        <p:spPr bwMode="auto">
          <a:xfrm>
            <a:off x="7239000" y="4484921"/>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82">
            <a:extLst>
              <a:ext uri="{FF2B5EF4-FFF2-40B4-BE49-F238E27FC236}">
                <a16:creationId xmlns:a16="http://schemas.microsoft.com/office/drawing/2014/main" id="{70B96B82-D9AD-4377-B1E3-BC12B6A0800B}"/>
              </a:ext>
            </a:extLst>
          </p:cNvPr>
          <p:cNvSpPr>
            <a:spLocks noChangeShapeType="1"/>
          </p:cNvSpPr>
          <p:nvPr/>
        </p:nvSpPr>
        <p:spPr bwMode="auto">
          <a:xfrm>
            <a:off x="7239000" y="3951521"/>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85">
            <a:extLst>
              <a:ext uri="{FF2B5EF4-FFF2-40B4-BE49-F238E27FC236}">
                <a16:creationId xmlns:a16="http://schemas.microsoft.com/office/drawing/2014/main" id="{4800457E-41A3-443C-8DCC-33D4A7F12909}"/>
              </a:ext>
            </a:extLst>
          </p:cNvPr>
          <p:cNvSpPr>
            <a:spLocks noChangeShapeType="1"/>
          </p:cNvSpPr>
          <p:nvPr/>
        </p:nvSpPr>
        <p:spPr bwMode="auto">
          <a:xfrm>
            <a:off x="36576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86">
            <a:extLst>
              <a:ext uri="{FF2B5EF4-FFF2-40B4-BE49-F238E27FC236}">
                <a16:creationId xmlns:a16="http://schemas.microsoft.com/office/drawing/2014/main" id="{001503D3-F472-4546-A893-AC263AEEF8A9}"/>
              </a:ext>
            </a:extLst>
          </p:cNvPr>
          <p:cNvSpPr>
            <a:spLocks noChangeShapeType="1"/>
          </p:cNvSpPr>
          <p:nvPr/>
        </p:nvSpPr>
        <p:spPr bwMode="auto">
          <a:xfrm>
            <a:off x="41148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87">
            <a:extLst>
              <a:ext uri="{FF2B5EF4-FFF2-40B4-BE49-F238E27FC236}">
                <a16:creationId xmlns:a16="http://schemas.microsoft.com/office/drawing/2014/main" id="{D66B86F2-2653-4E2F-B114-16A3CC6C7DEF}"/>
              </a:ext>
            </a:extLst>
          </p:cNvPr>
          <p:cNvSpPr>
            <a:spLocks noChangeShapeType="1"/>
          </p:cNvSpPr>
          <p:nvPr/>
        </p:nvSpPr>
        <p:spPr bwMode="auto">
          <a:xfrm>
            <a:off x="46482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Line 88">
            <a:extLst>
              <a:ext uri="{FF2B5EF4-FFF2-40B4-BE49-F238E27FC236}">
                <a16:creationId xmlns:a16="http://schemas.microsoft.com/office/drawing/2014/main" id="{7101E6B7-6A4D-4F44-8825-0209EB548B10}"/>
              </a:ext>
            </a:extLst>
          </p:cNvPr>
          <p:cNvSpPr>
            <a:spLocks noChangeShapeType="1"/>
          </p:cNvSpPr>
          <p:nvPr/>
        </p:nvSpPr>
        <p:spPr bwMode="auto">
          <a:xfrm>
            <a:off x="51816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89">
            <a:extLst>
              <a:ext uri="{FF2B5EF4-FFF2-40B4-BE49-F238E27FC236}">
                <a16:creationId xmlns:a16="http://schemas.microsoft.com/office/drawing/2014/main" id="{DA8D5F33-3336-464E-B816-FA0F4FBFED1E}"/>
              </a:ext>
            </a:extLst>
          </p:cNvPr>
          <p:cNvSpPr>
            <a:spLocks noChangeShapeType="1"/>
          </p:cNvSpPr>
          <p:nvPr/>
        </p:nvSpPr>
        <p:spPr bwMode="auto">
          <a:xfrm>
            <a:off x="56388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90">
            <a:extLst>
              <a:ext uri="{FF2B5EF4-FFF2-40B4-BE49-F238E27FC236}">
                <a16:creationId xmlns:a16="http://schemas.microsoft.com/office/drawing/2014/main" id="{9101CB55-7E96-4126-B733-E74EF9D30CDE}"/>
              </a:ext>
            </a:extLst>
          </p:cNvPr>
          <p:cNvSpPr>
            <a:spLocks noChangeShapeType="1"/>
          </p:cNvSpPr>
          <p:nvPr/>
        </p:nvSpPr>
        <p:spPr bwMode="auto">
          <a:xfrm>
            <a:off x="61722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40239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1" nodeType="clickEffect">
                                  <p:stCondLst>
                                    <p:cond delay="0"/>
                                  </p:stCondLst>
                                  <p:childTnLst>
                                    <p:set>
                                      <p:cBhvr>
                                        <p:cTn id="6" dur="indefinite"/>
                                        <p:tgtEl>
                                          <p:spTgt spid="9"/>
                                        </p:tgtEl>
                                        <p:attrNameLst>
                                          <p:attrName>stroke.color</p:attrName>
                                        </p:attrNameLst>
                                      </p:cBhvr>
                                      <p:to>
                                        <p:clrVal>
                                          <a:srgbClr val="FF0000"/>
                                        </p:clrVal>
                                      </p:to>
                                    </p:set>
                                    <p:set>
                                      <p:cBhvr>
                                        <p:cTn id="7" dur="indefinite"/>
                                        <p:tgtEl>
                                          <p:spTgt spid="9"/>
                                        </p:tgtEl>
                                        <p:attrNameLst>
                                          <p:attrName>stroke.on</p:attrName>
                                        </p:attrNameLst>
                                      </p:cBhvr>
                                      <p:to>
                                        <p:strVal val="true"/>
                                      </p:to>
                                    </p:set>
                                  </p:childTnLst>
                                </p:cTn>
                              </p:par>
                              <p:par>
                                <p:cTn id="8" presetID="1" presetClass="emph" presetSubtype="1" nodeType="withEffect">
                                  <p:stCondLst>
                                    <p:cond delay="0"/>
                                  </p:stCondLst>
                                  <p:childTnLst>
                                    <p:set>
                                      <p:cBhvr>
                                        <p:cTn id="9" dur="indefinite"/>
                                        <p:tgtEl>
                                          <p:spTgt spid="5"/>
                                        </p:tgtEl>
                                        <p:attrNameLst>
                                          <p:attrName>fillcolor</p:attrName>
                                        </p:attrNameLst>
                                      </p:cBhvr>
                                      <p:to>
                                        <p:clrVal>
                                          <a:srgbClr val="FF0000"/>
                                        </p:clrVal>
                                      </p:to>
                                    </p:set>
                                    <p:set>
                                      <p:cBhvr>
                                        <p:cTn id="10" dur="indefinite"/>
                                        <p:tgtEl>
                                          <p:spTgt spid="5"/>
                                        </p:tgtEl>
                                        <p:attrNameLst>
                                          <p:attrName>fill.type</p:attrName>
                                        </p:attrNameLst>
                                      </p:cBhvr>
                                      <p:to>
                                        <p:strVal val="solid"/>
                                      </p:to>
                                    </p:set>
                                    <p:set>
                                      <p:cBhvr>
                                        <p:cTn id="11" dur="indefinite"/>
                                        <p:tgtEl>
                                          <p:spTgt spid="5"/>
                                        </p:tgtEl>
                                        <p:attrNameLst>
                                          <p:attrName>fill.on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7" presetClass="emph" presetSubtype="1" nodeType="clickEffect">
                                  <p:stCondLst>
                                    <p:cond delay="0"/>
                                  </p:stCondLst>
                                  <p:childTnLst>
                                    <p:set>
                                      <p:cBhvr>
                                        <p:cTn id="19" dur="indefinite"/>
                                        <p:tgtEl>
                                          <p:spTgt spid="10"/>
                                        </p:tgtEl>
                                        <p:attrNameLst>
                                          <p:attrName>stroke.color</p:attrName>
                                        </p:attrNameLst>
                                      </p:cBhvr>
                                      <p:to>
                                        <p:clrVal>
                                          <a:srgbClr val="FF0000"/>
                                        </p:clrVal>
                                      </p:to>
                                    </p:set>
                                    <p:set>
                                      <p:cBhvr>
                                        <p:cTn id="20" dur="indefinite"/>
                                        <p:tgtEl>
                                          <p:spTgt spid="10"/>
                                        </p:tgtEl>
                                        <p:attrNameLst>
                                          <p:attrName>stroke.on</p:attrName>
                                        </p:attrNameLst>
                                      </p:cBhvr>
                                      <p:to>
                                        <p:strVal val="true"/>
                                      </p:to>
                                    </p:set>
                                  </p:childTnLst>
                                </p:cTn>
                              </p:par>
                              <p:par>
                                <p:cTn id="21" presetID="3" presetClass="emph" presetSubtype="1" grpId="0" nodeType="withEffect">
                                  <p:stCondLst>
                                    <p:cond delay="0"/>
                                  </p:stCondLst>
                                  <p:childTnLst>
                                    <p:set>
                                      <p:cBhvr override="childStyle">
                                        <p:cTn id="22" dur="indefinite"/>
                                        <p:tgtEl>
                                          <p:spTgt spid="15"/>
                                        </p:tgtEl>
                                        <p:attrNameLst>
                                          <p:attrName>style.color</p:attrName>
                                        </p:attrNameLst>
                                      </p:cBhvr>
                                      <p:to>
                                        <p:clrVal>
                                          <a:srgbClr val="FF0000"/>
                                        </p:clrVal>
                                      </p:to>
                                    </p:set>
                                  </p:childTnLst>
                                </p:cTn>
                              </p:par>
                              <p:par>
                                <p:cTn id="23" presetID="1" presetClass="emph" presetSubtype="1" nodeType="withEffect">
                                  <p:stCondLst>
                                    <p:cond delay="0"/>
                                  </p:stCondLst>
                                  <p:childTnLst>
                                    <p:set>
                                      <p:cBhvr>
                                        <p:cTn id="24" dur="indefinite"/>
                                        <p:tgtEl>
                                          <p:spTgt spid="8"/>
                                        </p:tgtEl>
                                        <p:attrNameLst>
                                          <p:attrName>fillcolor</p:attrName>
                                        </p:attrNameLst>
                                      </p:cBhvr>
                                      <p:to>
                                        <p:clrVal>
                                          <a:srgbClr val="FF0000"/>
                                        </p:clrVal>
                                      </p:to>
                                    </p:set>
                                    <p:set>
                                      <p:cBhvr>
                                        <p:cTn id="25" dur="indefinite"/>
                                        <p:tgtEl>
                                          <p:spTgt spid="8"/>
                                        </p:tgtEl>
                                        <p:attrNameLst>
                                          <p:attrName>fill.type</p:attrName>
                                        </p:attrNameLst>
                                      </p:cBhvr>
                                      <p:to>
                                        <p:strVal val="solid"/>
                                      </p:to>
                                    </p:set>
                                    <p:set>
                                      <p:cBhvr>
                                        <p:cTn id="26" dur="indefinite"/>
                                        <p:tgtEl>
                                          <p:spTgt spid="8"/>
                                        </p:tgtEl>
                                        <p:attrNameLst>
                                          <p:attrName>fill.on</p:attrName>
                                        </p:attrNameLst>
                                      </p:cBhvr>
                                      <p:to>
                                        <p:strVal val="true"/>
                                      </p:to>
                                    </p:set>
                                  </p:childTnLst>
                                </p:cTn>
                              </p:par>
                              <p:par>
                                <p:cTn id="27" presetID="1" presetClass="emph" presetSubtype="1" nodeType="withEffect">
                                  <p:stCondLst>
                                    <p:cond delay="0"/>
                                  </p:stCondLst>
                                  <p:childTnLst>
                                    <p:set>
                                      <p:cBhvr>
                                        <p:cTn id="28" dur="indefinite"/>
                                        <p:tgtEl>
                                          <p:spTgt spid="5"/>
                                        </p:tgtEl>
                                        <p:attrNameLst>
                                          <p:attrName>fillcolor</p:attrName>
                                        </p:attrNameLst>
                                      </p:cBhvr>
                                      <p:to>
                                        <p:clrVal>
                                          <a:schemeClr val="bg1"/>
                                        </p:clrVal>
                                      </p:to>
                                    </p:set>
                                    <p:set>
                                      <p:cBhvr>
                                        <p:cTn id="29" dur="indefinite"/>
                                        <p:tgtEl>
                                          <p:spTgt spid="5"/>
                                        </p:tgtEl>
                                        <p:attrNameLst>
                                          <p:attrName>fill.type</p:attrName>
                                        </p:attrNameLst>
                                      </p:cBhvr>
                                      <p:to>
                                        <p:strVal val="solid"/>
                                      </p:to>
                                    </p:set>
                                    <p:set>
                                      <p:cBhvr>
                                        <p:cTn id="30" dur="indefinite"/>
                                        <p:tgtEl>
                                          <p:spTgt spid="5"/>
                                        </p:tgtEl>
                                        <p:attrNameLst>
                                          <p:attrName>fill.on</p:attrName>
                                        </p:attrNameLst>
                                      </p:cBhvr>
                                      <p:to>
                                        <p:strVal val="true"/>
                                      </p:to>
                                    </p:set>
                                  </p:childTnLst>
                                </p:cTn>
                              </p:par>
                              <p:par>
                                <p:cTn id="31" presetID="7" presetClass="emph" presetSubtype="1" nodeType="withEffect">
                                  <p:stCondLst>
                                    <p:cond delay="0"/>
                                  </p:stCondLst>
                                  <p:childTnLst>
                                    <p:set>
                                      <p:cBhvr>
                                        <p:cTn id="32" dur="indefinite"/>
                                        <p:tgtEl>
                                          <p:spTgt spid="9"/>
                                        </p:tgtEl>
                                        <p:attrNameLst>
                                          <p:attrName>stroke.color</p:attrName>
                                        </p:attrNameLst>
                                      </p:cBhvr>
                                      <p:to>
                                        <p:clrVal>
                                          <a:schemeClr val="bg1"/>
                                        </p:clrVal>
                                      </p:to>
                                    </p:set>
                                    <p:set>
                                      <p:cBhvr>
                                        <p:cTn id="33" dur="indefinite"/>
                                        <p:tgtEl>
                                          <p:spTgt spid="9"/>
                                        </p:tgtEl>
                                        <p:attrNameLst>
                                          <p:attrName>stroke.on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7" presetClass="emph" presetSubtype="1" nodeType="clickEffect">
                                  <p:stCondLst>
                                    <p:cond delay="0"/>
                                  </p:stCondLst>
                                  <p:childTnLst>
                                    <p:set>
                                      <p:cBhvr>
                                        <p:cTn id="43" dur="indefinite"/>
                                        <p:tgtEl>
                                          <p:spTgt spid="10"/>
                                        </p:tgtEl>
                                        <p:attrNameLst>
                                          <p:attrName>stroke.color</p:attrName>
                                        </p:attrNameLst>
                                      </p:cBhvr>
                                      <p:to>
                                        <p:clrVal>
                                          <a:schemeClr val="tx1"/>
                                        </p:clrVal>
                                      </p:to>
                                    </p:set>
                                    <p:set>
                                      <p:cBhvr>
                                        <p:cTn id="44" dur="indefinite"/>
                                        <p:tgtEl>
                                          <p:spTgt spid="10"/>
                                        </p:tgtEl>
                                        <p:attrNameLst>
                                          <p:attrName>stroke.on</p:attrName>
                                        </p:attrNameLst>
                                      </p:cBhvr>
                                      <p:to>
                                        <p:strVal val="true"/>
                                      </p:to>
                                    </p:set>
                                  </p:childTnLst>
                                </p:cTn>
                              </p:par>
                              <p:par>
                                <p:cTn id="45" presetID="3" presetClass="emph" presetSubtype="1" grpId="1" nodeType="withEffect">
                                  <p:stCondLst>
                                    <p:cond delay="0"/>
                                  </p:stCondLst>
                                  <p:childTnLst>
                                    <p:set>
                                      <p:cBhvr override="childStyle">
                                        <p:cTn id="46" dur="indefinite"/>
                                        <p:tgtEl>
                                          <p:spTgt spid="15"/>
                                        </p:tgtEl>
                                        <p:attrNameLst>
                                          <p:attrName>style.color</p:attrName>
                                        </p:attrNameLst>
                                      </p:cBhvr>
                                      <p:to>
                                        <p:clrVal>
                                          <a:schemeClr val="tx2"/>
                                        </p:clrVal>
                                      </p:to>
                                    </p:set>
                                  </p:childTnLst>
                                </p:cTn>
                              </p:par>
                              <p:par>
                                <p:cTn id="47" presetID="7" presetClass="emph" presetSubtype="1" nodeType="withEffect">
                                  <p:stCondLst>
                                    <p:cond delay="0"/>
                                  </p:stCondLst>
                                  <p:childTnLst>
                                    <p:set>
                                      <p:cBhvr>
                                        <p:cTn id="48" dur="indefinite"/>
                                        <p:tgtEl>
                                          <p:spTgt spid="13"/>
                                        </p:tgtEl>
                                        <p:attrNameLst>
                                          <p:attrName>stroke.color</p:attrName>
                                        </p:attrNameLst>
                                      </p:cBhvr>
                                      <p:to>
                                        <p:clrVal>
                                          <a:srgbClr val="FF0000"/>
                                        </p:clrVal>
                                      </p:to>
                                    </p:set>
                                    <p:set>
                                      <p:cBhvr>
                                        <p:cTn id="49" dur="indefinite"/>
                                        <p:tgtEl>
                                          <p:spTgt spid="13"/>
                                        </p:tgtEl>
                                        <p:attrNameLst>
                                          <p:attrName>stroke.on</p:attrName>
                                        </p:attrNameLst>
                                      </p:cBhvr>
                                      <p:to>
                                        <p:strVal val="true"/>
                                      </p:to>
                                    </p:set>
                                  </p:childTnLst>
                                </p:cTn>
                              </p:par>
                              <p:par>
                                <p:cTn id="50" presetID="3" presetClass="emph" presetSubtype="1" grpId="0" nodeType="withEffect">
                                  <p:stCondLst>
                                    <p:cond delay="0"/>
                                  </p:stCondLst>
                                  <p:childTnLst>
                                    <p:set>
                                      <p:cBhvr override="childStyle">
                                        <p:cTn id="51" dur="indefinite"/>
                                        <p:tgtEl>
                                          <p:spTgt spid="16"/>
                                        </p:tgtEl>
                                        <p:attrNameLst>
                                          <p:attrName>style.color</p:attrName>
                                        </p:attrNameLst>
                                      </p:cBhvr>
                                      <p:to>
                                        <p:clrVal>
                                          <a:srgbClr val="FF0000"/>
                                        </p:clrVal>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36"/>
                                        </p:tgtEl>
                                        <p:attrNameLst>
                                          <p:attrName>style.visibility</p:attrName>
                                        </p:attrNameLst>
                                      </p:cBhvr>
                                      <p:to>
                                        <p:strVal val="hidden"/>
                                      </p:to>
                                    </p:set>
                                  </p:childTnLst>
                                </p:cTn>
                              </p:par>
                              <p:par>
                                <p:cTn id="56" presetID="1" presetClass="entr" presetSubtype="0"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1"/>
                                        </p:tgtEl>
                                        <p:attrNameLst>
                                          <p:attrName>style.visibility</p:attrName>
                                        </p:attrNameLst>
                                      </p:cBhvr>
                                      <p:to>
                                        <p:strVal val="visible"/>
                                      </p:to>
                                    </p:set>
                                  </p:childTnLst>
                                </p:cTn>
                              </p:par>
                              <p:par>
                                <p:cTn id="64" presetID="1" presetClass="exit" presetSubtype="0" fill="hold" grpId="1" nodeType="withEffect">
                                  <p:stCondLst>
                                    <p:cond delay="0"/>
                                  </p:stCondLst>
                                  <p:childTnLst>
                                    <p:set>
                                      <p:cBhvr>
                                        <p:cTn id="65" dur="1" fill="hold">
                                          <p:stCondLst>
                                            <p:cond delay="0"/>
                                          </p:stCondLst>
                                        </p:cTn>
                                        <p:tgtEl>
                                          <p:spTgt spid="37"/>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38"/>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3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1" nodeType="clickEffect">
                                  <p:stCondLst>
                                    <p:cond delay="0"/>
                                  </p:stCondLst>
                                  <p:childTnLst>
                                    <p:set>
                                      <p:cBhvr>
                                        <p:cTn id="77" dur="1" fill="hold">
                                          <p:stCondLst>
                                            <p:cond delay="0"/>
                                          </p:stCondLst>
                                        </p:cTn>
                                        <p:tgtEl>
                                          <p:spTgt spid="41"/>
                                        </p:tgtEl>
                                        <p:attrNameLst>
                                          <p:attrName>style.visibility</p:attrName>
                                        </p:attrNameLst>
                                      </p:cBhvr>
                                      <p:to>
                                        <p:strVal val="hidden"/>
                                      </p:to>
                                    </p:set>
                                  </p:childTnLst>
                                </p:cTn>
                              </p:par>
                              <p:par>
                                <p:cTn id="78" presetID="1" presetClass="entr" presetSubtype="0" fill="hold" grpId="0" nodeType="withEffect">
                                  <p:stCondLst>
                                    <p:cond delay="0"/>
                                  </p:stCondLst>
                                  <p:childTnLst>
                                    <p:set>
                                      <p:cBhvr>
                                        <p:cTn id="79" dur="1" fill="hold">
                                          <p:stCondLst>
                                            <p:cond delay="0"/>
                                          </p:stCondLst>
                                        </p:cTn>
                                        <p:tgtEl>
                                          <p:spTgt spid="42"/>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39"/>
                                        </p:tgtEl>
                                        <p:attrNameLst>
                                          <p:attrName>style.visibility</p:attrName>
                                        </p:attrNameLst>
                                      </p:cBhvr>
                                      <p:to>
                                        <p:strVal val="hidden"/>
                                      </p:to>
                                    </p:set>
                                  </p:childTnLst>
                                </p:cTn>
                              </p:par>
                              <p:par>
                                <p:cTn id="84" presetID="1" presetClass="entr" presetSubtype="0" fill="hold" grpId="0" nodeType="withEffect">
                                  <p:stCondLst>
                                    <p:cond delay="0"/>
                                  </p:stCondLst>
                                  <p:childTnLst>
                                    <p:set>
                                      <p:cBhvr>
                                        <p:cTn id="85" dur="1" fill="hold">
                                          <p:stCondLst>
                                            <p:cond delay="0"/>
                                          </p:stCondLst>
                                        </p:cTn>
                                        <p:tgtEl>
                                          <p:spTgt spid="40"/>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2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42"/>
                                        </p:tgtEl>
                                        <p:attrNameLst>
                                          <p:attrName>style.visibility</p:attrName>
                                        </p:attrNameLst>
                                      </p:cBhvr>
                                      <p:to>
                                        <p:strVal val="hidden"/>
                                      </p:to>
                                    </p:set>
                                  </p:childTnLst>
                                </p:cTn>
                              </p:par>
                              <p:par>
                                <p:cTn id="92" presetID="1" presetClass="entr" presetSubtype="0" fill="hold" grpId="0" nodeType="withEffect">
                                  <p:stCondLst>
                                    <p:cond delay="0"/>
                                  </p:stCondLst>
                                  <p:childTnLst>
                                    <p:set>
                                      <p:cBhvr>
                                        <p:cTn id="93" dur="1" fill="hold">
                                          <p:stCondLst>
                                            <p:cond delay="0"/>
                                          </p:stCondLst>
                                        </p:cTn>
                                        <p:tgtEl>
                                          <p:spTgt spid="43"/>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mph" presetSubtype="1" nodeType="clickEffect">
                                  <p:stCondLst>
                                    <p:cond delay="0"/>
                                  </p:stCondLst>
                                  <p:childTnLst>
                                    <p:set>
                                      <p:cBhvr>
                                        <p:cTn id="97" dur="indefinite"/>
                                        <p:tgtEl>
                                          <p:spTgt spid="8"/>
                                        </p:tgtEl>
                                        <p:attrNameLst>
                                          <p:attrName>fillcolor</p:attrName>
                                        </p:attrNameLst>
                                      </p:cBhvr>
                                      <p:to>
                                        <p:clrVal>
                                          <a:schemeClr val="bg1"/>
                                        </p:clrVal>
                                      </p:to>
                                    </p:set>
                                    <p:set>
                                      <p:cBhvr>
                                        <p:cTn id="98" dur="indefinite"/>
                                        <p:tgtEl>
                                          <p:spTgt spid="8"/>
                                        </p:tgtEl>
                                        <p:attrNameLst>
                                          <p:attrName>fill.type</p:attrName>
                                        </p:attrNameLst>
                                      </p:cBhvr>
                                      <p:to>
                                        <p:strVal val="solid"/>
                                      </p:to>
                                    </p:set>
                                    <p:set>
                                      <p:cBhvr>
                                        <p:cTn id="99" dur="indefinite"/>
                                        <p:tgtEl>
                                          <p:spTgt spid="8"/>
                                        </p:tgtEl>
                                        <p:attrNameLst>
                                          <p:attrName>fill.on</p:attrName>
                                        </p:attrNameLst>
                                      </p:cBhvr>
                                      <p:to>
                                        <p:strVal val="true"/>
                                      </p:to>
                                    </p:set>
                                  </p:childTnLst>
                                </p:cTn>
                              </p:par>
                              <p:par>
                                <p:cTn id="100" presetID="7" presetClass="emph" presetSubtype="1" nodeType="withEffect">
                                  <p:stCondLst>
                                    <p:cond delay="0"/>
                                  </p:stCondLst>
                                  <p:childTnLst>
                                    <p:set>
                                      <p:cBhvr>
                                        <p:cTn id="101" dur="indefinite"/>
                                        <p:tgtEl>
                                          <p:spTgt spid="13"/>
                                        </p:tgtEl>
                                        <p:attrNameLst>
                                          <p:attrName>stroke.color</p:attrName>
                                        </p:attrNameLst>
                                      </p:cBhvr>
                                      <p:to>
                                        <p:clrVal>
                                          <a:schemeClr val="tx2"/>
                                        </p:clrVal>
                                      </p:to>
                                    </p:set>
                                    <p:set>
                                      <p:cBhvr>
                                        <p:cTn id="102" dur="indefinite"/>
                                        <p:tgtEl>
                                          <p:spTgt spid="13"/>
                                        </p:tgtEl>
                                        <p:attrNameLst>
                                          <p:attrName>stroke.on</p:attrName>
                                        </p:attrNameLst>
                                      </p:cBhvr>
                                      <p:to>
                                        <p:strVal val="true"/>
                                      </p:to>
                                    </p:set>
                                  </p:childTnLst>
                                </p:cTn>
                              </p:par>
                              <p:par>
                                <p:cTn id="103" presetID="3" presetClass="emph" presetSubtype="1" grpId="1" nodeType="withEffect">
                                  <p:stCondLst>
                                    <p:cond delay="0"/>
                                  </p:stCondLst>
                                  <p:childTnLst>
                                    <p:set>
                                      <p:cBhvr override="childStyle">
                                        <p:cTn id="104" dur="indefinite"/>
                                        <p:tgtEl>
                                          <p:spTgt spid="16"/>
                                        </p:tgtEl>
                                        <p:attrNameLst>
                                          <p:attrName>style.color</p:attrName>
                                        </p:attrNameLst>
                                      </p:cBhvr>
                                      <p:to>
                                        <p:clrVal>
                                          <a:schemeClr val="tx1"/>
                                        </p:clrVal>
                                      </p:to>
                                    </p:set>
                                  </p:childTnLst>
                                </p:cTn>
                              </p:par>
                              <p:par>
                                <p:cTn id="105" presetID="7" presetClass="emph" presetSubtype="1" nodeType="withEffect">
                                  <p:stCondLst>
                                    <p:cond delay="0"/>
                                  </p:stCondLst>
                                  <p:childTnLst>
                                    <p:set>
                                      <p:cBhvr>
                                        <p:cTn id="106" dur="indefinite"/>
                                        <p:tgtEl>
                                          <p:spTgt spid="12"/>
                                        </p:tgtEl>
                                        <p:attrNameLst>
                                          <p:attrName>stroke.color</p:attrName>
                                        </p:attrNameLst>
                                      </p:cBhvr>
                                      <p:to>
                                        <p:clrVal>
                                          <a:srgbClr val="FF0000"/>
                                        </p:clrVal>
                                      </p:to>
                                    </p:set>
                                    <p:set>
                                      <p:cBhvr>
                                        <p:cTn id="107" dur="indefinite"/>
                                        <p:tgtEl>
                                          <p:spTgt spid="12"/>
                                        </p:tgtEl>
                                        <p:attrNameLst>
                                          <p:attrName>stroke.on</p:attrName>
                                        </p:attrNameLst>
                                      </p:cBhvr>
                                      <p:to>
                                        <p:strVal val="true"/>
                                      </p:to>
                                    </p:set>
                                  </p:childTnLst>
                                </p:cTn>
                              </p:par>
                              <p:par>
                                <p:cTn id="108" presetID="3" presetClass="emph" presetSubtype="1" grpId="0" nodeType="withEffect">
                                  <p:stCondLst>
                                    <p:cond delay="0"/>
                                  </p:stCondLst>
                                  <p:childTnLst>
                                    <p:set>
                                      <p:cBhvr override="childStyle">
                                        <p:cTn id="109" dur="indefinite"/>
                                        <p:tgtEl>
                                          <p:spTgt spid="17"/>
                                        </p:tgtEl>
                                        <p:attrNameLst>
                                          <p:attrName>style.color</p:attrName>
                                        </p:attrNameLst>
                                      </p:cBhvr>
                                      <p:to>
                                        <p:clrVal>
                                          <a:srgbClr val="FF0000"/>
                                        </p:clrVal>
                                      </p:to>
                                    </p:set>
                                  </p:childTnLst>
                                </p:cTn>
                              </p:par>
                              <p:par>
                                <p:cTn id="110" presetID="1" presetClass="emph" presetSubtype="1" nodeType="withEffect">
                                  <p:stCondLst>
                                    <p:cond delay="0"/>
                                  </p:stCondLst>
                                  <p:childTnLst>
                                    <p:set>
                                      <p:cBhvr>
                                        <p:cTn id="111" dur="indefinite"/>
                                        <p:tgtEl>
                                          <p:spTgt spid="7"/>
                                        </p:tgtEl>
                                        <p:attrNameLst>
                                          <p:attrName>fillcolor</p:attrName>
                                        </p:attrNameLst>
                                      </p:cBhvr>
                                      <p:to>
                                        <p:clrVal>
                                          <a:srgbClr val="FF0000"/>
                                        </p:clrVal>
                                      </p:to>
                                    </p:set>
                                    <p:set>
                                      <p:cBhvr>
                                        <p:cTn id="112" dur="indefinite"/>
                                        <p:tgtEl>
                                          <p:spTgt spid="7"/>
                                        </p:tgtEl>
                                        <p:attrNameLst>
                                          <p:attrName>fill.type</p:attrName>
                                        </p:attrNameLst>
                                      </p:cBhvr>
                                      <p:to>
                                        <p:strVal val="solid"/>
                                      </p:to>
                                    </p:set>
                                    <p:set>
                                      <p:cBhvr>
                                        <p:cTn id="113" dur="indefinite"/>
                                        <p:tgtEl>
                                          <p:spTgt spid="7"/>
                                        </p:tgtEl>
                                        <p:attrNameLst>
                                          <p:attrName>fill.on</p:attrName>
                                        </p:attrNameLst>
                                      </p:cBhvr>
                                      <p:to>
                                        <p:strVal val="true"/>
                                      </p:to>
                                    </p:set>
                                  </p:childTnLst>
                                </p:cTn>
                              </p:par>
                            </p:childTnLst>
                          </p:cTn>
                        </p:par>
                      </p:childTnLst>
                    </p:cTn>
                  </p:par>
                  <p:par>
                    <p:cTn id="114" fill="hold">
                      <p:stCondLst>
                        <p:cond delay="indefinite"/>
                      </p:stCondLst>
                      <p:childTnLst>
                        <p:par>
                          <p:cTn id="115" fill="hold">
                            <p:stCondLst>
                              <p:cond delay="0"/>
                            </p:stCondLst>
                            <p:childTnLst>
                              <p:par>
                                <p:cTn id="116" presetID="1" presetClass="exit" presetSubtype="0" fill="hold" grpId="1" nodeType="clickEffect">
                                  <p:stCondLst>
                                    <p:cond delay="0"/>
                                  </p:stCondLst>
                                  <p:childTnLst>
                                    <p:set>
                                      <p:cBhvr>
                                        <p:cTn id="117" dur="1" fill="hold">
                                          <p:stCondLst>
                                            <p:cond delay="0"/>
                                          </p:stCondLst>
                                        </p:cTn>
                                        <p:tgtEl>
                                          <p:spTgt spid="40"/>
                                        </p:tgtEl>
                                        <p:attrNameLst>
                                          <p:attrName>style.visibility</p:attrName>
                                        </p:attrNameLst>
                                      </p:cBhvr>
                                      <p:to>
                                        <p:strVal val="hidden"/>
                                      </p:to>
                                    </p:set>
                                  </p:childTnLst>
                                </p:cTn>
                              </p:par>
                              <p:par>
                                <p:cTn id="118" presetID="1" presetClass="exit" presetSubtype="0" fill="hold" grpId="1" nodeType="withEffect">
                                  <p:stCondLst>
                                    <p:cond delay="0"/>
                                  </p:stCondLst>
                                  <p:childTnLst>
                                    <p:set>
                                      <p:cBhvr>
                                        <p:cTn id="119" dur="1" fill="hold">
                                          <p:stCondLst>
                                            <p:cond delay="0"/>
                                          </p:stCondLst>
                                        </p:cTn>
                                        <p:tgtEl>
                                          <p:spTgt spid="24"/>
                                        </p:tgtEl>
                                        <p:attrNameLst>
                                          <p:attrName>style.visibility</p:attrName>
                                        </p:attrNameLst>
                                      </p:cBhvr>
                                      <p:to>
                                        <p:strVal val="hidden"/>
                                      </p:to>
                                    </p:set>
                                  </p:childTnLst>
                                </p:cTn>
                              </p:par>
                              <p:par>
                                <p:cTn id="120" presetID="1" presetClass="entr" presetSubtype="0" fill="hold" grpId="2" nodeType="withEffect">
                                  <p:stCondLst>
                                    <p:cond delay="0"/>
                                  </p:stCondLst>
                                  <p:childTnLst>
                                    <p:set>
                                      <p:cBhvr>
                                        <p:cTn id="121" dur="1" fill="hold">
                                          <p:stCondLst>
                                            <p:cond delay="0"/>
                                          </p:stCondLst>
                                        </p:cTn>
                                        <p:tgtEl>
                                          <p:spTgt spid="39"/>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xit" presetSubtype="0" fill="hold" grpId="1" nodeType="clickEffect">
                                  <p:stCondLst>
                                    <p:cond delay="0"/>
                                  </p:stCondLst>
                                  <p:childTnLst>
                                    <p:set>
                                      <p:cBhvr>
                                        <p:cTn id="125" dur="1" fill="hold">
                                          <p:stCondLst>
                                            <p:cond delay="0"/>
                                          </p:stCondLst>
                                        </p:cTn>
                                        <p:tgtEl>
                                          <p:spTgt spid="43"/>
                                        </p:tgtEl>
                                        <p:attrNameLst>
                                          <p:attrName>style.visibility</p:attrName>
                                        </p:attrNameLst>
                                      </p:cBhvr>
                                      <p:to>
                                        <p:strVal val="hidden"/>
                                      </p:to>
                                    </p:set>
                                  </p:childTnLst>
                                </p:cTn>
                              </p:par>
                              <p:par>
                                <p:cTn id="126" presetID="1" presetClass="entr" presetSubtype="0" fill="hold" grpId="0" nodeType="withEffect">
                                  <p:stCondLst>
                                    <p:cond delay="0"/>
                                  </p:stCondLst>
                                  <p:childTnLst>
                                    <p:set>
                                      <p:cBhvr>
                                        <p:cTn id="127" dur="1" fill="hold">
                                          <p:stCondLst>
                                            <p:cond delay="0"/>
                                          </p:stCondLst>
                                        </p:cTn>
                                        <p:tgtEl>
                                          <p:spTgt spid="44"/>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7" presetClass="emph" presetSubtype="1" nodeType="clickEffect">
                                  <p:stCondLst>
                                    <p:cond delay="0"/>
                                  </p:stCondLst>
                                  <p:childTnLst>
                                    <p:set>
                                      <p:cBhvr>
                                        <p:cTn id="131" dur="indefinite"/>
                                        <p:tgtEl>
                                          <p:spTgt spid="12"/>
                                        </p:tgtEl>
                                        <p:attrNameLst>
                                          <p:attrName>stroke.color</p:attrName>
                                        </p:attrNameLst>
                                      </p:cBhvr>
                                      <p:to>
                                        <p:clrVal>
                                          <a:schemeClr val="tx1"/>
                                        </p:clrVal>
                                      </p:to>
                                    </p:set>
                                    <p:set>
                                      <p:cBhvr>
                                        <p:cTn id="132" dur="indefinite"/>
                                        <p:tgtEl>
                                          <p:spTgt spid="12"/>
                                        </p:tgtEl>
                                        <p:attrNameLst>
                                          <p:attrName>stroke.on</p:attrName>
                                        </p:attrNameLst>
                                      </p:cBhvr>
                                      <p:to>
                                        <p:strVal val="true"/>
                                      </p:to>
                                    </p:set>
                                  </p:childTnLst>
                                </p:cTn>
                              </p:par>
                              <p:par>
                                <p:cTn id="133" presetID="3" presetClass="emph" presetSubtype="1" grpId="1" nodeType="withEffect">
                                  <p:stCondLst>
                                    <p:cond delay="0"/>
                                  </p:stCondLst>
                                  <p:childTnLst>
                                    <p:set>
                                      <p:cBhvr override="childStyle">
                                        <p:cTn id="134" dur="indefinite"/>
                                        <p:tgtEl>
                                          <p:spTgt spid="17"/>
                                        </p:tgtEl>
                                        <p:attrNameLst>
                                          <p:attrName>style.color</p:attrName>
                                        </p:attrNameLst>
                                      </p:cBhvr>
                                      <p:to>
                                        <p:clrVal>
                                          <a:schemeClr val="tx1"/>
                                        </p:clrVal>
                                      </p:to>
                                    </p:set>
                                  </p:childTnLst>
                                </p:cTn>
                              </p:par>
                              <p:par>
                                <p:cTn id="135" presetID="7" presetClass="emph" presetSubtype="1" nodeType="withEffect">
                                  <p:stCondLst>
                                    <p:cond delay="0"/>
                                  </p:stCondLst>
                                  <p:childTnLst>
                                    <p:set>
                                      <p:cBhvr>
                                        <p:cTn id="136" dur="indefinite"/>
                                        <p:tgtEl>
                                          <p:spTgt spid="14"/>
                                        </p:tgtEl>
                                        <p:attrNameLst>
                                          <p:attrName>stroke.color</p:attrName>
                                        </p:attrNameLst>
                                      </p:cBhvr>
                                      <p:to>
                                        <p:clrVal>
                                          <a:srgbClr val="FF0000"/>
                                        </p:clrVal>
                                      </p:to>
                                    </p:set>
                                    <p:set>
                                      <p:cBhvr>
                                        <p:cTn id="137" dur="indefinite"/>
                                        <p:tgtEl>
                                          <p:spTgt spid="14"/>
                                        </p:tgtEl>
                                        <p:attrNameLst>
                                          <p:attrName>stroke.on</p:attrName>
                                        </p:attrNameLst>
                                      </p:cBhvr>
                                      <p:to>
                                        <p:strVal val="true"/>
                                      </p:to>
                                    </p:set>
                                  </p:childTnLst>
                                </p:cTn>
                              </p:par>
                              <p:par>
                                <p:cTn id="138" presetID="3" presetClass="emph" presetSubtype="1" grpId="0" nodeType="withEffect">
                                  <p:stCondLst>
                                    <p:cond delay="0"/>
                                  </p:stCondLst>
                                  <p:childTnLst>
                                    <p:set>
                                      <p:cBhvr override="childStyle">
                                        <p:cTn id="139" dur="indefinite"/>
                                        <p:tgtEl>
                                          <p:spTgt spid="19"/>
                                        </p:tgtEl>
                                        <p:attrNameLst>
                                          <p:attrName>style.color</p:attrName>
                                        </p:attrNameLst>
                                      </p:cBhvr>
                                      <p:to>
                                        <p:clrVal>
                                          <a:srgbClr val="FF0000"/>
                                        </p:clrVal>
                                      </p:to>
                                    </p:set>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grpId="3" nodeType="clickEffect">
                                  <p:stCondLst>
                                    <p:cond delay="0"/>
                                  </p:stCondLst>
                                  <p:childTnLst>
                                    <p:set>
                                      <p:cBhvr>
                                        <p:cTn id="143" dur="1" fill="hold">
                                          <p:stCondLst>
                                            <p:cond delay="0"/>
                                          </p:stCondLst>
                                        </p:cTn>
                                        <p:tgtEl>
                                          <p:spTgt spid="39"/>
                                        </p:tgtEl>
                                        <p:attrNameLst>
                                          <p:attrName>style.visibility</p:attrName>
                                        </p:attrNameLst>
                                      </p:cBhvr>
                                      <p:to>
                                        <p:strVal val="hidden"/>
                                      </p:to>
                                    </p:set>
                                  </p:childTnLst>
                                </p:cTn>
                              </p:par>
                              <p:par>
                                <p:cTn id="144" presetID="1" presetClass="exit" presetSubtype="0" fill="hold" grpId="1" nodeType="withEffect">
                                  <p:stCondLst>
                                    <p:cond delay="0"/>
                                  </p:stCondLst>
                                  <p:childTnLst>
                                    <p:set>
                                      <p:cBhvr>
                                        <p:cTn id="145" dur="1" fill="hold">
                                          <p:stCondLst>
                                            <p:cond delay="0"/>
                                          </p:stCondLst>
                                        </p:cTn>
                                        <p:tgtEl>
                                          <p:spTgt spid="23"/>
                                        </p:tgtEl>
                                        <p:attrNameLst>
                                          <p:attrName>style.visibility</p:attrName>
                                        </p:attrNameLst>
                                      </p:cBhvr>
                                      <p:to>
                                        <p:strVal val="hidden"/>
                                      </p:to>
                                    </p:set>
                                  </p:childTnLst>
                                </p:cTn>
                              </p:par>
                              <p:par>
                                <p:cTn id="146" presetID="1" presetClass="entr" presetSubtype="0" fill="hold" grpId="2" nodeType="withEffect">
                                  <p:stCondLst>
                                    <p:cond delay="0"/>
                                  </p:stCondLst>
                                  <p:childTnLst>
                                    <p:set>
                                      <p:cBhvr>
                                        <p:cTn id="147" dur="1" fill="hold">
                                          <p:stCondLst>
                                            <p:cond delay="0"/>
                                          </p:stCondLst>
                                        </p:cTn>
                                        <p:tgtEl>
                                          <p:spTgt spid="38"/>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xit" presetSubtype="0" fill="hold" grpId="1" nodeType="clickEffect">
                                  <p:stCondLst>
                                    <p:cond delay="0"/>
                                  </p:stCondLst>
                                  <p:childTnLst>
                                    <p:set>
                                      <p:cBhvr>
                                        <p:cTn id="151" dur="1" fill="hold">
                                          <p:stCondLst>
                                            <p:cond delay="0"/>
                                          </p:stCondLst>
                                        </p:cTn>
                                        <p:tgtEl>
                                          <p:spTgt spid="44"/>
                                        </p:tgtEl>
                                        <p:attrNameLst>
                                          <p:attrName>style.visibility</p:attrName>
                                        </p:attrNameLst>
                                      </p:cBhvr>
                                      <p:to>
                                        <p:strVal val="hidden"/>
                                      </p:to>
                                    </p:set>
                                  </p:childTnLst>
                                </p:cTn>
                              </p:par>
                              <p:par>
                                <p:cTn id="152" presetID="1" presetClass="entr" presetSubtype="0" fill="hold" grpId="0" nodeType="withEffect">
                                  <p:stCondLst>
                                    <p:cond delay="0"/>
                                  </p:stCondLst>
                                  <p:childTnLst>
                                    <p:set>
                                      <p:cBhvr>
                                        <p:cTn id="153" dur="1" fill="hold">
                                          <p:stCondLst>
                                            <p:cond delay="0"/>
                                          </p:stCondLst>
                                        </p:cTn>
                                        <p:tgtEl>
                                          <p:spTgt spid="45"/>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xit" presetSubtype="0" fill="hold" grpId="3" nodeType="clickEffect">
                                  <p:stCondLst>
                                    <p:cond delay="0"/>
                                  </p:stCondLst>
                                  <p:childTnLst>
                                    <p:set>
                                      <p:cBhvr>
                                        <p:cTn id="157" dur="1" fill="hold">
                                          <p:stCondLst>
                                            <p:cond delay="0"/>
                                          </p:stCondLst>
                                        </p:cTn>
                                        <p:tgtEl>
                                          <p:spTgt spid="38"/>
                                        </p:tgtEl>
                                        <p:attrNameLst>
                                          <p:attrName>style.visibility</p:attrName>
                                        </p:attrNameLst>
                                      </p:cBhvr>
                                      <p:to>
                                        <p:strVal val="hidden"/>
                                      </p:to>
                                    </p:set>
                                  </p:childTnLst>
                                </p:cTn>
                              </p:par>
                              <p:par>
                                <p:cTn id="158" presetID="1" presetClass="exit" presetSubtype="0" fill="hold" grpId="1" nodeType="withEffect">
                                  <p:stCondLst>
                                    <p:cond delay="0"/>
                                  </p:stCondLst>
                                  <p:childTnLst>
                                    <p:set>
                                      <p:cBhvr>
                                        <p:cTn id="159" dur="1" fill="hold">
                                          <p:stCondLst>
                                            <p:cond delay="0"/>
                                          </p:stCondLst>
                                        </p:cTn>
                                        <p:tgtEl>
                                          <p:spTgt spid="22"/>
                                        </p:tgtEl>
                                        <p:attrNameLst>
                                          <p:attrName>style.visibility</p:attrName>
                                        </p:attrNameLst>
                                      </p:cBhvr>
                                      <p:to>
                                        <p:strVal val="hidden"/>
                                      </p:to>
                                    </p:set>
                                  </p:childTnLst>
                                </p:cTn>
                              </p:par>
                              <p:par>
                                <p:cTn id="160" presetID="1" presetClass="entr" presetSubtype="0" fill="hold" grpId="2" nodeType="withEffect">
                                  <p:stCondLst>
                                    <p:cond delay="0"/>
                                  </p:stCondLst>
                                  <p:childTnLst>
                                    <p:set>
                                      <p:cBhvr>
                                        <p:cTn id="161" dur="1" fill="hold">
                                          <p:stCondLst>
                                            <p:cond delay="0"/>
                                          </p:stCondLst>
                                        </p:cTn>
                                        <p:tgtEl>
                                          <p:spTgt spid="36"/>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xit" presetSubtype="0" fill="hold" grpId="1" nodeType="clickEffect">
                                  <p:stCondLst>
                                    <p:cond delay="0"/>
                                  </p:stCondLst>
                                  <p:childTnLst>
                                    <p:set>
                                      <p:cBhvr>
                                        <p:cTn id="165" dur="1" fill="hold">
                                          <p:stCondLst>
                                            <p:cond delay="0"/>
                                          </p:stCondLst>
                                        </p:cTn>
                                        <p:tgtEl>
                                          <p:spTgt spid="45"/>
                                        </p:tgtEl>
                                        <p:attrNameLst>
                                          <p:attrName>style.visibility</p:attrName>
                                        </p:attrNameLst>
                                      </p:cBhvr>
                                      <p:to>
                                        <p:strVal val="hidden"/>
                                      </p:to>
                                    </p:set>
                                  </p:childTnLst>
                                </p:cTn>
                              </p:par>
                              <p:par>
                                <p:cTn id="166" presetID="1" presetClass="entr" presetSubtype="0" fill="hold" grpId="0" nodeType="withEffect">
                                  <p:stCondLst>
                                    <p:cond delay="0"/>
                                  </p:stCondLst>
                                  <p:childTnLst>
                                    <p:set>
                                      <p:cBhvr>
                                        <p:cTn id="167" dur="1" fill="hold">
                                          <p:stCondLst>
                                            <p:cond delay="0"/>
                                          </p:stCondLst>
                                        </p:cTn>
                                        <p:tgtEl>
                                          <p:spTgt spid="46"/>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7" presetClass="emph" presetSubtype="1" nodeType="clickEffect">
                                  <p:stCondLst>
                                    <p:cond delay="0"/>
                                  </p:stCondLst>
                                  <p:childTnLst>
                                    <p:set>
                                      <p:cBhvr>
                                        <p:cTn id="171" dur="indefinite"/>
                                        <p:tgtEl>
                                          <p:spTgt spid="14"/>
                                        </p:tgtEl>
                                        <p:attrNameLst>
                                          <p:attrName>stroke.color</p:attrName>
                                        </p:attrNameLst>
                                      </p:cBhvr>
                                      <p:to>
                                        <p:clrVal>
                                          <a:schemeClr val="tx1"/>
                                        </p:clrVal>
                                      </p:to>
                                    </p:set>
                                    <p:set>
                                      <p:cBhvr>
                                        <p:cTn id="172" dur="indefinite"/>
                                        <p:tgtEl>
                                          <p:spTgt spid="14"/>
                                        </p:tgtEl>
                                        <p:attrNameLst>
                                          <p:attrName>stroke.on</p:attrName>
                                        </p:attrNameLst>
                                      </p:cBhvr>
                                      <p:to>
                                        <p:strVal val="true"/>
                                      </p:to>
                                    </p:set>
                                  </p:childTnLst>
                                </p:cTn>
                              </p:par>
                              <p:par>
                                <p:cTn id="173" presetID="3" presetClass="emph" presetSubtype="1" grpId="1" nodeType="withEffect">
                                  <p:stCondLst>
                                    <p:cond delay="0"/>
                                  </p:stCondLst>
                                  <p:childTnLst>
                                    <p:set>
                                      <p:cBhvr override="childStyle">
                                        <p:cTn id="174" dur="indefinite"/>
                                        <p:tgtEl>
                                          <p:spTgt spid="19"/>
                                        </p:tgtEl>
                                        <p:attrNameLst>
                                          <p:attrName>style.color</p:attrName>
                                        </p:attrNameLst>
                                      </p:cBhvr>
                                      <p:to>
                                        <p:clrVal>
                                          <a:schemeClr val="tx1"/>
                                        </p:clrVal>
                                      </p:to>
                                    </p:set>
                                  </p:childTnLst>
                                </p:cTn>
                              </p:par>
                              <p:par>
                                <p:cTn id="175" presetID="1" presetClass="emph" presetSubtype="1" nodeType="withEffect">
                                  <p:stCondLst>
                                    <p:cond delay="0"/>
                                  </p:stCondLst>
                                  <p:childTnLst>
                                    <p:set>
                                      <p:cBhvr>
                                        <p:cTn id="176" dur="indefinite"/>
                                        <p:tgtEl>
                                          <p:spTgt spid="7"/>
                                        </p:tgtEl>
                                        <p:attrNameLst>
                                          <p:attrName>fillcolor</p:attrName>
                                        </p:attrNameLst>
                                      </p:cBhvr>
                                      <p:to>
                                        <p:clrVal>
                                          <a:schemeClr val="bg1"/>
                                        </p:clrVal>
                                      </p:to>
                                    </p:set>
                                    <p:set>
                                      <p:cBhvr>
                                        <p:cTn id="177" dur="indefinite"/>
                                        <p:tgtEl>
                                          <p:spTgt spid="7"/>
                                        </p:tgtEl>
                                        <p:attrNameLst>
                                          <p:attrName>fill.type</p:attrName>
                                        </p:attrNameLst>
                                      </p:cBhvr>
                                      <p:to>
                                        <p:strVal val="solid"/>
                                      </p:to>
                                    </p:set>
                                    <p:set>
                                      <p:cBhvr>
                                        <p:cTn id="178" dur="indefinite"/>
                                        <p:tgtEl>
                                          <p:spTgt spid="7"/>
                                        </p:tgtEl>
                                        <p:attrNameLst>
                                          <p:attrName>fill.on</p:attrName>
                                        </p:attrNameLst>
                                      </p:cBhvr>
                                      <p:to>
                                        <p:strVal val="true"/>
                                      </p:to>
                                    </p:set>
                                  </p:childTnLst>
                                </p:cTn>
                              </p:par>
                              <p:par>
                                <p:cTn id="179" presetID="7" presetClass="emph" presetSubtype="1" nodeType="withEffect">
                                  <p:stCondLst>
                                    <p:cond delay="0"/>
                                  </p:stCondLst>
                                  <p:childTnLst>
                                    <p:set>
                                      <p:cBhvr>
                                        <p:cTn id="180" dur="indefinite"/>
                                        <p:tgtEl>
                                          <p:spTgt spid="11"/>
                                        </p:tgtEl>
                                        <p:attrNameLst>
                                          <p:attrName>stroke.color</p:attrName>
                                        </p:attrNameLst>
                                      </p:cBhvr>
                                      <p:to>
                                        <p:clrVal>
                                          <a:srgbClr val="FF0000"/>
                                        </p:clrVal>
                                      </p:to>
                                    </p:set>
                                    <p:set>
                                      <p:cBhvr>
                                        <p:cTn id="181" dur="indefinite"/>
                                        <p:tgtEl>
                                          <p:spTgt spid="11"/>
                                        </p:tgtEl>
                                        <p:attrNameLst>
                                          <p:attrName>stroke.on</p:attrName>
                                        </p:attrNameLst>
                                      </p:cBhvr>
                                      <p:to>
                                        <p:strVal val="true"/>
                                      </p:to>
                                    </p:set>
                                  </p:childTnLst>
                                </p:cTn>
                              </p:par>
                              <p:par>
                                <p:cTn id="182" presetID="3" presetClass="emph" presetSubtype="1" grpId="0" nodeType="withEffect">
                                  <p:stCondLst>
                                    <p:cond delay="0"/>
                                  </p:stCondLst>
                                  <p:childTnLst>
                                    <p:set>
                                      <p:cBhvr override="childStyle">
                                        <p:cTn id="183" dur="indefinite"/>
                                        <p:tgtEl>
                                          <p:spTgt spid="18"/>
                                        </p:tgtEl>
                                        <p:attrNameLst>
                                          <p:attrName>style.color</p:attrName>
                                        </p:attrNameLst>
                                      </p:cBhvr>
                                      <p:to>
                                        <p:clrVal>
                                          <a:srgbClr val="FF0000"/>
                                        </p:clrVal>
                                      </p:to>
                                    </p:set>
                                  </p:childTnLst>
                                </p:cTn>
                              </p:par>
                              <p:par>
                                <p:cTn id="184" presetID="1" presetClass="emph" presetSubtype="1" nodeType="withEffect">
                                  <p:stCondLst>
                                    <p:cond delay="0"/>
                                  </p:stCondLst>
                                  <p:childTnLst>
                                    <p:set>
                                      <p:cBhvr>
                                        <p:cTn id="185" dur="indefinite"/>
                                        <p:tgtEl>
                                          <p:spTgt spid="6"/>
                                        </p:tgtEl>
                                        <p:attrNameLst>
                                          <p:attrName>fillcolor</p:attrName>
                                        </p:attrNameLst>
                                      </p:cBhvr>
                                      <p:to>
                                        <p:clrVal>
                                          <a:srgbClr val="FF0000"/>
                                        </p:clrVal>
                                      </p:to>
                                    </p:set>
                                    <p:set>
                                      <p:cBhvr>
                                        <p:cTn id="186" dur="indefinite"/>
                                        <p:tgtEl>
                                          <p:spTgt spid="6"/>
                                        </p:tgtEl>
                                        <p:attrNameLst>
                                          <p:attrName>fill.type</p:attrName>
                                        </p:attrNameLst>
                                      </p:cBhvr>
                                      <p:to>
                                        <p:strVal val="solid"/>
                                      </p:to>
                                    </p:set>
                                    <p:set>
                                      <p:cBhvr>
                                        <p:cTn id="187" dur="indefinite"/>
                                        <p:tgtEl>
                                          <p:spTgt spid="6"/>
                                        </p:tgtEl>
                                        <p:attrNameLst>
                                          <p:attrName>fill.on</p:attrName>
                                        </p:attrNameLst>
                                      </p:cBhvr>
                                      <p:to>
                                        <p:strVal val="true"/>
                                      </p:to>
                                    </p:set>
                                  </p:childTnLst>
                                </p:cTn>
                              </p:par>
                            </p:childTnLst>
                          </p:cTn>
                        </p:par>
                      </p:childTnLst>
                    </p:cTn>
                  </p:par>
                  <p:par>
                    <p:cTn id="188" fill="hold">
                      <p:stCondLst>
                        <p:cond delay="indefinite"/>
                      </p:stCondLst>
                      <p:childTnLst>
                        <p:par>
                          <p:cTn id="189" fill="hold">
                            <p:stCondLst>
                              <p:cond delay="0"/>
                            </p:stCondLst>
                            <p:childTnLst>
                              <p:par>
                                <p:cTn id="190" presetID="1" presetClass="exit" presetSubtype="0" fill="hold" grpId="3" nodeType="clickEffect">
                                  <p:stCondLst>
                                    <p:cond delay="0"/>
                                  </p:stCondLst>
                                  <p:childTnLst>
                                    <p:set>
                                      <p:cBhvr>
                                        <p:cTn id="191" dur="1" fill="hold">
                                          <p:stCondLst>
                                            <p:cond delay="0"/>
                                          </p:stCondLst>
                                        </p:cTn>
                                        <p:tgtEl>
                                          <p:spTgt spid="36"/>
                                        </p:tgtEl>
                                        <p:attrNameLst>
                                          <p:attrName>style.visibility</p:attrName>
                                        </p:attrNameLst>
                                      </p:cBhvr>
                                      <p:to>
                                        <p:strVal val="hidden"/>
                                      </p:to>
                                    </p:set>
                                  </p:childTnLst>
                                </p:cTn>
                              </p:par>
                              <p:par>
                                <p:cTn id="192" presetID="1" presetClass="exit" presetSubtype="0" fill="hold" grpId="1" nodeType="withEffect">
                                  <p:stCondLst>
                                    <p:cond delay="0"/>
                                  </p:stCondLst>
                                  <p:childTnLst>
                                    <p:set>
                                      <p:cBhvr>
                                        <p:cTn id="193" dur="1" fill="hold">
                                          <p:stCondLst>
                                            <p:cond delay="0"/>
                                          </p:stCondLst>
                                        </p:cTn>
                                        <p:tgtEl>
                                          <p:spTgt spid="21"/>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3" presetClass="emph" presetSubtype="1" grpId="1" nodeType="clickEffect">
                                  <p:stCondLst>
                                    <p:cond delay="0"/>
                                  </p:stCondLst>
                                  <p:childTnLst>
                                    <p:set>
                                      <p:cBhvr override="childStyle">
                                        <p:cTn id="197" dur="indefinite"/>
                                        <p:tgtEl>
                                          <p:spTgt spid="18"/>
                                        </p:tgtEl>
                                        <p:attrNameLst>
                                          <p:attrName>style.color</p:attrName>
                                        </p:attrNameLst>
                                      </p:cBhvr>
                                      <p:to>
                                        <p:clrVal>
                                          <a:schemeClr val="tx1"/>
                                        </p:clrVal>
                                      </p:to>
                                    </p:set>
                                  </p:childTnLst>
                                </p:cTn>
                              </p:par>
                              <p:par>
                                <p:cTn id="198" presetID="7" presetClass="emph" presetSubtype="1" nodeType="withEffect">
                                  <p:stCondLst>
                                    <p:cond delay="0"/>
                                  </p:stCondLst>
                                  <p:childTnLst>
                                    <p:set>
                                      <p:cBhvr>
                                        <p:cTn id="199" dur="indefinite"/>
                                        <p:tgtEl>
                                          <p:spTgt spid="11"/>
                                        </p:tgtEl>
                                        <p:attrNameLst>
                                          <p:attrName>stroke.color</p:attrName>
                                        </p:attrNameLst>
                                      </p:cBhvr>
                                      <p:to>
                                        <p:clrVal>
                                          <a:schemeClr val="tx2"/>
                                        </p:clrVal>
                                      </p:to>
                                    </p:set>
                                    <p:set>
                                      <p:cBhvr>
                                        <p:cTn id="200" dur="indefinite"/>
                                        <p:tgtEl>
                                          <p:spTgt spid="11"/>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p:bldP spid="16" grpId="1"/>
      <p:bldP spid="17" grpId="0"/>
      <p:bldP spid="17" grpId="1"/>
      <p:bldP spid="18" grpId="0"/>
      <p:bldP spid="18" grpId="1"/>
      <p:bldP spid="19" grpId="0"/>
      <p:bldP spid="19" grpId="1"/>
      <p:bldP spid="21" grpId="0"/>
      <p:bldP spid="21" grpId="1"/>
      <p:bldP spid="22" grpId="0"/>
      <p:bldP spid="22" grpId="1"/>
      <p:bldP spid="23" grpId="0"/>
      <p:bldP spid="23" grpId="1"/>
      <p:bldP spid="24" grpId="0"/>
      <p:bldP spid="24" grpId="1"/>
      <p:bldP spid="36" grpId="0" animBg="1"/>
      <p:bldP spid="36" grpId="1" animBg="1"/>
      <p:bldP spid="36" grpId="2" animBg="1"/>
      <p:bldP spid="36" grpId="3" animBg="1"/>
      <p:bldP spid="37" grpId="0" animBg="1"/>
      <p:bldP spid="37" grpId="1" animBg="1"/>
      <p:bldP spid="38" grpId="0" animBg="1"/>
      <p:bldP spid="38" grpId="1" animBg="1"/>
      <p:bldP spid="38" grpId="2" animBg="1"/>
      <p:bldP spid="38" grpId="3" animBg="1"/>
      <p:bldP spid="39" grpId="0" animBg="1"/>
      <p:bldP spid="39" grpId="1" animBg="1"/>
      <p:bldP spid="39" grpId="2" animBg="1"/>
      <p:bldP spid="39" grpId="3"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826B5E-DBFE-488F-813A-AA257A2B176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3B24063-CD38-46E6-92B5-1A33754EFDF6}"/>
              </a:ext>
            </a:extLst>
          </p:cNvPr>
          <p:cNvSpPr>
            <a:spLocks noGrp="1"/>
          </p:cNvSpPr>
          <p:nvPr>
            <p:ph type="body" sz="quarter" idx="12"/>
          </p:nvPr>
        </p:nvSpPr>
        <p:spPr/>
        <p:txBody>
          <a:bodyPr/>
          <a:lstStyle/>
          <a:p>
            <a:r>
              <a:rPr lang="en-US" sz="3200" dirty="0">
                <a:solidFill>
                  <a:srgbClr val="FF0000"/>
                </a:solidFill>
              </a:rPr>
              <a:t>Deterministic PDA (DPDA)</a:t>
            </a:r>
          </a:p>
        </p:txBody>
      </p:sp>
      <p:sp>
        <p:nvSpPr>
          <p:cNvPr id="4" name="Text Placeholder 3">
            <a:extLst>
              <a:ext uri="{FF2B5EF4-FFF2-40B4-BE49-F238E27FC236}">
                <a16:creationId xmlns:a16="http://schemas.microsoft.com/office/drawing/2014/main" id="{086DA6CF-5DD3-4C05-A4A0-2DFADBEA7092}"/>
              </a:ext>
            </a:extLst>
          </p:cNvPr>
          <p:cNvSpPr>
            <a:spLocks noGrp="1"/>
          </p:cNvSpPr>
          <p:nvPr>
            <p:ph type="body" sz="quarter" idx="13"/>
          </p:nvPr>
        </p:nvSpPr>
        <p:spPr/>
        <p:txBody>
          <a:bodyPr/>
          <a:lstStyle/>
          <a:p>
            <a:pPr algn="just">
              <a:spcAft>
                <a:spcPts val="600"/>
              </a:spcAft>
              <a:buClrTx/>
            </a:pPr>
            <a:r>
              <a:rPr lang="en-US" dirty="0"/>
              <a:t>Just like Finite Automaton (FA), there are Deterministic (DFA in FA) and Non-Deterministic (NFA in FA) Automaton in PDA.</a:t>
            </a:r>
          </a:p>
          <a:p>
            <a:pPr algn="just">
              <a:spcAft>
                <a:spcPts val="600"/>
              </a:spcAft>
              <a:buClrTx/>
            </a:pPr>
            <a:r>
              <a:rPr lang="en-US" altLang="en-US" dirty="0">
                <a:solidFill>
                  <a:schemeClr val="bg2">
                    <a:lumMod val="50000"/>
                  </a:schemeClr>
                </a:solidFill>
              </a:rPr>
              <a:t>PDAs are inherently nondeterministic (</a:t>
            </a:r>
            <a:r>
              <a:rPr lang="en-US" altLang="en-US" i="1" dirty="0">
                <a:solidFill>
                  <a:schemeClr val="bg2">
                    <a:lumMod val="50000"/>
                  </a:schemeClr>
                </a:solidFill>
              </a:rPr>
              <a:t>they are not practical machines</a:t>
            </a:r>
            <a:r>
              <a:rPr lang="en-US" altLang="en-US" dirty="0">
                <a:solidFill>
                  <a:schemeClr val="bg2">
                    <a:lumMod val="50000"/>
                  </a:schemeClr>
                </a:solidFill>
              </a:rPr>
              <a:t>).</a:t>
            </a:r>
          </a:p>
          <a:p>
            <a:pPr algn="just">
              <a:spcAft>
                <a:spcPts val="600"/>
              </a:spcAft>
              <a:buClrTx/>
            </a:pPr>
            <a:r>
              <a:rPr lang="en-US" dirty="0"/>
              <a:t>When we say PDA, it represents both deterministic and non-deterministic PDA that recognizes both deterministic and non-deterministic CFL respectively.</a:t>
            </a:r>
          </a:p>
          <a:p>
            <a:pPr algn="just">
              <a:spcAft>
                <a:spcPts val="600"/>
              </a:spcAft>
              <a:buClrTx/>
            </a:pPr>
            <a:r>
              <a:rPr lang="en-US" dirty="0">
                <a:solidFill>
                  <a:schemeClr val="bg2">
                    <a:lumMod val="50000"/>
                  </a:schemeClr>
                </a:solidFill>
              </a:rPr>
              <a:t>If a PDA </a:t>
            </a:r>
            <a:r>
              <a:rPr lang="en-US" b="0" i="0" dirty="0">
                <a:solidFill>
                  <a:schemeClr val="bg2">
                    <a:lumMod val="50000"/>
                  </a:schemeClr>
                </a:solidFill>
                <a:effectLst/>
                <a:latin typeface="Source Sans Pro" panose="020B0503030403020204" pitchFamily="34" charset="0"/>
              </a:rPr>
              <a:t> is deterministic at each step, that is the next move </a:t>
            </a:r>
            <a:r>
              <a:rPr lang="en-US" dirty="0">
                <a:solidFill>
                  <a:schemeClr val="bg2">
                    <a:lumMod val="50000"/>
                  </a:schemeClr>
                </a:solidFill>
                <a:latin typeface="Source Sans Pro" panose="020B0503030403020204" pitchFamily="34" charset="0"/>
              </a:rPr>
              <a:t>for </a:t>
            </a:r>
            <a:r>
              <a:rPr lang="en-US" b="0" i="0" dirty="0">
                <a:solidFill>
                  <a:schemeClr val="bg2">
                    <a:lumMod val="50000"/>
                  </a:schemeClr>
                </a:solidFill>
                <a:effectLst/>
                <a:latin typeface="Source Sans Pro" panose="020B0503030403020204" pitchFamily="34" charset="0"/>
              </a:rPr>
              <a:t>every input has exactly one destination, then the PDA is Deterministic PDA (DPDA).</a:t>
            </a:r>
            <a:endParaRPr lang="en-US" dirty="0">
              <a:solidFill>
                <a:schemeClr val="bg2">
                  <a:lumMod val="50000"/>
                </a:schemeClr>
              </a:solidFill>
            </a:endParaRPr>
          </a:p>
          <a:p>
            <a:pPr algn="just">
              <a:spcAft>
                <a:spcPts val="600"/>
              </a:spcAft>
              <a:buClrTx/>
            </a:pPr>
            <a:r>
              <a:rPr lang="en-US" dirty="0"/>
              <a:t>The previous example was DPDA.</a:t>
            </a:r>
          </a:p>
          <a:p>
            <a:pPr algn="just">
              <a:spcAft>
                <a:spcPts val="600"/>
              </a:spcAft>
              <a:buClrTx/>
            </a:pPr>
            <a:r>
              <a:rPr lang="en-US" dirty="0">
                <a:solidFill>
                  <a:schemeClr val="bg2">
                    <a:lumMod val="50000"/>
                  </a:schemeClr>
                </a:solidFill>
              </a:rPr>
              <a:t>The next two examples are for non-deterministic PDAs.</a:t>
            </a:r>
          </a:p>
        </p:txBody>
      </p:sp>
    </p:spTree>
    <p:extLst>
      <p:ext uri="{BB962C8B-B14F-4D97-AF65-F5344CB8AC3E}">
        <p14:creationId xmlns:p14="http://schemas.microsoft.com/office/powerpoint/2010/main" val="2262093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040E24E-77EF-4843-B1D0-286B24A549A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0333927-A76E-4353-9FB4-FFBFAA530842}"/>
              </a:ext>
            </a:extLst>
          </p:cNvPr>
          <p:cNvSpPr>
            <a:spLocks noGrp="1"/>
          </p:cNvSpPr>
          <p:nvPr>
            <p:ph type="body" sz="quarter" idx="12"/>
          </p:nvPr>
        </p:nvSpPr>
        <p:spPr/>
        <p:txBody>
          <a:bodyPr/>
          <a:lstStyle/>
          <a:p>
            <a:r>
              <a:rPr lang="en-US" dirty="0">
                <a:solidFill>
                  <a:srgbClr val="FF0000"/>
                </a:solidFill>
              </a:rPr>
              <a:t>Example: Non-Deterministic PDA</a:t>
            </a:r>
          </a:p>
        </p:txBody>
      </p:sp>
      <p:sp>
        <p:nvSpPr>
          <p:cNvPr id="4" name="Rectangle 3">
            <a:extLst>
              <a:ext uri="{FF2B5EF4-FFF2-40B4-BE49-F238E27FC236}">
                <a16:creationId xmlns:a16="http://schemas.microsoft.com/office/drawing/2014/main" id="{346A6E9C-3326-423C-B6B0-8BFCA07A806D}"/>
              </a:ext>
            </a:extLst>
          </p:cNvPr>
          <p:cNvSpPr txBox="1">
            <a:spLocks noChangeArrowheads="1"/>
          </p:cNvSpPr>
          <p:nvPr/>
        </p:nvSpPr>
        <p:spPr>
          <a:xfrm>
            <a:off x="152400" y="914400"/>
            <a:ext cx="8839200" cy="1487487"/>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sz="2400" b="1" dirty="0">
                <a:latin typeface="Times New Roman" panose="02020603050405020304" pitchFamily="18" charset="0"/>
              </a:rPr>
              <a:t>L = {</a:t>
            </a:r>
            <a:r>
              <a:rPr lang="en-US" altLang="en-US" sz="2400" b="1" dirty="0" err="1">
                <a:latin typeface="Courier New" panose="02070309020205020404" pitchFamily="49" charset="0"/>
                <a:cs typeface="Courier New" panose="02070309020205020404" pitchFamily="49" charset="0"/>
              </a:rPr>
              <a:t>a</a:t>
            </a:r>
            <a:r>
              <a:rPr lang="en-US" altLang="en-US" sz="2400" b="1" baseline="30000" dirty="0" err="1">
                <a:latin typeface="Courier New" panose="02070309020205020404" pitchFamily="49" charset="0"/>
                <a:cs typeface="Courier New" panose="02070309020205020404" pitchFamily="49" charset="0"/>
              </a:rPr>
              <a:t>i</a:t>
            </a:r>
            <a:r>
              <a:rPr lang="en-US" altLang="en-US" sz="2400" b="1" dirty="0" err="1">
                <a:latin typeface="Courier New" panose="02070309020205020404" pitchFamily="49" charset="0"/>
                <a:cs typeface="Courier New" panose="02070309020205020404" pitchFamily="49" charset="0"/>
              </a:rPr>
              <a:t>b</a:t>
            </a:r>
            <a:r>
              <a:rPr lang="en-US" altLang="en-US" sz="2400" b="1" baseline="30000" dirty="0" err="1">
                <a:latin typeface="Courier New" panose="02070309020205020404" pitchFamily="49" charset="0"/>
                <a:cs typeface="Courier New" panose="02070309020205020404" pitchFamily="49" charset="0"/>
              </a:rPr>
              <a:t>j</a:t>
            </a:r>
            <a:r>
              <a:rPr lang="en-US" altLang="en-US" sz="2400" b="1" dirty="0" err="1">
                <a:latin typeface="Courier New" panose="02070309020205020404" pitchFamily="49" charset="0"/>
                <a:cs typeface="Courier New" panose="02070309020205020404" pitchFamily="49" charset="0"/>
              </a:rPr>
              <a:t>c</a:t>
            </a:r>
            <a:r>
              <a:rPr lang="en-US" altLang="en-US" sz="2400" b="1" baseline="30000" dirty="0" err="1">
                <a:latin typeface="Courier New" panose="02070309020205020404" pitchFamily="49" charset="0"/>
                <a:cs typeface="Courier New" panose="02070309020205020404" pitchFamily="49" charset="0"/>
              </a:rPr>
              <a:t>k</a:t>
            </a:r>
            <a:r>
              <a:rPr lang="en-US" altLang="en-US" sz="2400" b="1" dirty="0">
                <a:latin typeface="Courier New" panose="02070309020205020404" pitchFamily="49" charset="0"/>
                <a:cs typeface="Courier New" panose="02070309020205020404" pitchFamily="49" charset="0"/>
              </a:rPr>
              <a:t> | i,j,k≥0 and </a:t>
            </a:r>
            <a:r>
              <a:rPr lang="en-US" altLang="en-US" sz="2400" b="1" dirty="0" err="1">
                <a:latin typeface="Courier New" panose="02070309020205020404" pitchFamily="49" charset="0"/>
                <a:cs typeface="Courier New" panose="02070309020205020404" pitchFamily="49" charset="0"/>
              </a:rPr>
              <a:t>i</a:t>
            </a:r>
            <a:r>
              <a:rPr lang="en-US" altLang="en-US" sz="2400" b="1" dirty="0">
                <a:latin typeface="Courier New" panose="02070309020205020404" pitchFamily="49" charset="0"/>
                <a:cs typeface="Courier New" panose="02070309020205020404" pitchFamily="49" charset="0"/>
              </a:rPr>
              <a:t>=j or </a:t>
            </a:r>
            <a:r>
              <a:rPr lang="en-US" altLang="en-US" sz="2400" b="1" dirty="0" err="1">
                <a:latin typeface="Courier New" panose="02070309020205020404" pitchFamily="49" charset="0"/>
                <a:cs typeface="Courier New" panose="02070309020205020404" pitchFamily="49" charset="0"/>
              </a:rPr>
              <a:t>i</a:t>
            </a:r>
            <a:r>
              <a:rPr lang="en-US" altLang="en-US" sz="2400" b="1" dirty="0">
                <a:latin typeface="Courier New" panose="02070309020205020404" pitchFamily="49" charset="0"/>
                <a:cs typeface="Courier New" panose="02070309020205020404" pitchFamily="49" charset="0"/>
              </a:rPr>
              <a:t>=k</a:t>
            </a:r>
            <a:r>
              <a:rPr lang="en-US" altLang="en-US" sz="2400" b="1" dirty="0">
                <a:latin typeface="Times New Roman" panose="02020603050405020304" pitchFamily="18" charset="0"/>
              </a:rPr>
              <a:t>}</a:t>
            </a:r>
          </a:p>
          <a:p>
            <a:pPr lvl="1">
              <a:lnSpc>
                <a:spcPct val="80000"/>
              </a:lnSpc>
            </a:pPr>
            <a:r>
              <a:rPr lang="en-US" altLang="en-US" sz="2200" dirty="0"/>
              <a:t>Non-determinism is used here.</a:t>
            </a:r>
          </a:p>
          <a:p>
            <a:pPr lvl="1">
              <a:lnSpc>
                <a:spcPct val="80000"/>
              </a:lnSpc>
            </a:pPr>
            <a:r>
              <a:rPr lang="en-US" altLang="en-US" sz="2200" dirty="0">
                <a:solidFill>
                  <a:schemeClr val="bg2">
                    <a:lumMod val="50000"/>
                  </a:schemeClr>
                </a:solidFill>
              </a:rPr>
              <a:t>From state q</a:t>
            </a:r>
            <a:r>
              <a:rPr lang="en-US" altLang="en-US" sz="2200" baseline="-25000" dirty="0">
                <a:solidFill>
                  <a:schemeClr val="bg2">
                    <a:lumMod val="50000"/>
                  </a:schemeClr>
                </a:solidFill>
              </a:rPr>
              <a:t>2</a:t>
            </a:r>
            <a:r>
              <a:rPr lang="en-US" altLang="en-US" sz="2200" dirty="0">
                <a:solidFill>
                  <a:schemeClr val="bg2">
                    <a:lumMod val="50000"/>
                  </a:schemeClr>
                </a:solidFill>
              </a:rPr>
              <a:t>, the choice of next </a:t>
            </a:r>
            <a:br>
              <a:rPr lang="en-US" altLang="en-US" sz="2200" dirty="0">
                <a:solidFill>
                  <a:schemeClr val="bg2">
                    <a:lumMod val="50000"/>
                  </a:schemeClr>
                </a:solidFill>
              </a:rPr>
            </a:br>
            <a:r>
              <a:rPr lang="en-US" altLang="en-US" sz="2200" dirty="0">
                <a:solidFill>
                  <a:schemeClr val="bg2">
                    <a:lumMod val="50000"/>
                  </a:schemeClr>
                </a:solidFill>
              </a:rPr>
              <a:t>move is either q</a:t>
            </a:r>
            <a:r>
              <a:rPr lang="en-US" altLang="en-US" sz="2200" baseline="-25000" dirty="0">
                <a:solidFill>
                  <a:schemeClr val="bg2">
                    <a:lumMod val="50000"/>
                  </a:schemeClr>
                </a:solidFill>
              </a:rPr>
              <a:t>3</a:t>
            </a:r>
            <a:r>
              <a:rPr lang="en-US" altLang="en-US" sz="2200" dirty="0">
                <a:solidFill>
                  <a:schemeClr val="bg2">
                    <a:lumMod val="50000"/>
                  </a:schemeClr>
                </a:solidFill>
              </a:rPr>
              <a:t> or q</a:t>
            </a:r>
            <a:r>
              <a:rPr lang="en-US" altLang="en-US" sz="2200" baseline="-25000" dirty="0">
                <a:solidFill>
                  <a:schemeClr val="bg2">
                    <a:lumMod val="50000"/>
                  </a:schemeClr>
                </a:solidFill>
              </a:rPr>
              <a:t>5</a:t>
            </a:r>
            <a:r>
              <a:rPr lang="en-US" altLang="en-US" sz="2200" dirty="0">
                <a:solidFill>
                  <a:schemeClr val="bg2">
                    <a:lumMod val="50000"/>
                  </a:schemeClr>
                </a:solidFill>
              </a:rPr>
              <a:t>.</a:t>
            </a:r>
          </a:p>
        </p:txBody>
      </p:sp>
      <p:sp>
        <p:nvSpPr>
          <p:cNvPr id="5" name="Oval 4">
            <a:extLst>
              <a:ext uri="{FF2B5EF4-FFF2-40B4-BE49-F238E27FC236}">
                <a16:creationId xmlns:a16="http://schemas.microsoft.com/office/drawing/2014/main" id="{F6BFE8BA-2F57-45E3-9F0F-772071963556}"/>
              </a:ext>
            </a:extLst>
          </p:cNvPr>
          <p:cNvSpPr>
            <a:spLocks noChangeArrowheads="1"/>
          </p:cNvSpPr>
          <p:nvPr/>
        </p:nvSpPr>
        <p:spPr bwMode="auto">
          <a:xfrm>
            <a:off x="914400" y="29554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6" name="Oval 5">
            <a:extLst>
              <a:ext uri="{FF2B5EF4-FFF2-40B4-BE49-F238E27FC236}">
                <a16:creationId xmlns:a16="http://schemas.microsoft.com/office/drawing/2014/main" id="{BD6C4658-2266-412D-BE85-7A945DAB32F6}"/>
              </a:ext>
            </a:extLst>
          </p:cNvPr>
          <p:cNvSpPr>
            <a:spLocks noChangeArrowheads="1"/>
          </p:cNvSpPr>
          <p:nvPr/>
        </p:nvSpPr>
        <p:spPr bwMode="auto">
          <a:xfrm>
            <a:off x="1676400" y="50890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7" name="Oval 6">
            <a:extLst>
              <a:ext uri="{FF2B5EF4-FFF2-40B4-BE49-F238E27FC236}">
                <a16:creationId xmlns:a16="http://schemas.microsoft.com/office/drawing/2014/main" id="{EA9B4464-5CD7-4D3D-A6D1-FDF2273BC8D5}"/>
              </a:ext>
            </a:extLst>
          </p:cNvPr>
          <p:cNvSpPr>
            <a:spLocks noChangeArrowheads="1"/>
          </p:cNvSpPr>
          <p:nvPr/>
        </p:nvSpPr>
        <p:spPr bwMode="auto">
          <a:xfrm>
            <a:off x="3657600" y="50890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5</a:t>
            </a:r>
          </a:p>
        </p:txBody>
      </p:sp>
      <p:sp>
        <p:nvSpPr>
          <p:cNvPr id="8" name="Oval 7">
            <a:extLst>
              <a:ext uri="{FF2B5EF4-FFF2-40B4-BE49-F238E27FC236}">
                <a16:creationId xmlns:a16="http://schemas.microsoft.com/office/drawing/2014/main" id="{0D7B5C6A-FCEE-49A4-B4E6-DF9A0730305D}"/>
              </a:ext>
            </a:extLst>
          </p:cNvPr>
          <p:cNvSpPr>
            <a:spLocks noChangeArrowheads="1"/>
          </p:cNvSpPr>
          <p:nvPr/>
        </p:nvSpPr>
        <p:spPr bwMode="auto">
          <a:xfrm>
            <a:off x="8001000" y="5089077"/>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7</a:t>
            </a:r>
          </a:p>
        </p:txBody>
      </p:sp>
      <p:sp>
        <p:nvSpPr>
          <p:cNvPr id="9" name="Oval 8">
            <a:extLst>
              <a:ext uri="{FF2B5EF4-FFF2-40B4-BE49-F238E27FC236}">
                <a16:creationId xmlns:a16="http://schemas.microsoft.com/office/drawing/2014/main" id="{2447DB2C-BCE8-4C54-B1AD-D2B1A8E26DCF}"/>
              </a:ext>
            </a:extLst>
          </p:cNvPr>
          <p:cNvSpPr>
            <a:spLocks noChangeArrowheads="1"/>
          </p:cNvSpPr>
          <p:nvPr/>
        </p:nvSpPr>
        <p:spPr bwMode="auto">
          <a:xfrm>
            <a:off x="5791200" y="50890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6</a:t>
            </a:r>
          </a:p>
        </p:txBody>
      </p:sp>
      <p:sp>
        <p:nvSpPr>
          <p:cNvPr id="10" name="Oval 9">
            <a:extLst>
              <a:ext uri="{FF2B5EF4-FFF2-40B4-BE49-F238E27FC236}">
                <a16:creationId xmlns:a16="http://schemas.microsoft.com/office/drawing/2014/main" id="{4ED738DE-E167-4756-907F-795231136215}"/>
              </a:ext>
            </a:extLst>
          </p:cNvPr>
          <p:cNvSpPr>
            <a:spLocks noChangeArrowheads="1"/>
          </p:cNvSpPr>
          <p:nvPr/>
        </p:nvSpPr>
        <p:spPr bwMode="auto">
          <a:xfrm>
            <a:off x="5715000" y="2955477"/>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11" name="Oval 10">
            <a:extLst>
              <a:ext uri="{FF2B5EF4-FFF2-40B4-BE49-F238E27FC236}">
                <a16:creationId xmlns:a16="http://schemas.microsoft.com/office/drawing/2014/main" id="{8BC510C9-6046-4CE3-8D95-5A24C7D9E5B8}"/>
              </a:ext>
            </a:extLst>
          </p:cNvPr>
          <p:cNvSpPr>
            <a:spLocks noChangeArrowheads="1"/>
          </p:cNvSpPr>
          <p:nvPr/>
        </p:nvSpPr>
        <p:spPr bwMode="auto">
          <a:xfrm>
            <a:off x="3657600" y="29554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12" name="Line 11">
            <a:extLst>
              <a:ext uri="{FF2B5EF4-FFF2-40B4-BE49-F238E27FC236}">
                <a16:creationId xmlns:a16="http://schemas.microsoft.com/office/drawing/2014/main" id="{35D32A86-617D-4341-9380-EC31BC50383E}"/>
              </a:ext>
            </a:extLst>
          </p:cNvPr>
          <p:cNvSpPr>
            <a:spLocks noChangeShapeType="1"/>
          </p:cNvSpPr>
          <p:nvPr/>
        </p:nvSpPr>
        <p:spPr bwMode="auto">
          <a:xfrm>
            <a:off x="228600" y="3260277"/>
            <a:ext cx="6858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3" name="AutoShape 12">
            <a:extLst>
              <a:ext uri="{FF2B5EF4-FFF2-40B4-BE49-F238E27FC236}">
                <a16:creationId xmlns:a16="http://schemas.microsoft.com/office/drawing/2014/main" id="{16612412-019D-47AE-B7D3-CFBEE9D9017C}"/>
              </a:ext>
            </a:extLst>
          </p:cNvPr>
          <p:cNvCxnSpPr>
            <a:cxnSpLocks noChangeShapeType="1"/>
            <a:stCxn id="5" idx="4"/>
            <a:endCxn id="6" idx="1"/>
          </p:cNvCxnSpPr>
          <p:nvPr/>
        </p:nvCxnSpPr>
        <p:spPr bwMode="auto">
          <a:xfrm>
            <a:off x="1257300" y="3641277"/>
            <a:ext cx="519113" cy="1547813"/>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12510E37-AE92-4F18-BF4C-3E51316D2ABA}"/>
              </a:ext>
            </a:extLst>
          </p:cNvPr>
          <p:cNvCxnSpPr>
            <a:cxnSpLocks noChangeShapeType="1"/>
            <a:stCxn id="6" idx="7"/>
            <a:endCxn id="11" idx="3"/>
          </p:cNvCxnSpPr>
          <p:nvPr/>
        </p:nvCxnSpPr>
        <p:spPr bwMode="auto">
          <a:xfrm flipV="1">
            <a:off x="2262188" y="3541265"/>
            <a:ext cx="1495425" cy="1647825"/>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4">
            <a:extLst>
              <a:ext uri="{FF2B5EF4-FFF2-40B4-BE49-F238E27FC236}">
                <a16:creationId xmlns:a16="http://schemas.microsoft.com/office/drawing/2014/main" id="{51145D52-1E4D-45C4-9A14-74AB4F5DD8BD}"/>
              </a:ext>
            </a:extLst>
          </p:cNvPr>
          <p:cNvCxnSpPr>
            <a:cxnSpLocks noChangeShapeType="1"/>
            <a:stCxn id="6" idx="6"/>
            <a:endCxn id="7" idx="2"/>
          </p:cNvCxnSpPr>
          <p:nvPr/>
        </p:nvCxnSpPr>
        <p:spPr bwMode="auto">
          <a:xfrm>
            <a:off x="2362200" y="5431977"/>
            <a:ext cx="129540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5">
            <a:extLst>
              <a:ext uri="{FF2B5EF4-FFF2-40B4-BE49-F238E27FC236}">
                <a16:creationId xmlns:a16="http://schemas.microsoft.com/office/drawing/2014/main" id="{43C649AE-21CC-40C2-A690-6A5AF891738B}"/>
              </a:ext>
            </a:extLst>
          </p:cNvPr>
          <p:cNvCxnSpPr>
            <a:cxnSpLocks noChangeShapeType="1"/>
            <a:stCxn id="7" idx="6"/>
            <a:endCxn id="9" idx="2"/>
          </p:cNvCxnSpPr>
          <p:nvPr/>
        </p:nvCxnSpPr>
        <p:spPr bwMode="auto">
          <a:xfrm>
            <a:off x="4343400" y="5431977"/>
            <a:ext cx="144780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6">
            <a:extLst>
              <a:ext uri="{FF2B5EF4-FFF2-40B4-BE49-F238E27FC236}">
                <a16:creationId xmlns:a16="http://schemas.microsoft.com/office/drawing/2014/main" id="{581077CE-1267-4039-BF48-4B2B98E1022D}"/>
              </a:ext>
            </a:extLst>
          </p:cNvPr>
          <p:cNvCxnSpPr>
            <a:cxnSpLocks noChangeShapeType="1"/>
            <a:stCxn id="9" idx="6"/>
            <a:endCxn id="8" idx="2"/>
          </p:cNvCxnSpPr>
          <p:nvPr/>
        </p:nvCxnSpPr>
        <p:spPr bwMode="auto">
          <a:xfrm>
            <a:off x="6477000" y="5431977"/>
            <a:ext cx="15049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7">
            <a:extLst>
              <a:ext uri="{FF2B5EF4-FFF2-40B4-BE49-F238E27FC236}">
                <a16:creationId xmlns:a16="http://schemas.microsoft.com/office/drawing/2014/main" id="{93A01EF4-A1FC-4DB6-B78A-578856368D5F}"/>
              </a:ext>
            </a:extLst>
          </p:cNvPr>
          <p:cNvCxnSpPr>
            <a:cxnSpLocks noChangeShapeType="1"/>
            <a:stCxn id="11" idx="6"/>
            <a:endCxn id="10" idx="2"/>
          </p:cNvCxnSpPr>
          <p:nvPr/>
        </p:nvCxnSpPr>
        <p:spPr bwMode="auto">
          <a:xfrm>
            <a:off x="4343400" y="3298377"/>
            <a:ext cx="13525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8">
            <a:extLst>
              <a:ext uri="{FF2B5EF4-FFF2-40B4-BE49-F238E27FC236}">
                <a16:creationId xmlns:a16="http://schemas.microsoft.com/office/drawing/2014/main" id="{0F00AFE8-243F-4F32-98C8-BCF64A1206D3}"/>
              </a:ext>
            </a:extLst>
          </p:cNvPr>
          <p:cNvCxnSpPr>
            <a:cxnSpLocks noChangeShapeType="1"/>
            <a:stCxn id="11" idx="1"/>
            <a:endCxn id="11" idx="7"/>
          </p:cNvCxnSpPr>
          <p:nvPr/>
        </p:nvCxnSpPr>
        <p:spPr bwMode="auto">
          <a:xfrm rot="5400000" flipV="1">
            <a:off x="3999707" y="2813396"/>
            <a:ext cx="1587" cy="485775"/>
          </a:xfrm>
          <a:prstGeom prst="curvedConnector3">
            <a:avLst>
              <a:gd name="adj1" fmla="val -363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9">
            <a:extLst>
              <a:ext uri="{FF2B5EF4-FFF2-40B4-BE49-F238E27FC236}">
                <a16:creationId xmlns:a16="http://schemas.microsoft.com/office/drawing/2014/main" id="{D3A18720-DE93-4D3A-82A9-9A4E123D3073}"/>
              </a:ext>
            </a:extLst>
          </p:cNvPr>
          <p:cNvCxnSpPr>
            <a:cxnSpLocks noChangeShapeType="1"/>
            <a:stCxn id="10" idx="1"/>
            <a:endCxn id="10" idx="7"/>
          </p:cNvCxnSpPr>
          <p:nvPr/>
        </p:nvCxnSpPr>
        <p:spPr bwMode="auto">
          <a:xfrm rot="5400000" flipV="1">
            <a:off x="6057107" y="2794346"/>
            <a:ext cx="1587" cy="485775"/>
          </a:xfrm>
          <a:prstGeom prst="curvedConnector3">
            <a:avLst>
              <a:gd name="adj1" fmla="val -406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20">
            <a:extLst>
              <a:ext uri="{FF2B5EF4-FFF2-40B4-BE49-F238E27FC236}">
                <a16:creationId xmlns:a16="http://schemas.microsoft.com/office/drawing/2014/main" id="{B0D70522-82B2-466C-9BF7-D557FD8C4437}"/>
              </a:ext>
            </a:extLst>
          </p:cNvPr>
          <p:cNvCxnSpPr>
            <a:cxnSpLocks noChangeShapeType="1"/>
            <a:stCxn id="6" idx="3"/>
            <a:endCxn id="6" idx="5"/>
          </p:cNvCxnSpPr>
          <p:nvPr/>
        </p:nvCxnSpPr>
        <p:spPr bwMode="auto">
          <a:xfrm rot="16200000" flipH="1">
            <a:off x="2018507" y="5432771"/>
            <a:ext cx="1587" cy="485775"/>
          </a:xfrm>
          <a:prstGeom prst="curvedConnector3">
            <a:avLst>
              <a:gd name="adj1" fmla="val 390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1">
            <a:extLst>
              <a:ext uri="{FF2B5EF4-FFF2-40B4-BE49-F238E27FC236}">
                <a16:creationId xmlns:a16="http://schemas.microsoft.com/office/drawing/2014/main" id="{117256A4-80DE-4F4D-810B-29BEEEADC5D8}"/>
              </a:ext>
            </a:extLst>
          </p:cNvPr>
          <p:cNvCxnSpPr>
            <a:cxnSpLocks noChangeShapeType="1"/>
            <a:stCxn id="7" idx="3"/>
            <a:endCxn id="7" idx="5"/>
          </p:cNvCxnSpPr>
          <p:nvPr/>
        </p:nvCxnSpPr>
        <p:spPr bwMode="auto">
          <a:xfrm rot="16200000" flipH="1">
            <a:off x="3999707" y="5432771"/>
            <a:ext cx="1587" cy="485775"/>
          </a:xfrm>
          <a:prstGeom prst="curvedConnector3">
            <a:avLst>
              <a:gd name="adj1" fmla="val 399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22">
            <a:extLst>
              <a:ext uri="{FF2B5EF4-FFF2-40B4-BE49-F238E27FC236}">
                <a16:creationId xmlns:a16="http://schemas.microsoft.com/office/drawing/2014/main" id="{F7E135D1-3B0D-4DDC-8AF6-FA12B113D0F8}"/>
              </a:ext>
            </a:extLst>
          </p:cNvPr>
          <p:cNvCxnSpPr>
            <a:cxnSpLocks noChangeShapeType="1"/>
            <a:stCxn id="9" idx="3"/>
            <a:endCxn id="9" idx="5"/>
          </p:cNvCxnSpPr>
          <p:nvPr/>
        </p:nvCxnSpPr>
        <p:spPr bwMode="auto">
          <a:xfrm rot="16200000" flipH="1">
            <a:off x="6133307" y="5432771"/>
            <a:ext cx="1587" cy="485775"/>
          </a:xfrm>
          <a:prstGeom prst="curvedConnector3">
            <a:avLst>
              <a:gd name="adj1" fmla="val 353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 Box 23">
            <a:extLst>
              <a:ext uri="{FF2B5EF4-FFF2-40B4-BE49-F238E27FC236}">
                <a16:creationId xmlns:a16="http://schemas.microsoft.com/office/drawing/2014/main" id="{1F0A30E7-E3B4-42E4-A725-08A8347F89FF}"/>
              </a:ext>
            </a:extLst>
          </p:cNvPr>
          <p:cNvSpPr txBox="1">
            <a:spLocks noChangeArrowheads="1"/>
          </p:cNvSpPr>
          <p:nvPr/>
        </p:nvSpPr>
        <p:spPr bwMode="auto">
          <a:xfrm>
            <a:off x="304800" y="42508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Wingdings" panose="05000000000000000000" pitchFamily="2" charset="2"/>
              </a:rPr>
              <a:t>$</a:t>
            </a:r>
          </a:p>
        </p:txBody>
      </p:sp>
      <p:sp>
        <p:nvSpPr>
          <p:cNvPr id="25" name="Text Box 24">
            <a:extLst>
              <a:ext uri="{FF2B5EF4-FFF2-40B4-BE49-F238E27FC236}">
                <a16:creationId xmlns:a16="http://schemas.microsoft.com/office/drawing/2014/main" id="{28E5AD7B-456C-4366-8816-EFB6142E1863}"/>
              </a:ext>
            </a:extLst>
          </p:cNvPr>
          <p:cNvSpPr txBox="1">
            <a:spLocks noChangeArrowheads="1"/>
          </p:cNvSpPr>
          <p:nvPr/>
        </p:nvSpPr>
        <p:spPr bwMode="auto">
          <a:xfrm rot="18754243">
            <a:off x="2202657" y="410562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26" name="Text Box 26">
            <a:extLst>
              <a:ext uri="{FF2B5EF4-FFF2-40B4-BE49-F238E27FC236}">
                <a16:creationId xmlns:a16="http://schemas.microsoft.com/office/drawing/2014/main" id="{FF2751C6-9496-42E0-95BD-B09B41011DB9}"/>
              </a:ext>
            </a:extLst>
          </p:cNvPr>
          <p:cNvSpPr txBox="1">
            <a:spLocks noChangeArrowheads="1"/>
          </p:cNvSpPr>
          <p:nvPr/>
        </p:nvSpPr>
        <p:spPr bwMode="auto">
          <a:xfrm>
            <a:off x="2362200" y="5103365"/>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27" name="Text Box 27">
            <a:extLst>
              <a:ext uri="{FF2B5EF4-FFF2-40B4-BE49-F238E27FC236}">
                <a16:creationId xmlns:a16="http://schemas.microsoft.com/office/drawing/2014/main" id="{45784741-B9E4-4608-B098-1AE78A7C43FF}"/>
              </a:ext>
            </a:extLst>
          </p:cNvPr>
          <p:cNvSpPr txBox="1">
            <a:spLocks noChangeArrowheads="1"/>
          </p:cNvSpPr>
          <p:nvPr/>
        </p:nvSpPr>
        <p:spPr bwMode="auto">
          <a:xfrm>
            <a:off x="4419600" y="50890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28" name="Text Box 28">
            <a:extLst>
              <a:ext uri="{FF2B5EF4-FFF2-40B4-BE49-F238E27FC236}">
                <a16:creationId xmlns:a16="http://schemas.microsoft.com/office/drawing/2014/main" id="{001129B1-E757-435C-91FB-A09CD6113721}"/>
              </a:ext>
            </a:extLst>
          </p:cNvPr>
          <p:cNvSpPr txBox="1">
            <a:spLocks noChangeArrowheads="1"/>
          </p:cNvSpPr>
          <p:nvPr/>
        </p:nvSpPr>
        <p:spPr bwMode="auto">
          <a:xfrm>
            <a:off x="6553200" y="510812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29" name="Text Box 29">
            <a:extLst>
              <a:ext uri="{FF2B5EF4-FFF2-40B4-BE49-F238E27FC236}">
                <a16:creationId xmlns:a16="http://schemas.microsoft.com/office/drawing/2014/main" id="{28B7C208-D517-4086-92C2-6F955BE2F43D}"/>
              </a:ext>
            </a:extLst>
          </p:cNvPr>
          <p:cNvSpPr txBox="1">
            <a:spLocks noChangeArrowheads="1"/>
          </p:cNvSpPr>
          <p:nvPr/>
        </p:nvSpPr>
        <p:spPr bwMode="auto">
          <a:xfrm>
            <a:off x="4343400" y="2988815"/>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30" name="Text Box 30">
            <a:extLst>
              <a:ext uri="{FF2B5EF4-FFF2-40B4-BE49-F238E27FC236}">
                <a16:creationId xmlns:a16="http://schemas.microsoft.com/office/drawing/2014/main" id="{382F4BD0-1EC2-4325-B1A8-A6B19B506A05}"/>
              </a:ext>
            </a:extLst>
          </p:cNvPr>
          <p:cNvSpPr txBox="1">
            <a:spLocks noChangeArrowheads="1"/>
          </p:cNvSpPr>
          <p:nvPr/>
        </p:nvSpPr>
        <p:spPr bwMode="auto">
          <a:xfrm>
            <a:off x="1371600" y="6208265"/>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a:t>
            </a:r>
          </a:p>
        </p:txBody>
      </p:sp>
      <p:sp>
        <p:nvSpPr>
          <p:cNvPr id="31" name="Text Box 31">
            <a:extLst>
              <a:ext uri="{FF2B5EF4-FFF2-40B4-BE49-F238E27FC236}">
                <a16:creationId xmlns:a16="http://schemas.microsoft.com/office/drawing/2014/main" id="{DAA22A9F-6C08-4248-9196-7B07A7D219FA}"/>
              </a:ext>
            </a:extLst>
          </p:cNvPr>
          <p:cNvSpPr txBox="1">
            <a:spLocks noChangeArrowheads="1"/>
          </p:cNvSpPr>
          <p:nvPr/>
        </p:nvSpPr>
        <p:spPr bwMode="auto">
          <a:xfrm>
            <a:off x="3429000" y="62320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b</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32" name="Text Box 32">
            <a:extLst>
              <a:ext uri="{FF2B5EF4-FFF2-40B4-BE49-F238E27FC236}">
                <a16:creationId xmlns:a16="http://schemas.microsoft.com/office/drawing/2014/main" id="{66A29578-DB72-4624-9972-2A4949E2B95C}"/>
              </a:ext>
            </a:extLst>
          </p:cNvPr>
          <p:cNvSpPr txBox="1">
            <a:spLocks noChangeArrowheads="1"/>
          </p:cNvSpPr>
          <p:nvPr/>
        </p:nvSpPr>
        <p:spPr bwMode="auto">
          <a:xfrm>
            <a:off x="5486400" y="61558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c</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33" name="Text Box 33">
            <a:extLst>
              <a:ext uri="{FF2B5EF4-FFF2-40B4-BE49-F238E27FC236}">
                <a16:creationId xmlns:a16="http://schemas.microsoft.com/office/drawing/2014/main" id="{1613454B-5237-445E-8DF9-7EA61DDFEA7B}"/>
              </a:ext>
            </a:extLst>
          </p:cNvPr>
          <p:cNvSpPr txBox="1">
            <a:spLocks noChangeArrowheads="1"/>
          </p:cNvSpPr>
          <p:nvPr/>
        </p:nvSpPr>
        <p:spPr bwMode="auto">
          <a:xfrm>
            <a:off x="3352800" y="21934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b</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34" name="Text Box 34">
            <a:extLst>
              <a:ext uri="{FF2B5EF4-FFF2-40B4-BE49-F238E27FC236}">
                <a16:creationId xmlns:a16="http://schemas.microsoft.com/office/drawing/2014/main" id="{F6C80A90-16EF-442D-8F69-3AF7DE8B35C6}"/>
              </a:ext>
            </a:extLst>
          </p:cNvPr>
          <p:cNvSpPr txBox="1">
            <a:spLocks noChangeArrowheads="1"/>
          </p:cNvSpPr>
          <p:nvPr/>
        </p:nvSpPr>
        <p:spPr bwMode="auto">
          <a:xfrm>
            <a:off x="5486400" y="2131565"/>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c</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graphicFrame>
        <p:nvGraphicFramePr>
          <p:cNvPr id="35" name="Group 84">
            <a:extLst>
              <a:ext uri="{FF2B5EF4-FFF2-40B4-BE49-F238E27FC236}">
                <a16:creationId xmlns:a16="http://schemas.microsoft.com/office/drawing/2014/main" id="{537FDD11-4DA5-4E77-B3A8-E0B2AA89BF38}"/>
              </a:ext>
            </a:extLst>
          </p:cNvPr>
          <p:cNvGraphicFramePr>
            <a:graphicFrameLocks noGrp="1"/>
          </p:cNvGraphicFramePr>
          <p:nvPr>
            <p:extLst>
              <p:ext uri="{D42A27DB-BD31-4B8C-83A1-F6EECF244321}">
                <p14:modId xmlns:p14="http://schemas.microsoft.com/office/powerpoint/2010/main" val="3072678691"/>
              </p:ext>
            </p:extLst>
          </p:nvPr>
        </p:nvGraphicFramePr>
        <p:xfrm>
          <a:off x="5410200" y="1599752"/>
          <a:ext cx="3276600" cy="518048"/>
        </p:xfrm>
        <a:graphic>
          <a:graphicData uri="http://schemas.openxmlformats.org/drawingml/2006/table">
            <a:tbl>
              <a:tblPr/>
              <a:tblGrid>
                <a:gridCol w="1155700">
                  <a:extLst>
                    <a:ext uri="{9D8B030D-6E8A-4147-A177-3AD203B41FA5}">
                      <a16:colId xmlns:a16="http://schemas.microsoft.com/office/drawing/2014/main" val="20000"/>
                    </a:ext>
                  </a:extLst>
                </a:gridCol>
                <a:gridCol w="423863">
                  <a:extLst>
                    <a:ext uri="{9D8B030D-6E8A-4147-A177-3AD203B41FA5}">
                      <a16:colId xmlns:a16="http://schemas.microsoft.com/office/drawing/2014/main" val="20001"/>
                    </a:ext>
                  </a:extLst>
                </a:gridCol>
                <a:gridCol w="423862">
                  <a:extLst>
                    <a:ext uri="{9D8B030D-6E8A-4147-A177-3AD203B41FA5}">
                      <a16:colId xmlns:a16="http://schemas.microsoft.com/office/drawing/2014/main" val="20002"/>
                    </a:ext>
                  </a:extLst>
                </a:gridCol>
                <a:gridCol w="425450">
                  <a:extLst>
                    <a:ext uri="{9D8B030D-6E8A-4147-A177-3AD203B41FA5}">
                      <a16:colId xmlns:a16="http://schemas.microsoft.com/office/drawing/2014/main" val="20003"/>
                    </a:ext>
                  </a:extLst>
                </a:gridCol>
                <a:gridCol w="423863">
                  <a:extLst>
                    <a:ext uri="{9D8B030D-6E8A-4147-A177-3AD203B41FA5}">
                      <a16:colId xmlns:a16="http://schemas.microsoft.com/office/drawing/2014/main" val="20004"/>
                    </a:ext>
                  </a:extLst>
                </a:gridCol>
                <a:gridCol w="423862">
                  <a:extLst>
                    <a:ext uri="{9D8B030D-6E8A-4147-A177-3AD203B41FA5}">
                      <a16:colId xmlns:a16="http://schemas.microsoft.com/office/drawing/2014/main" val="20005"/>
                    </a:ext>
                  </a:extLst>
                </a:gridCol>
              </a:tblGrid>
              <a:tr h="517525">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Input</a:t>
                      </a:r>
                    </a:p>
                  </a:txBody>
                  <a:tcPr marT="45664" marB="45664" horzOverflow="overflow">
                    <a:lnL cap="flat">
                      <a:noFill/>
                    </a:lnL>
                    <a:lnR w="28575" cap="flat" cmpd="sng" algn="ctr">
                      <a:solidFill>
                        <a:schemeClr val="tx1"/>
                      </a:solidFill>
                      <a:prstDash val="solid"/>
                      <a:round/>
                      <a:headEnd type="none" w="med" len="med"/>
                      <a:tailEnd type="none" w="lg" len="med"/>
                    </a:lnR>
                    <a:lnT cap="flat">
                      <a:noFill/>
                    </a:lnT>
                    <a:lnB cap="flat">
                      <a:noFill/>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dirty="0">
                          <a:ln>
                            <a:noFill/>
                          </a:ln>
                          <a:solidFill>
                            <a:schemeClr val="bg2">
                              <a:lumMod val="50000"/>
                            </a:schemeClr>
                          </a:solidFill>
                          <a:effectLst/>
                          <a:latin typeface="Arial" charset="0"/>
                        </a:rPr>
                        <a:t>a</a:t>
                      </a:r>
                    </a:p>
                  </a:txBody>
                  <a:tcPr marT="45664" marB="45664"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bg2">
                              <a:lumMod val="50000"/>
                            </a:schemeClr>
                          </a:solidFill>
                          <a:effectLst/>
                          <a:latin typeface="Arial" charset="0"/>
                        </a:rPr>
                        <a:t>a</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dirty="0">
                          <a:ln>
                            <a:noFill/>
                          </a:ln>
                          <a:solidFill>
                            <a:schemeClr val="bg2">
                              <a:lumMod val="50000"/>
                            </a:schemeClr>
                          </a:solidFill>
                          <a:effectLst/>
                          <a:latin typeface="Arial" charset="0"/>
                        </a:rPr>
                        <a:t>b</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dirty="0">
                          <a:ln>
                            <a:noFill/>
                          </a:ln>
                          <a:solidFill>
                            <a:schemeClr val="bg2">
                              <a:lumMod val="50000"/>
                            </a:schemeClr>
                          </a:solidFill>
                          <a:effectLst/>
                          <a:latin typeface="Arial" charset="0"/>
                        </a:rPr>
                        <a:t>c</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dirty="0">
                          <a:ln>
                            <a:noFill/>
                          </a:ln>
                          <a:solidFill>
                            <a:schemeClr val="bg2">
                              <a:lumMod val="50000"/>
                            </a:schemeClr>
                          </a:solidFill>
                          <a:effectLst/>
                          <a:latin typeface="Arial" charset="0"/>
                        </a:rPr>
                        <a:t>c</a:t>
                      </a:r>
                    </a:p>
                  </a:txBody>
                  <a:tcPr marT="45664" marB="45664"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 name="Line 107">
            <a:extLst>
              <a:ext uri="{FF2B5EF4-FFF2-40B4-BE49-F238E27FC236}">
                <a16:creationId xmlns:a16="http://schemas.microsoft.com/office/drawing/2014/main" id="{3ADCD99D-5960-4A8B-B54E-6376424CD335}"/>
              </a:ext>
            </a:extLst>
          </p:cNvPr>
          <p:cNvSpPr>
            <a:spLocks noChangeShapeType="1"/>
          </p:cNvSpPr>
          <p:nvPr/>
        </p:nvSpPr>
        <p:spPr bwMode="auto">
          <a:xfrm>
            <a:off x="67818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108">
            <a:extLst>
              <a:ext uri="{FF2B5EF4-FFF2-40B4-BE49-F238E27FC236}">
                <a16:creationId xmlns:a16="http://schemas.microsoft.com/office/drawing/2014/main" id="{60A1D63A-517C-416B-973D-BEB30CD39EC9}"/>
              </a:ext>
            </a:extLst>
          </p:cNvPr>
          <p:cNvSpPr>
            <a:spLocks noChangeShapeType="1"/>
          </p:cNvSpPr>
          <p:nvPr/>
        </p:nvSpPr>
        <p:spPr bwMode="auto">
          <a:xfrm>
            <a:off x="72009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09">
            <a:extLst>
              <a:ext uri="{FF2B5EF4-FFF2-40B4-BE49-F238E27FC236}">
                <a16:creationId xmlns:a16="http://schemas.microsoft.com/office/drawing/2014/main" id="{CD3A955B-9229-4619-B347-8AFB2294BB72}"/>
              </a:ext>
            </a:extLst>
          </p:cNvPr>
          <p:cNvSpPr>
            <a:spLocks noChangeShapeType="1"/>
          </p:cNvSpPr>
          <p:nvPr/>
        </p:nvSpPr>
        <p:spPr bwMode="auto">
          <a:xfrm>
            <a:off x="76200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110">
            <a:extLst>
              <a:ext uri="{FF2B5EF4-FFF2-40B4-BE49-F238E27FC236}">
                <a16:creationId xmlns:a16="http://schemas.microsoft.com/office/drawing/2014/main" id="{ED931201-F1BF-4C71-B6A1-A10F324F1CF3}"/>
              </a:ext>
            </a:extLst>
          </p:cNvPr>
          <p:cNvSpPr>
            <a:spLocks noChangeShapeType="1"/>
          </p:cNvSpPr>
          <p:nvPr/>
        </p:nvSpPr>
        <p:spPr bwMode="auto">
          <a:xfrm>
            <a:off x="80264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111">
            <a:extLst>
              <a:ext uri="{FF2B5EF4-FFF2-40B4-BE49-F238E27FC236}">
                <a16:creationId xmlns:a16="http://schemas.microsoft.com/office/drawing/2014/main" id="{26BBCBE8-212A-4685-A151-4C8D80EFF5B9}"/>
              </a:ext>
            </a:extLst>
          </p:cNvPr>
          <p:cNvSpPr>
            <a:spLocks noChangeShapeType="1"/>
          </p:cNvSpPr>
          <p:nvPr/>
        </p:nvSpPr>
        <p:spPr bwMode="auto">
          <a:xfrm>
            <a:off x="84582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112">
            <a:extLst>
              <a:ext uri="{FF2B5EF4-FFF2-40B4-BE49-F238E27FC236}">
                <a16:creationId xmlns:a16="http://schemas.microsoft.com/office/drawing/2014/main" id="{FB3FAC82-26BF-4859-8A2C-22548AE77A10}"/>
              </a:ext>
            </a:extLst>
          </p:cNvPr>
          <p:cNvSpPr>
            <a:spLocks noChangeShapeType="1"/>
          </p:cNvSpPr>
          <p:nvPr/>
        </p:nvSpPr>
        <p:spPr bwMode="auto">
          <a:xfrm>
            <a:off x="89154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113">
            <a:extLst>
              <a:ext uri="{FF2B5EF4-FFF2-40B4-BE49-F238E27FC236}">
                <a16:creationId xmlns:a16="http://schemas.microsoft.com/office/drawing/2014/main" id="{293F4D7E-53DD-4F0F-8934-E5B225C1C917}"/>
              </a:ext>
            </a:extLst>
          </p:cNvPr>
          <p:cNvSpPr>
            <a:spLocks noChangeShapeType="1"/>
          </p:cNvSpPr>
          <p:nvPr/>
        </p:nvSpPr>
        <p:spPr bwMode="auto">
          <a:xfrm>
            <a:off x="7302500" y="4327077"/>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Rectangle 120">
            <a:extLst>
              <a:ext uri="{FF2B5EF4-FFF2-40B4-BE49-F238E27FC236}">
                <a16:creationId xmlns:a16="http://schemas.microsoft.com/office/drawing/2014/main" id="{316DE676-D803-44B0-8DFB-CF0CA8F89839}"/>
              </a:ext>
            </a:extLst>
          </p:cNvPr>
          <p:cNvSpPr>
            <a:spLocks noChangeArrowheads="1"/>
          </p:cNvSpPr>
          <p:nvPr/>
        </p:nvSpPr>
        <p:spPr bwMode="auto">
          <a:xfrm>
            <a:off x="7848600" y="4606477"/>
            <a:ext cx="1143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800"/>
              <a:t>Stack</a:t>
            </a:r>
          </a:p>
        </p:txBody>
      </p:sp>
      <p:sp>
        <p:nvSpPr>
          <p:cNvPr id="44" name="Rectangle 119">
            <a:extLst>
              <a:ext uri="{FF2B5EF4-FFF2-40B4-BE49-F238E27FC236}">
                <a16:creationId xmlns:a16="http://schemas.microsoft.com/office/drawing/2014/main" id="{1314B751-F5FF-49F2-BCD5-79ED8A7D845E}"/>
              </a:ext>
            </a:extLst>
          </p:cNvPr>
          <p:cNvSpPr>
            <a:spLocks noChangeArrowheads="1"/>
          </p:cNvSpPr>
          <p:nvPr/>
        </p:nvSpPr>
        <p:spPr bwMode="auto">
          <a:xfrm>
            <a:off x="7848600" y="4003227"/>
            <a:ext cx="1143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endParaRPr lang="en-US" altLang="en-US" sz="2800"/>
          </a:p>
        </p:txBody>
      </p:sp>
      <p:sp>
        <p:nvSpPr>
          <p:cNvPr id="45" name="Rectangle 118">
            <a:extLst>
              <a:ext uri="{FF2B5EF4-FFF2-40B4-BE49-F238E27FC236}">
                <a16:creationId xmlns:a16="http://schemas.microsoft.com/office/drawing/2014/main" id="{CA6B086B-FED2-47C5-9C6C-B066A293B222}"/>
              </a:ext>
            </a:extLst>
          </p:cNvPr>
          <p:cNvSpPr>
            <a:spLocks noChangeArrowheads="1"/>
          </p:cNvSpPr>
          <p:nvPr/>
        </p:nvSpPr>
        <p:spPr bwMode="auto">
          <a:xfrm>
            <a:off x="7848600" y="3399977"/>
            <a:ext cx="1143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endParaRPr lang="en-US" altLang="en-US" sz="2800"/>
          </a:p>
        </p:txBody>
      </p:sp>
      <p:sp>
        <p:nvSpPr>
          <p:cNvPr id="46" name="Rectangle 117">
            <a:extLst>
              <a:ext uri="{FF2B5EF4-FFF2-40B4-BE49-F238E27FC236}">
                <a16:creationId xmlns:a16="http://schemas.microsoft.com/office/drawing/2014/main" id="{F47847DE-5F63-47E4-87D0-C22F15BEB9C1}"/>
              </a:ext>
            </a:extLst>
          </p:cNvPr>
          <p:cNvSpPr>
            <a:spLocks noChangeArrowheads="1"/>
          </p:cNvSpPr>
          <p:nvPr/>
        </p:nvSpPr>
        <p:spPr bwMode="auto">
          <a:xfrm>
            <a:off x="7848600" y="2796727"/>
            <a:ext cx="1143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endParaRPr lang="en-US" altLang="en-US" sz="2800"/>
          </a:p>
        </p:txBody>
      </p:sp>
      <p:sp>
        <p:nvSpPr>
          <p:cNvPr id="47" name="Line 122">
            <a:extLst>
              <a:ext uri="{FF2B5EF4-FFF2-40B4-BE49-F238E27FC236}">
                <a16:creationId xmlns:a16="http://schemas.microsoft.com/office/drawing/2014/main" id="{24BCAD08-81DC-455B-9E2F-C918BD78D46F}"/>
              </a:ext>
            </a:extLst>
          </p:cNvPr>
          <p:cNvSpPr>
            <a:spLocks noChangeShapeType="1"/>
          </p:cNvSpPr>
          <p:nvPr/>
        </p:nvSpPr>
        <p:spPr bwMode="auto">
          <a:xfrm>
            <a:off x="7848600" y="3399977"/>
            <a:ext cx="11430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Line 123">
            <a:extLst>
              <a:ext uri="{FF2B5EF4-FFF2-40B4-BE49-F238E27FC236}">
                <a16:creationId xmlns:a16="http://schemas.microsoft.com/office/drawing/2014/main" id="{91E56BB9-1307-4F5C-B474-06663B94408C}"/>
              </a:ext>
            </a:extLst>
          </p:cNvPr>
          <p:cNvSpPr>
            <a:spLocks noChangeShapeType="1"/>
          </p:cNvSpPr>
          <p:nvPr/>
        </p:nvSpPr>
        <p:spPr bwMode="auto">
          <a:xfrm>
            <a:off x="7848600" y="4003227"/>
            <a:ext cx="11430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124">
            <a:extLst>
              <a:ext uri="{FF2B5EF4-FFF2-40B4-BE49-F238E27FC236}">
                <a16:creationId xmlns:a16="http://schemas.microsoft.com/office/drawing/2014/main" id="{A34F316E-DEDF-4052-A88A-5FCFF6DAE651}"/>
              </a:ext>
            </a:extLst>
          </p:cNvPr>
          <p:cNvSpPr>
            <a:spLocks noChangeShapeType="1"/>
          </p:cNvSpPr>
          <p:nvPr/>
        </p:nvSpPr>
        <p:spPr bwMode="auto">
          <a:xfrm>
            <a:off x="7848600" y="4606477"/>
            <a:ext cx="1143000" cy="0"/>
          </a:xfrm>
          <a:prstGeom prst="line">
            <a:avLst/>
          </a:prstGeom>
          <a:noFill/>
          <a:ln w="2857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Line 125">
            <a:extLst>
              <a:ext uri="{FF2B5EF4-FFF2-40B4-BE49-F238E27FC236}">
                <a16:creationId xmlns:a16="http://schemas.microsoft.com/office/drawing/2014/main" id="{2080AE06-4BE4-4BE5-BB66-B80350282382}"/>
              </a:ext>
            </a:extLst>
          </p:cNvPr>
          <p:cNvSpPr>
            <a:spLocks noChangeShapeType="1"/>
          </p:cNvSpPr>
          <p:nvPr/>
        </p:nvSpPr>
        <p:spPr bwMode="auto">
          <a:xfrm>
            <a:off x="7848600" y="5209727"/>
            <a:ext cx="11430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Line 126">
            <a:extLst>
              <a:ext uri="{FF2B5EF4-FFF2-40B4-BE49-F238E27FC236}">
                <a16:creationId xmlns:a16="http://schemas.microsoft.com/office/drawing/2014/main" id="{6D529D0D-81B0-4037-8B65-7BA3025101E9}"/>
              </a:ext>
            </a:extLst>
          </p:cNvPr>
          <p:cNvSpPr>
            <a:spLocks noChangeShapeType="1"/>
          </p:cNvSpPr>
          <p:nvPr/>
        </p:nvSpPr>
        <p:spPr bwMode="auto">
          <a:xfrm>
            <a:off x="7848600" y="2574477"/>
            <a:ext cx="0" cy="2032000"/>
          </a:xfrm>
          <a:prstGeom prst="line">
            <a:avLst/>
          </a:prstGeom>
          <a:noFill/>
          <a:ln w="28575" cap="sq">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Line 127">
            <a:extLst>
              <a:ext uri="{FF2B5EF4-FFF2-40B4-BE49-F238E27FC236}">
                <a16:creationId xmlns:a16="http://schemas.microsoft.com/office/drawing/2014/main" id="{939639E5-1198-4ECD-8EC5-ACA80BBE7C70}"/>
              </a:ext>
            </a:extLst>
          </p:cNvPr>
          <p:cNvSpPr>
            <a:spLocks noChangeShapeType="1"/>
          </p:cNvSpPr>
          <p:nvPr/>
        </p:nvSpPr>
        <p:spPr bwMode="auto">
          <a:xfrm>
            <a:off x="8991600" y="2574477"/>
            <a:ext cx="0" cy="2032000"/>
          </a:xfrm>
          <a:prstGeom prst="line">
            <a:avLst/>
          </a:prstGeom>
          <a:noFill/>
          <a:ln w="28575" cap="sq">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Line 132">
            <a:extLst>
              <a:ext uri="{FF2B5EF4-FFF2-40B4-BE49-F238E27FC236}">
                <a16:creationId xmlns:a16="http://schemas.microsoft.com/office/drawing/2014/main" id="{D389C8C5-79A9-48CA-B460-3ED2264279E7}"/>
              </a:ext>
            </a:extLst>
          </p:cNvPr>
          <p:cNvSpPr>
            <a:spLocks noChangeShapeType="1"/>
          </p:cNvSpPr>
          <p:nvPr/>
        </p:nvSpPr>
        <p:spPr bwMode="auto">
          <a:xfrm>
            <a:off x="7848600" y="2796727"/>
            <a:ext cx="11430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Line 137">
            <a:extLst>
              <a:ext uri="{FF2B5EF4-FFF2-40B4-BE49-F238E27FC236}">
                <a16:creationId xmlns:a16="http://schemas.microsoft.com/office/drawing/2014/main" id="{89BC69FC-7230-4C0E-9712-0E4AFE256269}"/>
              </a:ext>
            </a:extLst>
          </p:cNvPr>
          <p:cNvSpPr>
            <a:spLocks noChangeShapeType="1"/>
          </p:cNvSpPr>
          <p:nvPr/>
        </p:nvSpPr>
        <p:spPr bwMode="auto">
          <a:xfrm>
            <a:off x="7848600" y="4606477"/>
            <a:ext cx="0" cy="6032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Line 138">
            <a:extLst>
              <a:ext uri="{FF2B5EF4-FFF2-40B4-BE49-F238E27FC236}">
                <a16:creationId xmlns:a16="http://schemas.microsoft.com/office/drawing/2014/main" id="{2FDA6FE0-0E2E-41E2-8BFA-729288609E60}"/>
              </a:ext>
            </a:extLst>
          </p:cNvPr>
          <p:cNvSpPr>
            <a:spLocks noChangeShapeType="1"/>
          </p:cNvSpPr>
          <p:nvPr/>
        </p:nvSpPr>
        <p:spPr bwMode="auto">
          <a:xfrm>
            <a:off x="8991600" y="4606477"/>
            <a:ext cx="0" cy="6032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Line 140">
            <a:extLst>
              <a:ext uri="{FF2B5EF4-FFF2-40B4-BE49-F238E27FC236}">
                <a16:creationId xmlns:a16="http://schemas.microsoft.com/office/drawing/2014/main" id="{186778D1-B504-4905-AAFC-ADF2A45003E6}"/>
              </a:ext>
            </a:extLst>
          </p:cNvPr>
          <p:cNvSpPr>
            <a:spLocks noChangeShapeType="1"/>
          </p:cNvSpPr>
          <p:nvPr/>
        </p:nvSpPr>
        <p:spPr bwMode="auto">
          <a:xfrm>
            <a:off x="7315200" y="3107877"/>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 name="Line 141">
            <a:extLst>
              <a:ext uri="{FF2B5EF4-FFF2-40B4-BE49-F238E27FC236}">
                <a16:creationId xmlns:a16="http://schemas.microsoft.com/office/drawing/2014/main" id="{32F56972-F0DA-44F2-94CB-F39828A3399F}"/>
              </a:ext>
            </a:extLst>
          </p:cNvPr>
          <p:cNvSpPr>
            <a:spLocks noChangeShapeType="1"/>
          </p:cNvSpPr>
          <p:nvPr/>
        </p:nvSpPr>
        <p:spPr bwMode="auto">
          <a:xfrm>
            <a:off x="7302500" y="3717477"/>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84791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5718E02-1F20-41A2-BC32-167DF21A0AC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849F15B-B8CE-4311-B9AE-E729C4D36B5A}"/>
              </a:ext>
            </a:extLst>
          </p:cNvPr>
          <p:cNvSpPr>
            <a:spLocks noGrp="1"/>
          </p:cNvSpPr>
          <p:nvPr>
            <p:ph type="body" sz="quarter" idx="12"/>
          </p:nvPr>
        </p:nvSpPr>
        <p:spPr/>
        <p:txBody>
          <a:bodyPr/>
          <a:lstStyle/>
          <a:p>
            <a:r>
              <a:rPr lang="en-US" dirty="0">
                <a:solidFill>
                  <a:srgbClr val="FF0000"/>
                </a:solidFill>
              </a:rPr>
              <a:t>Example: Non-Deterministic PDA</a:t>
            </a:r>
          </a:p>
        </p:txBody>
      </p:sp>
      <p:sp>
        <p:nvSpPr>
          <p:cNvPr id="4" name="Rectangle 3">
            <a:extLst>
              <a:ext uri="{FF2B5EF4-FFF2-40B4-BE49-F238E27FC236}">
                <a16:creationId xmlns:a16="http://schemas.microsoft.com/office/drawing/2014/main" id="{37996FEC-8379-43E0-A825-4EBBFB8699F6}"/>
              </a:ext>
            </a:extLst>
          </p:cNvPr>
          <p:cNvSpPr txBox="1">
            <a:spLocks noChangeArrowheads="1"/>
          </p:cNvSpPr>
          <p:nvPr/>
        </p:nvSpPr>
        <p:spPr>
          <a:xfrm>
            <a:off x="152400" y="1338951"/>
            <a:ext cx="8839200" cy="457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sz="2800" b="1" dirty="0">
                <a:solidFill>
                  <a:srgbClr val="0070C0"/>
                </a:solidFill>
                <a:latin typeface="Courier New" panose="02070309020205020404" pitchFamily="49" charset="0"/>
                <a:cs typeface="Courier New" panose="02070309020205020404" pitchFamily="49" charset="0"/>
              </a:rPr>
              <a:t>L = {</a:t>
            </a:r>
            <a:r>
              <a:rPr lang="en-US" altLang="en-US" sz="2800" b="1" dirty="0" err="1">
                <a:solidFill>
                  <a:srgbClr val="0070C0"/>
                </a:solidFill>
                <a:latin typeface="Courier New" panose="02070309020205020404" pitchFamily="49" charset="0"/>
                <a:cs typeface="Courier New" panose="02070309020205020404" pitchFamily="49" charset="0"/>
              </a:rPr>
              <a:t>ww</a:t>
            </a:r>
            <a:r>
              <a:rPr lang="en-US" altLang="en-US" sz="2800" b="1" baseline="30000" dirty="0" err="1">
                <a:solidFill>
                  <a:srgbClr val="0070C0"/>
                </a:solidFill>
                <a:latin typeface="Courier New" panose="02070309020205020404" pitchFamily="49" charset="0"/>
                <a:cs typeface="Courier New" panose="02070309020205020404" pitchFamily="49" charset="0"/>
              </a:rPr>
              <a:t>R</a:t>
            </a:r>
            <a:r>
              <a:rPr lang="en-US" altLang="en-US" sz="2800" b="1" dirty="0">
                <a:solidFill>
                  <a:srgbClr val="0070C0"/>
                </a:solidFill>
                <a:latin typeface="Courier New" panose="02070309020205020404" pitchFamily="49" charset="0"/>
                <a:cs typeface="Courier New" panose="02070309020205020404" pitchFamily="49" charset="0"/>
              </a:rPr>
              <a:t> | w </a:t>
            </a:r>
            <a:r>
              <a:rPr lang="en-US" altLang="en-US" sz="2800" b="1" dirty="0">
                <a:solidFill>
                  <a:srgbClr val="0070C0"/>
                </a:solidFill>
                <a:latin typeface="Courier New" panose="02070309020205020404" pitchFamily="49" charset="0"/>
                <a:cs typeface="Courier New" panose="02070309020205020404" pitchFamily="49" charset="0"/>
                <a:sym typeface="Symbol" panose="05050102010706020507" pitchFamily="18" charset="2"/>
              </a:rPr>
              <a:t> {0,1}</a:t>
            </a:r>
            <a:r>
              <a:rPr lang="en-US" altLang="en-US" sz="2800" b="1" baseline="30000" dirty="0">
                <a:solidFill>
                  <a:srgbClr val="0070C0"/>
                </a:solidFill>
                <a:latin typeface="Courier New" panose="02070309020205020404" pitchFamily="49" charset="0"/>
                <a:cs typeface="Courier New" panose="02070309020205020404" pitchFamily="49" charset="0"/>
                <a:sym typeface="Symbol" panose="05050102010706020507" pitchFamily="18" charset="2"/>
              </a:rPr>
              <a:t>*</a:t>
            </a:r>
            <a:r>
              <a:rPr lang="en-US" altLang="en-US" sz="2800" b="1" dirty="0">
                <a:solidFill>
                  <a:srgbClr val="0070C0"/>
                </a:solidFill>
                <a:latin typeface="Courier New" panose="02070309020205020404" pitchFamily="49" charset="0"/>
                <a:cs typeface="Courier New" panose="02070309020205020404" pitchFamily="49" charset="0"/>
              </a:rPr>
              <a:t>}, </a:t>
            </a:r>
          </a:p>
        </p:txBody>
      </p:sp>
      <p:sp>
        <p:nvSpPr>
          <p:cNvPr id="5" name="Oval 4">
            <a:extLst>
              <a:ext uri="{FF2B5EF4-FFF2-40B4-BE49-F238E27FC236}">
                <a16:creationId xmlns:a16="http://schemas.microsoft.com/office/drawing/2014/main" id="{5648E3CF-26EB-4E4C-A733-EFF60B864837}"/>
              </a:ext>
            </a:extLst>
          </p:cNvPr>
          <p:cNvSpPr>
            <a:spLocks noChangeArrowheads="1"/>
          </p:cNvSpPr>
          <p:nvPr/>
        </p:nvSpPr>
        <p:spPr bwMode="auto">
          <a:xfrm>
            <a:off x="2286000" y="2481951"/>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6" name="Oval 5">
            <a:extLst>
              <a:ext uri="{FF2B5EF4-FFF2-40B4-BE49-F238E27FC236}">
                <a16:creationId xmlns:a16="http://schemas.microsoft.com/office/drawing/2014/main" id="{3778C1CC-7C72-47B0-A269-5288835021C9}"/>
              </a:ext>
            </a:extLst>
          </p:cNvPr>
          <p:cNvSpPr>
            <a:spLocks noChangeArrowheads="1"/>
          </p:cNvSpPr>
          <p:nvPr/>
        </p:nvSpPr>
        <p:spPr bwMode="auto">
          <a:xfrm>
            <a:off x="2286000" y="4996551"/>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7" name="Oval 6">
            <a:extLst>
              <a:ext uri="{FF2B5EF4-FFF2-40B4-BE49-F238E27FC236}">
                <a16:creationId xmlns:a16="http://schemas.microsoft.com/office/drawing/2014/main" id="{29BEC296-9848-463A-A331-27DDAA227078}"/>
              </a:ext>
            </a:extLst>
          </p:cNvPr>
          <p:cNvSpPr>
            <a:spLocks noChangeArrowheads="1"/>
          </p:cNvSpPr>
          <p:nvPr/>
        </p:nvSpPr>
        <p:spPr bwMode="auto">
          <a:xfrm>
            <a:off x="5638800" y="4996551"/>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8" name="Oval 7">
            <a:extLst>
              <a:ext uri="{FF2B5EF4-FFF2-40B4-BE49-F238E27FC236}">
                <a16:creationId xmlns:a16="http://schemas.microsoft.com/office/drawing/2014/main" id="{AA693171-0565-4610-859A-7BEFF882DFC2}"/>
              </a:ext>
            </a:extLst>
          </p:cNvPr>
          <p:cNvSpPr>
            <a:spLocks noChangeArrowheads="1"/>
          </p:cNvSpPr>
          <p:nvPr/>
        </p:nvSpPr>
        <p:spPr bwMode="auto">
          <a:xfrm>
            <a:off x="5638800" y="2481951"/>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9" name="Line 8">
            <a:extLst>
              <a:ext uri="{FF2B5EF4-FFF2-40B4-BE49-F238E27FC236}">
                <a16:creationId xmlns:a16="http://schemas.microsoft.com/office/drawing/2014/main" id="{C9BD11CC-6632-4340-B65B-6746A66D9D64}"/>
              </a:ext>
            </a:extLst>
          </p:cNvPr>
          <p:cNvSpPr>
            <a:spLocks noChangeShapeType="1"/>
          </p:cNvSpPr>
          <p:nvPr/>
        </p:nvSpPr>
        <p:spPr bwMode="auto">
          <a:xfrm>
            <a:off x="1281113" y="2815326"/>
            <a:ext cx="9906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0" name="AutoShape 9">
            <a:extLst>
              <a:ext uri="{FF2B5EF4-FFF2-40B4-BE49-F238E27FC236}">
                <a16:creationId xmlns:a16="http://schemas.microsoft.com/office/drawing/2014/main" id="{DAFDFB05-2D95-4E7B-9B6E-480E5FA9B498}"/>
              </a:ext>
            </a:extLst>
          </p:cNvPr>
          <p:cNvCxnSpPr>
            <a:cxnSpLocks noChangeShapeType="1"/>
            <a:stCxn id="5" idx="6"/>
            <a:endCxn id="8" idx="2"/>
          </p:cNvCxnSpPr>
          <p:nvPr/>
        </p:nvCxnSpPr>
        <p:spPr bwMode="auto">
          <a:xfrm>
            <a:off x="2990850" y="2824851"/>
            <a:ext cx="26479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0">
            <a:extLst>
              <a:ext uri="{FF2B5EF4-FFF2-40B4-BE49-F238E27FC236}">
                <a16:creationId xmlns:a16="http://schemas.microsoft.com/office/drawing/2014/main" id="{A1D5F537-2C07-4852-A51B-535098960873}"/>
              </a:ext>
            </a:extLst>
          </p:cNvPr>
          <p:cNvCxnSpPr>
            <a:cxnSpLocks noChangeShapeType="1"/>
            <a:stCxn id="7" idx="2"/>
            <a:endCxn id="6" idx="6"/>
          </p:cNvCxnSpPr>
          <p:nvPr/>
        </p:nvCxnSpPr>
        <p:spPr bwMode="auto">
          <a:xfrm flipH="1">
            <a:off x="2990850" y="5339451"/>
            <a:ext cx="26479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1">
            <a:extLst>
              <a:ext uri="{FF2B5EF4-FFF2-40B4-BE49-F238E27FC236}">
                <a16:creationId xmlns:a16="http://schemas.microsoft.com/office/drawing/2014/main" id="{88804D8B-25EC-4E34-8AAF-C5C454DC05D9}"/>
              </a:ext>
            </a:extLst>
          </p:cNvPr>
          <p:cNvCxnSpPr>
            <a:cxnSpLocks noChangeShapeType="1"/>
            <a:stCxn id="8" idx="4"/>
            <a:endCxn id="7" idx="0"/>
          </p:cNvCxnSpPr>
          <p:nvPr/>
        </p:nvCxnSpPr>
        <p:spPr bwMode="auto">
          <a:xfrm>
            <a:off x="5981700" y="3167751"/>
            <a:ext cx="0" cy="182880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a:extLst>
              <a:ext uri="{FF2B5EF4-FFF2-40B4-BE49-F238E27FC236}">
                <a16:creationId xmlns:a16="http://schemas.microsoft.com/office/drawing/2014/main" id="{28BCB9A4-9241-4FBD-891F-51CB33B9826B}"/>
              </a:ext>
            </a:extLst>
          </p:cNvPr>
          <p:cNvCxnSpPr>
            <a:cxnSpLocks noChangeShapeType="1"/>
            <a:stCxn id="8" idx="7"/>
            <a:endCxn id="8" idx="5"/>
          </p:cNvCxnSpPr>
          <p:nvPr/>
        </p:nvCxnSpPr>
        <p:spPr bwMode="auto">
          <a:xfrm rot="5400000" flipV="1">
            <a:off x="5982494" y="2824058"/>
            <a:ext cx="485775" cy="1587"/>
          </a:xfrm>
          <a:prstGeom prst="curvedConnector5">
            <a:avLst>
              <a:gd name="adj1" fmla="val -19935"/>
              <a:gd name="adj2" fmla="val 33000000"/>
              <a:gd name="adj3" fmla="val 114375"/>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DD95035D-4E43-4B40-B4C5-C16DCFF2AA5D}"/>
              </a:ext>
            </a:extLst>
          </p:cNvPr>
          <p:cNvCxnSpPr>
            <a:cxnSpLocks noChangeShapeType="1"/>
            <a:stCxn id="7" idx="7"/>
            <a:endCxn id="7" idx="5"/>
          </p:cNvCxnSpPr>
          <p:nvPr/>
        </p:nvCxnSpPr>
        <p:spPr bwMode="auto">
          <a:xfrm rot="5400000" flipV="1">
            <a:off x="5982494" y="5338658"/>
            <a:ext cx="485775" cy="1587"/>
          </a:xfrm>
          <a:prstGeom prst="curvedConnector5">
            <a:avLst>
              <a:gd name="adj1" fmla="val -10787"/>
              <a:gd name="adj2" fmla="val 33100000"/>
              <a:gd name="adj3" fmla="val 120259"/>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4">
            <a:extLst>
              <a:ext uri="{FF2B5EF4-FFF2-40B4-BE49-F238E27FC236}">
                <a16:creationId xmlns:a16="http://schemas.microsoft.com/office/drawing/2014/main" id="{CBCB4B93-66A0-4783-AA77-6CABDE1C104D}"/>
              </a:ext>
            </a:extLst>
          </p:cNvPr>
          <p:cNvSpPr txBox="1">
            <a:spLocks noChangeArrowheads="1"/>
          </p:cNvSpPr>
          <p:nvPr/>
        </p:nvSpPr>
        <p:spPr bwMode="auto">
          <a:xfrm>
            <a:off x="5943600" y="385355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16" name="Text Box 15">
            <a:extLst>
              <a:ext uri="{FF2B5EF4-FFF2-40B4-BE49-F238E27FC236}">
                <a16:creationId xmlns:a16="http://schemas.microsoft.com/office/drawing/2014/main" id="{83A9FF32-3777-40F2-826D-2BF0FE7488DA}"/>
              </a:ext>
            </a:extLst>
          </p:cNvPr>
          <p:cNvSpPr txBox="1">
            <a:spLocks noChangeArrowheads="1"/>
          </p:cNvSpPr>
          <p:nvPr/>
        </p:nvSpPr>
        <p:spPr bwMode="auto">
          <a:xfrm>
            <a:off x="3505200" y="530135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17" name="Text Box 16">
            <a:extLst>
              <a:ext uri="{FF2B5EF4-FFF2-40B4-BE49-F238E27FC236}">
                <a16:creationId xmlns:a16="http://schemas.microsoft.com/office/drawing/2014/main" id="{12EA077A-27AB-4BE7-88F2-1B528CCDB5F0}"/>
              </a:ext>
            </a:extLst>
          </p:cNvPr>
          <p:cNvSpPr txBox="1">
            <a:spLocks noChangeArrowheads="1"/>
          </p:cNvSpPr>
          <p:nvPr/>
        </p:nvSpPr>
        <p:spPr bwMode="auto">
          <a:xfrm>
            <a:off x="3505200" y="248195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8" name="Text Box 17">
            <a:extLst>
              <a:ext uri="{FF2B5EF4-FFF2-40B4-BE49-F238E27FC236}">
                <a16:creationId xmlns:a16="http://schemas.microsoft.com/office/drawing/2014/main" id="{168BD8D5-3CAA-4F51-A0A2-43FE887358DA}"/>
              </a:ext>
            </a:extLst>
          </p:cNvPr>
          <p:cNvSpPr txBox="1">
            <a:spLocks noChangeArrowheads="1"/>
          </p:cNvSpPr>
          <p:nvPr/>
        </p:nvSpPr>
        <p:spPr bwMode="auto">
          <a:xfrm>
            <a:off x="6705600" y="2450201"/>
            <a:ext cx="129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0</a:t>
            </a:r>
          </a:p>
          <a:p>
            <a:pPr eaLnBrk="1" hangingPunct="1"/>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sym typeface="Wingdings" panose="05000000000000000000" pitchFamily="2" charset="2"/>
              </a:rPr>
              <a:t>  </a:t>
            </a:r>
            <a:r>
              <a:rPr lang="en-US" altLang="en-US">
                <a:latin typeface="Courier New" panose="02070309020205020404" pitchFamily="49" charset="0"/>
                <a:sym typeface="Symbol" panose="05050102010706020507" pitchFamily="18" charset="2"/>
              </a:rPr>
              <a:t>1</a:t>
            </a:r>
          </a:p>
        </p:txBody>
      </p:sp>
      <p:sp>
        <p:nvSpPr>
          <p:cNvPr id="19" name="Text Box 18">
            <a:extLst>
              <a:ext uri="{FF2B5EF4-FFF2-40B4-BE49-F238E27FC236}">
                <a16:creationId xmlns:a16="http://schemas.microsoft.com/office/drawing/2014/main" id="{94554F4A-CBA8-4FF8-80F7-A3BFF844ACB3}"/>
              </a:ext>
            </a:extLst>
          </p:cNvPr>
          <p:cNvSpPr txBox="1">
            <a:spLocks noChangeArrowheads="1"/>
          </p:cNvSpPr>
          <p:nvPr/>
        </p:nvSpPr>
        <p:spPr bwMode="auto">
          <a:xfrm>
            <a:off x="6691313" y="5041001"/>
            <a:ext cx="129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0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endParaRPr lang="en-US" altLang="en-US">
              <a:latin typeface="Courier New" panose="02070309020205020404" pitchFamily="49" charset="0"/>
              <a:sym typeface="Symbol" panose="05050102010706020507" pitchFamily="18" charset="2"/>
            </a:endParaRPr>
          </a:p>
          <a:p>
            <a:pPr eaLnBrk="1" hangingPunct="1"/>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1 </a:t>
            </a:r>
            <a:r>
              <a:rPr lang="en-US" altLang="en-US">
                <a:sym typeface="Wingdings" panose="05000000000000000000" pitchFamily="2" charset="2"/>
              </a:rPr>
              <a:t></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Tree>
    <p:extLst>
      <p:ext uri="{BB962C8B-B14F-4D97-AF65-F5344CB8AC3E}">
        <p14:creationId xmlns:p14="http://schemas.microsoft.com/office/powerpoint/2010/main" val="1658992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826B5E-DBFE-488F-813A-AA257A2B176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3B24063-CD38-46E6-92B5-1A33754EFDF6}"/>
              </a:ext>
            </a:extLst>
          </p:cNvPr>
          <p:cNvSpPr>
            <a:spLocks noGrp="1"/>
          </p:cNvSpPr>
          <p:nvPr>
            <p:ph type="body" sz="quarter" idx="12"/>
          </p:nvPr>
        </p:nvSpPr>
        <p:spPr/>
        <p:txBody>
          <a:bodyPr/>
          <a:lstStyle/>
          <a:p>
            <a:r>
              <a:rPr lang="en-US" dirty="0">
                <a:solidFill>
                  <a:srgbClr val="FF0000"/>
                </a:solidFill>
              </a:rPr>
              <a:t>PDA and CFG</a:t>
            </a:r>
          </a:p>
        </p:txBody>
      </p:sp>
      <p:sp>
        <p:nvSpPr>
          <p:cNvPr id="4" name="Text Placeholder 3">
            <a:extLst>
              <a:ext uri="{FF2B5EF4-FFF2-40B4-BE49-F238E27FC236}">
                <a16:creationId xmlns:a16="http://schemas.microsoft.com/office/drawing/2014/main" id="{086DA6CF-5DD3-4C05-A4A0-2DFADBEA7092}"/>
              </a:ext>
            </a:extLst>
          </p:cNvPr>
          <p:cNvSpPr>
            <a:spLocks noGrp="1"/>
          </p:cNvSpPr>
          <p:nvPr>
            <p:ph type="body" sz="quarter" idx="13"/>
          </p:nvPr>
        </p:nvSpPr>
        <p:spPr>
          <a:xfrm>
            <a:off x="2" y="899160"/>
            <a:ext cx="9136063" cy="5538157"/>
          </a:xfrm>
        </p:spPr>
        <p:txBody>
          <a:bodyPr/>
          <a:lstStyle/>
          <a:p>
            <a:pPr>
              <a:spcAft>
                <a:spcPts val="1800"/>
              </a:spcAft>
              <a:buClrTx/>
            </a:pPr>
            <a:r>
              <a:rPr lang="en-US" altLang="en-US" sz="2400" dirty="0"/>
              <a:t>A context-free grammar generates a language, a push down automaton recognizes a language.</a:t>
            </a:r>
          </a:p>
          <a:p>
            <a:pPr>
              <a:spcAft>
                <a:spcPts val="1800"/>
              </a:spcAft>
              <a:buClrTx/>
            </a:pPr>
            <a:r>
              <a:rPr lang="en-US" altLang="en-US" b="1" dirty="0">
                <a:solidFill>
                  <a:schemeClr val="bg2">
                    <a:lumMod val="50000"/>
                  </a:schemeClr>
                </a:solidFill>
              </a:rPr>
              <a:t>A Language is generated by a CFG  </a:t>
            </a:r>
            <a:r>
              <a:rPr lang="en-US" altLang="en-US" b="1" dirty="0">
                <a:solidFill>
                  <a:schemeClr val="bg2">
                    <a:lumMod val="50000"/>
                  </a:schemeClr>
                </a:solidFill>
                <a:sym typeface="Symbol" panose="05050102010706020507" pitchFamily="18" charset="2"/>
              </a:rPr>
              <a:t> </a:t>
            </a:r>
            <a:r>
              <a:rPr lang="en-US" altLang="en-US" b="1" dirty="0">
                <a:solidFill>
                  <a:schemeClr val="bg2">
                    <a:lumMod val="50000"/>
                  </a:schemeClr>
                </a:solidFill>
              </a:rPr>
              <a:t>It is recognized by a PDA</a:t>
            </a:r>
          </a:p>
          <a:p>
            <a:pPr>
              <a:spcAft>
                <a:spcPts val="1800"/>
              </a:spcAft>
              <a:buClrTx/>
            </a:pPr>
            <a:r>
              <a:rPr lang="en-US" altLang="en-US" dirty="0"/>
              <a:t>A language L is context-free if and only if there is a pushdown automata M that recognizes L.</a:t>
            </a:r>
          </a:p>
          <a:p>
            <a:pPr lvl="1">
              <a:spcAft>
                <a:spcPts val="1800"/>
              </a:spcAft>
              <a:buClrTx/>
            </a:pPr>
            <a:r>
              <a:rPr lang="en-US" altLang="en-US" b="1" u="sng" dirty="0">
                <a:solidFill>
                  <a:schemeClr val="bg2">
                    <a:lumMod val="50000"/>
                  </a:schemeClr>
                </a:solidFill>
              </a:rPr>
              <a:t>Two step proof</a:t>
            </a:r>
            <a:r>
              <a:rPr lang="en-US" altLang="en-US" b="1" dirty="0">
                <a:solidFill>
                  <a:schemeClr val="bg2">
                    <a:lumMod val="50000"/>
                  </a:schemeClr>
                </a:solidFill>
              </a:rPr>
              <a:t>: </a:t>
            </a:r>
          </a:p>
          <a:p>
            <a:pPr marL="794742" lvl="2" indent="-342900">
              <a:spcAft>
                <a:spcPts val="1800"/>
              </a:spcAft>
              <a:buClrTx/>
              <a:buFont typeface="Wingdings" panose="05000000000000000000" pitchFamily="2" charset="2"/>
              <a:buChar char="Ø"/>
            </a:pPr>
            <a:r>
              <a:rPr lang="en-US" altLang="en-US" dirty="0"/>
              <a:t>Given a CFG G, construct a PDA M</a:t>
            </a:r>
            <a:r>
              <a:rPr lang="en-US" altLang="en-US" baseline="-25000" dirty="0"/>
              <a:t>G</a:t>
            </a:r>
            <a:endParaRPr lang="en-US" altLang="en-US" dirty="0"/>
          </a:p>
          <a:p>
            <a:pPr marL="794742" lvl="2" indent="-342900">
              <a:spcAft>
                <a:spcPts val="1800"/>
              </a:spcAft>
              <a:buClrTx/>
              <a:buFont typeface="Wingdings" panose="05000000000000000000" pitchFamily="2" charset="2"/>
              <a:buChar char="Ø"/>
            </a:pPr>
            <a:r>
              <a:rPr lang="en-US" altLang="en-US" dirty="0"/>
              <a:t>Given a PDA M, make a CFG G</a:t>
            </a:r>
            <a:r>
              <a:rPr lang="en-US" altLang="en-US" baseline="-25000" dirty="0"/>
              <a:t>M</a:t>
            </a:r>
          </a:p>
          <a:p>
            <a:pPr>
              <a:spcAft>
                <a:spcPts val="1800"/>
              </a:spcAft>
              <a:buClrTx/>
              <a:buFont typeface="Wingdings" panose="05000000000000000000" pitchFamily="2" charset="2"/>
              <a:buChar char="Ø"/>
            </a:pPr>
            <a:endParaRPr lang="en-US" altLang="en-US" dirty="0"/>
          </a:p>
          <a:p>
            <a:pPr>
              <a:spcAft>
                <a:spcPts val="1800"/>
              </a:spcAft>
              <a:buClrTx/>
            </a:pPr>
            <a:endParaRPr lang="en-US" altLang="en-US" dirty="0"/>
          </a:p>
          <a:p>
            <a:pPr>
              <a:spcAft>
                <a:spcPts val="1800"/>
              </a:spcAft>
              <a:buClrTx/>
            </a:pPr>
            <a:endParaRPr lang="en-US" dirty="0"/>
          </a:p>
        </p:txBody>
      </p:sp>
    </p:spTree>
    <p:extLst>
      <p:ext uri="{BB962C8B-B14F-4D97-AF65-F5344CB8AC3E}">
        <p14:creationId xmlns:p14="http://schemas.microsoft.com/office/powerpoint/2010/main" val="2561114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E19B60-A53F-4DEF-87E7-4A2AE5D5BD93}"/>
              </a:ext>
            </a:extLst>
          </p:cNvPr>
          <p:cNvSpPr>
            <a:spLocks noGrp="1"/>
          </p:cNvSpPr>
          <p:nvPr>
            <p:ph type="ftr" sz="quarter" idx="11"/>
          </p:nvPr>
        </p:nvSpPr>
        <p:spPr/>
        <p:txBody>
          <a:bodyPr/>
          <a:lstStyle/>
          <a:p>
            <a:r>
              <a:rPr lang="en-US" dirty="0"/>
              <a:t>CSC3113: Theory of Computation</a:t>
            </a:r>
          </a:p>
        </p:txBody>
      </p:sp>
      <p:sp>
        <p:nvSpPr>
          <p:cNvPr id="3" name="Text Placeholder 2">
            <a:extLst>
              <a:ext uri="{FF2B5EF4-FFF2-40B4-BE49-F238E27FC236}">
                <a16:creationId xmlns:a16="http://schemas.microsoft.com/office/drawing/2014/main" id="{2D5083F0-5FCA-4C55-8794-48F8B718528A}"/>
              </a:ext>
            </a:extLst>
          </p:cNvPr>
          <p:cNvSpPr>
            <a:spLocks noGrp="1"/>
          </p:cNvSpPr>
          <p:nvPr>
            <p:ph type="body" sz="quarter" idx="12"/>
          </p:nvPr>
        </p:nvSpPr>
        <p:spPr/>
        <p:txBody>
          <a:bodyPr/>
          <a:lstStyle/>
          <a:p>
            <a:r>
              <a:rPr lang="en-US" dirty="0">
                <a:solidFill>
                  <a:srgbClr val="FF0000"/>
                </a:solidFill>
              </a:rPr>
              <a:t>…PDA and CFG</a:t>
            </a:r>
          </a:p>
        </p:txBody>
      </p:sp>
      <p:sp>
        <p:nvSpPr>
          <p:cNvPr id="4" name="Text Placeholder 3">
            <a:extLst>
              <a:ext uri="{FF2B5EF4-FFF2-40B4-BE49-F238E27FC236}">
                <a16:creationId xmlns:a16="http://schemas.microsoft.com/office/drawing/2014/main" id="{0C0E6D58-C8B8-4938-990A-F375D8F3E704}"/>
              </a:ext>
            </a:extLst>
          </p:cNvPr>
          <p:cNvSpPr>
            <a:spLocks noGrp="1"/>
          </p:cNvSpPr>
          <p:nvPr>
            <p:ph type="body" sz="quarter" idx="13"/>
          </p:nvPr>
        </p:nvSpPr>
        <p:spPr>
          <a:xfrm>
            <a:off x="2" y="846143"/>
            <a:ext cx="9136063" cy="2323778"/>
          </a:xfrm>
        </p:spPr>
        <p:txBody>
          <a:bodyPr/>
          <a:lstStyle/>
          <a:p>
            <a:pPr>
              <a:buClrTx/>
            </a:pPr>
            <a:r>
              <a:rPr lang="en-US" dirty="0"/>
              <a:t>Consider the first example: </a:t>
            </a:r>
            <a:r>
              <a:rPr lang="en-US" altLang="en-US" sz="2400" dirty="0"/>
              <a:t>L = {0</a:t>
            </a:r>
            <a:r>
              <a:rPr lang="en-US" altLang="en-US" sz="2400" baseline="30000" dirty="0"/>
              <a:t>n</a:t>
            </a:r>
            <a:r>
              <a:rPr lang="en-US" altLang="en-US" sz="2400" dirty="0"/>
              <a:t>1</a:t>
            </a:r>
            <a:r>
              <a:rPr lang="en-US" altLang="en-US" sz="2400" baseline="30000" dirty="0"/>
              <a:t>n</a:t>
            </a:r>
            <a:r>
              <a:rPr lang="en-US" altLang="en-US" sz="2400" dirty="0"/>
              <a:t> | n</a:t>
            </a:r>
            <a:r>
              <a:rPr lang="en-US" altLang="en-US" sz="2400" dirty="0">
                <a:cs typeface="Arial" panose="020B0604020202020204" pitchFamily="34" charset="0"/>
              </a:rPr>
              <a:t>≥0</a:t>
            </a:r>
            <a:r>
              <a:rPr lang="en-US" altLang="en-US" sz="2400" dirty="0"/>
              <a:t>}</a:t>
            </a:r>
          </a:p>
          <a:p>
            <a:pPr>
              <a:buClrTx/>
            </a:pPr>
            <a:r>
              <a:rPr lang="en-US" b="1" dirty="0">
                <a:solidFill>
                  <a:schemeClr val="bg2">
                    <a:lumMod val="50000"/>
                  </a:schemeClr>
                </a:solidFill>
              </a:rPr>
              <a:t>CFG: S </a:t>
            </a:r>
            <a:r>
              <a:rPr lang="en-US" b="1" dirty="0">
                <a:solidFill>
                  <a:schemeClr val="bg2">
                    <a:lumMod val="50000"/>
                  </a:schemeClr>
                </a:solidFill>
                <a:sym typeface="Wingdings" panose="05000000000000000000" pitchFamily="2" charset="2"/>
              </a:rPr>
              <a:t> 0S1 | </a:t>
            </a:r>
            <a:r>
              <a:rPr lang="en-US" b="1" dirty="0">
                <a:solidFill>
                  <a:schemeClr val="bg2">
                    <a:lumMod val="50000"/>
                  </a:schemeClr>
                </a:solidFill>
                <a:latin typeface="Cambria Math" panose="02040503050406030204" pitchFamily="18" charset="0"/>
                <a:ea typeface="Cambria Math" panose="02040503050406030204" pitchFamily="18" charset="0"/>
                <a:sym typeface="Wingdings" panose="05000000000000000000" pitchFamily="2" charset="2"/>
              </a:rPr>
              <a:t>ε</a:t>
            </a:r>
          </a:p>
          <a:p>
            <a:pPr>
              <a:buClrTx/>
            </a:pPr>
            <a:r>
              <a:rPr lang="en-US" dirty="0"/>
              <a:t>Generating by deriving the string 000111</a:t>
            </a:r>
          </a:p>
          <a:p>
            <a:pPr lvl="1">
              <a:buClrTx/>
            </a:pPr>
            <a:r>
              <a:rPr lang="en-US" b="1" dirty="0">
                <a:solidFill>
                  <a:schemeClr val="bg2">
                    <a:lumMod val="50000"/>
                  </a:schemeClr>
                </a:solidFill>
              </a:rPr>
              <a:t>S </a:t>
            </a:r>
            <a:r>
              <a:rPr lang="en-US" b="1" dirty="0">
                <a:solidFill>
                  <a:schemeClr val="bg2">
                    <a:lumMod val="50000"/>
                  </a:schemeClr>
                </a:solidFill>
                <a:sym typeface="Wingdings" panose="05000000000000000000" pitchFamily="2" charset="2"/>
              </a:rPr>
              <a:t> 0S1  00S11  000S111  000111</a:t>
            </a:r>
          </a:p>
          <a:p>
            <a:pPr>
              <a:buClrTx/>
            </a:pPr>
            <a:r>
              <a:rPr lang="en-US" b="1" dirty="0">
                <a:solidFill>
                  <a:schemeClr val="bg2">
                    <a:lumMod val="50000"/>
                  </a:schemeClr>
                </a:solidFill>
                <a:sym typeface="Wingdings" panose="05000000000000000000" pitchFamily="2" charset="2"/>
              </a:rPr>
              <a:t>PDA stack:                                                                      Input String:</a:t>
            </a:r>
            <a:endParaRPr lang="en-US" b="1" dirty="0">
              <a:solidFill>
                <a:schemeClr val="bg2">
                  <a:lumMod val="50000"/>
                </a:schemeClr>
              </a:solidFill>
            </a:endParaRPr>
          </a:p>
        </p:txBody>
      </p:sp>
      <p:graphicFrame>
        <p:nvGraphicFramePr>
          <p:cNvPr id="5" name="Table 5">
            <a:extLst>
              <a:ext uri="{FF2B5EF4-FFF2-40B4-BE49-F238E27FC236}">
                <a16:creationId xmlns:a16="http://schemas.microsoft.com/office/drawing/2014/main" id="{CBB644D7-BD54-4F31-A4AD-9BA2BB885AB7}"/>
              </a:ext>
            </a:extLst>
          </p:cNvPr>
          <p:cNvGraphicFramePr>
            <a:graphicFrameLocks noGrp="1"/>
          </p:cNvGraphicFramePr>
          <p:nvPr>
            <p:extLst>
              <p:ext uri="{D42A27DB-BD31-4B8C-83A1-F6EECF244321}">
                <p14:modId xmlns:p14="http://schemas.microsoft.com/office/powerpoint/2010/main" val="3444343070"/>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9" name="Table 5">
            <a:extLst>
              <a:ext uri="{FF2B5EF4-FFF2-40B4-BE49-F238E27FC236}">
                <a16:creationId xmlns:a16="http://schemas.microsoft.com/office/drawing/2014/main" id="{97250201-E742-4F26-9075-6BF2F6EC378B}"/>
              </a:ext>
            </a:extLst>
          </p:cNvPr>
          <p:cNvGraphicFramePr>
            <a:graphicFrameLocks noGrp="1"/>
          </p:cNvGraphicFramePr>
          <p:nvPr>
            <p:extLst>
              <p:ext uri="{D42A27DB-BD31-4B8C-83A1-F6EECF244321}">
                <p14:modId xmlns:p14="http://schemas.microsoft.com/office/powerpoint/2010/main" val="2313451693"/>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11" name="Table 5">
            <a:extLst>
              <a:ext uri="{FF2B5EF4-FFF2-40B4-BE49-F238E27FC236}">
                <a16:creationId xmlns:a16="http://schemas.microsoft.com/office/drawing/2014/main" id="{E52BA554-A246-4FC6-AD34-A992C7D15BC6}"/>
              </a:ext>
            </a:extLst>
          </p:cNvPr>
          <p:cNvGraphicFramePr>
            <a:graphicFrameLocks noGrp="1"/>
          </p:cNvGraphicFramePr>
          <p:nvPr>
            <p:extLst>
              <p:ext uri="{D42A27DB-BD31-4B8C-83A1-F6EECF244321}">
                <p14:modId xmlns:p14="http://schemas.microsoft.com/office/powerpoint/2010/main" val="2500260352"/>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13" name="Table 5">
            <a:extLst>
              <a:ext uri="{FF2B5EF4-FFF2-40B4-BE49-F238E27FC236}">
                <a16:creationId xmlns:a16="http://schemas.microsoft.com/office/drawing/2014/main" id="{F5BC2661-1C0D-43A1-ADCD-4A97280B512F}"/>
              </a:ext>
            </a:extLst>
          </p:cNvPr>
          <p:cNvGraphicFramePr>
            <a:graphicFrameLocks noGrp="1"/>
          </p:cNvGraphicFramePr>
          <p:nvPr>
            <p:extLst>
              <p:ext uri="{D42A27DB-BD31-4B8C-83A1-F6EECF244321}">
                <p14:modId xmlns:p14="http://schemas.microsoft.com/office/powerpoint/2010/main" val="3848859028"/>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15" name="Table 5">
            <a:extLst>
              <a:ext uri="{FF2B5EF4-FFF2-40B4-BE49-F238E27FC236}">
                <a16:creationId xmlns:a16="http://schemas.microsoft.com/office/drawing/2014/main" id="{B49000E2-FB43-447A-805C-73CF889EF075}"/>
              </a:ext>
            </a:extLst>
          </p:cNvPr>
          <p:cNvGraphicFramePr>
            <a:graphicFrameLocks noGrp="1"/>
          </p:cNvGraphicFramePr>
          <p:nvPr>
            <p:extLst>
              <p:ext uri="{D42A27DB-BD31-4B8C-83A1-F6EECF244321}">
                <p14:modId xmlns:p14="http://schemas.microsoft.com/office/powerpoint/2010/main" val="1500270162"/>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sp>
        <p:nvSpPr>
          <p:cNvPr id="16" name="TextBox 15">
            <a:extLst>
              <a:ext uri="{FF2B5EF4-FFF2-40B4-BE49-F238E27FC236}">
                <a16:creationId xmlns:a16="http://schemas.microsoft.com/office/drawing/2014/main" id="{5FC0811C-FB68-4F9C-9180-58385D263447}"/>
              </a:ext>
            </a:extLst>
          </p:cNvPr>
          <p:cNvSpPr txBox="1"/>
          <p:nvPr/>
        </p:nvSpPr>
        <p:spPr>
          <a:xfrm>
            <a:off x="457200" y="3108960"/>
            <a:ext cx="8549640" cy="369332"/>
          </a:xfrm>
          <a:prstGeom prst="rect">
            <a:avLst/>
          </a:prstGeom>
          <a:noFill/>
        </p:spPr>
        <p:txBody>
          <a:bodyPr wrap="square" rtlCol="0">
            <a:spAutoFit/>
          </a:bodyPr>
          <a:lstStyle/>
          <a:p>
            <a:r>
              <a:rPr lang="en-US" b="1" dirty="0"/>
              <a:t>Push $S</a:t>
            </a:r>
            <a:r>
              <a:rPr lang="en-US" dirty="0"/>
              <a:t> – S is the start variable</a:t>
            </a:r>
          </a:p>
        </p:txBody>
      </p:sp>
      <p:graphicFrame>
        <p:nvGraphicFramePr>
          <p:cNvPr id="17" name="Table 5">
            <a:extLst>
              <a:ext uri="{FF2B5EF4-FFF2-40B4-BE49-F238E27FC236}">
                <a16:creationId xmlns:a16="http://schemas.microsoft.com/office/drawing/2014/main" id="{C9ED8889-CF66-47F8-A518-B5DD5E1D624E}"/>
              </a:ext>
            </a:extLst>
          </p:cNvPr>
          <p:cNvGraphicFramePr>
            <a:graphicFrameLocks noGrp="1"/>
          </p:cNvGraphicFramePr>
          <p:nvPr>
            <p:extLst>
              <p:ext uri="{D42A27DB-BD31-4B8C-83A1-F6EECF244321}">
                <p14:modId xmlns:p14="http://schemas.microsoft.com/office/powerpoint/2010/main" val="2650832199"/>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sp>
        <p:nvSpPr>
          <p:cNvPr id="18" name="TextBox 17">
            <a:extLst>
              <a:ext uri="{FF2B5EF4-FFF2-40B4-BE49-F238E27FC236}">
                <a16:creationId xmlns:a16="http://schemas.microsoft.com/office/drawing/2014/main" id="{FF077233-E362-4F2F-BBF8-AA4E0E0597D0}"/>
              </a:ext>
            </a:extLst>
          </p:cNvPr>
          <p:cNvSpPr txBox="1"/>
          <p:nvPr/>
        </p:nvSpPr>
        <p:spPr>
          <a:xfrm>
            <a:off x="457200" y="3108960"/>
            <a:ext cx="8549640" cy="646331"/>
          </a:xfrm>
          <a:prstGeom prst="rect">
            <a:avLst/>
          </a:prstGeom>
          <a:noFill/>
        </p:spPr>
        <p:txBody>
          <a:bodyPr wrap="square" rtlCol="0">
            <a:spAutoFit/>
          </a:bodyPr>
          <a:lstStyle/>
          <a:p>
            <a:r>
              <a:rPr lang="en-US" b="1" dirty="0"/>
              <a:t>Pop S, Push 0S1</a:t>
            </a:r>
            <a:r>
              <a:rPr lang="en-US" dirty="0"/>
              <a:t> – pop top element variable S, Match left side of rule for S, and then push the right side of the rule, push 0S1. As it is a stack, it will be pushed right to left.</a:t>
            </a:r>
          </a:p>
        </p:txBody>
      </p:sp>
      <p:sp>
        <p:nvSpPr>
          <p:cNvPr id="19" name="TextBox 18">
            <a:extLst>
              <a:ext uri="{FF2B5EF4-FFF2-40B4-BE49-F238E27FC236}">
                <a16:creationId xmlns:a16="http://schemas.microsoft.com/office/drawing/2014/main" id="{6705B1AD-D91A-4736-AB67-1F6AA3ED5F43}"/>
              </a:ext>
            </a:extLst>
          </p:cNvPr>
          <p:cNvSpPr txBox="1"/>
          <p:nvPr/>
        </p:nvSpPr>
        <p:spPr>
          <a:xfrm>
            <a:off x="457200" y="3108960"/>
            <a:ext cx="8549640" cy="646331"/>
          </a:xfrm>
          <a:prstGeom prst="rect">
            <a:avLst/>
          </a:prstGeom>
          <a:noFill/>
        </p:spPr>
        <p:txBody>
          <a:bodyPr wrap="square" rtlCol="0">
            <a:spAutoFit/>
          </a:bodyPr>
          <a:lstStyle/>
          <a:p>
            <a:r>
              <a:rPr lang="en-US" b="1" dirty="0"/>
              <a:t>Pop 0 – </a:t>
            </a:r>
            <a:r>
              <a:rPr lang="en-US" dirty="0"/>
              <a:t>pop the top element terminal 0, match it with the first input alphabet, if matches go to the next input alphabet.</a:t>
            </a:r>
          </a:p>
        </p:txBody>
      </p:sp>
      <p:sp>
        <p:nvSpPr>
          <p:cNvPr id="20" name="TextBox 19">
            <a:extLst>
              <a:ext uri="{FF2B5EF4-FFF2-40B4-BE49-F238E27FC236}">
                <a16:creationId xmlns:a16="http://schemas.microsoft.com/office/drawing/2014/main" id="{AD98B0D4-E771-4714-B853-15362FDD7EF7}"/>
              </a:ext>
            </a:extLst>
          </p:cNvPr>
          <p:cNvSpPr txBox="1"/>
          <p:nvPr/>
        </p:nvSpPr>
        <p:spPr>
          <a:xfrm>
            <a:off x="457200" y="3108960"/>
            <a:ext cx="8549640" cy="369332"/>
          </a:xfrm>
          <a:prstGeom prst="rect">
            <a:avLst/>
          </a:prstGeom>
          <a:noFill/>
        </p:spPr>
        <p:txBody>
          <a:bodyPr wrap="square" rtlCol="0">
            <a:spAutoFit/>
          </a:bodyPr>
          <a:lstStyle/>
          <a:p>
            <a:r>
              <a:rPr lang="en-US" b="1" dirty="0"/>
              <a:t>Pop 1 – </a:t>
            </a:r>
            <a:r>
              <a:rPr lang="en-US" dirty="0"/>
              <a:t>Top element terminal 1 matches with current input alphabet</a:t>
            </a:r>
          </a:p>
        </p:txBody>
      </p:sp>
      <p:sp>
        <p:nvSpPr>
          <p:cNvPr id="21" name="TextBox 20">
            <a:extLst>
              <a:ext uri="{FF2B5EF4-FFF2-40B4-BE49-F238E27FC236}">
                <a16:creationId xmlns:a16="http://schemas.microsoft.com/office/drawing/2014/main" id="{B3F350FC-ED8F-4B85-B098-C8A23B1D205D}"/>
              </a:ext>
            </a:extLst>
          </p:cNvPr>
          <p:cNvSpPr txBox="1"/>
          <p:nvPr/>
        </p:nvSpPr>
        <p:spPr>
          <a:xfrm>
            <a:off x="457200" y="3108960"/>
            <a:ext cx="8549640" cy="646331"/>
          </a:xfrm>
          <a:prstGeom prst="rect">
            <a:avLst/>
          </a:prstGeom>
          <a:noFill/>
        </p:spPr>
        <p:txBody>
          <a:bodyPr wrap="square" rtlCol="0">
            <a:spAutoFit/>
          </a:bodyPr>
          <a:lstStyle/>
          <a:p>
            <a:r>
              <a:rPr lang="en-US" b="1" dirty="0"/>
              <a:t>Pop S, [Push </a:t>
            </a:r>
            <a:r>
              <a:rPr lang="el-GR" b="1" dirty="0">
                <a:latin typeface="Cambria Math" panose="02040503050406030204" pitchFamily="18" charset="0"/>
                <a:ea typeface="Cambria Math" panose="02040503050406030204" pitchFamily="18" charset="0"/>
              </a:rPr>
              <a:t>ε</a:t>
            </a:r>
            <a:r>
              <a:rPr lang="en-US" dirty="0"/>
              <a:t> ]– Pop the top element Variable S, Match it with left side of rule, and then push the right side of the rule </a:t>
            </a:r>
            <a:r>
              <a:rPr lang="el-GR" dirty="0">
                <a:latin typeface="Cambria Math" panose="02040503050406030204" pitchFamily="18" charset="0"/>
                <a:ea typeface="Cambria Math" panose="02040503050406030204" pitchFamily="18" charset="0"/>
              </a:rPr>
              <a:t>ε</a:t>
            </a:r>
            <a:r>
              <a:rPr lang="en-US" dirty="0">
                <a:latin typeface="Cambria Math" panose="02040503050406030204" pitchFamily="18" charset="0"/>
                <a:ea typeface="Cambria Math" panose="02040503050406030204" pitchFamily="18" charset="0"/>
              </a:rPr>
              <a:t>. As </a:t>
            </a:r>
            <a:r>
              <a:rPr lang="el-GR" dirty="0">
                <a:latin typeface="Cambria Math" panose="02040503050406030204" pitchFamily="18" charset="0"/>
                <a:ea typeface="Cambria Math" panose="02040503050406030204" pitchFamily="18" charset="0"/>
              </a:rPr>
              <a:t>ε</a:t>
            </a:r>
            <a:r>
              <a:rPr lang="en-US" dirty="0">
                <a:latin typeface="Cambria Math" panose="02040503050406030204" pitchFamily="18" charset="0"/>
                <a:ea typeface="Cambria Math" panose="02040503050406030204" pitchFamily="18" charset="0"/>
              </a:rPr>
              <a:t> is empty string not pushed here.</a:t>
            </a:r>
            <a:endParaRPr lang="en-US" dirty="0"/>
          </a:p>
        </p:txBody>
      </p:sp>
      <p:graphicFrame>
        <p:nvGraphicFramePr>
          <p:cNvPr id="23" name="Table 5">
            <a:extLst>
              <a:ext uri="{FF2B5EF4-FFF2-40B4-BE49-F238E27FC236}">
                <a16:creationId xmlns:a16="http://schemas.microsoft.com/office/drawing/2014/main" id="{7FD24E4D-A3AB-48BD-8657-5B4A424BDFA0}"/>
              </a:ext>
            </a:extLst>
          </p:cNvPr>
          <p:cNvGraphicFramePr>
            <a:graphicFrameLocks noGrp="1"/>
          </p:cNvGraphicFramePr>
          <p:nvPr>
            <p:extLst>
              <p:ext uri="{D42A27DB-BD31-4B8C-83A1-F6EECF244321}">
                <p14:modId xmlns:p14="http://schemas.microsoft.com/office/powerpoint/2010/main" val="3240272954"/>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4" name="Table 5">
            <a:extLst>
              <a:ext uri="{FF2B5EF4-FFF2-40B4-BE49-F238E27FC236}">
                <a16:creationId xmlns:a16="http://schemas.microsoft.com/office/drawing/2014/main" id="{9B58532F-EBA4-47CF-BAEC-10DE4003E9DB}"/>
              </a:ext>
            </a:extLst>
          </p:cNvPr>
          <p:cNvGraphicFramePr>
            <a:graphicFrameLocks noGrp="1"/>
          </p:cNvGraphicFramePr>
          <p:nvPr>
            <p:extLst>
              <p:ext uri="{D42A27DB-BD31-4B8C-83A1-F6EECF244321}">
                <p14:modId xmlns:p14="http://schemas.microsoft.com/office/powerpoint/2010/main" val="2416430677"/>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5" name="Table 5">
            <a:extLst>
              <a:ext uri="{FF2B5EF4-FFF2-40B4-BE49-F238E27FC236}">
                <a16:creationId xmlns:a16="http://schemas.microsoft.com/office/drawing/2014/main" id="{12A89BA9-0FC1-4D33-9BD0-DB8FA3A0C3B0}"/>
              </a:ext>
            </a:extLst>
          </p:cNvPr>
          <p:cNvGraphicFramePr>
            <a:graphicFrameLocks noGrp="1"/>
          </p:cNvGraphicFramePr>
          <p:nvPr>
            <p:extLst>
              <p:ext uri="{D42A27DB-BD31-4B8C-83A1-F6EECF244321}">
                <p14:modId xmlns:p14="http://schemas.microsoft.com/office/powerpoint/2010/main" val="1041144914"/>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6" name="Table 5">
            <a:extLst>
              <a:ext uri="{FF2B5EF4-FFF2-40B4-BE49-F238E27FC236}">
                <a16:creationId xmlns:a16="http://schemas.microsoft.com/office/drawing/2014/main" id="{424E1E79-A584-4E2F-995A-2160B42FBE47}"/>
              </a:ext>
            </a:extLst>
          </p:cNvPr>
          <p:cNvGraphicFramePr>
            <a:graphicFrameLocks noGrp="1"/>
          </p:cNvGraphicFramePr>
          <p:nvPr>
            <p:extLst>
              <p:ext uri="{D42A27DB-BD31-4B8C-83A1-F6EECF244321}">
                <p14:modId xmlns:p14="http://schemas.microsoft.com/office/powerpoint/2010/main" val="1589847296"/>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7" name="Table 5">
            <a:extLst>
              <a:ext uri="{FF2B5EF4-FFF2-40B4-BE49-F238E27FC236}">
                <a16:creationId xmlns:a16="http://schemas.microsoft.com/office/drawing/2014/main" id="{DB52E8B9-E818-4412-9112-EF93090F1977}"/>
              </a:ext>
            </a:extLst>
          </p:cNvPr>
          <p:cNvGraphicFramePr>
            <a:graphicFrameLocks noGrp="1"/>
          </p:cNvGraphicFramePr>
          <p:nvPr>
            <p:extLst>
              <p:ext uri="{D42A27DB-BD31-4B8C-83A1-F6EECF244321}">
                <p14:modId xmlns:p14="http://schemas.microsoft.com/office/powerpoint/2010/main" val="1707878916"/>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8" name="Table 5">
            <a:extLst>
              <a:ext uri="{FF2B5EF4-FFF2-40B4-BE49-F238E27FC236}">
                <a16:creationId xmlns:a16="http://schemas.microsoft.com/office/drawing/2014/main" id="{CBA3EE88-9645-4D67-9D83-4537AECC63AC}"/>
              </a:ext>
            </a:extLst>
          </p:cNvPr>
          <p:cNvGraphicFramePr>
            <a:graphicFrameLocks noGrp="1"/>
          </p:cNvGraphicFramePr>
          <p:nvPr>
            <p:extLst>
              <p:ext uri="{D42A27DB-BD31-4B8C-83A1-F6EECF244321}">
                <p14:modId xmlns:p14="http://schemas.microsoft.com/office/powerpoint/2010/main" val="2386971042"/>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9" name="Table 5">
            <a:extLst>
              <a:ext uri="{FF2B5EF4-FFF2-40B4-BE49-F238E27FC236}">
                <a16:creationId xmlns:a16="http://schemas.microsoft.com/office/drawing/2014/main" id="{EADC27E6-1A96-4B62-A26A-5D3D5CEB9FC3}"/>
              </a:ext>
            </a:extLst>
          </p:cNvPr>
          <p:cNvGraphicFramePr>
            <a:graphicFrameLocks noGrp="1"/>
          </p:cNvGraphicFramePr>
          <p:nvPr>
            <p:extLst>
              <p:ext uri="{D42A27DB-BD31-4B8C-83A1-F6EECF244321}">
                <p14:modId xmlns:p14="http://schemas.microsoft.com/office/powerpoint/2010/main" val="2004268499"/>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56160009"/>
                  </a:ext>
                </a:extLst>
              </a:tr>
            </a:tbl>
          </a:graphicData>
        </a:graphic>
      </p:graphicFrame>
      <p:graphicFrame>
        <p:nvGraphicFramePr>
          <p:cNvPr id="30" name="Table 5">
            <a:extLst>
              <a:ext uri="{FF2B5EF4-FFF2-40B4-BE49-F238E27FC236}">
                <a16:creationId xmlns:a16="http://schemas.microsoft.com/office/drawing/2014/main" id="{5BBF9D74-5C6D-4032-8838-F1B3B7FACD39}"/>
              </a:ext>
            </a:extLst>
          </p:cNvPr>
          <p:cNvGraphicFramePr>
            <a:graphicFrameLocks noGrp="1"/>
          </p:cNvGraphicFramePr>
          <p:nvPr>
            <p:extLst>
              <p:ext uri="{D42A27DB-BD31-4B8C-83A1-F6EECF244321}">
                <p14:modId xmlns:p14="http://schemas.microsoft.com/office/powerpoint/2010/main" val="2707850117"/>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56160009"/>
                  </a:ext>
                </a:extLst>
              </a:tr>
            </a:tbl>
          </a:graphicData>
        </a:graphic>
      </p:graphicFrame>
      <p:graphicFrame>
        <p:nvGraphicFramePr>
          <p:cNvPr id="31" name="Table 5">
            <a:extLst>
              <a:ext uri="{FF2B5EF4-FFF2-40B4-BE49-F238E27FC236}">
                <a16:creationId xmlns:a16="http://schemas.microsoft.com/office/drawing/2014/main" id="{34386582-3BBD-4523-A60C-79DB207AAF8D}"/>
              </a:ext>
            </a:extLst>
          </p:cNvPr>
          <p:cNvGraphicFramePr>
            <a:graphicFrameLocks noGrp="1"/>
          </p:cNvGraphicFramePr>
          <p:nvPr>
            <p:extLst>
              <p:ext uri="{D42A27DB-BD31-4B8C-83A1-F6EECF244321}">
                <p14:modId xmlns:p14="http://schemas.microsoft.com/office/powerpoint/2010/main" val="2613931820"/>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256160009"/>
                  </a:ext>
                </a:extLst>
              </a:tr>
            </a:tbl>
          </a:graphicData>
        </a:graphic>
      </p:graphicFrame>
      <p:graphicFrame>
        <p:nvGraphicFramePr>
          <p:cNvPr id="32" name="Table 5">
            <a:extLst>
              <a:ext uri="{FF2B5EF4-FFF2-40B4-BE49-F238E27FC236}">
                <a16:creationId xmlns:a16="http://schemas.microsoft.com/office/drawing/2014/main" id="{92E30C1D-6BD8-4B57-AFD4-3F86378BF215}"/>
              </a:ext>
            </a:extLst>
          </p:cNvPr>
          <p:cNvGraphicFramePr>
            <a:graphicFrameLocks noGrp="1"/>
          </p:cNvGraphicFramePr>
          <p:nvPr>
            <p:extLst>
              <p:ext uri="{D42A27DB-BD31-4B8C-83A1-F6EECF244321}">
                <p14:modId xmlns:p14="http://schemas.microsoft.com/office/powerpoint/2010/main" val="850384384"/>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256160009"/>
                  </a:ext>
                </a:extLst>
              </a:tr>
            </a:tbl>
          </a:graphicData>
        </a:graphic>
      </p:graphicFrame>
      <p:sp>
        <p:nvSpPr>
          <p:cNvPr id="33" name="TextBox 32">
            <a:extLst>
              <a:ext uri="{FF2B5EF4-FFF2-40B4-BE49-F238E27FC236}">
                <a16:creationId xmlns:a16="http://schemas.microsoft.com/office/drawing/2014/main" id="{F3DFFA66-D7ED-4C87-81ED-880969DB4FB3}"/>
              </a:ext>
            </a:extLst>
          </p:cNvPr>
          <p:cNvSpPr txBox="1"/>
          <p:nvPr/>
        </p:nvSpPr>
        <p:spPr>
          <a:xfrm>
            <a:off x="457200" y="3108960"/>
            <a:ext cx="8549640" cy="369332"/>
          </a:xfrm>
          <a:prstGeom prst="rect">
            <a:avLst/>
          </a:prstGeom>
          <a:noFill/>
        </p:spPr>
        <p:txBody>
          <a:bodyPr wrap="square" rtlCol="0">
            <a:spAutoFit/>
          </a:bodyPr>
          <a:lstStyle/>
          <a:p>
            <a:r>
              <a:rPr lang="en-US" b="1" dirty="0"/>
              <a:t>Pop $ – </a:t>
            </a:r>
            <a:r>
              <a:rPr lang="en-US" dirty="0"/>
              <a:t>As input has been scanned and end of stack has reached</a:t>
            </a:r>
          </a:p>
        </p:txBody>
      </p:sp>
      <p:sp>
        <p:nvSpPr>
          <p:cNvPr id="34" name="Oval 33">
            <a:extLst>
              <a:ext uri="{FF2B5EF4-FFF2-40B4-BE49-F238E27FC236}">
                <a16:creationId xmlns:a16="http://schemas.microsoft.com/office/drawing/2014/main" id="{8F9521AC-07F7-4DC2-91FE-192996E7AAA1}"/>
              </a:ext>
            </a:extLst>
          </p:cNvPr>
          <p:cNvSpPr/>
          <p:nvPr/>
        </p:nvSpPr>
        <p:spPr>
          <a:xfrm>
            <a:off x="1262045" y="5245862"/>
            <a:ext cx="1005840" cy="100584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q</a:t>
            </a:r>
            <a:r>
              <a:rPr lang="en-US" b="1" baseline="-25000" dirty="0" err="1"/>
              <a:t>START</a:t>
            </a:r>
            <a:endParaRPr lang="en-US" b="1" baseline="-25000" dirty="0"/>
          </a:p>
        </p:txBody>
      </p:sp>
      <p:sp>
        <p:nvSpPr>
          <p:cNvPr id="36" name="Oval 35">
            <a:extLst>
              <a:ext uri="{FF2B5EF4-FFF2-40B4-BE49-F238E27FC236}">
                <a16:creationId xmlns:a16="http://schemas.microsoft.com/office/drawing/2014/main" id="{2CDF8ECB-B1C7-4BEF-B70A-0239515131F5}"/>
              </a:ext>
            </a:extLst>
          </p:cNvPr>
          <p:cNvSpPr/>
          <p:nvPr/>
        </p:nvSpPr>
        <p:spPr>
          <a:xfrm>
            <a:off x="4004153" y="4845212"/>
            <a:ext cx="1005840" cy="100584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q</a:t>
            </a:r>
            <a:r>
              <a:rPr lang="en-US" b="1" baseline="-25000" dirty="0" err="1"/>
              <a:t>LOOP</a:t>
            </a:r>
            <a:endParaRPr lang="en-US" dirty="0"/>
          </a:p>
        </p:txBody>
      </p:sp>
      <p:sp>
        <p:nvSpPr>
          <p:cNvPr id="38" name="Oval 37">
            <a:extLst>
              <a:ext uri="{FF2B5EF4-FFF2-40B4-BE49-F238E27FC236}">
                <a16:creationId xmlns:a16="http://schemas.microsoft.com/office/drawing/2014/main" id="{FF4821BD-F6B0-4176-B80E-6155857EACAC}"/>
              </a:ext>
            </a:extLst>
          </p:cNvPr>
          <p:cNvSpPr/>
          <p:nvPr/>
        </p:nvSpPr>
        <p:spPr>
          <a:xfrm>
            <a:off x="7086600" y="5268269"/>
            <a:ext cx="1143000" cy="1143000"/>
          </a:xfrm>
          <a:prstGeom prst="ellipse">
            <a:avLst/>
          </a:prstGeom>
          <a:noFill/>
          <a:ln w="104775" cmpd="dbl">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q</a:t>
            </a:r>
            <a:r>
              <a:rPr lang="en-US" b="1" baseline="-25000" dirty="0" err="1"/>
              <a:t>ACCEPT</a:t>
            </a:r>
            <a:endParaRPr lang="en-US" dirty="0"/>
          </a:p>
        </p:txBody>
      </p:sp>
      <p:cxnSp>
        <p:nvCxnSpPr>
          <p:cNvPr id="40" name="Straight Arrow Connector 39">
            <a:extLst>
              <a:ext uri="{FF2B5EF4-FFF2-40B4-BE49-F238E27FC236}">
                <a16:creationId xmlns:a16="http://schemas.microsoft.com/office/drawing/2014/main" id="{CA1499EF-6B5C-4451-9523-3FA7EF82B4DE}"/>
              </a:ext>
            </a:extLst>
          </p:cNvPr>
          <p:cNvCxnSpPr>
            <a:cxnSpLocks/>
            <a:endCxn id="34" idx="2"/>
          </p:cNvCxnSpPr>
          <p:nvPr/>
        </p:nvCxnSpPr>
        <p:spPr>
          <a:xfrm>
            <a:off x="259080" y="5720542"/>
            <a:ext cx="1002965" cy="28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3DADB262-02A5-4A15-80E3-3101ED769F9A}"/>
              </a:ext>
            </a:extLst>
          </p:cNvPr>
          <p:cNvCxnSpPr>
            <a:stCxn id="34" idx="6"/>
            <a:endCxn id="36" idx="2"/>
          </p:cNvCxnSpPr>
          <p:nvPr/>
        </p:nvCxnSpPr>
        <p:spPr>
          <a:xfrm flipV="1">
            <a:off x="2267885" y="5348132"/>
            <a:ext cx="1736268" cy="40065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8D594BB3-E03E-4D85-B5BD-BEFF5001BC40}"/>
              </a:ext>
            </a:extLst>
          </p:cNvPr>
          <p:cNvCxnSpPr>
            <a:stCxn id="36" idx="6"/>
            <a:endCxn id="38" idx="2"/>
          </p:cNvCxnSpPr>
          <p:nvPr/>
        </p:nvCxnSpPr>
        <p:spPr>
          <a:xfrm>
            <a:off x="5009993" y="5348132"/>
            <a:ext cx="2076607" cy="49163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0" name="Oval 49">
            <a:extLst>
              <a:ext uri="{FF2B5EF4-FFF2-40B4-BE49-F238E27FC236}">
                <a16:creationId xmlns:a16="http://schemas.microsoft.com/office/drawing/2014/main" id="{54844EB7-7FC3-46C2-8B88-0350CFFD83F5}"/>
              </a:ext>
            </a:extLst>
          </p:cNvPr>
          <p:cNvSpPr/>
          <p:nvPr/>
        </p:nvSpPr>
        <p:spPr>
          <a:xfrm>
            <a:off x="3270310" y="6119107"/>
            <a:ext cx="559913" cy="58353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Oval 53">
            <a:extLst>
              <a:ext uri="{FF2B5EF4-FFF2-40B4-BE49-F238E27FC236}">
                <a16:creationId xmlns:a16="http://schemas.microsoft.com/office/drawing/2014/main" id="{AE9B4498-F7BA-4976-98E4-CD5FE76E03C1}"/>
              </a:ext>
            </a:extLst>
          </p:cNvPr>
          <p:cNvSpPr/>
          <p:nvPr/>
        </p:nvSpPr>
        <p:spPr>
          <a:xfrm>
            <a:off x="5198823" y="6119504"/>
            <a:ext cx="559913" cy="58353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51363F86-58FD-4280-9B44-6A04E68B183A}"/>
              </a:ext>
            </a:extLst>
          </p:cNvPr>
          <p:cNvCxnSpPr>
            <a:stCxn id="36" idx="3"/>
            <a:endCxn id="50" idx="7"/>
          </p:cNvCxnSpPr>
          <p:nvPr/>
        </p:nvCxnSpPr>
        <p:spPr>
          <a:xfrm flipH="1">
            <a:off x="3748226" y="5703750"/>
            <a:ext cx="403229" cy="50081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05B26AF4-C005-42D1-B8F6-EAE078142652}"/>
              </a:ext>
            </a:extLst>
          </p:cNvPr>
          <p:cNvCxnSpPr>
            <a:stCxn id="50" idx="6"/>
            <a:endCxn id="54" idx="2"/>
          </p:cNvCxnSpPr>
          <p:nvPr/>
        </p:nvCxnSpPr>
        <p:spPr>
          <a:xfrm>
            <a:off x="3830223" y="6410872"/>
            <a:ext cx="1368600" cy="39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AFB97FCB-DD20-4AC5-B083-71CBDC7D334C}"/>
              </a:ext>
            </a:extLst>
          </p:cNvPr>
          <p:cNvCxnSpPr>
            <a:cxnSpLocks/>
            <a:stCxn id="54" idx="1"/>
            <a:endCxn id="36" idx="5"/>
          </p:cNvCxnSpPr>
          <p:nvPr/>
        </p:nvCxnSpPr>
        <p:spPr>
          <a:xfrm flipH="1" flipV="1">
            <a:off x="4862691" y="5703750"/>
            <a:ext cx="418129" cy="50121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3" name="Connector: Curved 62">
            <a:extLst>
              <a:ext uri="{FF2B5EF4-FFF2-40B4-BE49-F238E27FC236}">
                <a16:creationId xmlns:a16="http://schemas.microsoft.com/office/drawing/2014/main" id="{51292D4F-7B61-43FD-8A91-F9FDD86FC0D7}"/>
              </a:ext>
            </a:extLst>
          </p:cNvPr>
          <p:cNvCxnSpPr>
            <a:stCxn id="36" idx="1"/>
            <a:endCxn id="36" idx="7"/>
          </p:cNvCxnSpPr>
          <p:nvPr/>
        </p:nvCxnSpPr>
        <p:spPr>
          <a:xfrm rot="5400000" flipH="1" flipV="1">
            <a:off x="4507073" y="4636896"/>
            <a:ext cx="12700" cy="711236"/>
          </a:xfrm>
          <a:prstGeom prst="curvedConnector3">
            <a:avLst>
              <a:gd name="adj1" fmla="val 2959858"/>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4" name="Rectangle 63">
            <a:extLst>
              <a:ext uri="{FF2B5EF4-FFF2-40B4-BE49-F238E27FC236}">
                <a16:creationId xmlns:a16="http://schemas.microsoft.com/office/drawing/2014/main" id="{0FF8CD71-64C6-43E8-B060-F4854E43BB9D}"/>
              </a:ext>
            </a:extLst>
          </p:cNvPr>
          <p:cNvSpPr/>
          <p:nvPr/>
        </p:nvSpPr>
        <p:spPr>
          <a:xfrm rot="20866619">
            <a:off x="2479499" y="5188112"/>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 </a:t>
            </a:r>
            <a:r>
              <a:rPr lang="en-US" dirty="0">
                <a:sym typeface="Wingdings" panose="05000000000000000000" pitchFamily="2" charset="2"/>
              </a:rPr>
              <a:t>$S</a:t>
            </a:r>
            <a:endParaRPr lang="en-US" dirty="0"/>
          </a:p>
        </p:txBody>
      </p:sp>
      <p:sp>
        <p:nvSpPr>
          <p:cNvPr id="66" name="Rectangle 65">
            <a:extLst>
              <a:ext uri="{FF2B5EF4-FFF2-40B4-BE49-F238E27FC236}">
                <a16:creationId xmlns:a16="http://schemas.microsoft.com/office/drawing/2014/main" id="{4EF368BC-F6BB-4B0C-990C-29C5F4BCE1D2}"/>
              </a:ext>
            </a:extLst>
          </p:cNvPr>
          <p:cNvSpPr/>
          <p:nvPr/>
        </p:nvSpPr>
        <p:spPr>
          <a:xfrm rot="923799">
            <a:off x="5600996" y="5224718"/>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a:t>
            </a:r>
            <a:endParaRPr lang="en-US" dirty="0"/>
          </a:p>
        </p:txBody>
      </p:sp>
      <p:sp>
        <p:nvSpPr>
          <p:cNvPr id="70" name="Rectangle 69">
            <a:extLst>
              <a:ext uri="{FF2B5EF4-FFF2-40B4-BE49-F238E27FC236}">
                <a16:creationId xmlns:a16="http://schemas.microsoft.com/office/drawing/2014/main" id="{D756CDEC-9828-476C-A20C-981F2071FA2F}"/>
              </a:ext>
            </a:extLst>
          </p:cNvPr>
          <p:cNvSpPr/>
          <p:nvPr/>
        </p:nvSpPr>
        <p:spPr>
          <a:xfrm rot="18768926">
            <a:off x="3195054" y="5584353"/>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S </a:t>
            </a:r>
            <a:r>
              <a:rPr lang="en-US" dirty="0">
                <a:sym typeface="Wingdings" panose="05000000000000000000" pitchFamily="2" charset="2"/>
              </a:rPr>
              <a:t>1</a:t>
            </a:r>
            <a:endParaRPr lang="en-US" dirty="0"/>
          </a:p>
        </p:txBody>
      </p:sp>
      <p:sp>
        <p:nvSpPr>
          <p:cNvPr id="72" name="Rectangle 71">
            <a:extLst>
              <a:ext uri="{FF2B5EF4-FFF2-40B4-BE49-F238E27FC236}">
                <a16:creationId xmlns:a16="http://schemas.microsoft.com/office/drawing/2014/main" id="{A2B6650C-3504-481F-913A-39D960BB4E15}"/>
              </a:ext>
            </a:extLst>
          </p:cNvPr>
          <p:cNvSpPr/>
          <p:nvPr/>
        </p:nvSpPr>
        <p:spPr>
          <a:xfrm>
            <a:off x="3937194" y="6058255"/>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 </a:t>
            </a:r>
            <a:r>
              <a:rPr lang="en-US" dirty="0">
                <a:sym typeface="Wingdings" panose="05000000000000000000" pitchFamily="2" charset="2"/>
              </a:rPr>
              <a:t>S</a:t>
            </a:r>
            <a:endParaRPr lang="en-US" dirty="0"/>
          </a:p>
        </p:txBody>
      </p:sp>
      <p:sp>
        <p:nvSpPr>
          <p:cNvPr id="74" name="Rectangle 73">
            <a:extLst>
              <a:ext uri="{FF2B5EF4-FFF2-40B4-BE49-F238E27FC236}">
                <a16:creationId xmlns:a16="http://schemas.microsoft.com/office/drawing/2014/main" id="{5EA1931D-0DFA-46FF-ABA7-5101F9633AB0}"/>
              </a:ext>
            </a:extLst>
          </p:cNvPr>
          <p:cNvSpPr/>
          <p:nvPr/>
        </p:nvSpPr>
        <p:spPr>
          <a:xfrm rot="2905511">
            <a:off x="4733360" y="5614606"/>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 </a:t>
            </a:r>
            <a:r>
              <a:rPr lang="en-US" dirty="0">
                <a:sym typeface="Wingdings" panose="05000000000000000000" pitchFamily="2" charset="2"/>
              </a:rPr>
              <a:t>0</a:t>
            </a:r>
            <a:endParaRPr lang="en-US" dirty="0"/>
          </a:p>
        </p:txBody>
      </p:sp>
      <p:sp>
        <p:nvSpPr>
          <p:cNvPr id="76" name="Rectangle 75">
            <a:extLst>
              <a:ext uri="{FF2B5EF4-FFF2-40B4-BE49-F238E27FC236}">
                <a16:creationId xmlns:a16="http://schemas.microsoft.com/office/drawing/2014/main" id="{B31CDE8B-157B-4274-B1AF-0C15B8735C8F}"/>
              </a:ext>
            </a:extLst>
          </p:cNvPr>
          <p:cNvSpPr/>
          <p:nvPr/>
        </p:nvSpPr>
        <p:spPr>
          <a:xfrm>
            <a:off x="4669066" y="4501023"/>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S </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a:t>
            </a:r>
            <a:endParaRPr lang="en-US" dirty="0"/>
          </a:p>
        </p:txBody>
      </p:sp>
      <p:sp>
        <p:nvSpPr>
          <p:cNvPr id="78" name="TextBox 77">
            <a:extLst>
              <a:ext uri="{FF2B5EF4-FFF2-40B4-BE49-F238E27FC236}">
                <a16:creationId xmlns:a16="http://schemas.microsoft.com/office/drawing/2014/main" id="{F44EC33C-E6D9-48BA-93FC-56A18423816B}"/>
              </a:ext>
            </a:extLst>
          </p:cNvPr>
          <p:cNvSpPr txBox="1"/>
          <p:nvPr/>
        </p:nvSpPr>
        <p:spPr>
          <a:xfrm>
            <a:off x="6048297" y="6119107"/>
            <a:ext cx="1032650" cy="369332"/>
          </a:xfrm>
          <a:prstGeom prst="rect">
            <a:avLst/>
          </a:prstGeom>
          <a:noFill/>
        </p:spPr>
        <p:txBody>
          <a:bodyPr wrap="square" rtlCol="0">
            <a:spAutoFit/>
          </a:bodyPr>
          <a:lstStyle/>
          <a:p>
            <a:r>
              <a:rPr lang="en-US" b="1" dirty="0">
                <a:solidFill>
                  <a:srgbClr val="FF0000"/>
                </a:solidFill>
              </a:rPr>
              <a:t>S </a:t>
            </a:r>
            <a:r>
              <a:rPr lang="en-US" b="1" dirty="0">
                <a:solidFill>
                  <a:srgbClr val="FF0000"/>
                </a:solidFill>
                <a:sym typeface="Wingdings" panose="05000000000000000000" pitchFamily="2" charset="2"/>
              </a:rPr>
              <a:t> 0S1</a:t>
            </a:r>
            <a:endParaRPr lang="en-US" b="1" dirty="0">
              <a:solidFill>
                <a:srgbClr val="FF0000"/>
              </a:solidFill>
            </a:endParaRPr>
          </a:p>
        </p:txBody>
      </p:sp>
      <p:sp>
        <p:nvSpPr>
          <p:cNvPr id="79" name="TextBox 78">
            <a:extLst>
              <a:ext uri="{FF2B5EF4-FFF2-40B4-BE49-F238E27FC236}">
                <a16:creationId xmlns:a16="http://schemas.microsoft.com/office/drawing/2014/main" id="{384A588D-B9A7-4B7A-93B4-7BE1ADEA8A8E}"/>
              </a:ext>
            </a:extLst>
          </p:cNvPr>
          <p:cNvSpPr txBox="1"/>
          <p:nvPr/>
        </p:nvSpPr>
        <p:spPr>
          <a:xfrm>
            <a:off x="6048297" y="4640985"/>
            <a:ext cx="1032650" cy="369332"/>
          </a:xfrm>
          <a:prstGeom prst="rect">
            <a:avLst/>
          </a:prstGeom>
          <a:noFill/>
        </p:spPr>
        <p:txBody>
          <a:bodyPr wrap="square" rtlCol="0">
            <a:spAutoFit/>
          </a:bodyPr>
          <a:lstStyle/>
          <a:p>
            <a:r>
              <a:rPr lang="en-US" b="1" dirty="0">
                <a:solidFill>
                  <a:srgbClr val="FF0000"/>
                </a:solidFill>
              </a:rPr>
              <a:t>S </a:t>
            </a:r>
            <a:r>
              <a:rPr lang="en-US" b="1" dirty="0">
                <a:solidFill>
                  <a:srgbClr val="FF0000"/>
                </a:solidFill>
                <a:sym typeface="Wingdings" panose="05000000000000000000" pitchFamily="2" charset="2"/>
              </a:rPr>
              <a:t> </a:t>
            </a:r>
            <a:r>
              <a:rPr lang="el-GR" b="1"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ε</a:t>
            </a:r>
            <a:endParaRPr lang="en-US" b="1" dirty="0">
              <a:solidFill>
                <a:srgbClr val="FF0000"/>
              </a:solidFill>
            </a:endParaRPr>
          </a:p>
        </p:txBody>
      </p:sp>
    </p:spTree>
    <p:extLst>
      <p:ext uri="{BB962C8B-B14F-4D97-AF65-F5344CB8AC3E}">
        <p14:creationId xmlns:p14="http://schemas.microsoft.com/office/powerpoint/2010/main" val="335412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2"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19"/>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1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2"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18"/>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xit" presetSubtype="0" fill="hold" nodeType="withEffect">
                                  <p:stCondLst>
                                    <p:cond delay="0"/>
                                  </p:stCondLst>
                                  <p:childTnLst>
                                    <p:set>
                                      <p:cBhvr>
                                        <p:cTn id="70" dur="1" fill="hold">
                                          <p:stCondLst>
                                            <p:cond delay="0"/>
                                          </p:stCondLst>
                                        </p:cTn>
                                        <p:tgtEl>
                                          <p:spTgt spid="1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23"/>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4" nodeType="clickEffect">
                                  <p:stCondLst>
                                    <p:cond delay="0"/>
                                  </p:stCondLst>
                                  <p:childTnLst>
                                    <p:set>
                                      <p:cBhvr>
                                        <p:cTn id="80" dur="1" fill="hold">
                                          <p:stCondLst>
                                            <p:cond delay="0"/>
                                          </p:stCondLst>
                                        </p:cTn>
                                        <p:tgtEl>
                                          <p:spTgt spid="18"/>
                                        </p:tgtEl>
                                        <p:attrNameLst>
                                          <p:attrName>style.visibility</p:attrName>
                                        </p:attrNameLst>
                                      </p:cBhvr>
                                      <p:to>
                                        <p:strVal val="visible"/>
                                      </p:to>
                                    </p:set>
                                  </p:childTnLst>
                                </p:cTn>
                              </p:par>
                              <p:par>
                                <p:cTn id="81" presetID="1" presetClass="exit" presetSubtype="0" fill="hold" grpId="3" nodeType="withEffect">
                                  <p:stCondLst>
                                    <p:cond delay="0"/>
                                  </p:stCondLst>
                                  <p:childTnLst>
                                    <p:set>
                                      <p:cBhvr>
                                        <p:cTn id="82" dur="1" fill="hold">
                                          <p:stCondLst>
                                            <p:cond delay="0"/>
                                          </p:stCondLst>
                                        </p:cTn>
                                        <p:tgtEl>
                                          <p:spTgt spid="19"/>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5"/>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24"/>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4" nodeType="clickEffect">
                                  <p:stCondLst>
                                    <p:cond delay="0"/>
                                  </p:stCondLst>
                                  <p:childTnLst>
                                    <p:set>
                                      <p:cBhvr>
                                        <p:cTn id="92" dur="1" fill="hold">
                                          <p:stCondLst>
                                            <p:cond delay="0"/>
                                          </p:stCondLst>
                                        </p:cTn>
                                        <p:tgtEl>
                                          <p:spTgt spid="19"/>
                                        </p:tgtEl>
                                        <p:attrNameLst>
                                          <p:attrName>style.visibility</p:attrName>
                                        </p:attrNameLst>
                                      </p:cBhvr>
                                      <p:to>
                                        <p:strVal val="visible"/>
                                      </p:to>
                                    </p:set>
                                  </p:childTnLst>
                                </p:cTn>
                              </p:par>
                              <p:par>
                                <p:cTn id="93" presetID="1" presetClass="exit" presetSubtype="0" fill="hold" grpId="5" nodeType="withEffect">
                                  <p:stCondLst>
                                    <p:cond delay="0"/>
                                  </p:stCondLst>
                                  <p:childTnLst>
                                    <p:set>
                                      <p:cBhvr>
                                        <p:cTn id="94" dur="1" fill="hold">
                                          <p:stCondLst>
                                            <p:cond delay="0"/>
                                          </p:stCondLst>
                                        </p:cTn>
                                        <p:tgtEl>
                                          <p:spTgt spid="18"/>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25"/>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7"/>
                                        </p:tgtEl>
                                        <p:attrNameLst>
                                          <p:attrName>style.visibility</p:attrName>
                                        </p:attrNameLst>
                                      </p:cBhvr>
                                      <p:to>
                                        <p:strVal val="visible"/>
                                      </p:to>
                                    </p:set>
                                  </p:childTnLst>
                                </p:cTn>
                              </p:par>
                              <p:par>
                                <p:cTn id="105" presetID="1" presetClass="exit" presetSubtype="0" fill="hold" nodeType="withEffect">
                                  <p:stCondLst>
                                    <p:cond delay="0"/>
                                  </p:stCondLst>
                                  <p:childTnLst>
                                    <p:set>
                                      <p:cBhvr>
                                        <p:cTn id="106" dur="1" fill="hold">
                                          <p:stCondLst>
                                            <p:cond delay="0"/>
                                          </p:stCondLst>
                                        </p:cTn>
                                        <p:tgtEl>
                                          <p:spTgt spid="26"/>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1"/>
                                        </p:tgtEl>
                                        <p:attrNameLst>
                                          <p:attrName>style.visibility</p:attrName>
                                        </p:attrNameLst>
                                      </p:cBhvr>
                                      <p:to>
                                        <p:strVal val="visible"/>
                                      </p:to>
                                    </p:set>
                                  </p:childTnLst>
                                </p:cTn>
                              </p:par>
                              <p:par>
                                <p:cTn id="111" presetID="1" presetClass="exit" presetSubtype="0" fill="hold" grpId="5" nodeType="withEffect">
                                  <p:stCondLst>
                                    <p:cond delay="0"/>
                                  </p:stCondLst>
                                  <p:childTnLst>
                                    <p:set>
                                      <p:cBhvr>
                                        <p:cTn id="112" dur="1" fill="hold">
                                          <p:stCondLst>
                                            <p:cond delay="0"/>
                                          </p:stCondLst>
                                        </p:cTn>
                                        <p:tgtEl>
                                          <p:spTgt spid="1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28"/>
                                        </p:tgtEl>
                                        <p:attrNameLst>
                                          <p:attrName>style.visibility</p:attrName>
                                        </p:attrNameLst>
                                      </p:cBhvr>
                                      <p:to>
                                        <p:strVal val="visible"/>
                                      </p:to>
                                    </p:set>
                                  </p:childTnLst>
                                </p:cTn>
                              </p:par>
                              <p:par>
                                <p:cTn id="117" presetID="1" presetClass="exit" presetSubtype="0" fill="hold" nodeType="withEffect">
                                  <p:stCondLst>
                                    <p:cond delay="0"/>
                                  </p:stCondLst>
                                  <p:childTnLst>
                                    <p:set>
                                      <p:cBhvr>
                                        <p:cTn id="118" dur="1" fill="hold">
                                          <p:stCondLst>
                                            <p:cond delay="0"/>
                                          </p:stCondLst>
                                        </p:cTn>
                                        <p:tgtEl>
                                          <p:spTgt spid="27"/>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0"/>
                                        </p:tgtEl>
                                        <p:attrNameLst>
                                          <p:attrName>style.visibility</p:attrName>
                                        </p:attrNameLst>
                                      </p:cBhvr>
                                      <p:to>
                                        <p:strVal val="visible"/>
                                      </p:to>
                                    </p:set>
                                  </p:childTnLst>
                                </p:cTn>
                              </p:par>
                              <p:par>
                                <p:cTn id="123" presetID="1" presetClass="exit" presetSubtype="0" fill="hold" grpId="1" nodeType="withEffect">
                                  <p:stCondLst>
                                    <p:cond delay="0"/>
                                  </p:stCondLst>
                                  <p:childTnLst>
                                    <p:set>
                                      <p:cBhvr>
                                        <p:cTn id="124" dur="1" fill="hold">
                                          <p:stCondLst>
                                            <p:cond delay="0"/>
                                          </p:stCondLst>
                                        </p:cTn>
                                        <p:tgtEl>
                                          <p:spTgt spid="21"/>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29"/>
                                        </p:tgtEl>
                                        <p:attrNameLst>
                                          <p:attrName>style.visibility</p:attrName>
                                        </p:attrNameLst>
                                      </p:cBhvr>
                                      <p:to>
                                        <p:strVal val="visible"/>
                                      </p:to>
                                    </p:set>
                                  </p:childTnLst>
                                </p:cTn>
                              </p:par>
                              <p:par>
                                <p:cTn id="129" presetID="1" presetClass="exit" presetSubtype="0" fill="hold" nodeType="withEffect">
                                  <p:stCondLst>
                                    <p:cond delay="0"/>
                                  </p:stCondLst>
                                  <p:childTnLst>
                                    <p:set>
                                      <p:cBhvr>
                                        <p:cTn id="130" dur="1" fill="hold">
                                          <p:stCondLst>
                                            <p:cond delay="0"/>
                                          </p:stCondLst>
                                        </p:cTn>
                                        <p:tgtEl>
                                          <p:spTgt spid="28"/>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30"/>
                                        </p:tgtEl>
                                        <p:attrNameLst>
                                          <p:attrName>style.visibility</p:attrName>
                                        </p:attrNameLst>
                                      </p:cBhvr>
                                      <p:to>
                                        <p:strVal val="visible"/>
                                      </p:to>
                                    </p:set>
                                  </p:childTnLst>
                                </p:cTn>
                              </p:par>
                              <p:par>
                                <p:cTn id="135" presetID="1" presetClass="exit" presetSubtype="0" fill="hold" nodeType="withEffect">
                                  <p:stCondLst>
                                    <p:cond delay="0"/>
                                  </p:stCondLst>
                                  <p:childTnLst>
                                    <p:set>
                                      <p:cBhvr>
                                        <p:cTn id="136" dur="1" fill="hold">
                                          <p:stCondLst>
                                            <p:cond delay="0"/>
                                          </p:stCondLst>
                                        </p:cTn>
                                        <p:tgtEl>
                                          <p:spTgt spid="29"/>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31"/>
                                        </p:tgtEl>
                                        <p:attrNameLst>
                                          <p:attrName>style.visibility</p:attrName>
                                        </p:attrNameLst>
                                      </p:cBhvr>
                                      <p:to>
                                        <p:strVal val="visible"/>
                                      </p:to>
                                    </p:set>
                                  </p:childTnLst>
                                </p:cTn>
                              </p:par>
                              <p:par>
                                <p:cTn id="141" presetID="1" presetClass="exit" presetSubtype="0" fill="hold" nodeType="withEffect">
                                  <p:stCondLst>
                                    <p:cond delay="0"/>
                                  </p:stCondLst>
                                  <p:childTnLst>
                                    <p:set>
                                      <p:cBhvr>
                                        <p:cTn id="142" dur="1" fill="hold">
                                          <p:stCondLst>
                                            <p:cond delay="0"/>
                                          </p:stCondLst>
                                        </p:cTn>
                                        <p:tgtEl>
                                          <p:spTgt spid="30"/>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33"/>
                                        </p:tgtEl>
                                        <p:attrNameLst>
                                          <p:attrName>style.visibility</p:attrName>
                                        </p:attrNameLst>
                                      </p:cBhvr>
                                      <p:to>
                                        <p:strVal val="visible"/>
                                      </p:to>
                                    </p:set>
                                  </p:childTnLst>
                                </p:cTn>
                              </p:par>
                              <p:par>
                                <p:cTn id="147" presetID="1" presetClass="exit" presetSubtype="0" fill="hold" grpId="1" nodeType="withEffect">
                                  <p:stCondLst>
                                    <p:cond delay="0"/>
                                  </p:stCondLst>
                                  <p:childTnLst>
                                    <p:set>
                                      <p:cBhvr>
                                        <p:cTn id="148" dur="1" fill="hold">
                                          <p:stCondLst>
                                            <p:cond delay="0"/>
                                          </p:stCondLst>
                                        </p:cTn>
                                        <p:tgtEl>
                                          <p:spTgt spid="20"/>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32"/>
                                        </p:tgtEl>
                                        <p:attrNameLst>
                                          <p:attrName>style.visibility</p:attrName>
                                        </p:attrNameLst>
                                      </p:cBhvr>
                                      <p:to>
                                        <p:strVal val="visible"/>
                                      </p:to>
                                    </p:set>
                                  </p:childTnLst>
                                </p:cTn>
                              </p:par>
                              <p:par>
                                <p:cTn id="153" presetID="1" presetClass="exit" presetSubtype="0" fill="hold" nodeType="withEffect">
                                  <p:stCondLst>
                                    <p:cond delay="0"/>
                                  </p:stCondLst>
                                  <p:childTnLst>
                                    <p:set>
                                      <p:cBhvr>
                                        <p:cTn id="154" dur="1" fill="hold">
                                          <p:stCondLst>
                                            <p:cond delay="0"/>
                                          </p:stCondLst>
                                        </p:cTn>
                                        <p:tgtEl>
                                          <p:spTgt spid="31"/>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2" presetClass="entr" presetSubtype="8" fill="hold" nodeType="clickEffect">
                                  <p:stCondLst>
                                    <p:cond delay="0"/>
                                  </p:stCondLst>
                                  <p:childTnLst>
                                    <p:set>
                                      <p:cBhvr>
                                        <p:cTn id="158" dur="1" fill="hold">
                                          <p:stCondLst>
                                            <p:cond delay="0"/>
                                          </p:stCondLst>
                                        </p:cTn>
                                        <p:tgtEl>
                                          <p:spTgt spid="40"/>
                                        </p:tgtEl>
                                        <p:attrNameLst>
                                          <p:attrName>style.visibility</p:attrName>
                                        </p:attrNameLst>
                                      </p:cBhvr>
                                      <p:to>
                                        <p:strVal val="visible"/>
                                      </p:to>
                                    </p:set>
                                    <p:anim calcmode="lin" valueType="num">
                                      <p:cBhvr additive="base">
                                        <p:cTn id="159" dur="500" fill="hold"/>
                                        <p:tgtEl>
                                          <p:spTgt spid="40"/>
                                        </p:tgtEl>
                                        <p:attrNameLst>
                                          <p:attrName>ppt_x</p:attrName>
                                        </p:attrNameLst>
                                      </p:cBhvr>
                                      <p:tavLst>
                                        <p:tav tm="0">
                                          <p:val>
                                            <p:strVal val="0-#ppt_w/2"/>
                                          </p:val>
                                        </p:tav>
                                        <p:tav tm="100000">
                                          <p:val>
                                            <p:strVal val="#ppt_x"/>
                                          </p:val>
                                        </p:tav>
                                      </p:tavLst>
                                    </p:anim>
                                    <p:anim calcmode="lin" valueType="num">
                                      <p:cBhvr additive="base">
                                        <p:cTn id="160"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1" presetClass="entr" presetSubtype="8" fill="hold" grpId="0" nodeType="clickEffect">
                                  <p:stCondLst>
                                    <p:cond delay="0"/>
                                  </p:stCondLst>
                                  <p:childTnLst>
                                    <p:set>
                                      <p:cBhvr>
                                        <p:cTn id="164" dur="1" fill="hold">
                                          <p:stCondLst>
                                            <p:cond delay="0"/>
                                          </p:stCondLst>
                                        </p:cTn>
                                        <p:tgtEl>
                                          <p:spTgt spid="34"/>
                                        </p:tgtEl>
                                        <p:attrNameLst>
                                          <p:attrName>style.visibility</p:attrName>
                                        </p:attrNameLst>
                                      </p:cBhvr>
                                      <p:to>
                                        <p:strVal val="visible"/>
                                      </p:to>
                                    </p:set>
                                    <p:animEffect transition="in" filter="wheel(8)">
                                      <p:cBhvr>
                                        <p:cTn id="165" dur="1000"/>
                                        <p:tgtEl>
                                          <p:spTgt spid="34"/>
                                        </p:tgtEl>
                                      </p:cBhvr>
                                    </p:animEffect>
                                  </p:childTnLst>
                                </p:cTn>
                              </p:par>
                            </p:childTnLst>
                          </p:cTn>
                        </p:par>
                        <p:par>
                          <p:cTn id="166" fill="hold">
                            <p:stCondLst>
                              <p:cond delay="1000"/>
                            </p:stCondLst>
                            <p:childTnLst>
                              <p:par>
                                <p:cTn id="167" presetID="22" presetClass="entr" presetSubtype="8" fill="hold" nodeType="afterEffect">
                                  <p:stCondLst>
                                    <p:cond delay="0"/>
                                  </p:stCondLst>
                                  <p:childTnLst>
                                    <p:set>
                                      <p:cBhvr>
                                        <p:cTn id="168" dur="1" fill="hold">
                                          <p:stCondLst>
                                            <p:cond delay="0"/>
                                          </p:stCondLst>
                                        </p:cTn>
                                        <p:tgtEl>
                                          <p:spTgt spid="42"/>
                                        </p:tgtEl>
                                        <p:attrNameLst>
                                          <p:attrName>style.visibility</p:attrName>
                                        </p:attrNameLst>
                                      </p:cBhvr>
                                      <p:to>
                                        <p:strVal val="visible"/>
                                      </p:to>
                                    </p:set>
                                    <p:animEffect transition="in" filter="wipe(left)">
                                      <p:cBhvr>
                                        <p:cTn id="169" dur="500"/>
                                        <p:tgtEl>
                                          <p:spTgt spid="42"/>
                                        </p:tgtEl>
                                      </p:cBhvr>
                                    </p:animEffect>
                                  </p:childTnLst>
                                </p:cTn>
                              </p:par>
                            </p:childTnLst>
                          </p:cTn>
                        </p:par>
                        <p:par>
                          <p:cTn id="170" fill="hold">
                            <p:stCondLst>
                              <p:cond delay="1500"/>
                            </p:stCondLst>
                            <p:childTnLst>
                              <p:par>
                                <p:cTn id="171" presetID="1" presetClass="entr" presetSubtype="0" fill="hold" grpId="0" nodeType="afterEffect">
                                  <p:stCondLst>
                                    <p:cond delay="0"/>
                                  </p:stCondLst>
                                  <p:childTnLst>
                                    <p:set>
                                      <p:cBhvr>
                                        <p:cTn id="172" dur="1" fill="hold">
                                          <p:stCondLst>
                                            <p:cond delay="0"/>
                                          </p:stCondLst>
                                        </p:cTn>
                                        <p:tgtEl>
                                          <p:spTgt spid="64"/>
                                        </p:tgtEl>
                                        <p:attrNameLst>
                                          <p:attrName>style.visibility</p:attrName>
                                        </p:attrNameLst>
                                      </p:cBhvr>
                                      <p:to>
                                        <p:strVal val="visible"/>
                                      </p:to>
                                    </p:set>
                                  </p:childTnLst>
                                </p:cTn>
                              </p:par>
                            </p:childTnLst>
                          </p:cTn>
                        </p:par>
                        <p:par>
                          <p:cTn id="173" fill="hold">
                            <p:stCondLst>
                              <p:cond delay="1500"/>
                            </p:stCondLst>
                            <p:childTnLst>
                              <p:par>
                                <p:cTn id="174" presetID="21" presetClass="entr" presetSubtype="8" fill="hold" grpId="0" nodeType="afterEffect">
                                  <p:stCondLst>
                                    <p:cond delay="0"/>
                                  </p:stCondLst>
                                  <p:childTnLst>
                                    <p:set>
                                      <p:cBhvr>
                                        <p:cTn id="175" dur="1" fill="hold">
                                          <p:stCondLst>
                                            <p:cond delay="0"/>
                                          </p:stCondLst>
                                        </p:cTn>
                                        <p:tgtEl>
                                          <p:spTgt spid="36"/>
                                        </p:tgtEl>
                                        <p:attrNameLst>
                                          <p:attrName>style.visibility</p:attrName>
                                        </p:attrNameLst>
                                      </p:cBhvr>
                                      <p:to>
                                        <p:strVal val="visible"/>
                                      </p:to>
                                    </p:set>
                                    <p:animEffect transition="in" filter="wheel(8)">
                                      <p:cBhvr>
                                        <p:cTn id="176" dur="1000"/>
                                        <p:tgtEl>
                                          <p:spTgt spid="36"/>
                                        </p:tgtEl>
                                      </p:cBhvr>
                                    </p:animEffect>
                                  </p:childTnLst>
                                </p:cTn>
                              </p:par>
                            </p:childTnLst>
                          </p:cTn>
                        </p:par>
                        <p:par>
                          <p:cTn id="177" fill="hold">
                            <p:stCondLst>
                              <p:cond delay="2500"/>
                            </p:stCondLst>
                            <p:childTnLst>
                              <p:par>
                                <p:cTn id="178" presetID="22" presetClass="entr" presetSubtype="8" fill="hold" nodeType="afterEffect">
                                  <p:stCondLst>
                                    <p:cond delay="0"/>
                                  </p:stCondLst>
                                  <p:childTnLst>
                                    <p:set>
                                      <p:cBhvr>
                                        <p:cTn id="179" dur="1" fill="hold">
                                          <p:stCondLst>
                                            <p:cond delay="0"/>
                                          </p:stCondLst>
                                        </p:cTn>
                                        <p:tgtEl>
                                          <p:spTgt spid="44"/>
                                        </p:tgtEl>
                                        <p:attrNameLst>
                                          <p:attrName>style.visibility</p:attrName>
                                        </p:attrNameLst>
                                      </p:cBhvr>
                                      <p:to>
                                        <p:strVal val="visible"/>
                                      </p:to>
                                    </p:set>
                                    <p:animEffect transition="in" filter="wipe(left)">
                                      <p:cBhvr>
                                        <p:cTn id="180" dur="500"/>
                                        <p:tgtEl>
                                          <p:spTgt spid="44"/>
                                        </p:tgtEl>
                                      </p:cBhvr>
                                    </p:animEffect>
                                  </p:childTnLst>
                                </p:cTn>
                              </p:par>
                            </p:childTnLst>
                          </p:cTn>
                        </p:par>
                        <p:par>
                          <p:cTn id="181" fill="hold">
                            <p:stCondLst>
                              <p:cond delay="3000"/>
                            </p:stCondLst>
                            <p:childTnLst>
                              <p:par>
                                <p:cTn id="182" presetID="1" presetClass="entr" presetSubtype="0" fill="hold" grpId="0" nodeType="afterEffect">
                                  <p:stCondLst>
                                    <p:cond delay="0"/>
                                  </p:stCondLst>
                                  <p:childTnLst>
                                    <p:set>
                                      <p:cBhvr>
                                        <p:cTn id="183" dur="1" fill="hold">
                                          <p:stCondLst>
                                            <p:cond delay="0"/>
                                          </p:stCondLst>
                                        </p:cTn>
                                        <p:tgtEl>
                                          <p:spTgt spid="66"/>
                                        </p:tgtEl>
                                        <p:attrNameLst>
                                          <p:attrName>style.visibility</p:attrName>
                                        </p:attrNameLst>
                                      </p:cBhvr>
                                      <p:to>
                                        <p:strVal val="visible"/>
                                      </p:to>
                                    </p:set>
                                  </p:childTnLst>
                                </p:cTn>
                              </p:par>
                            </p:childTnLst>
                          </p:cTn>
                        </p:par>
                        <p:par>
                          <p:cTn id="184" fill="hold">
                            <p:stCondLst>
                              <p:cond delay="3000"/>
                            </p:stCondLst>
                            <p:childTnLst>
                              <p:par>
                                <p:cTn id="185" presetID="21" presetClass="entr" presetSubtype="8" fill="hold" grpId="0" nodeType="afterEffect">
                                  <p:stCondLst>
                                    <p:cond delay="0"/>
                                  </p:stCondLst>
                                  <p:childTnLst>
                                    <p:set>
                                      <p:cBhvr>
                                        <p:cTn id="186" dur="1" fill="hold">
                                          <p:stCondLst>
                                            <p:cond delay="0"/>
                                          </p:stCondLst>
                                        </p:cTn>
                                        <p:tgtEl>
                                          <p:spTgt spid="38"/>
                                        </p:tgtEl>
                                        <p:attrNameLst>
                                          <p:attrName>style.visibility</p:attrName>
                                        </p:attrNameLst>
                                      </p:cBhvr>
                                      <p:to>
                                        <p:strVal val="visible"/>
                                      </p:to>
                                    </p:set>
                                    <p:animEffect transition="in" filter="wheel(8)">
                                      <p:cBhvr>
                                        <p:cTn id="187" dur="1000"/>
                                        <p:tgtEl>
                                          <p:spTgt spid="38"/>
                                        </p:tgtEl>
                                      </p:cBhvr>
                                    </p:animEffec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78"/>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22" presetClass="entr" presetSubtype="2" fill="hold" nodeType="clickEffect">
                                  <p:stCondLst>
                                    <p:cond delay="0"/>
                                  </p:stCondLst>
                                  <p:childTnLst>
                                    <p:set>
                                      <p:cBhvr>
                                        <p:cTn id="195" dur="1" fill="hold">
                                          <p:stCondLst>
                                            <p:cond delay="0"/>
                                          </p:stCondLst>
                                        </p:cTn>
                                        <p:tgtEl>
                                          <p:spTgt spid="56"/>
                                        </p:tgtEl>
                                        <p:attrNameLst>
                                          <p:attrName>style.visibility</p:attrName>
                                        </p:attrNameLst>
                                      </p:cBhvr>
                                      <p:to>
                                        <p:strVal val="visible"/>
                                      </p:to>
                                    </p:set>
                                    <p:animEffect transition="in" filter="wipe(right)">
                                      <p:cBhvr>
                                        <p:cTn id="196" dur="500"/>
                                        <p:tgtEl>
                                          <p:spTgt spid="56"/>
                                        </p:tgtEl>
                                      </p:cBhvr>
                                    </p:animEffect>
                                  </p:childTnLst>
                                </p:cTn>
                              </p:par>
                            </p:childTnLst>
                          </p:cTn>
                        </p:par>
                        <p:par>
                          <p:cTn id="197" fill="hold">
                            <p:stCondLst>
                              <p:cond delay="500"/>
                            </p:stCondLst>
                            <p:childTnLst>
                              <p:par>
                                <p:cTn id="198" presetID="1" presetClass="entr" presetSubtype="0" fill="hold" grpId="0" nodeType="afterEffect">
                                  <p:stCondLst>
                                    <p:cond delay="0"/>
                                  </p:stCondLst>
                                  <p:childTnLst>
                                    <p:set>
                                      <p:cBhvr>
                                        <p:cTn id="199" dur="1" fill="hold">
                                          <p:stCondLst>
                                            <p:cond delay="0"/>
                                          </p:stCondLst>
                                        </p:cTn>
                                        <p:tgtEl>
                                          <p:spTgt spid="70"/>
                                        </p:tgtEl>
                                        <p:attrNameLst>
                                          <p:attrName>style.visibility</p:attrName>
                                        </p:attrNameLst>
                                      </p:cBhvr>
                                      <p:to>
                                        <p:strVal val="visible"/>
                                      </p:to>
                                    </p:set>
                                  </p:childTnLst>
                                </p:cTn>
                              </p:par>
                            </p:childTnLst>
                          </p:cTn>
                        </p:par>
                        <p:par>
                          <p:cTn id="200" fill="hold">
                            <p:stCondLst>
                              <p:cond delay="500"/>
                            </p:stCondLst>
                            <p:childTnLst>
                              <p:par>
                                <p:cTn id="201" presetID="21" presetClass="entr" presetSubtype="8" fill="hold" grpId="0" nodeType="afterEffect">
                                  <p:stCondLst>
                                    <p:cond delay="0"/>
                                  </p:stCondLst>
                                  <p:childTnLst>
                                    <p:set>
                                      <p:cBhvr>
                                        <p:cTn id="202" dur="1" fill="hold">
                                          <p:stCondLst>
                                            <p:cond delay="0"/>
                                          </p:stCondLst>
                                        </p:cTn>
                                        <p:tgtEl>
                                          <p:spTgt spid="50"/>
                                        </p:tgtEl>
                                        <p:attrNameLst>
                                          <p:attrName>style.visibility</p:attrName>
                                        </p:attrNameLst>
                                      </p:cBhvr>
                                      <p:to>
                                        <p:strVal val="visible"/>
                                      </p:to>
                                    </p:set>
                                    <p:animEffect transition="in" filter="wheel(8)">
                                      <p:cBhvr>
                                        <p:cTn id="203" dur="1000"/>
                                        <p:tgtEl>
                                          <p:spTgt spid="50"/>
                                        </p:tgtEl>
                                      </p:cBhvr>
                                    </p:animEffect>
                                  </p:childTnLst>
                                </p:cTn>
                              </p:par>
                            </p:childTnLst>
                          </p:cTn>
                        </p:par>
                      </p:childTnLst>
                    </p:cTn>
                  </p:par>
                  <p:par>
                    <p:cTn id="204" fill="hold">
                      <p:stCondLst>
                        <p:cond delay="indefinite"/>
                      </p:stCondLst>
                      <p:childTnLst>
                        <p:par>
                          <p:cTn id="205" fill="hold">
                            <p:stCondLst>
                              <p:cond delay="0"/>
                            </p:stCondLst>
                            <p:childTnLst>
                              <p:par>
                                <p:cTn id="206" presetID="22" presetClass="entr" presetSubtype="8" fill="hold" nodeType="clickEffect">
                                  <p:stCondLst>
                                    <p:cond delay="0"/>
                                  </p:stCondLst>
                                  <p:childTnLst>
                                    <p:set>
                                      <p:cBhvr>
                                        <p:cTn id="207" dur="1" fill="hold">
                                          <p:stCondLst>
                                            <p:cond delay="0"/>
                                          </p:stCondLst>
                                        </p:cTn>
                                        <p:tgtEl>
                                          <p:spTgt spid="58"/>
                                        </p:tgtEl>
                                        <p:attrNameLst>
                                          <p:attrName>style.visibility</p:attrName>
                                        </p:attrNameLst>
                                      </p:cBhvr>
                                      <p:to>
                                        <p:strVal val="visible"/>
                                      </p:to>
                                    </p:set>
                                    <p:animEffect transition="in" filter="wipe(left)">
                                      <p:cBhvr>
                                        <p:cTn id="208" dur="500"/>
                                        <p:tgtEl>
                                          <p:spTgt spid="58"/>
                                        </p:tgtEl>
                                      </p:cBhvr>
                                    </p:animEffect>
                                  </p:childTnLst>
                                </p:cTn>
                              </p:par>
                            </p:childTnLst>
                          </p:cTn>
                        </p:par>
                        <p:par>
                          <p:cTn id="209" fill="hold">
                            <p:stCondLst>
                              <p:cond delay="500"/>
                            </p:stCondLst>
                            <p:childTnLst>
                              <p:par>
                                <p:cTn id="210" presetID="1" presetClass="entr" presetSubtype="0" fill="hold" grpId="0" nodeType="afterEffect">
                                  <p:stCondLst>
                                    <p:cond delay="0"/>
                                  </p:stCondLst>
                                  <p:childTnLst>
                                    <p:set>
                                      <p:cBhvr>
                                        <p:cTn id="211" dur="1" fill="hold">
                                          <p:stCondLst>
                                            <p:cond delay="0"/>
                                          </p:stCondLst>
                                        </p:cTn>
                                        <p:tgtEl>
                                          <p:spTgt spid="72"/>
                                        </p:tgtEl>
                                        <p:attrNameLst>
                                          <p:attrName>style.visibility</p:attrName>
                                        </p:attrNameLst>
                                      </p:cBhvr>
                                      <p:to>
                                        <p:strVal val="visible"/>
                                      </p:to>
                                    </p:set>
                                  </p:childTnLst>
                                </p:cTn>
                              </p:par>
                            </p:childTnLst>
                          </p:cTn>
                        </p:par>
                        <p:par>
                          <p:cTn id="212" fill="hold">
                            <p:stCondLst>
                              <p:cond delay="500"/>
                            </p:stCondLst>
                            <p:childTnLst>
                              <p:par>
                                <p:cTn id="213" presetID="21" presetClass="entr" presetSubtype="8" fill="hold" grpId="0" nodeType="afterEffect">
                                  <p:stCondLst>
                                    <p:cond delay="0"/>
                                  </p:stCondLst>
                                  <p:childTnLst>
                                    <p:set>
                                      <p:cBhvr>
                                        <p:cTn id="214" dur="1" fill="hold">
                                          <p:stCondLst>
                                            <p:cond delay="0"/>
                                          </p:stCondLst>
                                        </p:cTn>
                                        <p:tgtEl>
                                          <p:spTgt spid="54"/>
                                        </p:tgtEl>
                                        <p:attrNameLst>
                                          <p:attrName>style.visibility</p:attrName>
                                        </p:attrNameLst>
                                      </p:cBhvr>
                                      <p:to>
                                        <p:strVal val="visible"/>
                                      </p:to>
                                    </p:set>
                                    <p:animEffect transition="in" filter="wheel(8)">
                                      <p:cBhvr>
                                        <p:cTn id="215" dur="1000"/>
                                        <p:tgtEl>
                                          <p:spTgt spid="54"/>
                                        </p:tgtEl>
                                      </p:cBhvr>
                                    </p:animEffect>
                                  </p:childTnLst>
                                </p:cTn>
                              </p:par>
                            </p:childTnLst>
                          </p:cTn>
                        </p:par>
                      </p:childTnLst>
                    </p:cTn>
                  </p:par>
                  <p:par>
                    <p:cTn id="216" fill="hold">
                      <p:stCondLst>
                        <p:cond delay="indefinite"/>
                      </p:stCondLst>
                      <p:childTnLst>
                        <p:par>
                          <p:cTn id="217" fill="hold">
                            <p:stCondLst>
                              <p:cond delay="0"/>
                            </p:stCondLst>
                            <p:childTnLst>
                              <p:par>
                                <p:cTn id="218" presetID="22" presetClass="entr" presetSubtype="2" fill="hold" nodeType="clickEffect">
                                  <p:stCondLst>
                                    <p:cond delay="0"/>
                                  </p:stCondLst>
                                  <p:childTnLst>
                                    <p:set>
                                      <p:cBhvr>
                                        <p:cTn id="219" dur="1" fill="hold">
                                          <p:stCondLst>
                                            <p:cond delay="0"/>
                                          </p:stCondLst>
                                        </p:cTn>
                                        <p:tgtEl>
                                          <p:spTgt spid="60"/>
                                        </p:tgtEl>
                                        <p:attrNameLst>
                                          <p:attrName>style.visibility</p:attrName>
                                        </p:attrNameLst>
                                      </p:cBhvr>
                                      <p:to>
                                        <p:strVal val="visible"/>
                                      </p:to>
                                    </p:set>
                                    <p:animEffect transition="in" filter="wipe(right)">
                                      <p:cBhvr>
                                        <p:cTn id="220" dur="500"/>
                                        <p:tgtEl>
                                          <p:spTgt spid="60"/>
                                        </p:tgtEl>
                                      </p:cBhvr>
                                    </p:animEffect>
                                  </p:childTnLst>
                                </p:cTn>
                              </p:par>
                            </p:childTnLst>
                          </p:cTn>
                        </p:par>
                        <p:par>
                          <p:cTn id="221" fill="hold">
                            <p:stCondLst>
                              <p:cond delay="500"/>
                            </p:stCondLst>
                            <p:childTnLst>
                              <p:par>
                                <p:cTn id="222" presetID="1" presetClass="entr" presetSubtype="0" fill="hold" grpId="0" nodeType="afterEffect">
                                  <p:stCondLst>
                                    <p:cond delay="0"/>
                                  </p:stCondLst>
                                  <p:childTnLst>
                                    <p:set>
                                      <p:cBhvr>
                                        <p:cTn id="223" dur="1" fill="hold">
                                          <p:stCondLst>
                                            <p:cond delay="0"/>
                                          </p:stCondLst>
                                        </p:cTn>
                                        <p:tgtEl>
                                          <p:spTgt spid="74"/>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presetID="1" presetClass="entr" presetSubtype="0" fill="hold" grpId="0" nodeType="clickEffect">
                                  <p:stCondLst>
                                    <p:cond delay="0"/>
                                  </p:stCondLst>
                                  <p:childTnLst>
                                    <p:set>
                                      <p:cBhvr>
                                        <p:cTn id="227" dur="1" fill="hold">
                                          <p:stCondLst>
                                            <p:cond delay="0"/>
                                          </p:stCondLst>
                                        </p:cTn>
                                        <p:tgtEl>
                                          <p:spTgt spid="79"/>
                                        </p:tgtEl>
                                        <p:attrNameLst>
                                          <p:attrName>style.visibility</p:attrName>
                                        </p:attrNameLst>
                                      </p:cBhvr>
                                      <p:to>
                                        <p:strVal val="visible"/>
                                      </p:to>
                                    </p:set>
                                  </p:childTnLst>
                                </p:cTn>
                              </p:par>
                            </p:childTnLst>
                          </p:cTn>
                        </p:par>
                      </p:childTnLst>
                    </p:cTn>
                  </p:par>
                  <p:par>
                    <p:cTn id="228" fill="hold">
                      <p:stCondLst>
                        <p:cond delay="indefinite"/>
                      </p:stCondLst>
                      <p:childTnLst>
                        <p:par>
                          <p:cTn id="229" fill="hold">
                            <p:stCondLst>
                              <p:cond delay="0"/>
                            </p:stCondLst>
                            <p:childTnLst>
                              <p:par>
                                <p:cTn id="230" presetID="22" presetClass="entr" presetSubtype="8" fill="hold" nodeType="clickEffect">
                                  <p:stCondLst>
                                    <p:cond delay="0"/>
                                  </p:stCondLst>
                                  <p:childTnLst>
                                    <p:set>
                                      <p:cBhvr>
                                        <p:cTn id="231" dur="1" fill="hold">
                                          <p:stCondLst>
                                            <p:cond delay="0"/>
                                          </p:stCondLst>
                                        </p:cTn>
                                        <p:tgtEl>
                                          <p:spTgt spid="63"/>
                                        </p:tgtEl>
                                        <p:attrNameLst>
                                          <p:attrName>style.visibility</p:attrName>
                                        </p:attrNameLst>
                                      </p:cBhvr>
                                      <p:to>
                                        <p:strVal val="visible"/>
                                      </p:to>
                                    </p:set>
                                    <p:animEffect transition="in" filter="wipe(left)">
                                      <p:cBhvr>
                                        <p:cTn id="232" dur="500"/>
                                        <p:tgtEl>
                                          <p:spTgt spid="63"/>
                                        </p:tgtEl>
                                      </p:cBhvr>
                                    </p:animEffect>
                                  </p:childTnLst>
                                </p:cTn>
                              </p:par>
                            </p:childTnLst>
                          </p:cTn>
                        </p:par>
                        <p:par>
                          <p:cTn id="233" fill="hold">
                            <p:stCondLst>
                              <p:cond delay="500"/>
                            </p:stCondLst>
                            <p:childTnLst>
                              <p:par>
                                <p:cTn id="234" presetID="1" presetClass="entr" presetSubtype="0" fill="hold" grpId="0" nodeType="afterEffect">
                                  <p:stCondLst>
                                    <p:cond delay="0"/>
                                  </p:stCondLst>
                                  <p:childTnLst>
                                    <p:set>
                                      <p:cBhvr>
                                        <p:cTn id="235"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8" grpId="0"/>
      <p:bldP spid="18" grpId="1"/>
      <p:bldP spid="18" grpId="2"/>
      <p:bldP spid="18" grpId="3"/>
      <p:bldP spid="18" grpId="4"/>
      <p:bldP spid="18" grpId="5"/>
      <p:bldP spid="19" grpId="0"/>
      <p:bldP spid="19" grpId="1"/>
      <p:bldP spid="19" grpId="2"/>
      <p:bldP spid="19" grpId="3"/>
      <p:bldP spid="19" grpId="4"/>
      <p:bldP spid="19" grpId="5"/>
      <p:bldP spid="20" grpId="0"/>
      <p:bldP spid="20" grpId="1"/>
      <p:bldP spid="21" grpId="0"/>
      <p:bldP spid="21" grpId="1"/>
      <p:bldP spid="33" grpId="0"/>
      <p:bldP spid="34" grpId="0" animBg="1"/>
      <p:bldP spid="36" grpId="0" animBg="1"/>
      <p:bldP spid="38" grpId="0" animBg="1"/>
      <p:bldP spid="50" grpId="0" animBg="1"/>
      <p:bldP spid="54" grpId="0" animBg="1"/>
      <p:bldP spid="64" grpId="0"/>
      <p:bldP spid="66" grpId="0"/>
      <p:bldP spid="70" grpId="0"/>
      <p:bldP spid="72" grpId="0"/>
      <p:bldP spid="74" grpId="0"/>
      <p:bldP spid="76" grpId="0"/>
      <p:bldP spid="78" grpId="0"/>
      <p:bldP spid="7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74127D0-1341-4F9D-A7D6-563A362D065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492F0D7-538F-4F83-A58B-CC0FE2CAD3CE}"/>
              </a:ext>
            </a:extLst>
          </p:cNvPr>
          <p:cNvSpPr>
            <a:spLocks noGrp="1"/>
          </p:cNvSpPr>
          <p:nvPr>
            <p:ph type="body" sz="quarter" idx="12"/>
          </p:nvPr>
        </p:nvSpPr>
        <p:spPr/>
        <p:txBody>
          <a:bodyPr/>
          <a:lstStyle/>
          <a:p>
            <a:r>
              <a:rPr lang="en-US" dirty="0">
                <a:solidFill>
                  <a:srgbClr val="FF0000"/>
                </a:solidFill>
              </a:rPr>
              <a:t>…PDA and CFG</a:t>
            </a:r>
          </a:p>
        </p:txBody>
      </p:sp>
      <p:sp>
        <p:nvSpPr>
          <p:cNvPr id="4" name="Text Placeholder 3">
            <a:extLst>
              <a:ext uri="{FF2B5EF4-FFF2-40B4-BE49-F238E27FC236}">
                <a16:creationId xmlns:a16="http://schemas.microsoft.com/office/drawing/2014/main" id="{E9A7BBF6-A9D5-4BE5-956F-67F7CEAA5891}"/>
              </a:ext>
            </a:extLst>
          </p:cNvPr>
          <p:cNvSpPr>
            <a:spLocks noGrp="1"/>
          </p:cNvSpPr>
          <p:nvPr>
            <p:ph type="body" sz="quarter" idx="13"/>
          </p:nvPr>
        </p:nvSpPr>
        <p:spPr/>
        <p:txBody>
          <a:bodyPr/>
          <a:lstStyle/>
          <a:p>
            <a:pPr>
              <a:spcAft>
                <a:spcPts val="1800"/>
              </a:spcAft>
              <a:buClrTx/>
            </a:pPr>
            <a:r>
              <a:rPr lang="en-US" dirty="0"/>
              <a:t>Unambiguous CFG have Deterministic PDA. There is only one way to generate (by CFG) and recognize (by PDA) each string of the language.</a:t>
            </a:r>
          </a:p>
          <a:p>
            <a:pPr lvl="1">
              <a:spcAft>
                <a:spcPts val="1800"/>
              </a:spcAft>
              <a:buClrTx/>
            </a:pPr>
            <a:r>
              <a:rPr lang="en-US" b="1" dirty="0">
                <a:solidFill>
                  <a:schemeClr val="bg2">
                    <a:lumMod val="50000"/>
                  </a:schemeClr>
                </a:solidFill>
              </a:rPr>
              <a:t>Example: S </a:t>
            </a:r>
            <a:r>
              <a:rPr lang="en-US" b="1" dirty="0">
                <a:solidFill>
                  <a:schemeClr val="bg2">
                    <a:lumMod val="50000"/>
                  </a:schemeClr>
                </a:solidFill>
                <a:sym typeface="Wingdings" panose="05000000000000000000" pitchFamily="2" charset="2"/>
              </a:rPr>
              <a:t> 0S1 | </a:t>
            </a:r>
            <a:r>
              <a:rPr lang="en-US" b="1" dirty="0">
                <a:solidFill>
                  <a:schemeClr val="bg2">
                    <a:lumMod val="50000"/>
                  </a:schemeClr>
                </a:solidFill>
                <a:latin typeface="Cambria Math" panose="02040503050406030204" pitchFamily="18" charset="0"/>
                <a:ea typeface="Cambria Math" panose="02040503050406030204" pitchFamily="18" charset="0"/>
                <a:sym typeface="Wingdings" panose="05000000000000000000" pitchFamily="2" charset="2"/>
              </a:rPr>
              <a:t>ε</a:t>
            </a:r>
            <a:endParaRPr lang="en-US" b="1" dirty="0">
              <a:solidFill>
                <a:schemeClr val="bg2">
                  <a:lumMod val="50000"/>
                </a:schemeClr>
              </a:solidFill>
            </a:endParaRPr>
          </a:p>
          <a:p>
            <a:pPr>
              <a:spcAft>
                <a:spcPts val="1800"/>
              </a:spcAft>
              <a:buClrTx/>
            </a:pPr>
            <a:r>
              <a:rPr lang="en-US" dirty="0"/>
              <a:t>Ambiguous CFG have Non-Deterministic PDA. There is more than one way to generate (by CFG) and recognize (by PDA) each string of the </a:t>
            </a:r>
            <a:r>
              <a:rPr lang="en-US" b="1" dirty="0">
                <a:solidFill>
                  <a:schemeClr val="bg2">
                    <a:lumMod val="50000"/>
                  </a:schemeClr>
                </a:solidFill>
              </a:rPr>
              <a:t>language.</a:t>
            </a:r>
          </a:p>
          <a:p>
            <a:pPr lvl="1">
              <a:spcAft>
                <a:spcPts val="1800"/>
              </a:spcAft>
              <a:buClrTx/>
            </a:pPr>
            <a:r>
              <a:rPr lang="en-US" b="1" dirty="0">
                <a:solidFill>
                  <a:schemeClr val="bg2">
                    <a:lumMod val="50000"/>
                  </a:schemeClr>
                </a:solidFill>
              </a:rPr>
              <a:t>Example: T </a:t>
            </a:r>
            <a:r>
              <a:rPr lang="en-US" b="1" dirty="0">
                <a:solidFill>
                  <a:schemeClr val="bg2">
                    <a:lumMod val="50000"/>
                  </a:schemeClr>
                </a:solidFill>
                <a:sym typeface="Wingdings" panose="05000000000000000000" pitchFamily="2" charset="2"/>
              </a:rPr>
              <a:t> T + T | T x T | (T) | a</a:t>
            </a:r>
          </a:p>
          <a:p>
            <a:pPr lvl="1">
              <a:spcAft>
                <a:spcPts val="1800"/>
              </a:spcAft>
              <a:buClrTx/>
            </a:pPr>
            <a:endParaRPr lang="en-US" dirty="0"/>
          </a:p>
          <a:p>
            <a:pPr lvl="1">
              <a:spcAft>
                <a:spcPts val="1800"/>
              </a:spcAft>
              <a:buClrTx/>
            </a:pPr>
            <a:endParaRPr lang="en-US" dirty="0"/>
          </a:p>
        </p:txBody>
      </p:sp>
    </p:spTree>
    <p:extLst>
      <p:ext uri="{BB962C8B-B14F-4D97-AF65-F5344CB8AC3E}">
        <p14:creationId xmlns:p14="http://schemas.microsoft.com/office/powerpoint/2010/main" val="3466648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Pushdown Automata</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normAutofit/>
          </a:bodyPr>
          <a:lstStyle/>
          <a:p>
            <a:pPr>
              <a:spcAft>
                <a:spcPts val="1800"/>
              </a:spcAft>
              <a:buClrTx/>
            </a:pPr>
            <a:r>
              <a:rPr lang="en-US" sz="2800" dirty="0"/>
              <a:t>Introduction to Theory of Computation, </a:t>
            </a:r>
            <a:r>
              <a:rPr lang="en-US" sz="2800" dirty="0" err="1"/>
              <a:t>Sipser</a:t>
            </a:r>
            <a:r>
              <a:rPr lang="en-US" sz="2800" dirty="0"/>
              <a:t>, (3</a:t>
            </a:r>
            <a:r>
              <a:rPr lang="en-US" sz="2800" baseline="30000" dirty="0"/>
              <a:t>rd</a:t>
            </a:r>
            <a:r>
              <a:rPr lang="en-US" sz="2800" dirty="0"/>
              <a:t> ed), </a:t>
            </a:r>
            <a:br>
              <a:rPr lang="en-US" sz="2800" dirty="0"/>
            </a:br>
            <a:r>
              <a:rPr lang="en-US" sz="2800" dirty="0">
                <a:hlinkClick r:id="rId2" action="ppaction://hlinkfile"/>
              </a:rPr>
              <a:t>CFL-2</a:t>
            </a:r>
            <a:r>
              <a:rPr lang="en-US" sz="2800" dirty="0"/>
              <a:t>; </a:t>
            </a:r>
            <a:r>
              <a:rPr lang="en-US" sz="2800" dirty="0">
                <a:hlinkClick r:id="rId3" action="ppaction://hlinkfile"/>
              </a:rPr>
              <a:t>All Exercises</a:t>
            </a:r>
            <a:r>
              <a:rPr lang="en-US" sz="2800" dirty="0"/>
              <a:t>.</a:t>
            </a:r>
          </a:p>
          <a:p>
            <a:pPr>
              <a:spcAft>
                <a:spcPts val="1800"/>
              </a:spcAft>
              <a:buClrTx/>
            </a:pPr>
            <a:r>
              <a:rPr lang="en-US" sz="2800" dirty="0"/>
              <a:t>Elements of the Theory of Computation, Papadimitriou (2</a:t>
            </a:r>
            <a:r>
              <a:rPr lang="en-US" sz="2800" baseline="30000" dirty="0"/>
              <a:t>nd</a:t>
            </a:r>
            <a:r>
              <a:rPr lang="en-US" sz="2800" dirty="0"/>
              <a:t> ed), </a:t>
            </a:r>
            <a:br>
              <a:rPr lang="en-US" sz="2800" dirty="0"/>
            </a:br>
            <a:r>
              <a:rPr lang="en-US" sz="2800" dirty="0">
                <a:hlinkClick r:id="rId4" action="ppaction://hlinkfile"/>
              </a:rPr>
              <a:t>CFL-2</a:t>
            </a:r>
            <a:r>
              <a:rPr lang="en-US" sz="2800" dirty="0"/>
              <a:t>.</a:t>
            </a:r>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normAutofit/>
          </a:bodyPr>
          <a:lstStyle/>
          <a:p>
            <a:pPr>
              <a:spcAft>
                <a:spcPts val="1800"/>
              </a:spcAft>
              <a:buClrTx/>
              <a:defRPr/>
            </a:pPr>
            <a:r>
              <a:rPr lang="en-US" sz="3200" dirty="0">
                <a:solidFill>
                  <a:schemeClr val="tx1">
                    <a:lumMod val="95000"/>
                    <a:lumOff val="5000"/>
                  </a:schemeClr>
                </a:solidFill>
              </a:rPr>
              <a:t>Recognizing CFL</a:t>
            </a:r>
          </a:p>
          <a:p>
            <a:pPr>
              <a:spcAft>
                <a:spcPts val="1800"/>
              </a:spcAft>
              <a:buClrTx/>
              <a:defRPr/>
            </a:pPr>
            <a:r>
              <a:rPr lang="en-US" sz="3200" dirty="0">
                <a:solidFill>
                  <a:schemeClr val="bg2">
                    <a:lumMod val="50000"/>
                  </a:schemeClr>
                </a:solidFill>
              </a:rPr>
              <a:t>PDA –</a:t>
            </a:r>
            <a:r>
              <a:rPr lang="en-US" altLang="en-US" sz="3200" dirty="0">
                <a:solidFill>
                  <a:schemeClr val="bg2">
                    <a:lumMod val="50000"/>
                  </a:schemeClr>
                </a:solidFill>
              </a:rPr>
              <a:t> Schematic, Formal Definition</a:t>
            </a:r>
          </a:p>
          <a:p>
            <a:pPr>
              <a:spcAft>
                <a:spcPts val="1800"/>
              </a:spcAft>
              <a:buClrTx/>
              <a:defRPr/>
            </a:pPr>
            <a:r>
              <a:rPr lang="en-US" altLang="en-US" sz="3200" dirty="0">
                <a:solidFill>
                  <a:schemeClr val="tx1">
                    <a:lumMod val="95000"/>
                    <a:lumOff val="5000"/>
                  </a:schemeClr>
                </a:solidFill>
              </a:rPr>
              <a:t>PDA – Example with State Diagram</a:t>
            </a:r>
          </a:p>
          <a:p>
            <a:pPr>
              <a:spcAft>
                <a:spcPts val="1800"/>
              </a:spcAft>
              <a:buClrTx/>
              <a:defRPr/>
            </a:pPr>
            <a:endParaRPr lang="en-US" sz="3200" dirty="0">
              <a:solidFill>
                <a:schemeClr val="tx1">
                  <a:lumMod val="95000"/>
                  <a:lumOff val="5000"/>
                </a:schemeClr>
              </a:solidFill>
            </a:endParaRPr>
          </a:p>
          <a:p>
            <a:pPr lvl="1">
              <a:spcAft>
                <a:spcPts val="1800"/>
              </a:spcAft>
              <a:buClrTx/>
            </a:pPr>
            <a:endParaRPr lang="en-US" sz="3200" dirty="0">
              <a:solidFill>
                <a:schemeClr val="tx1">
                  <a:lumMod val="95000"/>
                  <a:lumOff val="5000"/>
                </a:schemeClr>
              </a:solidFill>
            </a:endParaRPr>
          </a:p>
          <a:p>
            <a:pPr>
              <a:spcAft>
                <a:spcPts val="1800"/>
              </a:spcAft>
              <a:buClrTx/>
            </a:pPr>
            <a:endParaRPr lang="en-US" sz="3200" dirty="0">
              <a:solidFill>
                <a:schemeClr val="tx1">
                  <a:lumMod val="95000"/>
                  <a:lumOff val="5000"/>
                </a:schemeClr>
              </a:solidFill>
            </a:endParaRPr>
          </a:p>
          <a:p>
            <a:pPr>
              <a:spcAft>
                <a:spcPts val="1800"/>
              </a:spcAft>
              <a:buClrTx/>
            </a:pPr>
            <a:endParaRPr lang="en-US" sz="3200" dirty="0">
              <a:solidFill>
                <a:schemeClr val="tx1">
                  <a:lumMod val="95000"/>
                  <a:lumOff val="5000"/>
                </a:schemeClr>
              </a:solidFill>
            </a:endParaRPr>
          </a:p>
          <a:p>
            <a:pPr>
              <a:spcAft>
                <a:spcPts val="1800"/>
              </a:spcAft>
              <a:buClrTx/>
            </a:pPr>
            <a:endParaRPr lang="en-US" sz="3200" dirty="0"/>
          </a:p>
          <a:p>
            <a:pPr>
              <a:spcAft>
                <a:spcPts val="1800"/>
              </a:spcAft>
              <a:buClrTx/>
            </a:pPr>
            <a:endParaRPr lang="en-US" sz="3200" dirty="0"/>
          </a:p>
        </p:txBody>
      </p:sp>
    </p:spTree>
    <p:extLst>
      <p:ext uri="{BB962C8B-B14F-4D97-AF65-F5344CB8AC3E}">
        <p14:creationId xmlns:p14="http://schemas.microsoft.com/office/powerpoint/2010/main" val="47916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normAutofit/>
          </a:bodyPr>
          <a:lstStyle/>
          <a:p>
            <a:pPr>
              <a:spcAft>
                <a:spcPts val="1800"/>
              </a:spcAft>
              <a:buClrTx/>
              <a:defRPr/>
            </a:pPr>
            <a:r>
              <a:rPr lang="en-US" sz="3000" dirty="0"/>
              <a:t>Understanding the concept of PDA in terms of recognizing non-regular languages.</a:t>
            </a:r>
          </a:p>
          <a:p>
            <a:pPr>
              <a:spcAft>
                <a:spcPts val="1800"/>
              </a:spcAft>
              <a:buClrTx/>
              <a:defRPr/>
            </a:pPr>
            <a:r>
              <a:rPr lang="en-US" sz="3000" dirty="0">
                <a:solidFill>
                  <a:schemeClr val="bg2">
                    <a:lumMod val="50000"/>
                  </a:schemeClr>
                </a:solidFill>
              </a:rPr>
              <a:t>PDA construction</a:t>
            </a:r>
          </a:p>
          <a:p>
            <a:pPr>
              <a:spcAft>
                <a:spcPts val="1800"/>
              </a:spcAft>
              <a:buClrTx/>
              <a:defRPr/>
            </a:pPr>
            <a:r>
              <a:rPr lang="en-US" sz="3000" dirty="0"/>
              <a:t>Equivalence of CFG with PDA.</a:t>
            </a:r>
          </a:p>
          <a:p>
            <a:pPr>
              <a:spcAft>
                <a:spcPts val="1800"/>
              </a:spcAft>
              <a:buClrTx/>
              <a:defRPr/>
            </a:pPr>
            <a:endParaRPr lang="en-US" sz="3000" dirty="0"/>
          </a:p>
        </p:txBody>
      </p:sp>
    </p:spTree>
    <p:extLst>
      <p:ext uri="{BB962C8B-B14F-4D97-AF65-F5344CB8AC3E}">
        <p14:creationId xmlns:p14="http://schemas.microsoft.com/office/powerpoint/2010/main" val="1008975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spcAft>
                <a:spcPts val="1800"/>
              </a:spcAft>
              <a:buClrTx/>
              <a:defRPr/>
            </a:pPr>
            <a:r>
              <a:rPr lang="en-US" sz="3000" dirty="0">
                <a:solidFill>
                  <a:schemeClr val="tx1"/>
                </a:solidFill>
              </a:rPr>
              <a:t>Understanding the concept of PDA</a:t>
            </a:r>
          </a:p>
          <a:p>
            <a:pPr algn="just">
              <a:spcAft>
                <a:spcPts val="1800"/>
              </a:spcAft>
              <a:buClrTx/>
              <a:defRPr/>
            </a:pPr>
            <a:r>
              <a:rPr lang="en-US" sz="3000" dirty="0">
                <a:solidFill>
                  <a:schemeClr val="bg2">
                    <a:lumMod val="50000"/>
                  </a:schemeClr>
                </a:solidFill>
              </a:rPr>
              <a:t>Relationship among CFL, CFG, PDA, and non-regular languages</a:t>
            </a:r>
          </a:p>
          <a:p>
            <a:pPr algn="just">
              <a:spcAft>
                <a:spcPts val="1800"/>
              </a:spcAft>
              <a:buClrTx/>
              <a:defRPr/>
            </a:pPr>
            <a:r>
              <a:rPr lang="en-US" sz="3000" dirty="0">
                <a:solidFill>
                  <a:schemeClr val="tx1"/>
                </a:solidFill>
              </a:rPr>
              <a:t>Able to construct PDAs for given CFL</a:t>
            </a:r>
          </a:p>
        </p:txBody>
      </p:sp>
    </p:spTree>
    <p:extLst>
      <p:ext uri="{BB962C8B-B14F-4D97-AF65-F5344CB8AC3E}">
        <p14:creationId xmlns:p14="http://schemas.microsoft.com/office/powerpoint/2010/main" val="1537562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66580BD-F0F0-4B96-B55E-96E2029B2F2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4268D1A-4F6D-40A1-B48E-6C0CE62F8935}"/>
              </a:ext>
            </a:extLst>
          </p:cNvPr>
          <p:cNvSpPr>
            <a:spLocks noGrp="1"/>
          </p:cNvSpPr>
          <p:nvPr>
            <p:ph type="body" sz="quarter" idx="12"/>
          </p:nvPr>
        </p:nvSpPr>
        <p:spPr/>
        <p:txBody>
          <a:bodyPr/>
          <a:lstStyle/>
          <a:p>
            <a:r>
              <a:rPr lang="en-US" dirty="0">
                <a:solidFill>
                  <a:srgbClr val="FF0000"/>
                </a:solidFill>
              </a:rPr>
              <a:t>Recognizing Context Free Languages</a:t>
            </a:r>
          </a:p>
        </p:txBody>
      </p:sp>
      <p:sp>
        <p:nvSpPr>
          <p:cNvPr id="4" name="Text Placeholder 3">
            <a:extLst>
              <a:ext uri="{FF2B5EF4-FFF2-40B4-BE49-F238E27FC236}">
                <a16:creationId xmlns:a16="http://schemas.microsoft.com/office/drawing/2014/main" id="{B3B52B79-4FF3-4B85-9F5C-3D110C19D54C}"/>
              </a:ext>
            </a:extLst>
          </p:cNvPr>
          <p:cNvSpPr>
            <a:spLocks noGrp="1"/>
          </p:cNvSpPr>
          <p:nvPr>
            <p:ph type="body" sz="quarter" idx="13"/>
          </p:nvPr>
        </p:nvSpPr>
        <p:spPr/>
        <p:txBody>
          <a:bodyPr>
            <a:normAutofit lnSpcReduction="10000"/>
          </a:bodyPr>
          <a:lstStyle/>
          <a:p>
            <a:pPr algn="just">
              <a:spcBef>
                <a:spcPts val="0"/>
              </a:spcBef>
              <a:spcAft>
                <a:spcPts val="1200"/>
              </a:spcAft>
              <a:buClrTx/>
            </a:pPr>
            <a:r>
              <a:rPr lang="en-US" altLang="en-US" dirty="0"/>
              <a:t>Regular Languages (RL) are recognized by the computational model Finite Automaton (FA), examples: </a:t>
            </a:r>
            <a:r>
              <a:rPr lang="en-US" altLang="en-US" dirty="0">
                <a:solidFill>
                  <a:srgbClr val="FF0000"/>
                </a:solidFill>
              </a:rPr>
              <a:t>DFA, NFA.</a:t>
            </a:r>
          </a:p>
          <a:p>
            <a:pPr algn="just">
              <a:spcBef>
                <a:spcPts val="0"/>
              </a:spcBef>
              <a:spcAft>
                <a:spcPts val="1200"/>
              </a:spcAft>
              <a:buClrTx/>
            </a:pPr>
            <a:r>
              <a:rPr lang="en-US" altLang="en-US" sz="2400" dirty="0">
                <a:solidFill>
                  <a:schemeClr val="bg2">
                    <a:lumMod val="50000"/>
                  </a:schemeClr>
                </a:solidFill>
              </a:rPr>
              <a:t>A computational model is required that can recognize some Context Free Language (CFL).</a:t>
            </a:r>
          </a:p>
          <a:p>
            <a:pPr algn="just">
              <a:spcBef>
                <a:spcPts val="0"/>
              </a:spcBef>
              <a:spcAft>
                <a:spcPts val="1200"/>
              </a:spcAft>
              <a:buClrTx/>
            </a:pPr>
            <a:r>
              <a:rPr lang="en-US" altLang="en-US" dirty="0"/>
              <a:t>Based on the definition of the language to be recognized, additional memory with rule of access is required to construct such computational model.</a:t>
            </a:r>
            <a:endParaRPr lang="en-US" altLang="en-US" sz="2400" dirty="0"/>
          </a:p>
          <a:p>
            <a:pPr algn="just">
              <a:spcBef>
                <a:spcPts val="0"/>
              </a:spcBef>
              <a:spcAft>
                <a:spcPts val="1200"/>
              </a:spcAft>
              <a:buClrTx/>
            </a:pPr>
            <a:r>
              <a:rPr lang="en-US" altLang="en-US" sz="2400" dirty="0">
                <a:solidFill>
                  <a:schemeClr val="bg2">
                    <a:lumMod val="50000"/>
                  </a:schemeClr>
                </a:solidFill>
              </a:rPr>
              <a:t>Push Down Automata (PDA) is the computational model that can recognize some Context Free Language (CFL).</a:t>
            </a:r>
          </a:p>
          <a:p>
            <a:pPr algn="just">
              <a:spcBef>
                <a:spcPts val="0"/>
              </a:spcBef>
              <a:spcAft>
                <a:spcPts val="1200"/>
              </a:spcAft>
              <a:buClrTx/>
            </a:pPr>
            <a:r>
              <a:rPr lang="en-US" altLang="en-US" sz="2400" dirty="0"/>
              <a:t>PDA contains additional memory with the LIFO (Last In First Out) access rule. That is, it maintains a stack where an element is pushed down the stack.</a:t>
            </a:r>
          </a:p>
          <a:p>
            <a:pPr algn="just">
              <a:spcBef>
                <a:spcPts val="0"/>
              </a:spcBef>
              <a:spcAft>
                <a:spcPts val="1200"/>
              </a:spcAft>
              <a:buClrTx/>
            </a:pPr>
            <a:r>
              <a:rPr lang="en-US" altLang="en-US" sz="2400" dirty="0">
                <a:solidFill>
                  <a:schemeClr val="bg2">
                    <a:lumMod val="50000"/>
                  </a:schemeClr>
                </a:solidFill>
              </a:rPr>
              <a:t>Hence the name Push Down Automata.</a:t>
            </a:r>
          </a:p>
        </p:txBody>
      </p:sp>
    </p:spTree>
    <p:extLst>
      <p:ext uri="{BB962C8B-B14F-4D97-AF65-F5344CB8AC3E}">
        <p14:creationId xmlns:p14="http://schemas.microsoft.com/office/powerpoint/2010/main" val="257789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21179A-67C7-41F2-A6AC-7F9981D96BC4}"/>
              </a:ext>
            </a:extLst>
          </p:cNvPr>
          <p:cNvSpPr>
            <a:spLocks noGrp="1"/>
          </p:cNvSpPr>
          <p:nvPr>
            <p:ph idx="1"/>
          </p:nvPr>
        </p:nvSpPr>
        <p:spPr/>
        <p:txBody>
          <a:bodyPr>
            <a:normAutofit lnSpcReduction="10000"/>
          </a:bodyPr>
          <a:lstStyle/>
          <a:p>
            <a:pPr algn="just" eaLnBrk="1" hangingPunct="1">
              <a:lnSpc>
                <a:spcPct val="90000"/>
              </a:lnSpc>
              <a:buClrTx/>
            </a:pPr>
            <a:r>
              <a:rPr lang="en-US" altLang="en-US" sz="2000" dirty="0"/>
              <a:t>Have an extra component called stack.</a:t>
            </a:r>
          </a:p>
          <a:p>
            <a:pPr algn="just" eaLnBrk="1" hangingPunct="1">
              <a:lnSpc>
                <a:spcPct val="90000"/>
              </a:lnSpc>
              <a:buClrTx/>
            </a:pPr>
            <a:r>
              <a:rPr lang="en-US" altLang="en-US" sz="2000" dirty="0">
                <a:solidFill>
                  <a:schemeClr val="bg2">
                    <a:lumMod val="50000"/>
                  </a:schemeClr>
                </a:solidFill>
              </a:rPr>
              <a:t>Stack provides additional memory beyond the finite amount available in the control</a:t>
            </a:r>
            <a:r>
              <a:rPr lang="en-US" altLang="en-US" sz="2000" dirty="0"/>
              <a:t>.</a:t>
            </a:r>
          </a:p>
          <a:p>
            <a:pPr algn="just" eaLnBrk="1" hangingPunct="1">
              <a:lnSpc>
                <a:spcPct val="90000"/>
              </a:lnSpc>
              <a:buClrTx/>
            </a:pPr>
            <a:r>
              <a:rPr lang="en-US" altLang="en-US" sz="2000" b="1" dirty="0"/>
              <a:t>Schematic of a pushdown automaton</a:t>
            </a:r>
          </a:p>
          <a:p>
            <a:pPr lvl="1" eaLnBrk="1" hangingPunct="1">
              <a:lnSpc>
                <a:spcPct val="90000"/>
              </a:lnSpc>
              <a:buClrTx/>
              <a:buFont typeface="Wingdings" panose="05000000000000000000" pitchFamily="2" charset="2"/>
              <a:buChar char="Ø"/>
            </a:pPr>
            <a:r>
              <a:rPr lang="en-US" altLang="en-US" sz="1800" dirty="0"/>
              <a:t>Control represents the states and transition function</a:t>
            </a:r>
          </a:p>
          <a:p>
            <a:pPr lvl="1" eaLnBrk="1" hangingPunct="1">
              <a:lnSpc>
                <a:spcPct val="90000"/>
              </a:lnSpc>
              <a:buClrTx/>
              <a:buFont typeface="Wingdings" panose="05000000000000000000" pitchFamily="2" charset="2"/>
              <a:buChar char="Ø"/>
            </a:pPr>
            <a:r>
              <a:rPr lang="en-US" altLang="en-US" sz="1800" dirty="0">
                <a:solidFill>
                  <a:schemeClr val="bg2">
                    <a:lumMod val="50000"/>
                  </a:schemeClr>
                </a:solidFill>
              </a:rPr>
              <a:t>The arrow on the tape, containing the input string, represents the input head, pointing at the next input symbol to be read.</a:t>
            </a:r>
          </a:p>
          <a:p>
            <a:pPr lvl="1" eaLnBrk="1" hangingPunct="1">
              <a:lnSpc>
                <a:spcPct val="90000"/>
              </a:lnSpc>
              <a:buClrTx/>
              <a:buFont typeface="Wingdings" panose="05000000000000000000" pitchFamily="2" charset="2"/>
              <a:buChar char="Ø"/>
            </a:pPr>
            <a:r>
              <a:rPr lang="en-US" altLang="en-US" sz="1800" dirty="0"/>
              <a:t>The arrow on the stack points the top element.</a:t>
            </a:r>
          </a:p>
          <a:p>
            <a:pPr lvl="1" eaLnBrk="1" hangingPunct="1">
              <a:lnSpc>
                <a:spcPct val="90000"/>
              </a:lnSpc>
              <a:buClrTx/>
              <a:buFont typeface="Wingdings" panose="05000000000000000000" pitchFamily="2" charset="2"/>
              <a:buChar char="Ø"/>
            </a:pPr>
            <a:r>
              <a:rPr lang="en-US" altLang="en-US" sz="1800" dirty="0">
                <a:solidFill>
                  <a:schemeClr val="bg2">
                    <a:lumMod val="50000"/>
                  </a:schemeClr>
                </a:solidFill>
              </a:rPr>
              <a:t>Writing symbol on the stack is referred to as </a:t>
            </a:r>
            <a:r>
              <a:rPr lang="en-US" altLang="en-US" sz="1800" b="1" i="1" dirty="0">
                <a:solidFill>
                  <a:schemeClr val="bg2">
                    <a:lumMod val="50000"/>
                  </a:schemeClr>
                </a:solidFill>
              </a:rPr>
              <a:t>pushing</a:t>
            </a:r>
            <a:r>
              <a:rPr lang="en-US" altLang="en-US" sz="1800" dirty="0">
                <a:solidFill>
                  <a:schemeClr val="bg2">
                    <a:lumMod val="50000"/>
                  </a:schemeClr>
                </a:solidFill>
              </a:rPr>
              <a:t> down the symbols.</a:t>
            </a:r>
          </a:p>
          <a:p>
            <a:pPr lvl="1" eaLnBrk="1" hangingPunct="1">
              <a:lnSpc>
                <a:spcPct val="90000"/>
              </a:lnSpc>
              <a:buClrTx/>
              <a:buFont typeface="Wingdings" panose="05000000000000000000" pitchFamily="2" charset="2"/>
              <a:buChar char="Ø"/>
            </a:pPr>
            <a:r>
              <a:rPr lang="en-US" altLang="en-US" sz="1800" dirty="0"/>
              <a:t>Removing a symbol is referred to as </a:t>
            </a:r>
            <a:r>
              <a:rPr lang="en-US" altLang="en-US" sz="1800" b="1" i="1" dirty="0"/>
              <a:t>popping</a:t>
            </a:r>
            <a:r>
              <a:rPr lang="en-US" altLang="en-US" sz="1800" dirty="0"/>
              <a:t> up.</a:t>
            </a:r>
          </a:p>
          <a:p>
            <a:pPr lvl="1" eaLnBrk="1" hangingPunct="1">
              <a:lnSpc>
                <a:spcPct val="90000"/>
              </a:lnSpc>
              <a:buClrTx/>
              <a:buFont typeface="Wingdings" panose="05000000000000000000" pitchFamily="2" charset="2"/>
              <a:buChar char="Ø"/>
            </a:pPr>
            <a:r>
              <a:rPr lang="en-US" altLang="en-US" sz="1800" dirty="0">
                <a:solidFill>
                  <a:schemeClr val="bg2">
                    <a:lumMod val="50000"/>
                  </a:schemeClr>
                </a:solidFill>
              </a:rPr>
              <a:t>The top symbol of the stack can be read and removed at any time.</a:t>
            </a:r>
          </a:p>
        </p:txBody>
      </p:sp>
      <p:sp>
        <p:nvSpPr>
          <p:cNvPr id="3" name="Footer Placeholder 2">
            <a:extLst>
              <a:ext uri="{FF2B5EF4-FFF2-40B4-BE49-F238E27FC236}">
                <a16:creationId xmlns:a16="http://schemas.microsoft.com/office/drawing/2014/main" id="{F77A8905-2481-476B-A62C-B4D98CDBF8A4}"/>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E2A62484-5261-4E66-9826-AB335DB83346}"/>
              </a:ext>
            </a:extLst>
          </p:cNvPr>
          <p:cNvSpPr>
            <a:spLocks noGrp="1"/>
          </p:cNvSpPr>
          <p:nvPr>
            <p:ph type="body" sz="half" idx="2"/>
          </p:nvPr>
        </p:nvSpPr>
        <p:spPr>
          <a:xfrm>
            <a:off x="10010" y="1943100"/>
            <a:ext cx="3027361" cy="927464"/>
          </a:xfrm>
        </p:spPr>
        <p:txBody>
          <a:bodyPr/>
          <a:lstStyle/>
          <a:p>
            <a:pPr algn="r"/>
            <a:r>
              <a:rPr lang="en-US" dirty="0"/>
              <a:t>Non-regular Languages</a:t>
            </a:r>
          </a:p>
        </p:txBody>
      </p:sp>
      <p:sp>
        <p:nvSpPr>
          <p:cNvPr id="5" name="Title 4">
            <a:extLst>
              <a:ext uri="{FF2B5EF4-FFF2-40B4-BE49-F238E27FC236}">
                <a16:creationId xmlns:a16="http://schemas.microsoft.com/office/drawing/2014/main" id="{F56C83D3-6E31-4B57-86FC-A39ECAF70F1F}"/>
              </a:ext>
            </a:extLst>
          </p:cNvPr>
          <p:cNvSpPr>
            <a:spLocks noGrp="1"/>
          </p:cNvSpPr>
          <p:nvPr>
            <p:ph type="title"/>
          </p:nvPr>
        </p:nvSpPr>
        <p:spPr>
          <a:xfrm>
            <a:off x="10010" y="825140"/>
            <a:ext cx="3027361" cy="1101432"/>
          </a:xfrm>
        </p:spPr>
        <p:txBody>
          <a:bodyPr/>
          <a:lstStyle/>
          <a:p>
            <a:r>
              <a:rPr lang="en-US" dirty="0"/>
              <a:t>Pushdown Automata</a:t>
            </a:r>
          </a:p>
        </p:txBody>
      </p:sp>
      <p:pic>
        <p:nvPicPr>
          <p:cNvPr id="8" name="Picture Placeholder 7" descr="A screenshot of a cell phone&#10;&#10;Description automatically generated">
            <a:extLst>
              <a:ext uri="{FF2B5EF4-FFF2-40B4-BE49-F238E27FC236}">
                <a16:creationId xmlns:a16="http://schemas.microsoft.com/office/drawing/2014/main" id="{C8E58A6D-F484-4400-9CB2-43B90934B78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3721322" y="55839"/>
            <a:ext cx="4336198" cy="2814725"/>
          </a:xfrm>
        </p:spPr>
      </p:pic>
    </p:spTree>
    <p:extLst>
      <p:ext uri="{BB962C8B-B14F-4D97-AF65-F5344CB8AC3E}">
        <p14:creationId xmlns:p14="http://schemas.microsoft.com/office/powerpoint/2010/main" val="238683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fade">
                                      <p:cBhvr>
                                        <p:cTn id="30" dur="500"/>
                                        <p:tgtEl>
                                          <p:spTgt spid="2">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fade">
                                      <p:cBhvr>
                                        <p:cTn id="33" dur="500"/>
                                        <p:tgtEl>
                                          <p:spTgt spid="2">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
                                            <p:txEl>
                                              <p:pRg st="7" end="7"/>
                                            </p:txEl>
                                          </p:spTgt>
                                        </p:tgtEl>
                                        <p:attrNameLst>
                                          <p:attrName>style.visibility</p:attrName>
                                        </p:attrNameLst>
                                      </p:cBhvr>
                                      <p:to>
                                        <p:strVal val="visible"/>
                                      </p:to>
                                    </p:set>
                                    <p:animEffect transition="in" filter="fade">
                                      <p:cBhvr>
                                        <p:cTn id="38" dur="500"/>
                                        <p:tgtEl>
                                          <p:spTgt spid="2">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animEffect transition="in" filter="fade">
                                      <p:cBhvr>
                                        <p:cTn id="41"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77039C-8C05-4A55-9250-8132B119106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6376E46-4E7A-48EA-B69D-90E8278F11A2}"/>
              </a:ext>
            </a:extLst>
          </p:cNvPr>
          <p:cNvSpPr>
            <a:spLocks noGrp="1"/>
          </p:cNvSpPr>
          <p:nvPr>
            <p:ph type="body" sz="quarter" idx="12"/>
          </p:nvPr>
        </p:nvSpPr>
        <p:spPr/>
        <p:txBody>
          <a:bodyPr/>
          <a:lstStyle/>
          <a:p>
            <a:r>
              <a:rPr lang="en-US" altLang="en-US" dirty="0">
                <a:solidFill>
                  <a:srgbClr val="FF0000"/>
                </a:solidFill>
              </a:rPr>
              <a:t>Formal Definition</a:t>
            </a:r>
            <a:endParaRPr lang="en-US" dirty="0">
              <a:solidFill>
                <a:srgbClr val="FF0000"/>
              </a:solidFill>
            </a:endParaRPr>
          </a:p>
        </p:txBody>
      </p:sp>
      <p:sp>
        <p:nvSpPr>
          <p:cNvPr id="4" name="Text Placeholder 3">
            <a:extLst>
              <a:ext uri="{FF2B5EF4-FFF2-40B4-BE49-F238E27FC236}">
                <a16:creationId xmlns:a16="http://schemas.microsoft.com/office/drawing/2014/main" id="{D8AC3907-EBF2-4D34-A331-8EB836DCC74F}"/>
              </a:ext>
            </a:extLst>
          </p:cNvPr>
          <p:cNvSpPr>
            <a:spLocks noGrp="1"/>
          </p:cNvSpPr>
          <p:nvPr>
            <p:ph type="body" sz="quarter" idx="13"/>
          </p:nvPr>
        </p:nvSpPr>
        <p:spPr/>
        <p:txBody>
          <a:bodyPr>
            <a:normAutofit fontScale="92500" lnSpcReduction="20000"/>
          </a:bodyPr>
          <a:lstStyle/>
          <a:p>
            <a:pPr algn="just" eaLnBrk="1" hangingPunct="1">
              <a:lnSpc>
                <a:spcPct val="110000"/>
              </a:lnSpc>
              <a:spcBef>
                <a:spcPts val="0"/>
              </a:spcBef>
              <a:spcAft>
                <a:spcPts val="1200"/>
              </a:spcAft>
              <a:buClrTx/>
            </a:pPr>
            <a:r>
              <a:rPr lang="en-US" altLang="en-US" sz="2800" dirty="0"/>
              <a:t>A pushdown automaton is a 6-touple (Q,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F</a:t>
            </a:r>
            <a:r>
              <a:rPr lang="en-US" altLang="en-US" sz="2800" dirty="0"/>
              <a:t>), where Q,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and F are all finite sets and</a:t>
            </a:r>
          </a:p>
          <a:p>
            <a:pPr lvl="2" algn="just">
              <a:lnSpc>
                <a:spcPct val="110000"/>
              </a:lnSpc>
              <a:spcBef>
                <a:spcPts val="0"/>
              </a:spcBef>
              <a:spcAft>
                <a:spcPts val="1200"/>
              </a:spcAft>
              <a:buClrTx/>
              <a:buFont typeface="Wingdings" panose="05000000000000000000" pitchFamily="2" charset="2"/>
              <a:buChar char="Ø"/>
            </a:pPr>
            <a:r>
              <a:rPr lang="en-US" altLang="en-US" sz="2200" b="1" dirty="0">
                <a:solidFill>
                  <a:schemeClr val="bg2">
                    <a:lumMod val="50000"/>
                  </a:schemeClr>
                </a:solidFill>
                <a:cs typeface="Arial" panose="020B0604020202020204" pitchFamily="34" charset="0"/>
              </a:rPr>
              <a:t>Q is the set of states,</a:t>
            </a:r>
          </a:p>
          <a:p>
            <a:pPr lvl="2" algn="just">
              <a:lnSpc>
                <a:spcPct val="110000"/>
              </a:lnSpc>
              <a:spcBef>
                <a:spcPts val="0"/>
              </a:spcBef>
              <a:spcAft>
                <a:spcPts val="1200"/>
              </a:spcAft>
              <a:buClrTx/>
              <a:buFont typeface="Wingdings" panose="05000000000000000000" pitchFamily="2" charset="2"/>
              <a:buChar char="Ø"/>
            </a:pPr>
            <a:r>
              <a:rPr lang="el-GR" altLang="en-US" sz="2200" dirty="0">
                <a:cs typeface="Arial" panose="020B0604020202020204" pitchFamily="34" charset="0"/>
              </a:rPr>
              <a:t>Σ</a:t>
            </a:r>
            <a:r>
              <a:rPr lang="en-US" altLang="en-US" sz="2200" dirty="0">
                <a:cs typeface="Arial" panose="020B0604020202020204" pitchFamily="34" charset="0"/>
              </a:rPr>
              <a:t> is the set of alphabet,</a:t>
            </a:r>
          </a:p>
          <a:p>
            <a:pPr marL="709017" lvl="3" indent="0" algn="just">
              <a:lnSpc>
                <a:spcPct val="110000"/>
              </a:lnSpc>
              <a:spcBef>
                <a:spcPts val="0"/>
              </a:spcBef>
              <a:spcAft>
                <a:spcPts val="1200"/>
              </a:spcAft>
              <a:buClrTx/>
              <a:buNone/>
            </a:pPr>
            <a:r>
              <a:rPr lang="el-GR" altLang="en-US" sz="2200" b="1" dirty="0">
                <a:solidFill>
                  <a:schemeClr val="bg2">
                    <a:lumMod val="50000"/>
                  </a:schemeClr>
                </a:solidFill>
                <a:cs typeface="Arial" panose="020B0604020202020204" pitchFamily="34" charset="0"/>
              </a:rPr>
              <a:t>Σ</a:t>
            </a:r>
            <a:r>
              <a:rPr lang="el-GR" altLang="en-US" sz="2200" b="1" baseline="-25000" dirty="0">
                <a:solidFill>
                  <a:schemeClr val="bg2">
                    <a:lumMod val="50000"/>
                  </a:schemeClr>
                </a:solidFill>
                <a:cs typeface="Arial" panose="020B0604020202020204" pitchFamily="34" charset="0"/>
                <a:sym typeface="Symbol" panose="05050102010706020507" pitchFamily="18" charset="2"/>
              </a:rPr>
              <a:t></a:t>
            </a:r>
            <a:r>
              <a:rPr lang="en-US" altLang="en-US" sz="2200" b="1" dirty="0">
                <a:solidFill>
                  <a:schemeClr val="bg2">
                    <a:lumMod val="50000"/>
                  </a:schemeClr>
                </a:solidFill>
                <a:cs typeface="Arial" panose="020B0604020202020204" pitchFamily="34" charset="0"/>
                <a:sym typeface="Symbol" panose="05050102010706020507" pitchFamily="18" charset="2"/>
              </a:rPr>
              <a:t>= </a:t>
            </a:r>
            <a:r>
              <a:rPr lang="el-GR" altLang="en-US" sz="2200" b="1" dirty="0">
                <a:solidFill>
                  <a:schemeClr val="bg2">
                    <a:lumMod val="50000"/>
                  </a:schemeClr>
                </a:solidFill>
                <a:cs typeface="Arial" panose="020B0604020202020204" pitchFamily="34" charset="0"/>
              </a:rPr>
              <a:t>Σ</a:t>
            </a:r>
            <a:r>
              <a:rPr lang="en-US" altLang="en-US" sz="2200" b="1" dirty="0">
                <a:solidFill>
                  <a:schemeClr val="bg2">
                    <a:lumMod val="50000"/>
                  </a:schemeClr>
                </a:solidFill>
                <a:cs typeface="Arial" panose="020B0604020202020204" pitchFamily="34" charset="0"/>
              </a:rPr>
              <a:t> </a:t>
            </a:r>
            <a:r>
              <a:rPr lang="el-GR" altLang="en-US" sz="2200" b="1" dirty="0">
                <a:solidFill>
                  <a:schemeClr val="bg2">
                    <a:lumMod val="50000"/>
                  </a:schemeClr>
                </a:solidFill>
                <a:cs typeface="Arial" panose="020B0604020202020204" pitchFamily="34" charset="0"/>
                <a:sym typeface="Symbol" panose="05050102010706020507" pitchFamily="18" charset="2"/>
              </a:rPr>
              <a:t></a:t>
            </a:r>
            <a:r>
              <a:rPr lang="en-US" altLang="en-US" sz="2200" b="1" dirty="0">
                <a:solidFill>
                  <a:schemeClr val="bg2">
                    <a:lumMod val="50000"/>
                  </a:schemeClr>
                </a:solidFill>
                <a:cs typeface="Arial" panose="020B0604020202020204" pitchFamily="34" charset="0"/>
                <a:sym typeface="Symbol" panose="05050102010706020507" pitchFamily="18" charset="2"/>
              </a:rPr>
              <a:t> {</a:t>
            </a:r>
            <a:r>
              <a:rPr lang="el-GR" altLang="en-US" sz="2200" b="1" dirty="0">
                <a:solidFill>
                  <a:schemeClr val="bg2">
                    <a:lumMod val="50000"/>
                  </a:schemeClr>
                </a:solidFill>
                <a:cs typeface="Arial" panose="020B0604020202020204" pitchFamily="34" charset="0"/>
                <a:sym typeface="Symbol" panose="05050102010706020507" pitchFamily="18" charset="2"/>
              </a:rPr>
              <a:t></a:t>
            </a:r>
            <a:r>
              <a:rPr lang="en-US" altLang="en-US" sz="2200" b="1" dirty="0">
                <a:solidFill>
                  <a:schemeClr val="bg2">
                    <a:lumMod val="50000"/>
                  </a:schemeClr>
                </a:solidFill>
                <a:cs typeface="Arial" panose="020B0604020202020204" pitchFamily="34" charset="0"/>
                <a:sym typeface="Symbol" panose="05050102010706020507" pitchFamily="18" charset="2"/>
              </a:rPr>
              <a:t>}</a:t>
            </a:r>
            <a:endParaRPr lang="el-GR" altLang="en-US" sz="2200" b="1" dirty="0">
              <a:solidFill>
                <a:schemeClr val="bg2">
                  <a:lumMod val="50000"/>
                </a:schemeClr>
              </a:solidFill>
              <a:cs typeface="Arial" panose="020B0604020202020204" pitchFamily="34" charset="0"/>
              <a:sym typeface="Symbol" panose="05050102010706020507" pitchFamily="18" charset="2"/>
            </a:endParaRPr>
          </a:p>
          <a:p>
            <a:pPr lvl="2" algn="just">
              <a:lnSpc>
                <a:spcPct val="110000"/>
              </a:lnSpc>
              <a:spcBef>
                <a:spcPts val="0"/>
              </a:spcBef>
              <a:spcAft>
                <a:spcPts val="1200"/>
              </a:spcAft>
              <a:buClrTx/>
              <a:buFont typeface="Wingdings" panose="05000000000000000000" pitchFamily="2" charset="2"/>
              <a:buChar char="Ø"/>
            </a:pPr>
            <a:r>
              <a:rPr lang="el-GR" altLang="en-US" sz="2200" dirty="0">
                <a:cs typeface="Arial" panose="020B0604020202020204" pitchFamily="34" charset="0"/>
                <a:sym typeface="Symbol" panose="05050102010706020507" pitchFamily="18" charset="2"/>
              </a:rPr>
              <a:t></a:t>
            </a:r>
            <a:r>
              <a:rPr lang="en-US" altLang="en-US" sz="2200" dirty="0">
                <a:cs typeface="Arial" panose="020B0604020202020204" pitchFamily="34" charset="0"/>
                <a:sym typeface="Symbol" panose="05050102010706020507" pitchFamily="18" charset="2"/>
              </a:rPr>
              <a:t> is the stack alphabet,</a:t>
            </a:r>
          </a:p>
          <a:p>
            <a:pPr marL="709017" lvl="3" indent="0" algn="just">
              <a:lnSpc>
                <a:spcPct val="110000"/>
              </a:lnSpc>
              <a:spcBef>
                <a:spcPts val="0"/>
              </a:spcBef>
              <a:spcAft>
                <a:spcPts val="1200"/>
              </a:spcAft>
              <a:buClrTx/>
              <a:buNone/>
            </a:pPr>
            <a:r>
              <a:rPr lang="el-GR" altLang="en-US" sz="2200" dirty="0">
                <a:cs typeface="Arial" panose="020B0604020202020204" pitchFamily="34" charset="0"/>
                <a:sym typeface="Symbol" panose="05050102010706020507" pitchFamily="18" charset="2"/>
              </a:rPr>
              <a:t></a:t>
            </a:r>
            <a:r>
              <a:rPr lang="el-GR" altLang="en-US" sz="2200" baseline="-25000" dirty="0">
                <a:cs typeface="Arial" panose="020B0604020202020204" pitchFamily="34" charset="0"/>
                <a:sym typeface="Symbol" panose="05050102010706020507" pitchFamily="18" charset="2"/>
              </a:rPr>
              <a:t></a:t>
            </a:r>
            <a:r>
              <a:rPr lang="en-US" altLang="en-US" sz="2200" dirty="0">
                <a:cs typeface="Arial" panose="020B0604020202020204" pitchFamily="34" charset="0"/>
                <a:sym typeface="Symbol" panose="05050102010706020507" pitchFamily="18" charset="2"/>
              </a:rPr>
              <a:t>= </a:t>
            </a:r>
            <a:r>
              <a:rPr lang="el-GR" altLang="en-US" sz="2200" dirty="0">
                <a:cs typeface="Arial" panose="020B0604020202020204" pitchFamily="34" charset="0"/>
                <a:sym typeface="Symbol" panose="05050102010706020507" pitchFamily="18" charset="2"/>
              </a:rPr>
              <a:t></a:t>
            </a:r>
            <a:r>
              <a:rPr lang="en-US" altLang="en-US" sz="2200" dirty="0">
                <a:cs typeface="Arial" panose="020B0604020202020204" pitchFamily="34" charset="0"/>
              </a:rPr>
              <a:t> </a:t>
            </a:r>
            <a:r>
              <a:rPr lang="el-GR" altLang="en-US" sz="2200" dirty="0">
                <a:cs typeface="Arial" panose="020B0604020202020204" pitchFamily="34" charset="0"/>
                <a:sym typeface="Symbol" panose="05050102010706020507" pitchFamily="18" charset="2"/>
              </a:rPr>
              <a:t></a:t>
            </a:r>
            <a:r>
              <a:rPr lang="en-US" altLang="en-US" sz="2200" dirty="0">
                <a:cs typeface="Arial" panose="020B0604020202020204" pitchFamily="34" charset="0"/>
                <a:sym typeface="Symbol" panose="05050102010706020507" pitchFamily="18" charset="2"/>
              </a:rPr>
              <a:t> {</a:t>
            </a:r>
            <a:r>
              <a:rPr lang="el-GR" altLang="en-US" sz="2200" dirty="0">
                <a:cs typeface="Arial" panose="020B0604020202020204" pitchFamily="34" charset="0"/>
                <a:sym typeface="Symbol" panose="05050102010706020507" pitchFamily="18" charset="2"/>
              </a:rPr>
              <a:t></a:t>
            </a:r>
            <a:r>
              <a:rPr lang="en-US" altLang="en-US" sz="2200" dirty="0">
                <a:cs typeface="Arial" panose="020B0604020202020204" pitchFamily="34" charset="0"/>
                <a:sym typeface="Symbol" panose="05050102010706020507" pitchFamily="18" charset="2"/>
              </a:rPr>
              <a:t>}</a:t>
            </a:r>
          </a:p>
          <a:p>
            <a:pPr lvl="2" algn="just">
              <a:lnSpc>
                <a:spcPct val="110000"/>
              </a:lnSpc>
              <a:spcBef>
                <a:spcPts val="0"/>
              </a:spcBef>
              <a:spcAft>
                <a:spcPts val="1200"/>
              </a:spcAft>
              <a:buClrTx/>
              <a:buFont typeface="Wingdings" panose="05000000000000000000" pitchFamily="2" charset="2"/>
              <a:buChar char="Ø"/>
            </a:pPr>
            <a:r>
              <a:rPr lang="el-GR" altLang="en-US" sz="2200" b="1" i="1" dirty="0">
                <a:solidFill>
                  <a:schemeClr val="bg2">
                    <a:lumMod val="50000"/>
                  </a:schemeClr>
                </a:solidFill>
                <a:cs typeface="Arial" panose="020B0604020202020204" pitchFamily="34" charset="0"/>
                <a:sym typeface="Symbol" panose="05050102010706020507" pitchFamily="18" charset="2"/>
              </a:rPr>
              <a:t></a:t>
            </a:r>
            <a:r>
              <a:rPr lang="en-US" altLang="en-US" sz="2200" b="1" dirty="0">
                <a:solidFill>
                  <a:schemeClr val="bg2">
                    <a:lumMod val="50000"/>
                  </a:schemeClr>
                </a:solidFill>
                <a:cs typeface="Arial" panose="020B0604020202020204" pitchFamily="34" charset="0"/>
                <a:sym typeface="Symbol" panose="05050102010706020507" pitchFamily="18" charset="2"/>
              </a:rPr>
              <a:t> : Q </a:t>
            </a:r>
            <a:r>
              <a:rPr lang="el-GR" altLang="en-US" sz="2200" b="1" dirty="0">
                <a:solidFill>
                  <a:schemeClr val="bg2">
                    <a:lumMod val="50000"/>
                  </a:schemeClr>
                </a:solidFill>
                <a:cs typeface="Arial" panose="020B0604020202020204" pitchFamily="34" charset="0"/>
                <a:sym typeface="Symbol" panose="05050102010706020507" pitchFamily="18" charset="2"/>
              </a:rPr>
              <a:t></a:t>
            </a:r>
            <a:r>
              <a:rPr lang="en-US" altLang="en-US" sz="2200" b="1" dirty="0">
                <a:solidFill>
                  <a:schemeClr val="bg2">
                    <a:lumMod val="50000"/>
                  </a:schemeClr>
                </a:solidFill>
                <a:cs typeface="Arial" panose="020B0604020202020204" pitchFamily="34" charset="0"/>
                <a:sym typeface="Symbol" panose="05050102010706020507" pitchFamily="18" charset="2"/>
              </a:rPr>
              <a:t> </a:t>
            </a:r>
            <a:r>
              <a:rPr lang="el-GR" altLang="en-US" sz="2200" b="1" dirty="0">
                <a:solidFill>
                  <a:schemeClr val="bg2">
                    <a:lumMod val="50000"/>
                  </a:schemeClr>
                </a:solidFill>
                <a:cs typeface="Arial" panose="020B0604020202020204" pitchFamily="34" charset="0"/>
              </a:rPr>
              <a:t>Σ</a:t>
            </a:r>
            <a:r>
              <a:rPr lang="el-GR" altLang="en-US" sz="2200" b="1" baseline="-25000" dirty="0">
                <a:solidFill>
                  <a:schemeClr val="bg2">
                    <a:lumMod val="50000"/>
                  </a:schemeClr>
                </a:solidFill>
                <a:cs typeface="Arial" panose="020B0604020202020204" pitchFamily="34" charset="0"/>
                <a:sym typeface="Symbol" panose="05050102010706020507" pitchFamily="18" charset="2"/>
              </a:rPr>
              <a:t></a:t>
            </a:r>
            <a:r>
              <a:rPr lang="en-US" altLang="en-US" sz="2200" b="1" dirty="0">
                <a:solidFill>
                  <a:schemeClr val="bg2">
                    <a:lumMod val="50000"/>
                  </a:schemeClr>
                </a:solidFill>
                <a:cs typeface="Arial" panose="020B0604020202020204" pitchFamily="34" charset="0"/>
              </a:rPr>
              <a:t> </a:t>
            </a:r>
            <a:r>
              <a:rPr lang="el-GR" altLang="en-US" sz="2200" b="1" dirty="0">
                <a:solidFill>
                  <a:schemeClr val="bg2">
                    <a:lumMod val="50000"/>
                  </a:schemeClr>
                </a:solidFill>
                <a:cs typeface="Arial" panose="020B0604020202020204" pitchFamily="34" charset="0"/>
                <a:sym typeface="Symbol" panose="05050102010706020507" pitchFamily="18" charset="2"/>
              </a:rPr>
              <a:t></a:t>
            </a:r>
            <a:r>
              <a:rPr lang="en-US" altLang="en-US" sz="2200" b="1" dirty="0">
                <a:solidFill>
                  <a:schemeClr val="bg2">
                    <a:lumMod val="50000"/>
                  </a:schemeClr>
                </a:solidFill>
                <a:cs typeface="Arial" panose="020B0604020202020204" pitchFamily="34" charset="0"/>
                <a:sym typeface="Symbol" panose="05050102010706020507" pitchFamily="18" charset="2"/>
              </a:rPr>
              <a:t> </a:t>
            </a:r>
            <a:r>
              <a:rPr lang="el-GR" altLang="en-US" sz="2200" b="1" dirty="0">
                <a:solidFill>
                  <a:schemeClr val="bg2">
                    <a:lumMod val="50000"/>
                  </a:schemeClr>
                </a:solidFill>
                <a:cs typeface="Arial" panose="020B0604020202020204" pitchFamily="34" charset="0"/>
                <a:sym typeface="Symbol" panose="05050102010706020507" pitchFamily="18" charset="2"/>
              </a:rPr>
              <a:t></a:t>
            </a:r>
            <a:r>
              <a:rPr lang="el-GR" altLang="en-US" sz="2200" b="1" baseline="-25000" dirty="0">
                <a:solidFill>
                  <a:schemeClr val="bg2">
                    <a:lumMod val="50000"/>
                  </a:schemeClr>
                </a:solidFill>
                <a:cs typeface="Arial" panose="020B0604020202020204" pitchFamily="34" charset="0"/>
                <a:sym typeface="Symbol" panose="05050102010706020507" pitchFamily="18" charset="2"/>
              </a:rPr>
              <a:t></a:t>
            </a:r>
            <a:r>
              <a:rPr lang="en-US" altLang="en-US" sz="2200" b="1" dirty="0">
                <a:solidFill>
                  <a:schemeClr val="bg2">
                    <a:lumMod val="50000"/>
                  </a:schemeClr>
                </a:solidFill>
                <a:cs typeface="Arial" panose="020B0604020202020204" pitchFamily="34" charset="0"/>
                <a:sym typeface="Symbol" panose="05050102010706020507" pitchFamily="18" charset="2"/>
              </a:rPr>
              <a:t> </a:t>
            </a:r>
            <a:r>
              <a:rPr lang="el-GR" altLang="en-US" sz="2200" b="1" dirty="0">
                <a:solidFill>
                  <a:schemeClr val="bg2">
                    <a:lumMod val="50000"/>
                  </a:schemeClr>
                </a:solidFill>
                <a:cs typeface="Arial" panose="020B0604020202020204" pitchFamily="34" charset="0"/>
                <a:sym typeface="Symbol" panose="05050102010706020507" pitchFamily="18" charset="2"/>
              </a:rPr>
              <a:t></a:t>
            </a:r>
            <a:r>
              <a:rPr lang="en-US" altLang="en-US" sz="2200" b="1" dirty="0">
                <a:solidFill>
                  <a:schemeClr val="bg2">
                    <a:lumMod val="50000"/>
                  </a:schemeClr>
                </a:solidFill>
                <a:cs typeface="Arial" panose="020B0604020202020204" pitchFamily="34" charset="0"/>
                <a:sym typeface="Symbol" panose="05050102010706020507" pitchFamily="18" charset="2"/>
              </a:rPr>
              <a:t> </a:t>
            </a:r>
            <a:r>
              <a:rPr lang="en-US" altLang="en-US" sz="2200" b="1" dirty="0">
                <a:solidFill>
                  <a:schemeClr val="bg2">
                    <a:lumMod val="50000"/>
                  </a:schemeClr>
                </a:solidFill>
                <a:latin typeface="Monotype Corsiva" panose="03010101010201010101" pitchFamily="66" charset="0"/>
                <a:cs typeface="Arial" panose="020B0604020202020204" pitchFamily="34" charset="0"/>
                <a:sym typeface="Symbol" panose="05050102010706020507" pitchFamily="18" charset="2"/>
              </a:rPr>
              <a:t>P</a:t>
            </a:r>
            <a:r>
              <a:rPr lang="en-US" altLang="en-US" sz="2200" b="1" dirty="0">
                <a:solidFill>
                  <a:schemeClr val="bg2">
                    <a:lumMod val="50000"/>
                  </a:schemeClr>
                </a:solidFill>
                <a:cs typeface="Arial" panose="020B0604020202020204" pitchFamily="34" charset="0"/>
                <a:sym typeface="Symbol" panose="05050102010706020507" pitchFamily="18" charset="2"/>
              </a:rPr>
              <a:t>(Q </a:t>
            </a:r>
            <a:r>
              <a:rPr lang="el-GR" altLang="en-US" sz="2200" b="1" dirty="0">
                <a:solidFill>
                  <a:schemeClr val="bg2">
                    <a:lumMod val="50000"/>
                  </a:schemeClr>
                </a:solidFill>
                <a:cs typeface="Arial" panose="020B0604020202020204" pitchFamily="34" charset="0"/>
                <a:sym typeface="Symbol" panose="05050102010706020507" pitchFamily="18" charset="2"/>
              </a:rPr>
              <a:t> </a:t>
            </a:r>
            <a:r>
              <a:rPr lang="el-GR" altLang="en-US" sz="2200" b="1" baseline="-25000" dirty="0">
                <a:solidFill>
                  <a:schemeClr val="bg2">
                    <a:lumMod val="50000"/>
                  </a:schemeClr>
                </a:solidFill>
                <a:cs typeface="Arial" panose="020B0604020202020204" pitchFamily="34" charset="0"/>
                <a:sym typeface="Symbol" panose="05050102010706020507" pitchFamily="18" charset="2"/>
              </a:rPr>
              <a:t></a:t>
            </a:r>
            <a:r>
              <a:rPr lang="en-US" altLang="en-US" sz="2200" b="1" dirty="0">
                <a:solidFill>
                  <a:schemeClr val="bg2">
                    <a:lumMod val="50000"/>
                  </a:schemeClr>
                </a:solidFill>
                <a:cs typeface="Arial" panose="020B0604020202020204" pitchFamily="34" charset="0"/>
                <a:sym typeface="Symbol" panose="05050102010706020507" pitchFamily="18" charset="2"/>
              </a:rPr>
              <a:t>)</a:t>
            </a:r>
          </a:p>
          <a:p>
            <a:pPr lvl="4" algn="just">
              <a:lnSpc>
                <a:spcPct val="110000"/>
              </a:lnSpc>
              <a:spcBef>
                <a:spcPts val="0"/>
              </a:spcBef>
              <a:spcAft>
                <a:spcPts val="1200"/>
              </a:spcAft>
              <a:buClrTx/>
              <a:buFont typeface="Arial" panose="020B0604020202020204" pitchFamily="34" charset="0"/>
              <a:buChar char="•"/>
            </a:pPr>
            <a:r>
              <a:rPr lang="en-US" altLang="en-US" sz="2000" dirty="0">
                <a:cs typeface="Arial" panose="020B0604020202020204" pitchFamily="34" charset="0"/>
                <a:sym typeface="Symbol" panose="05050102010706020507" pitchFamily="18" charset="2"/>
              </a:rPr>
              <a:t>Domain of the transition function is the current state, next input symbol read, and top symbol of the stack.</a:t>
            </a:r>
          </a:p>
          <a:p>
            <a:pPr lvl="4" algn="just">
              <a:lnSpc>
                <a:spcPct val="110000"/>
              </a:lnSpc>
              <a:spcBef>
                <a:spcPts val="0"/>
              </a:spcBef>
              <a:spcAft>
                <a:spcPts val="1200"/>
              </a:spcAft>
              <a:buClrTx/>
              <a:buFont typeface="Arial" panose="020B0604020202020204" pitchFamily="34" charset="0"/>
              <a:buChar char="•"/>
            </a:pPr>
            <a:r>
              <a:rPr lang="en-US" altLang="en-US" sz="2000" dirty="0">
                <a:cs typeface="Arial" panose="020B0604020202020204" pitchFamily="34" charset="0"/>
                <a:sym typeface="Symbol" panose="05050102010706020507" pitchFamily="18" charset="2"/>
              </a:rPr>
              <a:t>Because of the nondeterminism, i.e. several legal next moves, </a:t>
            </a:r>
            <a:r>
              <a:rPr lang="el-GR" altLang="en-US" sz="2000" i="1"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returns a set of members, each containing the next state and the next stack symbol.</a:t>
            </a:r>
          </a:p>
          <a:p>
            <a:pPr lvl="2" algn="just">
              <a:lnSpc>
                <a:spcPct val="110000"/>
              </a:lnSpc>
              <a:spcBef>
                <a:spcPts val="0"/>
              </a:spcBef>
              <a:spcAft>
                <a:spcPts val="1200"/>
              </a:spcAft>
              <a:buClrTx/>
              <a:buFont typeface="Wingdings" panose="05000000000000000000" pitchFamily="2" charset="2"/>
              <a:buChar char="Ø"/>
            </a:pPr>
            <a:r>
              <a:rPr lang="en-US" altLang="en-US" sz="2200" dirty="0">
                <a:solidFill>
                  <a:schemeClr val="bg2">
                    <a:lumMod val="50000"/>
                  </a:schemeClr>
                </a:solidFill>
                <a:cs typeface="Arial" panose="020B0604020202020204" pitchFamily="34" charset="0"/>
              </a:rPr>
              <a:t>q</a:t>
            </a:r>
            <a:r>
              <a:rPr lang="en-US" altLang="en-US" sz="2200" baseline="-25000" dirty="0">
                <a:solidFill>
                  <a:schemeClr val="bg2">
                    <a:lumMod val="50000"/>
                  </a:schemeClr>
                </a:solidFill>
                <a:cs typeface="Arial" panose="020B0604020202020204" pitchFamily="34" charset="0"/>
              </a:rPr>
              <a:t>0</a:t>
            </a:r>
            <a:r>
              <a:rPr lang="el-GR" altLang="en-US" sz="2200" dirty="0">
                <a:solidFill>
                  <a:schemeClr val="bg2">
                    <a:lumMod val="50000"/>
                  </a:schemeClr>
                </a:solidFill>
                <a:cs typeface="Arial" panose="020B0604020202020204" pitchFamily="34" charset="0"/>
                <a:sym typeface="Symbol" panose="05050102010706020507" pitchFamily="18" charset="2"/>
              </a:rPr>
              <a:t></a:t>
            </a:r>
            <a:r>
              <a:rPr lang="en-US" altLang="en-US" sz="2200" dirty="0">
                <a:solidFill>
                  <a:schemeClr val="bg2">
                    <a:lumMod val="50000"/>
                  </a:schemeClr>
                </a:solidFill>
                <a:cs typeface="Arial" panose="020B0604020202020204" pitchFamily="34" charset="0"/>
                <a:sym typeface="Symbol" panose="05050102010706020507" pitchFamily="18" charset="2"/>
              </a:rPr>
              <a:t>Q is the start state, and</a:t>
            </a:r>
          </a:p>
          <a:p>
            <a:pPr lvl="2" algn="just">
              <a:lnSpc>
                <a:spcPct val="110000"/>
              </a:lnSpc>
              <a:spcBef>
                <a:spcPts val="0"/>
              </a:spcBef>
              <a:spcAft>
                <a:spcPts val="1200"/>
              </a:spcAft>
              <a:buClrTx/>
              <a:buFont typeface="Wingdings" panose="05000000000000000000" pitchFamily="2" charset="2"/>
              <a:buChar char="Ø"/>
            </a:pPr>
            <a:r>
              <a:rPr lang="en-US" altLang="en-US" sz="2200" dirty="0">
                <a:cs typeface="Arial" panose="020B0604020202020204" pitchFamily="34" charset="0"/>
              </a:rPr>
              <a:t>F </a:t>
            </a:r>
            <a:r>
              <a:rPr lang="en-US" altLang="en-US" sz="2200" dirty="0">
                <a:cs typeface="Arial" panose="020B0604020202020204" pitchFamily="34" charset="0"/>
                <a:sym typeface="Symbol" panose="05050102010706020507" pitchFamily="18" charset="2"/>
              </a:rPr>
              <a:t> Q is the set of accept states</a:t>
            </a:r>
            <a:endParaRPr lang="el-GR" altLang="en-US" sz="2200" dirty="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364193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500"/>
                                        <p:tgtEl>
                                          <p:spTgt spid="4">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fade">
                                      <p:cBhvr>
                                        <p:cTn id="38" dur="500"/>
                                        <p:tgtEl>
                                          <p:spTgt spid="4">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Effect transition="in" filter="fade">
                                      <p:cBhvr>
                                        <p:cTn id="43" dur="500"/>
                                        <p:tgtEl>
                                          <p:spTgt spid="4">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9" end="9"/>
                                            </p:txEl>
                                          </p:spTgt>
                                        </p:tgtEl>
                                        <p:attrNameLst>
                                          <p:attrName>style.visibility</p:attrName>
                                        </p:attrNameLst>
                                      </p:cBhvr>
                                      <p:to>
                                        <p:strVal val="visible"/>
                                      </p:to>
                                    </p:set>
                                    <p:animEffect transition="in" filter="fade">
                                      <p:cBhvr>
                                        <p:cTn id="48" dur="500"/>
                                        <p:tgtEl>
                                          <p:spTgt spid="4">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animEffect transition="in" filter="fade">
                                      <p:cBhvr>
                                        <p:cTn id="53"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A8826A-620B-4762-8E2D-E23D13BA19A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8CFD7F6-5B57-4C04-834E-96F2CBDBE675}"/>
              </a:ext>
            </a:extLst>
          </p:cNvPr>
          <p:cNvSpPr>
            <a:spLocks noGrp="1"/>
          </p:cNvSpPr>
          <p:nvPr>
            <p:ph type="body" sz="quarter" idx="12"/>
          </p:nvPr>
        </p:nvSpPr>
        <p:spPr/>
        <p:txBody>
          <a:bodyPr/>
          <a:lstStyle/>
          <a:p>
            <a:r>
              <a:rPr lang="en-US" altLang="en-US" sz="3600" dirty="0">
                <a:solidFill>
                  <a:srgbClr val="FF0000"/>
                </a:solidFill>
              </a:rPr>
              <a:t>Example: PDA</a:t>
            </a:r>
            <a:endParaRPr lang="en-US" dirty="0">
              <a:solidFill>
                <a:srgbClr val="FF0000"/>
              </a:solidFill>
            </a:endParaRPr>
          </a:p>
        </p:txBody>
      </p:sp>
      <p:sp>
        <p:nvSpPr>
          <p:cNvPr id="4" name="Text Placeholder 3">
            <a:extLst>
              <a:ext uri="{FF2B5EF4-FFF2-40B4-BE49-F238E27FC236}">
                <a16:creationId xmlns:a16="http://schemas.microsoft.com/office/drawing/2014/main" id="{9AE926B2-2ECA-45BE-ADAB-F56B033D3005}"/>
              </a:ext>
            </a:extLst>
          </p:cNvPr>
          <p:cNvSpPr>
            <a:spLocks noGrp="1"/>
          </p:cNvSpPr>
          <p:nvPr>
            <p:ph type="body" sz="quarter" idx="13"/>
          </p:nvPr>
        </p:nvSpPr>
        <p:spPr>
          <a:xfrm>
            <a:off x="2" y="846143"/>
            <a:ext cx="9136063" cy="3318748"/>
          </a:xfrm>
        </p:spPr>
        <p:txBody>
          <a:bodyPr>
            <a:normAutofit/>
          </a:bodyPr>
          <a:lstStyle/>
          <a:p>
            <a:pPr algn="just" eaLnBrk="1" hangingPunct="1">
              <a:buClrTx/>
            </a:pPr>
            <a:r>
              <a:rPr lang="en-US" altLang="en-US" sz="2000" b="1" dirty="0"/>
              <a:t>L = {0</a:t>
            </a:r>
            <a:r>
              <a:rPr lang="en-US" altLang="en-US" sz="2000" b="1" baseline="30000" dirty="0"/>
              <a:t>n</a:t>
            </a:r>
            <a:r>
              <a:rPr lang="en-US" altLang="en-US" sz="2000" b="1" dirty="0"/>
              <a:t>1</a:t>
            </a:r>
            <a:r>
              <a:rPr lang="en-US" altLang="en-US" sz="2000" b="1" baseline="30000" dirty="0"/>
              <a:t>n</a:t>
            </a:r>
            <a:r>
              <a:rPr lang="en-US" altLang="en-US" sz="2000" b="1" dirty="0"/>
              <a:t> | n</a:t>
            </a:r>
            <a:r>
              <a:rPr lang="en-US" altLang="en-US" sz="2000" b="1" dirty="0">
                <a:cs typeface="Arial" panose="020B0604020202020204" pitchFamily="34" charset="0"/>
              </a:rPr>
              <a:t>≥0</a:t>
            </a:r>
            <a:r>
              <a:rPr lang="en-US" altLang="en-US" sz="2000" b="1" dirty="0"/>
              <a:t>}</a:t>
            </a:r>
          </a:p>
          <a:p>
            <a:pPr algn="just" eaLnBrk="1" hangingPunct="1">
              <a:buClrTx/>
            </a:pPr>
            <a:r>
              <a:rPr lang="en-US" altLang="en-US" sz="2000" dirty="0"/>
              <a:t>M = (Q, </a:t>
            </a:r>
            <a:r>
              <a:rPr lang="en-US" altLang="en-US" sz="2000" dirty="0">
                <a:sym typeface="Symbol" panose="05050102010706020507" pitchFamily="18" charset="2"/>
              </a:rPr>
              <a:t>, , , q</a:t>
            </a:r>
            <a:r>
              <a:rPr lang="en-US" altLang="en-US" sz="2000" baseline="-25000" dirty="0">
                <a:sym typeface="Symbol" panose="05050102010706020507" pitchFamily="18" charset="2"/>
              </a:rPr>
              <a:t>1</a:t>
            </a:r>
            <a:r>
              <a:rPr lang="en-US" altLang="en-US" sz="2000" dirty="0">
                <a:sym typeface="Symbol" panose="05050102010706020507" pitchFamily="18" charset="2"/>
              </a:rPr>
              <a:t>, F</a:t>
            </a:r>
            <a:r>
              <a:rPr lang="en-US" altLang="en-US" sz="2000" dirty="0"/>
              <a:t>), where</a:t>
            </a:r>
          </a:p>
          <a:p>
            <a:pPr lvl="1" algn="just" eaLnBrk="1" hangingPunct="1">
              <a:buClrTx/>
              <a:buFont typeface="Wingdings" panose="05000000000000000000" pitchFamily="2" charset="2"/>
              <a:buChar char="Ø"/>
            </a:pPr>
            <a:r>
              <a:rPr lang="en-US" altLang="en-US" sz="2000" b="1" dirty="0">
                <a:solidFill>
                  <a:schemeClr val="bg2">
                    <a:lumMod val="50000"/>
                  </a:schemeClr>
                </a:solidFill>
              </a:rPr>
              <a:t>Q = {q</a:t>
            </a:r>
            <a:r>
              <a:rPr lang="en-US" altLang="en-US" sz="2000" b="1" baseline="-25000" dirty="0">
                <a:solidFill>
                  <a:schemeClr val="bg2">
                    <a:lumMod val="50000"/>
                  </a:schemeClr>
                </a:solidFill>
              </a:rPr>
              <a:t>1</a:t>
            </a:r>
            <a:r>
              <a:rPr lang="en-US" altLang="en-US" sz="2000" b="1" dirty="0">
                <a:solidFill>
                  <a:schemeClr val="bg2">
                    <a:lumMod val="50000"/>
                  </a:schemeClr>
                </a:solidFill>
              </a:rPr>
              <a:t>, q</a:t>
            </a:r>
            <a:r>
              <a:rPr lang="en-US" altLang="en-US" sz="2000" b="1" baseline="-25000" dirty="0">
                <a:solidFill>
                  <a:schemeClr val="bg2">
                    <a:lumMod val="50000"/>
                  </a:schemeClr>
                </a:solidFill>
              </a:rPr>
              <a:t>2</a:t>
            </a:r>
            <a:r>
              <a:rPr lang="en-US" altLang="en-US" sz="2000" b="1" dirty="0">
                <a:solidFill>
                  <a:schemeClr val="bg2">
                    <a:lumMod val="50000"/>
                  </a:schemeClr>
                </a:solidFill>
              </a:rPr>
              <a:t>, q</a:t>
            </a:r>
            <a:r>
              <a:rPr lang="en-US" altLang="en-US" sz="2000" b="1" baseline="-25000" dirty="0">
                <a:solidFill>
                  <a:schemeClr val="bg2">
                    <a:lumMod val="50000"/>
                  </a:schemeClr>
                </a:solidFill>
              </a:rPr>
              <a:t>3</a:t>
            </a:r>
            <a:r>
              <a:rPr lang="en-US" altLang="en-US" sz="2000" b="1" dirty="0">
                <a:solidFill>
                  <a:schemeClr val="bg2">
                    <a:lumMod val="50000"/>
                  </a:schemeClr>
                </a:solidFill>
              </a:rPr>
              <a:t>, q</a:t>
            </a:r>
            <a:r>
              <a:rPr lang="en-US" altLang="en-US" sz="2000" b="1" baseline="-25000" dirty="0">
                <a:solidFill>
                  <a:schemeClr val="bg2">
                    <a:lumMod val="50000"/>
                  </a:schemeClr>
                </a:solidFill>
              </a:rPr>
              <a:t>4</a:t>
            </a:r>
            <a:r>
              <a:rPr lang="en-US" altLang="en-US" sz="2000" b="1" dirty="0">
                <a:solidFill>
                  <a:schemeClr val="bg2">
                    <a:lumMod val="50000"/>
                  </a:schemeClr>
                </a:solidFill>
              </a:rPr>
              <a:t>},</a:t>
            </a:r>
          </a:p>
          <a:p>
            <a:pPr lvl="1" algn="just" eaLnBrk="1" hangingPunct="1">
              <a:buClrTx/>
              <a:buFont typeface="Wingdings" panose="05000000000000000000" pitchFamily="2" charset="2"/>
              <a:buChar char="Ø"/>
            </a:pPr>
            <a:r>
              <a:rPr lang="en-US" altLang="en-US" sz="2000" b="1" dirty="0">
                <a:solidFill>
                  <a:schemeClr val="bg2">
                    <a:lumMod val="50000"/>
                  </a:schemeClr>
                </a:solidFill>
                <a:sym typeface="Symbol" panose="05050102010706020507" pitchFamily="18" charset="2"/>
              </a:rPr>
              <a:t> = {0, 1},</a:t>
            </a:r>
          </a:p>
          <a:p>
            <a:pPr lvl="1" algn="just" eaLnBrk="1" hangingPunct="1">
              <a:buClrTx/>
              <a:buFont typeface="Wingdings" panose="05000000000000000000" pitchFamily="2" charset="2"/>
              <a:buChar char="Ø"/>
            </a:pPr>
            <a:r>
              <a:rPr lang="en-US" altLang="en-US" sz="2000" b="1" dirty="0">
                <a:solidFill>
                  <a:schemeClr val="bg2">
                    <a:lumMod val="50000"/>
                  </a:schemeClr>
                </a:solidFill>
                <a:sym typeface="Symbol" panose="05050102010706020507" pitchFamily="18" charset="2"/>
              </a:rPr>
              <a:t> = {0, $},</a:t>
            </a:r>
          </a:p>
          <a:p>
            <a:pPr lvl="2" algn="just" eaLnBrk="1" hangingPunct="1">
              <a:buClrTx/>
            </a:pPr>
            <a:r>
              <a:rPr lang="en-US" altLang="en-US" sz="1800" dirty="0">
                <a:sym typeface="Symbol" panose="05050102010706020507" pitchFamily="18" charset="2"/>
              </a:rPr>
              <a:t>Test for an empty stack is done by initially placing a special symbol $ on the stack. If it ever sees the sign $ again, it knows that the end of stack effectively is empty.</a:t>
            </a:r>
          </a:p>
          <a:p>
            <a:pPr lvl="1" algn="just" eaLnBrk="1" hangingPunct="1">
              <a:buClrTx/>
            </a:pPr>
            <a:r>
              <a:rPr lang="en-US" altLang="en-US" sz="2000" b="1" dirty="0">
                <a:solidFill>
                  <a:schemeClr val="bg2">
                    <a:lumMod val="50000"/>
                  </a:schemeClr>
                </a:solidFill>
                <a:sym typeface="Symbol" panose="05050102010706020507" pitchFamily="18" charset="2"/>
              </a:rPr>
              <a:t>F = {</a:t>
            </a:r>
            <a:r>
              <a:rPr lang="en-US" altLang="en-US" sz="2000" b="1" dirty="0">
                <a:solidFill>
                  <a:schemeClr val="bg2">
                    <a:lumMod val="50000"/>
                  </a:schemeClr>
                </a:solidFill>
              </a:rPr>
              <a:t>q</a:t>
            </a:r>
            <a:r>
              <a:rPr lang="en-US" altLang="en-US" sz="2000" b="1" baseline="-25000" dirty="0">
                <a:solidFill>
                  <a:schemeClr val="bg2">
                    <a:lumMod val="50000"/>
                  </a:schemeClr>
                </a:solidFill>
              </a:rPr>
              <a:t>1</a:t>
            </a:r>
            <a:r>
              <a:rPr lang="en-US" altLang="en-US" sz="2000" b="1" dirty="0">
                <a:solidFill>
                  <a:schemeClr val="bg2">
                    <a:lumMod val="50000"/>
                  </a:schemeClr>
                </a:solidFill>
              </a:rPr>
              <a:t>, q</a:t>
            </a:r>
            <a:r>
              <a:rPr lang="en-US" altLang="en-US" sz="2000" b="1" baseline="-25000" dirty="0">
                <a:solidFill>
                  <a:schemeClr val="bg2">
                    <a:lumMod val="50000"/>
                  </a:schemeClr>
                </a:solidFill>
              </a:rPr>
              <a:t>4</a:t>
            </a:r>
            <a:r>
              <a:rPr lang="en-US" altLang="en-US" sz="2000" b="1" dirty="0">
                <a:solidFill>
                  <a:schemeClr val="bg2">
                    <a:lumMod val="50000"/>
                  </a:schemeClr>
                </a:solidFill>
                <a:sym typeface="Symbol" panose="05050102010706020507" pitchFamily="18" charset="2"/>
              </a:rPr>
              <a:t>},</a:t>
            </a:r>
          </a:p>
          <a:p>
            <a:pPr lvl="1" algn="just" eaLnBrk="1" hangingPunct="1">
              <a:buClrTx/>
            </a:pPr>
            <a:r>
              <a:rPr lang="en-US" altLang="en-US" sz="2000" b="1" dirty="0">
                <a:solidFill>
                  <a:schemeClr val="bg2">
                    <a:lumMod val="50000"/>
                  </a:schemeClr>
                </a:solidFill>
                <a:sym typeface="Symbol" panose="05050102010706020507" pitchFamily="18" charset="2"/>
              </a:rPr>
              <a:t> is given in the following table, wherein blank entries signify .</a:t>
            </a:r>
          </a:p>
        </p:txBody>
      </p:sp>
      <p:graphicFrame>
        <p:nvGraphicFramePr>
          <p:cNvPr id="5" name="Group 171">
            <a:extLst>
              <a:ext uri="{FF2B5EF4-FFF2-40B4-BE49-F238E27FC236}">
                <a16:creationId xmlns:a16="http://schemas.microsoft.com/office/drawing/2014/main" id="{1563F0E1-1FEC-4604-8E00-7D6B2FAB8F12}"/>
              </a:ext>
            </a:extLst>
          </p:cNvPr>
          <p:cNvGraphicFramePr>
            <a:graphicFrameLocks/>
          </p:cNvGraphicFramePr>
          <p:nvPr>
            <p:extLst>
              <p:ext uri="{D42A27DB-BD31-4B8C-83A1-F6EECF244321}">
                <p14:modId xmlns:p14="http://schemas.microsoft.com/office/powerpoint/2010/main" val="844700064"/>
              </p:ext>
            </p:extLst>
          </p:nvPr>
        </p:nvGraphicFramePr>
        <p:xfrm>
          <a:off x="643733" y="4164891"/>
          <a:ext cx="7848600" cy="2286000"/>
        </p:xfrm>
        <a:graphic>
          <a:graphicData uri="http://schemas.openxmlformats.org/drawingml/2006/table">
            <a:tbl>
              <a:tblPr/>
              <a:tblGrid>
                <a:gridCol w="9906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1385888">
                  <a:extLst>
                    <a:ext uri="{9D8B030D-6E8A-4147-A177-3AD203B41FA5}">
                      <a16:colId xmlns:a16="http://schemas.microsoft.com/office/drawing/2014/main" val="20003"/>
                    </a:ext>
                  </a:extLst>
                </a:gridCol>
                <a:gridCol w="1585912">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7350">
                  <a:extLst>
                    <a:ext uri="{9D8B030D-6E8A-4147-A177-3AD203B41FA5}">
                      <a16:colId xmlns:a16="http://schemas.microsoft.com/office/drawing/2014/main" val="20006"/>
                    </a:ext>
                  </a:extLst>
                </a:gridCol>
                <a:gridCol w="374650">
                  <a:extLst>
                    <a:ext uri="{9D8B030D-6E8A-4147-A177-3AD203B41FA5}">
                      <a16:colId xmlns:a16="http://schemas.microsoft.com/office/drawing/2014/main" val="20007"/>
                    </a:ext>
                  </a:extLst>
                </a:gridCol>
                <a:gridCol w="990600">
                  <a:extLst>
                    <a:ext uri="{9D8B030D-6E8A-4147-A177-3AD203B41FA5}">
                      <a16:colId xmlns:a16="http://schemas.microsoft.com/office/drawing/2014/main" val="20008"/>
                    </a:ext>
                  </a:extLst>
                </a:gridCol>
                <a:gridCol w="990600">
                  <a:extLst>
                    <a:ext uri="{9D8B030D-6E8A-4147-A177-3AD203B41FA5}">
                      <a16:colId xmlns:a16="http://schemas.microsoft.com/office/drawing/2014/main" val="20009"/>
                    </a:ext>
                  </a:extLst>
                </a:gridCol>
              </a:tblGrid>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FF0000"/>
                          </a:solidFill>
                          <a:effectLst/>
                          <a:latin typeface="Arial" charset="0"/>
                        </a:rPr>
                        <a:t>Input:</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FF0000"/>
                          </a:solidFill>
                          <a:effectLst/>
                          <a:latin typeface="Arial" charset="0"/>
                        </a:rPr>
                        <a:t>0</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FF0000"/>
                          </a:solidFill>
                          <a:effectLst/>
                          <a:latin typeface="Arial" charset="0"/>
                        </a:rPr>
                        <a:t>1</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dirty="0">
                          <a:ln>
                            <a:noFill/>
                          </a:ln>
                          <a:solidFill>
                            <a:srgbClr val="FF0000"/>
                          </a:solidFill>
                          <a:effectLst/>
                          <a:latin typeface="Arial" charset="0"/>
                          <a:sym typeface="Symbol" pitchFamily="18" charset="2"/>
                        </a:rPr>
                        <a:t></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dirty="0">
                          <a:ln>
                            <a:noFill/>
                          </a:ln>
                          <a:solidFill>
                            <a:srgbClr val="0070C0"/>
                          </a:solidFill>
                          <a:effectLst/>
                          <a:latin typeface="Arial" charset="0"/>
                        </a:rPr>
                        <a:t>Stack:</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0070C0"/>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0070C0"/>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rgbClr val="0070C0"/>
                          </a:solidFill>
                          <a:effectLst/>
                          <a:latin typeface="Arial" charset="0"/>
                          <a:sym typeface="Symbol" pitchFamily="18" charset="2"/>
                        </a:rPr>
                        <a:t></a:t>
                      </a:r>
                      <a:endParaRPr kumimoji="0" lang="en-US" altLang="en-US" sz="1600" b="1" i="0" u="none" strike="noStrike" cap="none" normalizeH="0" baseline="0">
                        <a:ln>
                          <a:noFill/>
                        </a:ln>
                        <a:solidFill>
                          <a:srgbClr val="0070C0"/>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0070C0"/>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0070C0"/>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rgbClr val="0070C0"/>
                          </a:solidFill>
                          <a:effectLst/>
                          <a:latin typeface="Arial" charset="0"/>
                          <a:sym typeface="Symbol" pitchFamily="18" charset="2"/>
                        </a:rPr>
                        <a:t></a:t>
                      </a:r>
                      <a:endParaRPr kumimoji="0" lang="en-US" altLang="en-US" sz="1600" b="1" i="0" u="none" strike="noStrike" cap="none" normalizeH="0" baseline="0">
                        <a:ln>
                          <a:noFill/>
                        </a:ln>
                        <a:solidFill>
                          <a:srgbClr val="0070C0"/>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0070C0"/>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0070C0"/>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dirty="0">
                          <a:ln>
                            <a:noFill/>
                          </a:ln>
                          <a:solidFill>
                            <a:srgbClr val="0070C0"/>
                          </a:solidFill>
                          <a:effectLst/>
                          <a:latin typeface="Arial" charset="0"/>
                          <a:sym typeface="Symbol" pitchFamily="18" charset="2"/>
                        </a:rPr>
                        <a:t></a:t>
                      </a:r>
                      <a:endParaRPr kumimoji="0" lang="en-US" altLang="en-US" sz="1600" b="1" i="0" u="none" strike="noStrike" cap="none" normalizeH="0" baseline="0" dirty="0">
                        <a:ln>
                          <a:noFill/>
                        </a:ln>
                        <a:solidFill>
                          <a:srgbClr val="0070C0"/>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1"/>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rPr>
                        <a:t>q</a:t>
                      </a:r>
                      <a:r>
                        <a:rPr kumimoji="0" lang="en-US" altLang="en-US" sz="1600" b="0" i="0" u="none" strike="noStrike" cap="none" normalizeH="0" baseline="-25000" dirty="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rPr>
                        <a:t>{(q</a:t>
                      </a:r>
                      <a:r>
                        <a:rPr kumimoji="0" lang="en-US" altLang="en-US" sz="1600" b="0" i="0" u="none" strike="noStrike" cap="none" normalizeH="0" baseline="-25000" dirty="0">
                          <a:ln>
                            <a:noFill/>
                          </a:ln>
                          <a:solidFill>
                            <a:schemeClr val="tx1"/>
                          </a:solidFill>
                          <a:effectLst/>
                          <a:latin typeface="Arial" charset="0"/>
                        </a:rPr>
                        <a:t>2</a:t>
                      </a:r>
                      <a:r>
                        <a:rPr kumimoji="0" lang="en-US" altLang="en-US" sz="1600" b="0" i="0" u="none" strike="noStrike" cap="none" normalizeH="0" baseline="0" dirty="0">
                          <a:ln>
                            <a:noFill/>
                          </a:ln>
                          <a:solidFill>
                            <a:schemeClr val="tx1"/>
                          </a:solidFill>
                          <a:effectLst/>
                          <a:latin typeface="Arial" charset="0"/>
                        </a:rPr>
                        <a:t>, </a:t>
                      </a:r>
                      <a:r>
                        <a:rPr kumimoji="0" lang="en-US" altLang="en-US" sz="1800" b="0" i="0" u="none" strike="noStrike" cap="none" normalizeH="0" baseline="0" dirty="0">
                          <a:ln>
                            <a:noFill/>
                          </a:ln>
                          <a:solidFill>
                            <a:schemeClr val="tx1"/>
                          </a:solidFill>
                          <a:effectLst/>
                          <a:latin typeface="Arial" charset="0"/>
                          <a:sym typeface="Symbol" pitchFamily="18" charset="2"/>
                        </a:rPr>
                        <a:t>$</a:t>
                      </a:r>
                      <a:r>
                        <a:rPr kumimoji="0" lang="en-US" altLang="en-US" sz="16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2"/>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rPr>
                        <a:t>q</a:t>
                      </a:r>
                      <a:r>
                        <a:rPr kumimoji="0" lang="en-US" altLang="en-US" sz="1600" b="0" i="0" u="none" strike="noStrike" cap="none" normalizeH="0" baseline="-25000" dirty="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2</a:t>
                      </a:r>
                      <a:r>
                        <a:rPr kumimoji="0" lang="en-US" altLang="en-US" sz="1600" b="0" i="0" u="none" strike="noStrike" cap="none" normalizeH="0" baseline="0">
                          <a:ln>
                            <a:noFill/>
                          </a:ln>
                          <a:solidFill>
                            <a:schemeClr val="tx1"/>
                          </a:solidFill>
                          <a:effectLst/>
                          <a:latin typeface="Arial" charset="0"/>
                        </a:rPr>
                        <a:t>, 0)}</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rPr>
                        <a:t>{(q</a:t>
                      </a:r>
                      <a:r>
                        <a:rPr kumimoji="0" lang="en-US" altLang="en-US" sz="1600" b="0" i="0" u="none" strike="noStrike" cap="none" normalizeH="0" baseline="-25000" dirty="0">
                          <a:ln>
                            <a:noFill/>
                          </a:ln>
                          <a:solidFill>
                            <a:schemeClr val="tx1"/>
                          </a:solidFill>
                          <a:effectLst/>
                          <a:latin typeface="Arial" charset="0"/>
                        </a:rPr>
                        <a:t>3</a:t>
                      </a:r>
                      <a:r>
                        <a:rPr kumimoji="0" lang="en-US" altLang="en-US" sz="1600" b="0" i="0" u="none" strike="noStrike" cap="none" normalizeH="0" baseline="0" dirty="0">
                          <a:ln>
                            <a:noFill/>
                          </a:ln>
                          <a:solidFill>
                            <a:schemeClr val="tx1"/>
                          </a:solidFill>
                          <a:effectLst/>
                          <a:latin typeface="Arial" charset="0"/>
                        </a:rPr>
                        <a:t>, </a:t>
                      </a:r>
                      <a:r>
                        <a:rPr kumimoji="0" lang="en-US" altLang="en-US" sz="1800" b="0" i="0" u="none" strike="noStrike" cap="none" normalizeH="0" baseline="0" dirty="0">
                          <a:ln>
                            <a:noFill/>
                          </a:ln>
                          <a:solidFill>
                            <a:schemeClr val="tx1"/>
                          </a:solidFill>
                          <a:effectLst/>
                          <a:latin typeface="Arial" charset="0"/>
                          <a:sym typeface="Symbol" pitchFamily="18" charset="2"/>
                        </a:rPr>
                        <a:t></a:t>
                      </a:r>
                      <a:r>
                        <a:rPr kumimoji="0" lang="en-US" altLang="en-US" sz="16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3"/>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4</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4"/>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61382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D7E734-F950-4A3A-AB9E-891A65E867A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C04B147-BF95-4CEC-A11E-201807C13830}"/>
              </a:ext>
            </a:extLst>
          </p:cNvPr>
          <p:cNvSpPr>
            <a:spLocks noGrp="1"/>
          </p:cNvSpPr>
          <p:nvPr>
            <p:ph type="body" sz="quarter" idx="12"/>
          </p:nvPr>
        </p:nvSpPr>
        <p:spPr/>
        <p:txBody>
          <a:bodyPr/>
          <a:lstStyle/>
          <a:p>
            <a:r>
              <a:rPr lang="en-US" dirty="0">
                <a:solidFill>
                  <a:srgbClr val="FF0000"/>
                </a:solidFill>
              </a:rPr>
              <a:t>Transition Table – State Diagram</a:t>
            </a:r>
          </a:p>
        </p:txBody>
      </p:sp>
      <p:sp>
        <p:nvSpPr>
          <p:cNvPr id="4" name="Content Placeholder 2">
            <a:extLst>
              <a:ext uri="{FF2B5EF4-FFF2-40B4-BE49-F238E27FC236}">
                <a16:creationId xmlns:a16="http://schemas.microsoft.com/office/drawing/2014/main" id="{6FBC8C89-8527-415B-8415-99A083687A16}"/>
              </a:ext>
            </a:extLst>
          </p:cNvPr>
          <p:cNvSpPr txBox="1">
            <a:spLocks/>
          </p:cNvSpPr>
          <p:nvPr/>
        </p:nvSpPr>
        <p:spPr>
          <a:xfrm>
            <a:off x="152400" y="914400"/>
            <a:ext cx="8839200" cy="5334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342900" lvl="1" indent="-342900"/>
            <a:r>
              <a:rPr lang="en-US" altLang="en-US" b="1" dirty="0">
                <a:solidFill>
                  <a:schemeClr val="bg2">
                    <a:lumMod val="50000"/>
                  </a:schemeClr>
                </a:solidFill>
                <a:sym typeface="Symbol" panose="05050102010706020507" pitchFamily="18" charset="2"/>
              </a:rPr>
              <a:t> is given in the following table, wherein blank entries signify .</a:t>
            </a:r>
          </a:p>
        </p:txBody>
      </p:sp>
      <p:graphicFrame>
        <p:nvGraphicFramePr>
          <p:cNvPr id="5" name="Group 171">
            <a:extLst>
              <a:ext uri="{FF2B5EF4-FFF2-40B4-BE49-F238E27FC236}">
                <a16:creationId xmlns:a16="http://schemas.microsoft.com/office/drawing/2014/main" id="{7C8BF061-91C5-4ADB-B212-256E3A8BCA00}"/>
              </a:ext>
            </a:extLst>
          </p:cNvPr>
          <p:cNvGraphicFramePr>
            <a:graphicFrameLocks/>
          </p:cNvGraphicFramePr>
          <p:nvPr>
            <p:extLst>
              <p:ext uri="{D42A27DB-BD31-4B8C-83A1-F6EECF244321}">
                <p14:modId xmlns:p14="http://schemas.microsoft.com/office/powerpoint/2010/main" val="3487940400"/>
              </p:ext>
            </p:extLst>
          </p:nvPr>
        </p:nvGraphicFramePr>
        <p:xfrm>
          <a:off x="609600" y="1447800"/>
          <a:ext cx="7848600" cy="2286000"/>
        </p:xfrm>
        <a:graphic>
          <a:graphicData uri="http://schemas.openxmlformats.org/drawingml/2006/table">
            <a:tbl>
              <a:tblPr/>
              <a:tblGrid>
                <a:gridCol w="9906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1385888">
                  <a:extLst>
                    <a:ext uri="{9D8B030D-6E8A-4147-A177-3AD203B41FA5}">
                      <a16:colId xmlns:a16="http://schemas.microsoft.com/office/drawing/2014/main" val="20003"/>
                    </a:ext>
                  </a:extLst>
                </a:gridCol>
                <a:gridCol w="1585912">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7350">
                  <a:extLst>
                    <a:ext uri="{9D8B030D-6E8A-4147-A177-3AD203B41FA5}">
                      <a16:colId xmlns:a16="http://schemas.microsoft.com/office/drawing/2014/main" val="20006"/>
                    </a:ext>
                  </a:extLst>
                </a:gridCol>
                <a:gridCol w="374650">
                  <a:extLst>
                    <a:ext uri="{9D8B030D-6E8A-4147-A177-3AD203B41FA5}">
                      <a16:colId xmlns:a16="http://schemas.microsoft.com/office/drawing/2014/main" val="20007"/>
                    </a:ext>
                  </a:extLst>
                </a:gridCol>
                <a:gridCol w="990600">
                  <a:extLst>
                    <a:ext uri="{9D8B030D-6E8A-4147-A177-3AD203B41FA5}">
                      <a16:colId xmlns:a16="http://schemas.microsoft.com/office/drawing/2014/main" val="20008"/>
                    </a:ext>
                  </a:extLst>
                </a:gridCol>
                <a:gridCol w="990600">
                  <a:extLst>
                    <a:ext uri="{9D8B030D-6E8A-4147-A177-3AD203B41FA5}">
                      <a16:colId xmlns:a16="http://schemas.microsoft.com/office/drawing/2014/main" val="20009"/>
                    </a:ext>
                  </a:extLst>
                </a:gridCol>
              </a:tblGrid>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dirty="0">
                          <a:ln>
                            <a:noFill/>
                          </a:ln>
                          <a:solidFill>
                            <a:schemeClr val="bg2">
                              <a:lumMod val="50000"/>
                            </a:schemeClr>
                          </a:solidFill>
                          <a:effectLst/>
                          <a:latin typeface="Arial" charset="0"/>
                        </a:rPr>
                        <a:t>Input:</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dirty="0">
                          <a:ln>
                            <a:noFill/>
                          </a:ln>
                          <a:solidFill>
                            <a:schemeClr val="bg2">
                              <a:lumMod val="50000"/>
                            </a:schemeClr>
                          </a:solidFill>
                          <a:effectLst/>
                          <a:latin typeface="Arial" charset="0"/>
                        </a:rPr>
                        <a:t>0</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dirty="0">
                          <a:ln>
                            <a:noFill/>
                          </a:ln>
                          <a:solidFill>
                            <a:schemeClr val="bg2">
                              <a:lumMod val="50000"/>
                            </a:schemeClr>
                          </a:solidFill>
                          <a:effectLst/>
                          <a:latin typeface="Arial" charset="0"/>
                        </a:rPr>
                        <a:t>1</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dirty="0">
                          <a:ln>
                            <a:noFill/>
                          </a:ln>
                          <a:solidFill>
                            <a:schemeClr val="bg2">
                              <a:lumMod val="50000"/>
                            </a:schemeClr>
                          </a:solidFill>
                          <a:effectLst/>
                          <a:latin typeface="Arial" charset="0"/>
                          <a:sym typeface="Symbol" pitchFamily="18" charset="2"/>
                        </a:rPr>
                        <a:t></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dirty="0">
                          <a:ln>
                            <a:noFill/>
                          </a:ln>
                          <a:solidFill>
                            <a:srgbClr val="FF0000"/>
                          </a:solidFill>
                          <a:effectLst/>
                          <a:latin typeface="Arial" charset="0"/>
                        </a:rPr>
                        <a:t>Stack:</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dirty="0">
                          <a:ln>
                            <a:noFill/>
                          </a:ln>
                          <a:solidFill>
                            <a:srgbClr val="FF0000"/>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dirty="0">
                          <a:ln>
                            <a:noFill/>
                          </a:ln>
                          <a:solidFill>
                            <a:srgbClr val="FF0000"/>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dirty="0">
                          <a:ln>
                            <a:noFill/>
                          </a:ln>
                          <a:solidFill>
                            <a:srgbClr val="FF0000"/>
                          </a:solidFill>
                          <a:effectLst/>
                          <a:latin typeface="Arial" charset="0"/>
                          <a:sym typeface="Symbol" pitchFamily="18" charset="2"/>
                        </a:rPr>
                        <a:t></a:t>
                      </a:r>
                      <a:endParaRPr kumimoji="0" lang="en-US" altLang="en-US" sz="1600" b="1" i="0" u="none" strike="noStrike" cap="none" normalizeH="0" baseline="0" dirty="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FF0000"/>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FF0000"/>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rgbClr val="FF0000"/>
                          </a:solidFill>
                          <a:effectLst/>
                          <a:latin typeface="Arial" charset="0"/>
                          <a:sym typeface="Symbol" pitchFamily="18" charset="2"/>
                        </a:rPr>
                        <a:t></a:t>
                      </a:r>
                      <a:endParaRPr kumimoji="0" lang="en-US" altLang="en-US" sz="1600" b="1" i="0" u="none" strike="noStrike" cap="none" normalizeH="0" baseline="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FF0000"/>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FF0000"/>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dirty="0">
                          <a:ln>
                            <a:noFill/>
                          </a:ln>
                          <a:solidFill>
                            <a:srgbClr val="FF0000"/>
                          </a:solidFill>
                          <a:effectLst/>
                          <a:latin typeface="Arial" charset="0"/>
                          <a:sym typeface="Symbol" pitchFamily="18" charset="2"/>
                        </a:rPr>
                        <a:t></a:t>
                      </a:r>
                      <a:endParaRPr kumimoji="0" lang="en-US" altLang="en-US" sz="1600" b="1" i="0" u="none" strike="noStrike" cap="none" normalizeH="0" baseline="0" dirty="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1"/>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rPr>
                        <a:t>q</a:t>
                      </a:r>
                      <a:r>
                        <a:rPr kumimoji="0" lang="en-US" altLang="en-US" sz="1600" b="0" i="0" u="none" strike="noStrike" cap="none" normalizeH="0" baseline="-25000" dirty="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charset="0"/>
                        </a:rPr>
                        <a:t>{(q</a:t>
                      </a:r>
                      <a:r>
                        <a:rPr kumimoji="0" lang="en-US" altLang="en-US" sz="1600" b="1" i="0" u="none" strike="noStrike" cap="none" normalizeH="0" baseline="-25000" dirty="0">
                          <a:ln>
                            <a:noFill/>
                          </a:ln>
                          <a:solidFill>
                            <a:schemeClr val="tx1"/>
                          </a:solidFill>
                          <a:effectLst/>
                          <a:latin typeface="Arial" charset="0"/>
                        </a:rPr>
                        <a:t>2</a:t>
                      </a:r>
                      <a:r>
                        <a:rPr kumimoji="0" lang="en-US" altLang="en-US" sz="1600" b="1" i="0" u="none" strike="noStrike" cap="none" normalizeH="0" baseline="0" dirty="0">
                          <a:ln>
                            <a:noFill/>
                          </a:ln>
                          <a:solidFill>
                            <a:schemeClr val="tx1"/>
                          </a:solidFill>
                          <a:effectLst/>
                          <a:latin typeface="Arial" charset="0"/>
                        </a:rPr>
                        <a:t>, </a:t>
                      </a:r>
                      <a:r>
                        <a:rPr kumimoji="0" lang="en-US" altLang="en-US" sz="1800" b="1" i="0" u="none" strike="noStrike" cap="none" normalizeH="0" baseline="0" dirty="0">
                          <a:ln>
                            <a:noFill/>
                          </a:ln>
                          <a:solidFill>
                            <a:schemeClr val="tx1"/>
                          </a:solidFill>
                          <a:effectLst/>
                          <a:latin typeface="Arial" charset="0"/>
                          <a:sym typeface="Symbol" pitchFamily="18" charset="2"/>
                        </a:rPr>
                        <a:t>$</a:t>
                      </a:r>
                      <a:r>
                        <a:rPr kumimoji="0" lang="en-US" altLang="en-US" sz="1600" b="1"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2"/>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rPr>
                        <a:t>q</a:t>
                      </a:r>
                      <a:r>
                        <a:rPr kumimoji="0" lang="en-US" altLang="en-US" sz="1600" b="0" i="0" u="none" strike="noStrike" cap="none" normalizeH="0" baseline="-25000" dirty="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charset="0"/>
                        </a:rPr>
                        <a:t>{(q</a:t>
                      </a:r>
                      <a:r>
                        <a:rPr kumimoji="0" lang="en-US" altLang="en-US" sz="1600" b="1" i="0" u="none" strike="noStrike" cap="none" normalizeH="0" baseline="-25000" dirty="0">
                          <a:ln>
                            <a:noFill/>
                          </a:ln>
                          <a:solidFill>
                            <a:schemeClr val="tx1"/>
                          </a:solidFill>
                          <a:effectLst/>
                          <a:latin typeface="Arial" charset="0"/>
                        </a:rPr>
                        <a:t>2</a:t>
                      </a:r>
                      <a:r>
                        <a:rPr kumimoji="0" lang="en-US" altLang="en-US" sz="1600" b="1" i="0" u="none" strike="noStrike" cap="none" normalizeH="0" baseline="0" dirty="0">
                          <a:ln>
                            <a:noFill/>
                          </a:ln>
                          <a:solidFill>
                            <a:schemeClr val="tx1"/>
                          </a:solidFill>
                          <a:effectLst/>
                          <a:latin typeface="Arial" charset="0"/>
                        </a:rPr>
                        <a:t>, 0)}</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charset="0"/>
                        </a:rPr>
                        <a:t>{(q</a:t>
                      </a:r>
                      <a:r>
                        <a:rPr kumimoji="0" lang="en-US" altLang="en-US" sz="1600" b="1" i="0" u="none" strike="noStrike" cap="none" normalizeH="0" baseline="-25000" dirty="0">
                          <a:ln>
                            <a:noFill/>
                          </a:ln>
                          <a:solidFill>
                            <a:schemeClr val="tx1"/>
                          </a:solidFill>
                          <a:effectLst/>
                          <a:latin typeface="Arial" charset="0"/>
                        </a:rPr>
                        <a:t>3</a:t>
                      </a:r>
                      <a:r>
                        <a:rPr kumimoji="0" lang="en-US" altLang="en-US" sz="1600" b="1" i="0" u="none" strike="noStrike" cap="none" normalizeH="0" baseline="0" dirty="0">
                          <a:ln>
                            <a:noFill/>
                          </a:ln>
                          <a:solidFill>
                            <a:schemeClr val="tx1"/>
                          </a:solidFill>
                          <a:effectLst/>
                          <a:latin typeface="Arial" charset="0"/>
                        </a:rPr>
                        <a:t>, </a:t>
                      </a:r>
                      <a:r>
                        <a:rPr kumimoji="0" lang="en-US" altLang="en-US" sz="1800" b="1" i="0" u="none" strike="noStrike" cap="none" normalizeH="0" baseline="0" dirty="0">
                          <a:ln>
                            <a:noFill/>
                          </a:ln>
                          <a:solidFill>
                            <a:schemeClr val="tx1"/>
                          </a:solidFill>
                          <a:effectLst/>
                          <a:latin typeface="Arial" charset="0"/>
                          <a:sym typeface="Symbol" pitchFamily="18" charset="2"/>
                        </a:rPr>
                        <a:t></a:t>
                      </a:r>
                      <a:r>
                        <a:rPr kumimoji="0" lang="en-US" altLang="en-US" sz="1600" b="1"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3"/>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rPr>
                        <a:t>q</a:t>
                      </a:r>
                      <a:r>
                        <a:rPr kumimoji="0" lang="en-US" altLang="en-US" sz="1600" b="0" i="0" u="none" strike="noStrike" cap="none" normalizeH="0" baseline="-25000" dirty="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charset="0"/>
                        </a:rPr>
                        <a:t>{(q</a:t>
                      </a:r>
                      <a:r>
                        <a:rPr kumimoji="0" lang="en-US" altLang="en-US" sz="1600" b="1" i="0" u="none" strike="noStrike" cap="none" normalizeH="0" baseline="-25000" dirty="0">
                          <a:ln>
                            <a:noFill/>
                          </a:ln>
                          <a:solidFill>
                            <a:schemeClr val="tx1"/>
                          </a:solidFill>
                          <a:effectLst/>
                          <a:latin typeface="Arial" charset="0"/>
                        </a:rPr>
                        <a:t>3</a:t>
                      </a:r>
                      <a:r>
                        <a:rPr kumimoji="0" lang="en-US" altLang="en-US" sz="1600" b="1" i="0" u="none" strike="noStrike" cap="none" normalizeH="0" baseline="0" dirty="0">
                          <a:ln>
                            <a:noFill/>
                          </a:ln>
                          <a:solidFill>
                            <a:schemeClr val="tx1"/>
                          </a:solidFill>
                          <a:effectLst/>
                          <a:latin typeface="Arial" charset="0"/>
                        </a:rPr>
                        <a:t>, </a:t>
                      </a:r>
                      <a:r>
                        <a:rPr kumimoji="0" lang="en-US" altLang="en-US" sz="1800" b="1" i="0" u="none" strike="noStrike" cap="none" normalizeH="0" baseline="0" dirty="0">
                          <a:ln>
                            <a:noFill/>
                          </a:ln>
                          <a:solidFill>
                            <a:schemeClr val="tx1"/>
                          </a:solidFill>
                          <a:effectLst/>
                          <a:latin typeface="Arial" charset="0"/>
                          <a:sym typeface="Symbol" pitchFamily="18" charset="2"/>
                        </a:rPr>
                        <a:t></a:t>
                      </a:r>
                      <a:r>
                        <a:rPr kumimoji="0" lang="en-US" altLang="en-US" sz="1600" b="1"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{(q</a:t>
                      </a:r>
                      <a:r>
                        <a:rPr kumimoji="0" lang="en-US" altLang="en-US" sz="1600" b="1" i="0" u="none" strike="noStrike" cap="none" normalizeH="0" baseline="-25000">
                          <a:ln>
                            <a:noFill/>
                          </a:ln>
                          <a:solidFill>
                            <a:schemeClr val="tx1"/>
                          </a:solidFill>
                          <a:effectLst/>
                          <a:latin typeface="Arial" charset="0"/>
                        </a:rPr>
                        <a:t>4</a:t>
                      </a:r>
                      <a:r>
                        <a:rPr kumimoji="0" lang="en-US" altLang="en-US" sz="1600" b="1" i="0" u="none" strike="noStrike" cap="none" normalizeH="0" baseline="0">
                          <a:ln>
                            <a:noFill/>
                          </a:ln>
                          <a:solidFill>
                            <a:schemeClr val="tx1"/>
                          </a:solidFill>
                          <a:effectLst/>
                          <a:latin typeface="Arial" charset="0"/>
                        </a:rPr>
                        <a:t>, </a:t>
                      </a:r>
                      <a:r>
                        <a:rPr kumimoji="0" lang="en-US" altLang="en-US" sz="1800" b="1" i="0" u="none" strike="noStrike" cap="none" normalizeH="0" baseline="0">
                          <a:ln>
                            <a:noFill/>
                          </a:ln>
                          <a:solidFill>
                            <a:schemeClr val="tx1"/>
                          </a:solidFill>
                          <a:effectLst/>
                          <a:latin typeface="Arial" charset="0"/>
                          <a:sym typeface="Symbol" pitchFamily="18" charset="2"/>
                        </a:rPr>
                        <a:t></a:t>
                      </a:r>
                      <a:r>
                        <a:rPr kumimoji="0" lang="en-US" altLang="en-US" sz="1600" b="1"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4"/>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rPr>
                        <a:t>q</a:t>
                      </a:r>
                      <a:r>
                        <a:rPr kumimoji="0" lang="en-US" altLang="en-US" sz="1600" b="0" i="0" u="none" strike="noStrike" cap="none" normalizeH="0" baseline="-25000" dirty="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 name="Oval 4">
            <a:extLst>
              <a:ext uri="{FF2B5EF4-FFF2-40B4-BE49-F238E27FC236}">
                <a16:creationId xmlns:a16="http://schemas.microsoft.com/office/drawing/2014/main" id="{E8E7A308-651B-4DEF-8A26-58B94081C36F}"/>
              </a:ext>
            </a:extLst>
          </p:cNvPr>
          <p:cNvSpPr>
            <a:spLocks noChangeArrowheads="1"/>
          </p:cNvSpPr>
          <p:nvPr/>
        </p:nvSpPr>
        <p:spPr bwMode="auto">
          <a:xfrm>
            <a:off x="1981200" y="3892296"/>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7" name="Oval 5">
            <a:extLst>
              <a:ext uri="{FF2B5EF4-FFF2-40B4-BE49-F238E27FC236}">
                <a16:creationId xmlns:a16="http://schemas.microsoft.com/office/drawing/2014/main" id="{F9E86821-A0A4-4019-9CBE-C77AFD3091CA}"/>
              </a:ext>
            </a:extLst>
          </p:cNvPr>
          <p:cNvSpPr>
            <a:spLocks noChangeArrowheads="1"/>
          </p:cNvSpPr>
          <p:nvPr/>
        </p:nvSpPr>
        <p:spPr bwMode="auto">
          <a:xfrm>
            <a:off x="1981200" y="5644896"/>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8" name="Oval 6">
            <a:extLst>
              <a:ext uri="{FF2B5EF4-FFF2-40B4-BE49-F238E27FC236}">
                <a16:creationId xmlns:a16="http://schemas.microsoft.com/office/drawing/2014/main" id="{7D38FA89-83AF-4487-AA39-4F4877478F48}"/>
              </a:ext>
            </a:extLst>
          </p:cNvPr>
          <p:cNvSpPr>
            <a:spLocks noChangeArrowheads="1"/>
          </p:cNvSpPr>
          <p:nvPr/>
        </p:nvSpPr>
        <p:spPr bwMode="auto">
          <a:xfrm>
            <a:off x="5334000" y="5644896"/>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9" name="Oval 7">
            <a:extLst>
              <a:ext uri="{FF2B5EF4-FFF2-40B4-BE49-F238E27FC236}">
                <a16:creationId xmlns:a16="http://schemas.microsoft.com/office/drawing/2014/main" id="{8F7D73BA-DF9E-4B68-83E6-EDD19E666BA3}"/>
              </a:ext>
            </a:extLst>
          </p:cNvPr>
          <p:cNvSpPr>
            <a:spLocks noChangeArrowheads="1"/>
          </p:cNvSpPr>
          <p:nvPr/>
        </p:nvSpPr>
        <p:spPr bwMode="auto">
          <a:xfrm>
            <a:off x="5334000" y="3892296"/>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10" name="Line 8">
            <a:extLst>
              <a:ext uri="{FF2B5EF4-FFF2-40B4-BE49-F238E27FC236}">
                <a16:creationId xmlns:a16="http://schemas.microsoft.com/office/drawing/2014/main" id="{EAEE9DB1-F516-482A-8E87-964D4CFA3931}"/>
              </a:ext>
            </a:extLst>
          </p:cNvPr>
          <p:cNvSpPr>
            <a:spLocks noChangeShapeType="1"/>
          </p:cNvSpPr>
          <p:nvPr/>
        </p:nvSpPr>
        <p:spPr bwMode="auto">
          <a:xfrm>
            <a:off x="1295400" y="4197096"/>
            <a:ext cx="685800" cy="0"/>
          </a:xfrm>
          <a:prstGeom prst="line">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1" name="AutoShape 9">
            <a:extLst>
              <a:ext uri="{FF2B5EF4-FFF2-40B4-BE49-F238E27FC236}">
                <a16:creationId xmlns:a16="http://schemas.microsoft.com/office/drawing/2014/main" id="{0AC36044-FE04-4739-BA1F-3AF9FDEAEECA}"/>
              </a:ext>
            </a:extLst>
          </p:cNvPr>
          <p:cNvCxnSpPr>
            <a:cxnSpLocks noChangeShapeType="1"/>
            <a:stCxn id="6" idx="6"/>
            <a:endCxn id="9" idx="2"/>
          </p:cNvCxnSpPr>
          <p:nvPr/>
        </p:nvCxnSpPr>
        <p:spPr bwMode="auto">
          <a:xfrm>
            <a:off x="2590800" y="4197096"/>
            <a:ext cx="274320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0">
            <a:extLst>
              <a:ext uri="{FF2B5EF4-FFF2-40B4-BE49-F238E27FC236}">
                <a16:creationId xmlns:a16="http://schemas.microsoft.com/office/drawing/2014/main" id="{3598AA5C-4D71-4029-BD00-D32392C292F2}"/>
              </a:ext>
            </a:extLst>
          </p:cNvPr>
          <p:cNvCxnSpPr>
            <a:cxnSpLocks noChangeShapeType="1"/>
            <a:stCxn id="8" idx="2"/>
            <a:endCxn id="7" idx="6"/>
          </p:cNvCxnSpPr>
          <p:nvPr/>
        </p:nvCxnSpPr>
        <p:spPr bwMode="auto">
          <a:xfrm flipH="1">
            <a:off x="2609850" y="5949696"/>
            <a:ext cx="272415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1">
            <a:extLst>
              <a:ext uri="{FF2B5EF4-FFF2-40B4-BE49-F238E27FC236}">
                <a16:creationId xmlns:a16="http://schemas.microsoft.com/office/drawing/2014/main" id="{4A99314E-CDC3-4EF2-B286-B26C9AF9F5EC}"/>
              </a:ext>
            </a:extLst>
          </p:cNvPr>
          <p:cNvCxnSpPr>
            <a:cxnSpLocks noChangeShapeType="1"/>
            <a:stCxn id="9" idx="4"/>
            <a:endCxn id="8" idx="0"/>
          </p:cNvCxnSpPr>
          <p:nvPr/>
        </p:nvCxnSpPr>
        <p:spPr bwMode="auto">
          <a:xfrm>
            <a:off x="5638800" y="4501896"/>
            <a:ext cx="0" cy="114300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AF4BF9A7-DAA7-4782-9B1F-711BE68C7A34}"/>
              </a:ext>
            </a:extLst>
          </p:cNvPr>
          <p:cNvCxnSpPr>
            <a:cxnSpLocks noChangeShapeType="1"/>
            <a:stCxn id="8" idx="7"/>
            <a:endCxn id="8" idx="5"/>
          </p:cNvCxnSpPr>
          <p:nvPr/>
        </p:nvCxnSpPr>
        <p:spPr bwMode="auto">
          <a:xfrm rot="5400000" flipV="1">
            <a:off x="5639594" y="5948902"/>
            <a:ext cx="431800" cy="1588"/>
          </a:xfrm>
          <a:prstGeom prst="curvedConnector5">
            <a:avLst>
              <a:gd name="adj1" fmla="val -1472"/>
              <a:gd name="adj2" fmla="val 26900000"/>
              <a:gd name="adj3" fmla="val 108454"/>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4">
            <a:extLst>
              <a:ext uri="{FF2B5EF4-FFF2-40B4-BE49-F238E27FC236}">
                <a16:creationId xmlns:a16="http://schemas.microsoft.com/office/drawing/2014/main" id="{2FF411EC-428D-4EE2-9941-59CD26E4815E}"/>
              </a:ext>
            </a:extLst>
          </p:cNvPr>
          <p:cNvSpPr txBox="1">
            <a:spLocks noChangeArrowheads="1"/>
          </p:cNvSpPr>
          <p:nvPr/>
        </p:nvSpPr>
        <p:spPr bwMode="auto">
          <a:xfrm>
            <a:off x="3048000" y="3816096"/>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Wingdings" panose="05000000000000000000" pitchFamily="2" charset="2"/>
              </a:rPr>
              <a:t>$</a:t>
            </a:r>
          </a:p>
        </p:txBody>
      </p:sp>
      <p:sp>
        <p:nvSpPr>
          <p:cNvPr id="16" name="Text Box 15">
            <a:extLst>
              <a:ext uri="{FF2B5EF4-FFF2-40B4-BE49-F238E27FC236}">
                <a16:creationId xmlns:a16="http://schemas.microsoft.com/office/drawing/2014/main" id="{E7242A48-4A21-4E06-8C7C-3089CCE23D37}"/>
              </a:ext>
            </a:extLst>
          </p:cNvPr>
          <p:cNvSpPr txBox="1">
            <a:spLocks noChangeArrowheads="1"/>
          </p:cNvSpPr>
          <p:nvPr/>
        </p:nvSpPr>
        <p:spPr bwMode="auto">
          <a:xfrm>
            <a:off x="6172200" y="420027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0</a:t>
            </a:r>
          </a:p>
        </p:txBody>
      </p:sp>
      <p:sp>
        <p:nvSpPr>
          <p:cNvPr id="17" name="Text Box 16">
            <a:extLst>
              <a:ext uri="{FF2B5EF4-FFF2-40B4-BE49-F238E27FC236}">
                <a16:creationId xmlns:a16="http://schemas.microsoft.com/office/drawing/2014/main" id="{B8F48B85-427F-4FE1-9878-2152FB83CF86}"/>
              </a:ext>
            </a:extLst>
          </p:cNvPr>
          <p:cNvSpPr txBox="1">
            <a:spLocks noChangeArrowheads="1"/>
          </p:cNvSpPr>
          <p:nvPr/>
        </p:nvSpPr>
        <p:spPr bwMode="auto">
          <a:xfrm>
            <a:off x="5613400" y="4820984"/>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8" name="Text Box 17">
            <a:extLst>
              <a:ext uri="{FF2B5EF4-FFF2-40B4-BE49-F238E27FC236}">
                <a16:creationId xmlns:a16="http://schemas.microsoft.com/office/drawing/2014/main" id="{A73D29FE-8394-4FDC-AD9B-DFB59FA43D3C}"/>
              </a:ext>
            </a:extLst>
          </p:cNvPr>
          <p:cNvSpPr txBox="1">
            <a:spLocks noChangeArrowheads="1"/>
          </p:cNvSpPr>
          <p:nvPr/>
        </p:nvSpPr>
        <p:spPr bwMode="auto">
          <a:xfrm>
            <a:off x="3276600" y="5949696"/>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Wingdings" panose="05000000000000000000" pitchFamily="2" charset="2"/>
              </a:rPr>
              <a:t>$</a:t>
            </a:r>
            <a:r>
              <a:rPr lang="en-US" altLang="en-US"/>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9" name="Text Box 18">
            <a:extLst>
              <a:ext uri="{FF2B5EF4-FFF2-40B4-BE49-F238E27FC236}">
                <a16:creationId xmlns:a16="http://schemas.microsoft.com/office/drawing/2014/main" id="{F42D3EE7-B207-42F6-BEC4-2453C5DA0121}"/>
              </a:ext>
            </a:extLst>
          </p:cNvPr>
          <p:cNvSpPr txBox="1">
            <a:spLocks noChangeArrowheads="1"/>
          </p:cNvSpPr>
          <p:nvPr/>
        </p:nvSpPr>
        <p:spPr bwMode="auto">
          <a:xfrm>
            <a:off x="5867400" y="5390896"/>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cxnSp>
        <p:nvCxnSpPr>
          <p:cNvPr id="20" name="AutoShape 13">
            <a:extLst>
              <a:ext uri="{FF2B5EF4-FFF2-40B4-BE49-F238E27FC236}">
                <a16:creationId xmlns:a16="http://schemas.microsoft.com/office/drawing/2014/main" id="{9EA855A1-45C6-43CF-9D43-40AA861EDB1A}"/>
              </a:ext>
            </a:extLst>
          </p:cNvPr>
          <p:cNvCxnSpPr>
            <a:cxnSpLocks noChangeShapeType="1"/>
          </p:cNvCxnSpPr>
          <p:nvPr/>
        </p:nvCxnSpPr>
        <p:spPr bwMode="auto">
          <a:xfrm rot="5400000" flipV="1">
            <a:off x="5652294" y="4175665"/>
            <a:ext cx="431800" cy="1588"/>
          </a:xfrm>
          <a:prstGeom prst="curvedConnector5">
            <a:avLst>
              <a:gd name="adj1" fmla="val -1472"/>
              <a:gd name="adj2" fmla="val 26900000"/>
              <a:gd name="adj3" fmla="val 108454"/>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80126140"/>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tailEnd type="triangle" w="lg" len="lg"/>
        </a:ln>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IUB 2020" id="{EBA029C1-AACE-419E-9D5E-BE1EB647BFF2}" vid="{8F14B8F4-3BA1-4A65-8093-677A63F897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AIUB 2020</Template>
  <TotalTime>2240</TotalTime>
  <Words>1782</Words>
  <Application>Microsoft Office PowerPoint</Application>
  <PresentationFormat>On-screen Show (4:3)</PresentationFormat>
  <Paragraphs>396</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Cambria Math</vt:lpstr>
      <vt:lpstr>Corbel</vt:lpstr>
      <vt:lpstr>Courier New</vt:lpstr>
      <vt:lpstr>Monotype Corsiva</vt:lpstr>
      <vt:lpstr>Source Sans Pro</vt:lpstr>
      <vt:lpstr>Times New Roman</vt:lpstr>
      <vt:lpstr>Wingdings</vt:lpstr>
      <vt:lpstr>AIUB 2020</vt:lpstr>
      <vt:lpstr>Context-Free Languages (CFL) Pushdown Automata (PDA)</vt:lpstr>
      <vt:lpstr>PowerPoint Presentation</vt:lpstr>
      <vt:lpstr>PowerPoint Presentation</vt:lpstr>
      <vt:lpstr>PowerPoint Presentation</vt:lpstr>
      <vt:lpstr>PowerPoint Presentation</vt:lpstr>
      <vt:lpstr>Pushdown Automata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Dr. Afroza Nahar</cp:lastModifiedBy>
  <cp:revision>334</cp:revision>
  <dcterms:created xsi:type="dcterms:W3CDTF">2020-07-03T15:11:23Z</dcterms:created>
  <dcterms:modified xsi:type="dcterms:W3CDTF">2023-11-06T03:43:00Z</dcterms:modified>
</cp:coreProperties>
</file>