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89" r:id="rId5"/>
    <p:sldId id="311" r:id="rId6"/>
    <p:sldId id="312" r:id="rId7"/>
    <p:sldId id="313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264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5D5CC5-0180-2499-BF44-814FAFC02885}" v="3" dt="2023-07-11T18:29:52.149"/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8af104d25881a76eec3314f3c81b0173c079232e991e782643ebce3eb1b1717a::" providerId="AD" clId="Web-{665D5CC5-0180-2499-BF44-814FAFC02885}"/>
    <pc:docChg chg="modSld">
      <pc:chgData name="Guest User" userId="S::urn:spo:anon#8af104d25881a76eec3314f3c81b0173c079232e991e782643ebce3eb1b1717a::" providerId="AD" clId="Web-{665D5CC5-0180-2499-BF44-814FAFC02885}" dt="2023-07-11T18:29:52.149" v="2" actId="1076"/>
      <pc:docMkLst>
        <pc:docMk/>
      </pc:docMkLst>
      <pc:sldChg chg="modSp">
        <pc:chgData name="Guest User" userId="S::urn:spo:anon#8af104d25881a76eec3314f3c81b0173c079232e991e782643ebce3eb1b1717a::" providerId="AD" clId="Web-{665D5CC5-0180-2499-BF44-814FAFC02885}" dt="2023-07-11T18:29:52.149" v="2" actId="1076"/>
        <pc:sldMkLst>
          <pc:docMk/>
          <pc:sldMk cId="2753611301" sldId="289"/>
        </pc:sldMkLst>
        <pc:picChg chg="mod">
          <ac:chgData name="Guest User" userId="S::urn:spo:anon#8af104d25881a76eec3314f3c81b0173c079232e991e782643ebce3eb1b1717a::" providerId="AD" clId="Web-{665D5CC5-0180-2499-BF44-814FAFC02885}" dt="2023-07-11T18:29:52.149" v="2" actId="1076"/>
          <ac:picMkLst>
            <pc:docMk/>
            <pc:sldMk cId="2753611301" sldId="289"/>
            <ac:picMk id="7" creationId="{00000000-0000-0000-0000-000000000000}"/>
          </ac:picMkLst>
        </pc:pic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player.com/slide/9120741/" TargetMode="External"/><Relationship Id="rId2" Type="http://schemas.openxmlformats.org/officeDocument/2006/relationships/hyperlink" Target="https://www.slideshare.net/mohammedarif89/midpoint-circle-algo?qid=33e02b6e-628f-4b43-afcb-ea838ebf72c9&amp;v=&amp;b=&amp;from_search=2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studyresearch.in/2018/03/11/bresenhams-circle-algorithm/" TargetMode="External"/><Relationship Id="rId4" Type="http://schemas.openxmlformats.org/officeDocument/2006/relationships/hyperlink" Target="https://en.wikipedia.org/wiki/Midpoint_circle_algorith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Scan Conversation (Part 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18444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37435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23890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65615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Fall 2021-2022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/>
                        <a:t>MAHFUJUR RAHMAN,   </a:t>
                      </a:r>
                      <a:r>
                        <a:rPr lang="en-US" b="1" i="1"/>
                        <a:t>mahfuj@aiub.edu</a:t>
                      </a:r>
                      <a:endParaRPr lang="en-US" b="1" i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if E Selected</a:t>
            </a:r>
            <a:endParaRPr lang="x-none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58" y="2197509"/>
            <a:ext cx="7156865" cy="383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6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if SE Selected</a:t>
            </a:r>
            <a:endParaRPr lang="x-none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94" y="2389239"/>
            <a:ext cx="7783011" cy="342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7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Finally</a:t>
            </a:r>
            <a:endParaRPr lang="x-none"/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017" y="2241755"/>
            <a:ext cx="6167966" cy="349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60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Mathematics (Question) : Center 0,0</a:t>
            </a:r>
            <a:endParaRPr lang="x-none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73" y="2271251"/>
            <a:ext cx="808785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88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Mathematics (solution)</a:t>
            </a:r>
            <a:endParaRPr lang="x-none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78" y="2285999"/>
            <a:ext cx="8011643" cy="389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56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Mathematics (solution)</a:t>
            </a:r>
            <a:endParaRPr lang="x-none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68" y="2227005"/>
            <a:ext cx="7983064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2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Mathematics (solution)</a:t>
            </a:r>
            <a:endParaRPr lang="x-none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78" y="2227005"/>
            <a:ext cx="8011643" cy="377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12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Mathematics (solution): Final Pixels</a:t>
            </a:r>
            <a:endParaRPr lang="x-none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/>
              <a:t>       (</a:t>
            </a:r>
            <a:r>
              <a:rPr lang="en-US" sz="2800" err="1"/>
              <a:t>x,y</a:t>
            </a:r>
            <a:r>
              <a:rPr lang="en-US" sz="2800"/>
              <a:t>)= (1,10)</a:t>
            </a:r>
          </a:p>
          <a:p>
            <a:pPr marL="1243584" lvl="4" indent="0">
              <a:buNone/>
            </a:pPr>
            <a:r>
              <a:rPr lang="en-US" sz="2800"/>
              <a:t>  (2,10)</a:t>
            </a:r>
          </a:p>
          <a:p>
            <a:pPr marL="1243584" lvl="4" indent="0">
              <a:buNone/>
            </a:pPr>
            <a:r>
              <a:rPr lang="en-US" sz="2800"/>
              <a:t>  (3,10)</a:t>
            </a:r>
          </a:p>
          <a:p>
            <a:pPr marL="1243584" lvl="4" indent="0">
              <a:buNone/>
            </a:pPr>
            <a:r>
              <a:rPr lang="en-US" sz="2800"/>
              <a:t>   (4,9)</a:t>
            </a:r>
          </a:p>
          <a:p>
            <a:pPr marL="1243584" lvl="4" indent="0">
              <a:buNone/>
            </a:pPr>
            <a:r>
              <a:rPr lang="en-US" sz="2800"/>
              <a:t>   (5,9)</a:t>
            </a:r>
          </a:p>
          <a:p>
            <a:pPr marL="1243584" lvl="4" indent="0">
              <a:buNone/>
            </a:pPr>
            <a:r>
              <a:rPr lang="en-US" sz="2800"/>
              <a:t>   (6,8)</a:t>
            </a:r>
          </a:p>
          <a:p>
            <a:pPr marL="1243584" lvl="4" indent="0">
              <a:buNone/>
            </a:pPr>
            <a:r>
              <a:rPr lang="en-US" sz="2800"/>
              <a:t>   (7,7)</a:t>
            </a:r>
          </a:p>
        </p:txBody>
      </p:sp>
    </p:spTree>
    <p:extLst>
      <p:ext uri="{BB962C8B-B14F-4D97-AF65-F5344CB8AC3E}">
        <p14:creationId xmlns:p14="http://schemas.microsoft.com/office/powerpoint/2010/main" val="3710628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Mathematics (Question): if center is not 0,0</a:t>
            </a:r>
            <a:endParaRPr lang="x-none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/>
              <a:t>       </a:t>
            </a:r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84" y="2090799"/>
            <a:ext cx="7935432" cy="392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80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Mathematics (solution): if center is not zero</a:t>
            </a:r>
            <a:endParaRPr lang="x-none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/>
              <a:t>       </a:t>
            </a:r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0" y="2212257"/>
            <a:ext cx="8097380" cy="409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9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8"/>
            <a:ext cx="7905135" cy="363866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300">
                <a:solidFill>
                  <a:schemeClr val="tx1"/>
                </a:solidFill>
              </a:rPr>
              <a:t>Midpoint Circle Algorithm (Derivation)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300">
                <a:solidFill>
                  <a:schemeClr val="tx1"/>
                </a:solidFill>
              </a:rPr>
              <a:t>Midpoint Circle Algorithm (Mathematics)</a:t>
            </a:r>
          </a:p>
          <a:p>
            <a:pPr marL="342900" indent="-342900">
              <a:buAutoNum type="arabicPeriod"/>
            </a:pPr>
            <a:endParaRPr lang="en-US" sz="230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Mathematics (solution): if center is not zero</a:t>
            </a:r>
            <a:endParaRPr lang="x-none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/>
              <a:t>       </a:t>
            </a:r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52" y="2507226"/>
            <a:ext cx="7849695" cy="353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83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Mathematics (solution): if center is not zero</a:t>
            </a:r>
            <a:endParaRPr lang="x-none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/>
              <a:t>       </a:t>
            </a:r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84" y="2344993"/>
            <a:ext cx="7935432" cy="346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64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Mathematics (solution): if center is not zero</a:t>
            </a:r>
            <a:endParaRPr lang="x-none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/>
              <a:t>      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2722853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/>
              <a:t>       (</a:t>
            </a:r>
            <a:r>
              <a:rPr lang="en-US" sz="2800" err="1"/>
              <a:t>x,y</a:t>
            </a:r>
            <a:r>
              <a:rPr lang="en-US" sz="2800"/>
              <a:t>)= (3,12)</a:t>
            </a:r>
          </a:p>
          <a:p>
            <a:pPr marL="1243584" lvl="4" indent="0">
              <a:buNone/>
            </a:pPr>
            <a:r>
              <a:rPr lang="en-US" sz="2800"/>
              <a:t>  (4,12)</a:t>
            </a:r>
          </a:p>
          <a:p>
            <a:pPr marL="1243584" lvl="4" indent="0">
              <a:buNone/>
            </a:pPr>
            <a:r>
              <a:rPr lang="en-US" sz="2800"/>
              <a:t>  (5,12)</a:t>
            </a:r>
          </a:p>
          <a:p>
            <a:pPr marL="1243584" lvl="4" indent="0">
              <a:buNone/>
            </a:pPr>
            <a:r>
              <a:rPr lang="en-US" sz="2800"/>
              <a:t>   (6,11)</a:t>
            </a:r>
          </a:p>
          <a:p>
            <a:pPr marL="1243584" lvl="4" indent="0">
              <a:buNone/>
            </a:pPr>
            <a:r>
              <a:rPr lang="en-US" sz="2800"/>
              <a:t>   (7,11)</a:t>
            </a:r>
          </a:p>
          <a:p>
            <a:pPr marL="1243584" lvl="4" indent="0">
              <a:buNone/>
            </a:pPr>
            <a:r>
              <a:rPr lang="en-US" sz="2800"/>
              <a:t>   (8,10)</a:t>
            </a:r>
          </a:p>
          <a:p>
            <a:pPr marL="1243584" lvl="4" indent="0">
              <a:buNone/>
            </a:pPr>
            <a:r>
              <a:rPr lang="en-US" sz="2800"/>
              <a:t>   (9,9)</a:t>
            </a:r>
          </a:p>
        </p:txBody>
      </p:sp>
    </p:spTree>
    <p:extLst>
      <p:ext uri="{BB962C8B-B14F-4D97-AF65-F5344CB8AC3E}">
        <p14:creationId xmlns:p14="http://schemas.microsoft.com/office/powerpoint/2010/main" val="4104823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521497"/>
            <a:ext cx="83475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Foley, van Dam, </a:t>
            </a:r>
            <a:r>
              <a:rPr lang="en-US" sz="2800" err="1"/>
              <a:t>Feiner</a:t>
            </a:r>
            <a:r>
              <a:rPr lang="en-US" sz="280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err="1"/>
              <a:t>Schaum's</a:t>
            </a:r>
            <a:r>
              <a:rPr lang="en-US" sz="280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Peter Shirley Steve </a:t>
            </a:r>
            <a:r>
              <a:rPr lang="en-US" sz="2800" err="1"/>
              <a:t>Marschner</a:t>
            </a:r>
            <a:r>
              <a:rPr lang="en-US" sz="2800"/>
              <a:t> , “Fundamental of computer graphics”, Third Edition.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506748"/>
            <a:ext cx="80325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lang="en-US"/>
              <a:t>Chapter 3:  Basic Raster Graphics Algorithm for Drawing 2D Primitives.</a:t>
            </a:r>
          </a:p>
          <a:p>
            <a:pPr lvl="0" algn="just"/>
            <a:r>
              <a:rPr lang="en-US"/>
              <a:t> Foley, van Dam, </a:t>
            </a:r>
            <a:r>
              <a:rPr lang="en-US" err="1"/>
              <a:t>Feiner</a:t>
            </a:r>
            <a:r>
              <a:rPr lang="en-US"/>
              <a:t>, Hughes, Computer Graphics: principles and practice, 2</a:t>
            </a:r>
            <a:r>
              <a:rPr lang="en-US" baseline="30000"/>
              <a:t>nd</a:t>
            </a:r>
            <a:r>
              <a:rPr lang="en-US"/>
              <a:t> ed.</a:t>
            </a:r>
          </a:p>
          <a:p>
            <a:pPr lvl="0" algn="just"/>
            <a:endParaRPr lang="en-US"/>
          </a:p>
          <a:p>
            <a:pPr lvl="0" algn="just"/>
            <a:r>
              <a:rPr lang="en-US">
                <a:hlinkClick r:id="rId2"/>
              </a:rPr>
              <a:t>https://www.slideshare.net/mohammedarif89/midpoint-circle-algo?</a:t>
            </a:r>
          </a:p>
          <a:p>
            <a:pPr lvl="0" algn="just"/>
            <a:r>
              <a:rPr lang="en-US" err="1">
                <a:hlinkClick r:id="rId2"/>
              </a:rPr>
              <a:t>qid</a:t>
            </a:r>
            <a:r>
              <a:rPr lang="en-US">
                <a:hlinkClick r:id="rId2"/>
              </a:rPr>
              <a:t>=33e02b6e-628f-4b43-afcb-ea838ebf72c9&amp;v=&amp;b=&amp;</a:t>
            </a:r>
            <a:r>
              <a:rPr lang="en-US" err="1">
                <a:hlinkClick r:id="rId2"/>
              </a:rPr>
              <a:t>from_search</a:t>
            </a:r>
            <a:r>
              <a:rPr lang="en-US">
                <a:hlinkClick r:id="rId2"/>
              </a:rPr>
              <a:t>=2</a:t>
            </a:r>
            <a:endParaRPr lang="en-US"/>
          </a:p>
          <a:p>
            <a:pPr lvl="0" algn="just"/>
            <a:endParaRPr lang="en-US"/>
          </a:p>
          <a:p>
            <a:pPr lvl="0" algn="just"/>
            <a:r>
              <a:rPr lang="en-US">
                <a:hlinkClick r:id="rId3"/>
              </a:rPr>
              <a:t>https://slideplayer.com/slide/9120741/</a:t>
            </a:r>
            <a:endParaRPr lang="en-US"/>
          </a:p>
          <a:p>
            <a:pPr lvl="0" algn="just"/>
            <a:endParaRPr lang="en-US"/>
          </a:p>
          <a:p>
            <a:pPr lvl="0" algn="just"/>
            <a:r>
              <a:rPr lang="en-US">
                <a:hlinkClick r:id="rId4"/>
              </a:rPr>
              <a:t>https://en.wikipedia.org/wiki/Midpoint_circle_algorithm</a:t>
            </a:r>
            <a:endParaRPr lang="en-US"/>
          </a:p>
          <a:p>
            <a:pPr lvl="0" algn="just"/>
            <a:endParaRPr lang="en-US"/>
          </a:p>
          <a:p>
            <a:pPr lvl="0" algn="just"/>
            <a:r>
              <a:rPr lang="en-US">
                <a:hlinkClick r:id="rId5"/>
              </a:rPr>
              <a:t>https://studyresearch.in/2018/03/11/bresenhams-circle-algorithm/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x-none"/>
          </a:p>
        </p:txBody>
      </p:sp>
      <p:sp>
        <p:nvSpPr>
          <p:cNvPr id="3" name="Rectangle 2"/>
          <p:cNvSpPr/>
          <p:nvPr/>
        </p:nvSpPr>
        <p:spPr>
          <a:xfrm>
            <a:off x="294967" y="2300748"/>
            <a:ext cx="85098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/>
              <a:t>In computer graphics, the midpoint circle algorithm is an algorithm used to determine the points needed for rasterizing a circle. </a:t>
            </a:r>
            <a:r>
              <a:rPr lang="en-US" sz="2800" err="1"/>
              <a:t>Bresenham's</a:t>
            </a:r>
            <a:r>
              <a:rPr lang="en-US" sz="2800"/>
              <a:t> circle </a:t>
            </a:r>
            <a:r>
              <a:rPr lang="en-US" sz="2800" err="1"/>
              <a:t>algorithmis</a:t>
            </a:r>
            <a:r>
              <a:rPr lang="en-US" sz="2800"/>
              <a:t> derived from the midpoint circle algorithm</a:t>
            </a:r>
          </a:p>
          <a:p>
            <a:pPr algn="just"/>
            <a:endParaRPr lang="en-US" sz="32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9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Concept</a:t>
            </a:r>
            <a:endParaRPr lang="x-none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49" y="2536417"/>
            <a:ext cx="5900737" cy="362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3611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Concept</a:t>
            </a:r>
            <a:endParaRPr lang="x-none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97" y="2227006"/>
            <a:ext cx="5311006" cy="390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1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Concept</a:t>
            </a:r>
            <a:endParaRPr lang="x-none"/>
          </a:p>
        </p:txBody>
      </p:sp>
      <p:pic>
        <p:nvPicPr>
          <p:cNvPr id="7" name="Content Placeholder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14" y="2256504"/>
            <a:ext cx="8227971" cy="377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9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Derivation</a:t>
            </a:r>
            <a:endParaRPr lang="x-none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15" y="2186170"/>
            <a:ext cx="7933818" cy="393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64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How to chose E/SE</a:t>
            </a:r>
            <a:endParaRPr lang="x-none"/>
          </a:p>
        </p:txBody>
      </p:sp>
      <p:pic>
        <p:nvPicPr>
          <p:cNvPr id="7" name="Content Placeholder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27" y="2182762"/>
            <a:ext cx="5696745" cy="358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0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Find </a:t>
            </a:r>
            <a:r>
              <a:rPr lang="en-US" err="1"/>
              <a:t>dstart</a:t>
            </a:r>
            <a:endParaRPr lang="x-none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017" y="2256503"/>
            <a:ext cx="6167966" cy="352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1369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Application>Microsoft Office PowerPoint</Application>
  <PresentationFormat>On-screen Show (4:3)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Spectrum</vt:lpstr>
      <vt:lpstr>Scan Conversation (Part 1)</vt:lpstr>
      <vt:lpstr>Lecture Outline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revision>1</cp:revision>
  <dcterms:created xsi:type="dcterms:W3CDTF">2018-12-10T17:20:29Z</dcterms:created>
  <dcterms:modified xsi:type="dcterms:W3CDTF">2023-07-11T18:29:57Z</dcterms:modified>
</cp:coreProperties>
</file>