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2" r:id="rId6"/>
    <p:sldId id="268" r:id="rId7"/>
    <p:sldId id="270" r:id="rId8"/>
    <p:sldId id="269" r:id="rId9"/>
    <p:sldId id="271" r:id="rId10"/>
    <p:sldId id="266" r:id="rId11"/>
    <p:sldId id="272" r:id="rId12"/>
    <p:sldId id="273" r:id="rId13"/>
    <p:sldId id="274" r:id="rId14"/>
    <p:sldId id="283" r:id="rId15"/>
    <p:sldId id="284" r:id="rId16"/>
    <p:sldId id="275" r:id="rId17"/>
    <p:sldId id="276" r:id="rId18"/>
    <p:sldId id="258" r:id="rId19"/>
    <p:sldId id="277" r:id="rId20"/>
    <p:sldId id="278" r:id="rId21"/>
    <p:sldId id="280" r:id="rId22"/>
    <p:sldId id="281" r:id="rId23"/>
    <p:sldId id="279"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24"/>
  </p:normalViewPr>
  <p:slideViewPr>
    <p:cSldViewPr snapToGrid="0" snapToObjects="1">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9/18/2022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9/18/2022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Data_structure"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Structures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5404086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1.1</a:t>
                      </a:r>
                      <a:endParaRPr lang="en-US" dirty="0"/>
                    </a:p>
                  </a:txBody>
                  <a:tcPr/>
                </a:tc>
                <a:tc>
                  <a:txBody>
                    <a:bodyPr/>
                    <a:lstStyle/>
                    <a:p>
                      <a:r>
                        <a:rPr lang="en-US" dirty="0"/>
                        <a:t>Week No:</a:t>
                      </a:r>
                    </a:p>
                  </a:txBody>
                  <a:tcPr/>
                </a:tc>
                <a:tc>
                  <a:txBody>
                    <a:bodyPr/>
                    <a:lstStyle/>
                    <a:p>
                      <a:r>
                        <a:rPr lang="en-US" dirty="0" smtClean="0"/>
                        <a:t>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Prof. Dr. Md. </a:t>
                      </a:r>
                      <a:r>
                        <a:rPr lang="en-US" i="1" dirty="0" err="1" smtClean="0"/>
                        <a:t>Asraf</a:t>
                      </a:r>
                      <a:r>
                        <a:rPr lang="en-US" i="1" dirty="0" smtClean="0"/>
                        <a:t> Ali, email:</a:t>
                      </a:r>
                      <a:r>
                        <a:rPr lang="en-US" i="1" baseline="0" dirty="0" smtClean="0"/>
                        <a:t> asrafali@aiub.edu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Contents</a:t>
            </a:r>
            <a:endParaRPr lang="en-US" dirty="0"/>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Mid-term</a:t>
            </a:r>
          </a:p>
          <a:p>
            <a:pPr marL="742950" lvl="1" indent="-285750" algn="just">
              <a:buFont typeface="Courier New" panose="02070309020205020404" pitchFamily="49" charset="0"/>
              <a:buChar char="o"/>
            </a:pPr>
            <a:r>
              <a:rPr lang="en-US" dirty="0" smtClean="0"/>
              <a:t>Arrays [1D &amp; 2D]</a:t>
            </a:r>
          </a:p>
          <a:p>
            <a:pPr marL="742950" lvl="1" indent="-285750" algn="just">
              <a:buFont typeface="Courier New" panose="02070309020205020404" pitchFamily="49" charset="0"/>
              <a:buChar char="o"/>
            </a:pPr>
            <a:r>
              <a:rPr lang="en-US" dirty="0" smtClean="0"/>
              <a:t>Pointer, String, Structure</a:t>
            </a:r>
          </a:p>
          <a:p>
            <a:pPr marL="742950" lvl="1" indent="-285750" algn="just">
              <a:buFont typeface="Courier New" panose="02070309020205020404" pitchFamily="49" charset="0"/>
              <a:buChar char="o"/>
            </a:pPr>
            <a:r>
              <a:rPr lang="en-US" dirty="0" smtClean="0"/>
              <a:t>Stack &amp; Queue</a:t>
            </a:r>
          </a:p>
          <a:p>
            <a:pPr marL="742950" lvl="1" indent="-285750" algn="just">
              <a:buFont typeface="Courier New" panose="02070309020205020404" pitchFamily="49" charset="0"/>
              <a:buChar char="o"/>
            </a:pPr>
            <a:r>
              <a:rPr lang="en-US" dirty="0" smtClean="0"/>
              <a:t>Application of Stack &amp; Queue</a:t>
            </a:r>
          </a:p>
          <a:p>
            <a:pPr marL="742950" lvl="1" indent="-285750" algn="just">
              <a:buFont typeface="Courier New" panose="02070309020205020404" pitchFamily="49" charset="0"/>
              <a:buChar char="o"/>
            </a:pPr>
            <a:r>
              <a:rPr lang="en-US" dirty="0" smtClean="0"/>
              <a:t>Searching &amp; Sorting</a:t>
            </a:r>
            <a:endParaRPr lang="en-US" dirty="0"/>
          </a:p>
          <a:p>
            <a:pPr marL="285750" indent="-285750" algn="just">
              <a:buFont typeface="Wingdings" panose="05000000000000000000" pitchFamily="2" charset="2"/>
              <a:buChar char="q"/>
            </a:pPr>
            <a:r>
              <a:rPr lang="en-US" dirty="0" smtClean="0"/>
              <a:t>Final-term</a:t>
            </a:r>
            <a:endParaRPr lang="en-US" dirty="0"/>
          </a:p>
          <a:p>
            <a:pPr marL="742950" lvl="1" indent="-285750" algn="just">
              <a:buFont typeface="Courier New" panose="02070309020205020404" pitchFamily="49" charset="0"/>
              <a:buChar char="o"/>
            </a:pPr>
            <a:r>
              <a:rPr lang="en-US" dirty="0" smtClean="0"/>
              <a:t>Linked Lists [Singly &amp; Doubly]</a:t>
            </a:r>
            <a:endParaRPr lang="en-US" dirty="0"/>
          </a:p>
          <a:p>
            <a:pPr marL="742950" lvl="1" indent="-285750" algn="just">
              <a:buFont typeface="Courier New" panose="02070309020205020404" pitchFamily="49" charset="0"/>
              <a:buChar char="o"/>
            </a:pPr>
            <a:r>
              <a:rPr lang="en-US" dirty="0" smtClean="0"/>
              <a:t>Introduction to Trees</a:t>
            </a:r>
          </a:p>
          <a:p>
            <a:pPr marL="742950" lvl="1" indent="-285750" algn="just">
              <a:buFont typeface="Courier New" panose="02070309020205020404" pitchFamily="49" charset="0"/>
              <a:buChar char="o"/>
            </a:pPr>
            <a:r>
              <a:rPr lang="en-US" dirty="0" smtClean="0"/>
              <a:t>Binary Search Tree, Heap Tree</a:t>
            </a:r>
          </a:p>
          <a:p>
            <a:pPr marL="742950" lvl="1" indent="-285750" algn="just">
              <a:buFont typeface="Courier New" panose="02070309020205020404" pitchFamily="49" charset="0"/>
              <a:buChar char="o"/>
            </a:pPr>
            <a:r>
              <a:rPr lang="en-US" dirty="0" smtClean="0"/>
              <a:t>Introduction to Graphs</a:t>
            </a:r>
            <a:endParaRPr lang="en-US" dirty="0"/>
          </a:p>
          <a:p>
            <a:pPr marL="742950" lvl="1" indent="-285750" algn="just">
              <a:buFont typeface="Courier New" panose="02070309020205020404" pitchFamily="49" charset="0"/>
              <a:buChar char="o"/>
            </a:pPr>
            <a:r>
              <a:rPr lang="en-US" dirty="0" smtClean="0"/>
              <a:t>Generating </a:t>
            </a:r>
            <a:r>
              <a:rPr lang="en-US" b="1" dirty="0" smtClean="0"/>
              <a:t>M</a:t>
            </a:r>
            <a:r>
              <a:rPr lang="en-US" dirty="0" smtClean="0"/>
              <a:t>inimum </a:t>
            </a:r>
            <a:r>
              <a:rPr lang="en-US" b="1" dirty="0" smtClean="0"/>
              <a:t>S</a:t>
            </a:r>
            <a:r>
              <a:rPr lang="en-US" dirty="0" smtClean="0"/>
              <a:t>panning </a:t>
            </a:r>
            <a:r>
              <a:rPr lang="en-US" b="1" dirty="0" smtClean="0"/>
              <a:t>T</a:t>
            </a:r>
            <a:r>
              <a:rPr lang="en-US" dirty="0" smtClean="0"/>
              <a:t>ree from Graph [Prim’s &amp; </a:t>
            </a:r>
            <a:r>
              <a:rPr lang="en-US" dirty="0" err="1" smtClean="0"/>
              <a:t>Kruskal’s</a:t>
            </a:r>
            <a:r>
              <a:rPr lang="en-US" dirty="0" smtClean="0"/>
              <a:t> Algorithms]</a:t>
            </a:r>
          </a:p>
          <a:p>
            <a:pPr marL="742950" lvl="1" indent="-285750" algn="just">
              <a:buFont typeface="Courier New" panose="02070309020205020404" pitchFamily="49" charset="0"/>
              <a:buChar char="o"/>
            </a:pPr>
            <a:r>
              <a:rPr lang="en-US" dirty="0" smtClean="0"/>
              <a:t>Graph Traversals [BFS &amp; DFS]</a:t>
            </a:r>
            <a:endParaRPr lang="en-US" dirty="0"/>
          </a:p>
        </p:txBody>
      </p:sp>
    </p:spTree>
    <p:extLst>
      <p:ext uri="{BB962C8B-B14F-4D97-AF65-F5344CB8AC3E}">
        <p14:creationId xmlns:p14="http://schemas.microsoft.com/office/powerpoint/2010/main" val="4139577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Evaluation</a:t>
            </a:r>
            <a:endParaRPr lang="en-US" dirty="0"/>
          </a:p>
        </p:txBody>
      </p:sp>
      <p:graphicFrame>
        <p:nvGraphicFramePr>
          <p:cNvPr id="5" name="Content Placeholder 6"/>
          <p:cNvGraphicFramePr>
            <a:graphicFrameLocks/>
          </p:cNvGraphicFramePr>
          <p:nvPr>
            <p:extLst>
              <p:ext uri="{D42A27DB-BD31-4B8C-83A1-F6EECF244321}">
                <p14:modId xmlns:p14="http://schemas.microsoft.com/office/powerpoint/2010/main" val="3373414442"/>
              </p:ext>
            </p:extLst>
          </p:nvPr>
        </p:nvGraphicFramePr>
        <p:xfrm>
          <a:off x="310733" y="2143759"/>
          <a:ext cx="8528466" cy="3961196"/>
        </p:xfrm>
        <a:graphic>
          <a:graphicData uri="http://schemas.openxmlformats.org/drawingml/2006/table">
            <a:tbl>
              <a:tblPr firstRow="1" firstCol="1" lastRow="1" lastCol="1" bandRow="1" bandCol="1">
                <a:tableStyleId>{F5AB1C69-6EDB-4FF4-983F-18BD219EF322}</a:tableStyleId>
              </a:tblPr>
              <a:tblGrid>
                <a:gridCol w="1639291"/>
                <a:gridCol w="5063125"/>
                <a:gridCol w="1083853"/>
                <a:gridCol w="742197"/>
              </a:tblGrid>
              <a:tr h="257413">
                <a:tc rowSpan="6">
                  <a:txBody>
                    <a:bodyPr/>
                    <a:lstStyle/>
                    <a:p>
                      <a:pPr marL="0" marR="0">
                        <a:spcBef>
                          <a:spcPts val="0"/>
                        </a:spcBef>
                        <a:spcAft>
                          <a:spcPts val="0"/>
                        </a:spcAft>
                      </a:pPr>
                      <a:r>
                        <a:rPr lang="en-US" sz="1800" dirty="0" smtClean="0">
                          <a:effectLst/>
                        </a:rPr>
                        <a:t>Mid-term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b="0" kern="1200" dirty="0" smtClean="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b="0" dirty="0" smtClean="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smtClean="0">
                          <a:effectLst/>
                        </a:rPr>
                        <a:t>40%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Lab</a:t>
                      </a:r>
                      <a:r>
                        <a:rPr lang="en-US" sz="1800" baseline="0" dirty="0" smtClean="0">
                          <a:solidFill>
                            <a:sysClr val="windowText" lastClr="000000"/>
                          </a:solidFill>
                          <a:effectLst/>
                        </a:rPr>
                        <a:t> Evaluations</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20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Assignment</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10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Mid-term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Midterm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rowSpan="6">
                  <a:txBody>
                    <a:bodyPr/>
                    <a:lstStyle/>
                    <a:p>
                      <a:pPr marL="0" marR="0">
                        <a:spcBef>
                          <a:spcPts val="0"/>
                        </a:spcBef>
                        <a:spcAft>
                          <a:spcPts val="0"/>
                        </a:spcAft>
                      </a:pPr>
                      <a:r>
                        <a:rPr lang="en-US" sz="1800" b="1" dirty="0" smtClean="0">
                          <a:effectLst/>
                        </a:rPr>
                        <a:t>Final-term</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p>
                      <a:pPr marL="0" marR="0">
                        <a:spcBef>
                          <a:spcPts val="0"/>
                        </a:spcBef>
                        <a:spcAft>
                          <a:spcPts val="0"/>
                        </a:spcAft>
                      </a:pPr>
                      <a:r>
                        <a:rPr lang="en-US" sz="1800" dirty="0">
                          <a:effectLst/>
                        </a:rPr>
                        <a:t> </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US" sz="1800" kern="1200" dirty="0" smtClean="0">
                          <a:solidFill>
                            <a:sysClr val="windowText" lastClr="000000"/>
                          </a:solidFill>
                          <a:effectLst/>
                        </a:rPr>
                        <a:t>2 Quizzes (Best One)</a:t>
                      </a:r>
                      <a:endParaRPr lang="en-US" sz="1800" b="0" kern="1200" dirty="0">
                        <a:solidFill>
                          <a:sysClr val="windowText" lastClr="000000"/>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smtClean="0">
                          <a:solidFill>
                            <a:sysClr val="windowText" lastClr="000000"/>
                          </a:solidFill>
                          <a:effectLst/>
                        </a:rPr>
                        <a:t>20</a:t>
                      </a:r>
                      <a:endParaRPr lang="en-US" sz="1800" b="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6">
                  <a:txBody>
                    <a:bodyPr/>
                    <a:lstStyle/>
                    <a:p>
                      <a:pPr marL="0" marR="0" algn="r">
                        <a:spcBef>
                          <a:spcPts val="0"/>
                        </a:spcBef>
                        <a:spcAft>
                          <a:spcPts val="0"/>
                        </a:spcAft>
                      </a:pPr>
                      <a:r>
                        <a:rPr lang="en-US" sz="1800" kern="1200" dirty="0" smtClean="0">
                          <a:effectLst/>
                        </a:rPr>
                        <a:t>60%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Lab</a:t>
                      </a:r>
                      <a:r>
                        <a:rPr lang="en-US" sz="1800" baseline="0" dirty="0" smtClean="0">
                          <a:solidFill>
                            <a:sysClr val="windowText" lastClr="000000"/>
                          </a:solidFill>
                          <a:effectLst/>
                        </a:rPr>
                        <a:t> Evaluations</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20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Assignment</a:t>
                      </a:r>
                      <a:endParaRPr lang="en-US" sz="1800" dirty="0" smtClean="0">
                        <a:solidFill>
                          <a:sysClr val="windowText" lastClr="000000"/>
                        </a:solidFill>
                        <a:effectLst/>
                        <a:latin typeface="+mn-lt"/>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ysClr val="windowText" lastClr="000000"/>
                          </a:solidFill>
                          <a:effectLst/>
                        </a:rPr>
                        <a:t>10</a:t>
                      </a:r>
                      <a:endParaRPr lang="en-US" sz="1800" dirty="0" smtClean="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Theory &amp; Lab Class Attendance</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7413">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Final-term Written Exam</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40</a:t>
                      </a:r>
                      <a:endParaRPr lang="en-US" sz="1800"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vMerge="1">
                  <a:txBody>
                    <a:bodyPr/>
                    <a:lstStyle/>
                    <a:p>
                      <a:pPr marL="0" marR="0">
                        <a:spcBef>
                          <a:spcPts val="0"/>
                        </a:spcBef>
                        <a:spcAft>
                          <a:spcPts val="0"/>
                        </a:spcAft>
                      </a:pP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tc>
                <a:tc>
                  <a:txBody>
                    <a:bodyPr/>
                    <a:lstStyle/>
                    <a:p>
                      <a:pPr marL="0" marR="0">
                        <a:spcBef>
                          <a:spcPts val="0"/>
                        </a:spcBef>
                        <a:spcAft>
                          <a:spcPts val="0"/>
                        </a:spcAft>
                      </a:pPr>
                      <a:r>
                        <a:rPr lang="en-US" sz="1800" dirty="0" smtClean="0">
                          <a:solidFill>
                            <a:sysClr val="windowText" lastClr="000000"/>
                          </a:solidFill>
                          <a:effectLst/>
                        </a:rPr>
                        <a:t>Final Term Total</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algn="r">
                        <a:spcBef>
                          <a:spcPts val="0"/>
                        </a:spcBef>
                        <a:spcAft>
                          <a:spcPts val="0"/>
                        </a:spcAft>
                      </a:pPr>
                      <a:r>
                        <a:rPr lang="en-US" sz="1800" dirty="0">
                          <a:solidFill>
                            <a:sysClr val="windowText" lastClr="000000"/>
                          </a:solidFill>
                          <a:effectLst/>
                        </a:rPr>
                        <a:t>100</a:t>
                      </a:r>
                      <a:endParaRPr lang="en-US" sz="1800" b="1" dirty="0">
                        <a:solidFill>
                          <a:sysClr val="windowText" lastClr="000000"/>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marL="0" marR="0" algn="r">
                        <a:spcBef>
                          <a:spcPts val="0"/>
                        </a:spcBef>
                        <a:spcAft>
                          <a:spcPts val="0"/>
                        </a:spcAft>
                      </a:pPr>
                      <a:endParaRPr lang="en-US" sz="18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3079">
                <a:tc>
                  <a:txBody>
                    <a:bodyPr/>
                    <a:lstStyle/>
                    <a:p>
                      <a:pPr marL="0" marR="0">
                        <a:spcBef>
                          <a:spcPts val="0"/>
                        </a:spcBef>
                        <a:spcAft>
                          <a:spcPts val="0"/>
                        </a:spcAft>
                      </a:pPr>
                      <a:r>
                        <a:rPr lang="en-US" sz="1800" dirty="0">
                          <a:effectLst/>
                        </a:rPr>
                        <a:t>Grand Total</a:t>
                      </a:r>
                      <a:endParaRPr lang="en-US" sz="1800" b="1" dirty="0">
                        <a:solidFill>
                          <a:schemeClr val="tx1"/>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spcBef>
                          <a:spcPts val="0"/>
                        </a:spcBef>
                        <a:spcAft>
                          <a:spcPts val="0"/>
                        </a:spcAft>
                      </a:pPr>
                      <a:r>
                        <a:rPr lang="en-US" sz="1800" dirty="0" smtClean="0">
                          <a:effectLst/>
                        </a:rPr>
                        <a:t>Final Grade of the Course</a:t>
                      </a:r>
                      <a:endParaRPr lang="en-US" sz="1800" dirty="0">
                        <a:solidFill>
                          <a:schemeClr val="tx1"/>
                        </a:solidFill>
                        <a:effectLst/>
                        <a:latin typeface="Times New Roman" panose="02020603050405020304" pitchFamily="18" charset="0"/>
                        <a:ea typeface="MS Mincho" panose="02020609040205080304" pitchFamily="49" charset="-128"/>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r">
                        <a:spcBef>
                          <a:spcPts val="0"/>
                        </a:spcBef>
                        <a:spcAft>
                          <a:spcPts val="0"/>
                        </a:spcAft>
                      </a:pPr>
                      <a:r>
                        <a:rPr lang="en-US" sz="1800" kern="1200" dirty="0" smtClean="0">
                          <a:effectLst/>
                        </a:rPr>
                        <a:t>100</a:t>
                      </a:r>
                      <a:endParaRPr lang="en-US" sz="1800" b="1" kern="1200" dirty="0">
                        <a:solidFill>
                          <a:schemeClr val="tx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357002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36933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To be filled-up by individual course teachers according their requirements… </a:t>
            </a:r>
            <a:endParaRPr lang="en-US" dirty="0"/>
          </a:p>
        </p:txBody>
      </p:sp>
    </p:spTree>
    <p:extLst>
      <p:ext uri="{BB962C8B-B14F-4D97-AF65-F5344CB8AC3E}">
        <p14:creationId xmlns:p14="http://schemas.microsoft.com/office/powerpoint/2010/main" val="1342653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Structures</a:t>
            </a:r>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What is </a:t>
            </a:r>
            <a:r>
              <a:rPr lang="en-US" i="1" dirty="0"/>
              <a:t>Data</a:t>
            </a:r>
            <a:r>
              <a:rPr lang="en-US" dirty="0" smtClean="0"/>
              <a:t>?</a:t>
            </a:r>
          </a:p>
          <a:p>
            <a:pPr marL="742950" lvl="1" indent="-285750" algn="just">
              <a:buFont typeface="Courier New" panose="02070309020205020404" pitchFamily="49" charset="0"/>
              <a:buChar char="o"/>
            </a:pPr>
            <a:r>
              <a:rPr lang="en-US" dirty="0" smtClean="0"/>
              <a:t>Data </a:t>
            </a:r>
            <a:r>
              <a:rPr lang="en-US" dirty="0"/>
              <a:t>means raw facts or information that can be processed to get results.</a:t>
            </a:r>
          </a:p>
          <a:p>
            <a:pPr algn="just"/>
            <a:endParaRPr lang="en-US" dirty="0"/>
          </a:p>
          <a:p>
            <a:pPr marL="285750" indent="-285750" algn="just">
              <a:buFont typeface="Wingdings" panose="05000000000000000000" pitchFamily="2" charset="2"/>
              <a:buChar char="q"/>
            </a:pPr>
            <a:r>
              <a:rPr lang="en-US" dirty="0"/>
              <a:t>What is </a:t>
            </a:r>
            <a:r>
              <a:rPr lang="en-US" i="1" dirty="0" smtClean="0"/>
              <a:t>Structure</a:t>
            </a:r>
            <a:r>
              <a:rPr lang="en-US" dirty="0" smtClean="0"/>
              <a:t>?</a:t>
            </a:r>
          </a:p>
          <a:p>
            <a:pPr marL="742950" lvl="1" indent="-285750" algn="just">
              <a:buFont typeface="Courier New" panose="02070309020205020404" pitchFamily="49" charset="0"/>
              <a:buChar char="o"/>
            </a:pPr>
            <a:r>
              <a:rPr lang="en-US" dirty="0" smtClean="0"/>
              <a:t>Some </a:t>
            </a:r>
            <a:r>
              <a:rPr lang="en-US" dirty="0"/>
              <a:t>elementary items constitute a unit and that unit may be considered as a structure. </a:t>
            </a:r>
          </a:p>
          <a:p>
            <a:pPr lvl="1" algn="just"/>
            <a:endParaRPr lang="en-US" dirty="0" smtClean="0"/>
          </a:p>
          <a:p>
            <a:pPr marL="742950" lvl="1" indent="-285750" algn="just">
              <a:buFont typeface="Courier New" panose="02070309020205020404" pitchFamily="49" charset="0"/>
              <a:buChar char="o"/>
            </a:pPr>
            <a:r>
              <a:rPr lang="en-US" dirty="0" smtClean="0"/>
              <a:t>A </a:t>
            </a:r>
            <a:r>
              <a:rPr lang="en-US" dirty="0"/>
              <a:t>structure may be treated as a frame where we organize some elementary items in different ways. </a:t>
            </a:r>
          </a:p>
        </p:txBody>
      </p:sp>
    </p:spTree>
    <p:extLst>
      <p:ext uri="{BB962C8B-B14F-4D97-AF65-F5344CB8AC3E}">
        <p14:creationId xmlns:p14="http://schemas.microsoft.com/office/powerpoint/2010/main" val="39229573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t>
            </a:r>
            <a:r>
              <a:rPr lang="en-US" dirty="0" smtClean="0"/>
              <a:t>Structures</a:t>
            </a:r>
            <a:endParaRPr lang="en-US" dirty="0"/>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So, what is </a:t>
            </a:r>
            <a:r>
              <a:rPr lang="en-US" i="1" dirty="0"/>
              <a:t>Data Structure</a:t>
            </a:r>
            <a:r>
              <a:rPr lang="en-US" dirty="0" smtClean="0"/>
              <a:t>?</a:t>
            </a:r>
          </a:p>
          <a:p>
            <a:pPr marL="742950" lvl="1" indent="-285750" algn="just">
              <a:buFont typeface="Courier New" panose="02070309020205020404" pitchFamily="49" charset="0"/>
              <a:buChar char="o"/>
            </a:pPr>
            <a:r>
              <a:rPr lang="en-US" dirty="0" smtClean="0"/>
              <a:t>Data </a:t>
            </a:r>
            <a:r>
              <a:rPr lang="en-US" dirty="0"/>
              <a:t>structure is a structure where we organize elementary data items in different ways and there exits structural relationship among the items so that it can be used efficiently.</a:t>
            </a:r>
          </a:p>
          <a:p>
            <a:pPr lvl="1" algn="just"/>
            <a:endParaRPr lang="en-US" dirty="0"/>
          </a:p>
          <a:p>
            <a:pPr marL="742950" lvl="1" indent="-285750" algn="just">
              <a:buFont typeface="Courier New" panose="02070309020205020404" pitchFamily="49" charset="0"/>
              <a:buChar char="o"/>
            </a:pPr>
            <a:r>
              <a:rPr lang="en-US" dirty="0"/>
              <a:t>In other words, a data structure is means of structural relationships of elementary data items for storing and retrieving data in computer’s memory. </a:t>
            </a:r>
          </a:p>
        </p:txBody>
      </p:sp>
      <p:sp>
        <p:nvSpPr>
          <p:cNvPr id="4" name="Subtitle 2"/>
          <p:cNvSpPr>
            <a:spLocks noGrp="1"/>
          </p:cNvSpPr>
          <p:nvPr>
            <p:ph type="subTitle" idx="1"/>
          </p:nvPr>
        </p:nvSpPr>
        <p:spPr>
          <a:xfrm>
            <a:off x="476205" y="1532427"/>
            <a:ext cx="2789509" cy="484632"/>
          </a:xfrm>
        </p:spPr>
        <p:txBody>
          <a:bodyPr/>
          <a:lstStyle/>
          <a:p>
            <a:r>
              <a:rPr lang="en-US" dirty="0" smtClean="0"/>
              <a:t>Definition</a:t>
            </a:r>
            <a:endParaRPr lang="en-US" dirty="0"/>
          </a:p>
        </p:txBody>
      </p:sp>
    </p:spTree>
    <p:extLst>
      <p:ext uri="{BB962C8B-B14F-4D97-AF65-F5344CB8AC3E}">
        <p14:creationId xmlns:p14="http://schemas.microsoft.com/office/powerpoint/2010/main" val="2528553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Elements of a Data Structure</a:t>
            </a:r>
            <a:endParaRPr lang="en-US" sz="2600" b="1" dirty="0">
              <a:solidFill>
                <a:schemeClr val="tx1"/>
              </a:solidFill>
            </a:endParaRPr>
          </a:p>
          <a:p>
            <a:pPr marL="0" indent="0">
              <a:buNone/>
            </a:pPr>
            <a:endParaRPr lang="en-US" sz="2600" b="1" dirty="0">
              <a:solidFill>
                <a:schemeClr val="tx1"/>
              </a:solidFill>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94091"/>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Usually elementary data items are the </a:t>
            </a:r>
            <a:r>
              <a:rPr lang="en-US" b="1" i="1" dirty="0">
                <a:solidFill>
                  <a:srgbClr val="0070C0"/>
                </a:solidFill>
              </a:rPr>
              <a:t>elements</a:t>
            </a:r>
            <a:r>
              <a:rPr lang="en-US" dirty="0"/>
              <a:t> of a data </a:t>
            </a:r>
            <a:r>
              <a:rPr lang="en-US" dirty="0" smtClean="0"/>
              <a:t>structure.</a:t>
            </a:r>
          </a:p>
          <a:p>
            <a:pPr algn="just"/>
            <a:endParaRPr lang="en-US" dirty="0" smtClean="0"/>
          </a:p>
          <a:p>
            <a:pPr marL="285750" indent="-285750" algn="just">
              <a:buFont typeface="Wingdings" panose="05000000000000000000" pitchFamily="2" charset="2"/>
              <a:buChar char="q"/>
            </a:pPr>
            <a:r>
              <a:rPr lang="en-US" dirty="0" smtClean="0"/>
              <a:t>Types of Elementary data items: Character</a:t>
            </a:r>
            <a:r>
              <a:rPr lang="en-US" dirty="0"/>
              <a:t>, Integer, Floating point numbers etc</a:t>
            </a:r>
            <a:r>
              <a:rPr lang="en-US" dirty="0" smtClean="0"/>
              <a:t>.</a:t>
            </a:r>
          </a:p>
          <a:p>
            <a:pPr lvl="1" algn="just"/>
            <a:endParaRPr lang="en-US" dirty="0" smtClean="0"/>
          </a:p>
          <a:p>
            <a:pPr marL="285750" indent="-285750" algn="just">
              <a:buFont typeface="Wingdings" panose="05000000000000000000" pitchFamily="2" charset="2"/>
              <a:buChar char="q"/>
            </a:pPr>
            <a:r>
              <a:rPr lang="en-US" dirty="0" smtClean="0"/>
              <a:t>However</a:t>
            </a:r>
            <a:r>
              <a:rPr lang="en-US" dirty="0"/>
              <a:t>, a </a:t>
            </a:r>
            <a:r>
              <a:rPr lang="en-US" b="1" i="1" dirty="0">
                <a:solidFill>
                  <a:srgbClr val="0070C0"/>
                </a:solidFill>
              </a:rPr>
              <a:t>data structure may be an element of another data structure</a:t>
            </a:r>
            <a:r>
              <a:rPr lang="en-US" dirty="0"/>
              <a:t>. That means a data structure may contain another data structure</a:t>
            </a:r>
            <a:r>
              <a:rPr lang="en-US" dirty="0" smtClean="0"/>
              <a:t>. For example: Array, Structure, Stack,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We talk about or study Data Structures in two ways:</a:t>
            </a:r>
            <a:endParaRPr lang="en-US" dirty="0"/>
          </a:p>
          <a:p>
            <a:pPr marL="742950" lvl="1" indent="-285750" algn="just">
              <a:buFont typeface="Courier New" panose="02070309020205020404" pitchFamily="49" charset="0"/>
              <a:buChar char="o"/>
            </a:pPr>
            <a:r>
              <a:rPr lang="en-US" dirty="0" smtClean="0"/>
              <a:t>Basic</a:t>
            </a:r>
          </a:p>
          <a:p>
            <a:pPr marL="1200150" lvl="2" indent="-285750" algn="just">
              <a:buFont typeface="Arial" panose="020B0604020202020204" pitchFamily="34" charset="0"/>
              <a:buChar char="•"/>
            </a:pPr>
            <a:r>
              <a:rPr lang="en-US" dirty="0" smtClean="0"/>
              <a:t>Having </a:t>
            </a:r>
            <a:r>
              <a:rPr lang="en-US" dirty="0"/>
              <a:t>a concrete </a:t>
            </a:r>
            <a:r>
              <a:rPr lang="en-US" dirty="0" smtClean="0"/>
              <a:t>implementation. Example</a:t>
            </a:r>
            <a:r>
              <a:rPr lang="en-US" dirty="0"/>
              <a:t>: Variable, Pointer, Array etc.</a:t>
            </a:r>
          </a:p>
          <a:p>
            <a:pPr lvl="2" algn="just"/>
            <a:endParaRPr lang="en-US" dirty="0"/>
          </a:p>
          <a:p>
            <a:pPr marL="742950" lvl="1" indent="-285750" algn="just">
              <a:buFont typeface="Courier New" panose="02070309020205020404" pitchFamily="49" charset="0"/>
              <a:buChar char="o"/>
            </a:pPr>
            <a:r>
              <a:rPr lang="en-US" dirty="0"/>
              <a:t>Abstract Data Types (ADTs):</a:t>
            </a:r>
          </a:p>
          <a:p>
            <a:pPr marL="1200150" lvl="2" indent="-285750" algn="just">
              <a:buFont typeface="Arial" panose="020B0604020202020204" pitchFamily="34" charset="0"/>
              <a:buChar char="•"/>
            </a:pPr>
            <a:r>
              <a:rPr lang="en-US" dirty="0"/>
              <a:t>ADTs are entities that are definition of data and operation but do not have any </a:t>
            </a:r>
            <a:r>
              <a:rPr lang="en-US" dirty="0" smtClean="0"/>
              <a:t>concrete implementation</a:t>
            </a:r>
            <a:r>
              <a:rPr lang="en-US" dirty="0"/>
              <a:t>. Example: </a:t>
            </a:r>
            <a:r>
              <a:rPr lang="en-US" dirty="0" smtClean="0"/>
              <a:t>List</a:t>
            </a:r>
            <a:r>
              <a:rPr lang="en-US" dirty="0"/>
              <a:t>, Stack, Queue etc</a:t>
            </a:r>
            <a:r>
              <a:rPr lang="en-US" dirty="0" smtClean="0"/>
              <a:t>.</a:t>
            </a:r>
            <a:endParaRPr lang="en-US" dirty="0"/>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Operations on Data </a:t>
            </a:r>
            <a:r>
              <a:rPr lang="en-US" dirty="0" smtClean="0"/>
              <a:t>Structures</a:t>
            </a:r>
            <a:endParaRPr lang="en-US" dirty="0"/>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smtClean="0"/>
              <a:t>Basic</a:t>
            </a:r>
          </a:p>
          <a:p>
            <a:pPr marL="742950" lvl="1" indent="-285750" algn="just">
              <a:buFont typeface="Courier New" panose="02070309020205020404" pitchFamily="49" charset="0"/>
              <a:buChar char="o"/>
            </a:pPr>
            <a:r>
              <a:rPr lang="en-US" dirty="0" smtClean="0"/>
              <a:t>Insertion </a:t>
            </a:r>
            <a:r>
              <a:rPr lang="en-US" dirty="0">
                <a:solidFill>
                  <a:srgbClr val="0070C0"/>
                </a:solidFill>
              </a:rPr>
              <a:t>(addition of a new element in the data structure</a:t>
            </a:r>
            <a:r>
              <a:rPr lang="en-US" dirty="0" smtClean="0">
                <a:solidFill>
                  <a:srgbClr val="0070C0"/>
                </a:solidFill>
              </a:rPr>
              <a:t>)</a:t>
            </a:r>
            <a:endParaRPr lang="en-US" dirty="0" smtClean="0"/>
          </a:p>
          <a:p>
            <a:pPr marL="742950" lvl="1" indent="-285750" algn="just">
              <a:buFont typeface="Courier New" panose="02070309020205020404" pitchFamily="49" charset="0"/>
              <a:buChar char="o"/>
            </a:pPr>
            <a:r>
              <a:rPr lang="en-US" dirty="0" smtClean="0"/>
              <a:t>Deletion </a:t>
            </a:r>
            <a:r>
              <a:rPr lang="en-US" dirty="0" smtClean="0">
                <a:solidFill>
                  <a:srgbClr val="0070C0"/>
                </a:solidFill>
              </a:rPr>
              <a:t>(removal of </a:t>
            </a:r>
            <a:r>
              <a:rPr lang="en-US" dirty="0">
                <a:solidFill>
                  <a:srgbClr val="0070C0"/>
                </a:solidFill>
              </a:rPr>
              <a:t>the element from the data structure)</a:t>
            </a:r>
            <a:endParaRPr lang="en-US" dirty="0" smtClean="0"/>
          </a:p>
          <a:p>
            <a:pPr marL="742950" lvl="1" indent="-285750" algn="just">
              <a:buFont typeface="Courier New" panose="02070309020205020404" pitchFamily="49" charset="0"/>
              <a:buChar char="o"/>
            </a:pPr>
            <a:r>
              <a:rPr lang="en-US" dirty="0" smtClean="0"/>
              <a:t>Traversal </a:t>
            </a:r>
            <a:r>
              <a:rPr lang="en-US" dirty="0">
                <a:solidFill>
                  <a:srgbClr val="0070C0"/>
                </a:solidFill>
              </a:rPr>
              <a:t>(accessing </a:t>
            </a:r>
            <a:r>
              <a:rPr lang="en-US" dirty="0" smtClean="0">
                <a:solidFill>
                  <a:srgbClr val="0070C0"/>
                </a:solidFill>
              </a:rPr>
              <a:t>data elements </a:t>
            </a:r>
            <a:r>
              <a:rPr lang="en-US" dirty="0">
                <a:solidFill>
                  <a:srgbClr val="0070C0"/>
                </a:solidFill>
              </a:rPr>
              <a:t>in the data structure</a:t>
            </a:r>
            <a:r>
              <a:rPr lang="en-US" dirty="0" smtClean="0">
                <a:solidFill>
                  <a:srgbClr val="0070C0"/>
                </a:solidFill>
              </a:rPr>
              <a:t>)</a:t>
            </a:r>
            <a:endParaRPr lang="en-US" dirty="0" smtClean="0"/>
          </a:p>
          <a:p>
            <a:pPr algn="just"/>
            <a:endParaRPr lang="en-US" dirty="0"/>
          </a:p>
          <a:p>
            <a:pPr marL="285750" indent="-285750" algn="just">
              <a:buFont typeface="Wingdings" panose="05000000000000000000" pitchFamily="2" charset="2"/>
              <a:buChar char="q"/>
            </a:pPr>
            <a:r>
              <a:rPr lang="en-US" dirty="0" smtClean="0"/>
              <a:t>Additional:</a:t>
            </a:r>
          </a:p>
          <a:p>
            <a:pPr marL="742950" lvl="1" indent="-285750" algn="just">
              <a:buFont typeface="Courier New" panose="02070309020205020404" pitchFamily="49" charset="0"/>
              <a:buChar char="o"/>
            </a:pPr>
            <a:r>
              <a:rPr lang="en-US" dirty="0" smtClean="0"/>
              <a:t>Searching </a:t>
            </a:r>
            <a:r>
              <a:rPr lang="en-US" dirty="0">
                <a:solidFill>
                  <a:srgbClr val="0070C0"/>
                </a:solidFill>
              </a:rPr>
              <a:t>(locating </a:t>
            </a:r>
            <a:r>
              <a:rPr lang="en-US" dirty="0" smtClean="0">
                <a:solidFill>
                  <a:srgbClr val="0070C0"/>
                </a:solidFill>
              </a:rPr>
              <a:t>a certain element </a:t>
            </a:r>
            <a:r>
              <a:rPr lang="en-US" dirty="0">
                <a:solidFill>
                  <a:srgbClr val="0070C0"/>
                </a:solidFill>
              </a:rPr>
              <a:t>in the data structure)</a:t>
            </a:r>
            <a:endParaRPr lang="en-US" dirty="0" smtClean="0"/>
          </a:p>
          <a:p>
            <a:pPr marL="742950" lvl="1" indent="-285750" algn="just">
              <a:buFont typeface="Courier New" panose="02070309020205020404" pitchFamily="49" charset="0"/>
              <a:buChar char="o"/>
            </a:pPr>
            <a:r>
              <a:rPr lang="en-US" dirty="0" smtClean="0"/>
              <a:t>Sorting </a:t>
            </a:r>
            <a:r>
              <a:rPr lang="en-US" dirty="0">
                <a:solidFill>
                  <a:srgbClr val="0070C0"/>
                </a:solidFill>
              </a:rPr>
              <a:t>(Arranging elements in a data structure in a specified order)</a:t>
            </a:r>
            <a:endParaRPr lang="en-US" dirty="0" smtClean="0"/>
          </a:p>
          <a:p>
            <a:pPr marL="742950" lvl="1" indent="-285750" algn="just">
              <a:buFont typeface="Courier New" panose="02070309020205020404" pitchFamily="49" charset="0"/>
              <a:buChar char="o"/>
            </a:pPr>
            <a:r>
              <a:rPr lang="en-US" dirty="0" smtClean="0"/>
              <a:t>Merging </a:t>
            </a:r>
            <a:r>
              <a:rPr lang="en-US" dirty="0">
                <a:solidFill>
                  <a:srgbClr val="0070C0"/>
                </a:solidFill>
              </a:rPr>
              <a:t>(combining elements of two similar data </a:t>
            </a:r>
            <a:r>
              <a:rPr lang="en-US" dirty="0" smtClean="0">
                <a:solidFill>
                  <a:srgbClr val="0070C0"/>
                </a:solidFill>
              </a:rPr>
              <a:t>structures)</a:t>
            </a:r>
            <a:endParaRPr lang="en-US" dirty="0" smtClean="0"/>
          </a:p>
          <a:p>
            <a:pPr marL="742950" lvl="1" indent="-285750" algn="just">
              <a:buFont typeface="Courier New" panose="02070309020205020404" pitchFamily="49" charset="0"/>
              <a:buChar char="o"/>
            </a:pPr>
            <a:r>
              <a:rPr lang="en-US" dirty="0" smtClean="0"/>
              <a:t>Etc.</a:t>
            </a:r>
          </a:p>
        </p:txBody>
      </p:sp>
    </p:spTree>
    <p:extLst>
      <p:ext uri="{BB962C8B-B14F-4D97-AF65-F5344CB8AC3E}">
        <p14:creationId xmlns:p14="http://schemas.microsoft.com/office/powerpoint/2010/main" val="3431276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a:t>
            </a:r>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Set of </a:t>
            </a:r>
            <a:r>
              <a:rPr lang="en-US" b="1" dirty="0"/>
              <a:t>instructions</a:t>
            </a:r>
            <a:r>
              <a:rPr lang="en-US" dirty="0"/>
              <a:t> that can be followed to perform </a:t>
            </a:r>
            <a:r>
              <a:rPr lang="en-US" b="1" dirty="0"/>
              <a:t>a task</a:t>
            </a:r>
            <a:r>
              <a:rPr lang="en-US" dirty="0"/>
              <a:t>. In other words, </a:t>
            </a:r>
            <a:r>
              <a:rPr lang="en-US" b="1" dirty="0"/>
              <a:t>sequence of steps that can be followed to solve a </a:t>
            </a:r>
            <a:r>
              <a:rPr lang="en-US" b="1" dirty="0" smtClean="0"/>
              <a:t>problem</a:t>
            </a:r>
            <a:r>
              <a:rPr lang="en-US" dirty="0" smtClean="0"/>
              <a:t>.</a:t>
            </a:r>
          </a:p>
          <a:p>
            <a:pPr marL="285750" indent="-285750" algn="just">
              <a:spcAft>
                <a:spcPts val="0"/>
              </a:spcAft>
              <a:buSzPct val="90000"/>
              <a:buFont typeface="Wingdings" panose="05000000000000000000" pitchFamily="2" charset="2"/>
              <a:buChar char="q"/>
              <a:defRPr/>
            </a:pPr>
            <a:endParaRPr lang="en-US" dirty="0" smtClean="0"/>
          </a:p>
          <a:p>
            <a:pPr marL="285750" indent="-285750" algn="just">
              <a:spcAft>
                <a:spcPts val="0"/>
              </a:spcAft>
              <a:buSzPct val="90000"/>
              <a:buFont typeface="Wingdings" panose="05000000000000000000" pitchFamily="2" charset="2"/>
              <a:buChar char="q"/>
              <a:defRPr/>
            </a:pPr>
            <a:r>
              <a:rPr lang="en-US" dirty="0" smtClean="0"/>
              <a:t>To </a:t>
            </a:r>
            <a:r>
              <a:rPr lang="en-US" dirty="0"/>
              <a:t>write an algorithm we do not strictly follow grammar of any particular programming language. </a:t>
            </a:r>
            <a:endParaRPr lang="en-US" dirty="0" smtClean="0"/>
          </a:p>
          <a:p>
            <a:pPr marL="285750" indent="-285750" algn="just">
              <a:spcAft>
                <a:spcPts val="0"/>
              </a:spcAft>
              <a:buSzPct val="90000"/>
              <a:buFont typeface="Wingdings" panose="05000000000000000000" pitchFamily="2" charset="2"/>
              <a:buChar char="q"/>
              <a:defRPr/>
            </a:pPr>
            <a:endParaRPr lang="en-US" dirty="0" smtClean="0"/>
          </a:p>
          <a:p>
            <a:pPr marL="285750" indent="-285750" algn="just">
              <a:spcAft>
                <a:spcPts val="0"/>
              </a:spcAft>
              <a:buSzPct val="90000"/>
              <a:buFont typeface="Wingdings" panose="05000000000000000000" pitchFamily="2" charset="2"/>
              <a:buChar char="q"/>
              <a:defRPr/>
            </a:pPr>
            <a:r>
              <a:rPr lang="en-US" dirty="0" smtClean="0"/>
              <a:t>However </a:t>
            </a:r>
            <a:r>
              <a:rPr lang="en-US" dirty="0"/>
              <a:t>its language may be near to a programming language. </a:t>
            </a:r>
          </a:p>
          <a:p>
            <a:pPr marL="285750" indent="-285750" algn="just">
              <a:buFont typeface="Wingdings" panose="05000000000000000000" pitchFamily="2" charset="2"/>
              <a:buChar char="q"/>
            </a:pPr>
            <a:endParaRPr lang="en-US" dirty="0" smtClean="0"/>
          </a:p>
        </p:txBody>
      </p:sp>
      <p:sp>
        <p:nvSpPr>
          <p:cNvPr id="4" name="Subtitle 2"/>
          <p:cNvSpPr>
            <a:spLocks noGrp="1"/>
          </p:cNvSpPr>
          <p:nvPr>
            <p:ph type="subTitle" idx="1"/>
          </p:nvPr>
        </p:nvSpPr>
        <p:spPr>
          <a:xfrm>
            <a:off x="476205" y="1532427"/>
            <a:ext cx="2789509" cy="484632"/>
          </a:xfrm>
        </p:spPr>
        <p:txBody>
          <a:bodyPr/>
          <a:lstStyle/>
          <a:p>
            <a:r>
              <a:rPr lang="en-US" dirty="0" smtClean="0"/>
              <a:t>Definition</a:t>
            </a:r>
            <a:endParaRPr lang="en-US" dirty="0"/>
          </a:p>
        </p:txBody>
      </p:sp>
    </p:spTree>
    <p:extLst>
      <p:ext uri="{BB962C8B-B14F-4D97-AF65-F5344CB8AC3E}">
        <p14:creationId xmlns:p14="http://schemas.microsoft.com/office/powerpoint/2010/main" val="18471402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smtClean="0">
                <a:solidFill>
                  <a:schemeClr val="tx1"/>
                </a:solidFill>
              </a:rPr>
              <a:t>Parts of an Algorithm</a:t>
            </a:r>
            <a:endParaRPr lang="en-US" sz="2600" b="1" dirty="0">
              <a:solidFill>
                <a:schemeClr val="tx1"/>
              </a:solidFill>
            </a:endParaRPr>
          </a:p>
          <a:p>
            <a:pPr marL="0" indent="0">
              <a:buNone/>
            </a:pPr>
            <a:endParaRPr lang="en-US" sz="2600" b="1" dirty="0">
              <a:solidFill>
                <a:schemeClr val="tx1"/>
              </a:solidFill>
            </a:endParaRPr>
          </a:p>
        </p:txBody>
      </p:sp>
      <p:sp>
        <p:nvSpPr>
          <p:cNvPr id="4" name="TextBox 3">
            <a:extLst>
              <a:ext uri="{FF2B5EF4-FFF2-40B4-BE49-F238E27FC236}">
                <a16:creationId xmlns="" xmlns:a16="http://schemas.microsoft.com/office/drawing/2014/main" id="{37C26D19-85DA-834B-9600-C9820C508897}"/>
              </a:ext>
            </a:extLst>
          </p:cNvPr>
          <p:cNvSpPr txBox="1"/>
          <p:nvPr/>
        </p:nvSpPr>
        <p:spPr>
          <a:xfrm>
            <a:off x="335494" y="1594091"/>
            <a:ext cx="8369031" cy="2862322"/>
          </a:xfrm>
          <a:prstGeom prst="rect">
            <a:avLst/>
          </a:prstGeom>
          <a:noFill/>
        </p:spPr>
        <p:txBody>
          <a:bodyPr wrap="square" rtlCol="0">
            <a:spAutoFit/>
          </a:bodyPr>
          <a:lstStyle/>
          <a:p>
            <a:pPr marL="285750" indent="-285750" algn="just">
              <a:spcAft>
                <a:spcPts val="0"/>
              </a:spcAft>
              <a:buSzPct val="90000"/>
              <a:buFont typeface="Wingdings" panose="05000000000000000000" pitchFamily="2" charset="2"/>
              <a:buChar char="q"/>
              <a:defRPr/>
            </a:pPr>
            <a:r>
              <a:rPr lang="en-US" dirty="0"/>
              <a:t>Each and every algorithm can be divided into </a:t>
            </a:r>
            <a:r>
              <a:rPr lang="en-US" i="1" dirty="0"/>
              <a:t>three </a:t>
            </a:r>
            <a:r>
              <a:rPr lang="en-US" i="1" dirty="0" smtClean="0"/>
              <a:t>sections</a:t>
            </a:r>
            <a:r>
              <a:rPr lang="en-US" dirty="0" smtClean="0"/>
              <a:t>: </a:t>
            </a:r>
          </a:p>
          <a:p>
            <a:pPr marL="742950" lvl="1" indent="-285750" algn="just">
              <a:buSzPct val="90000"/>
              <a:buFont typeface="Courier New" panose="02070309020205020404" pitchFamily="49" charset="0"/>
              <a:buChar char="o"/>
              <a:defRPr/>
            </a:pPr>
            <a:r>
              <a:rPr lang="en-US" dirty="0" smtClean="0"/>
              <a:t>First section is </a:t>
            </a:r>
            <a:r>
              <a:rPr lang="en-US" b="1" i="1" dirty="0" smtClean="0">
                <a:solidFill>
                  <a:srgbClr val="0070C0"/>
                </a:solidFill>
              </a:rPr>
              <a:t>input</a:t>
            </a:r>
            <a:r>
              <a:rPr lang="en-US" b="1" dirty="0" smtClean="0"/>
              <a:t> </a:t>
            </a:r>
            <a:r>
              <a:rPr lang="en-US" dirty="0" smtClean="0"/>
              <a:t>section, where we show which data elements are to be given or fed to the algorithm as an input. </a:t>
            </a:r>
          </a:p>
          <a:p>
            <a:pPr marL="742950" lvl="1" indent="-285750" algn="just">
              <a:buSzPct val="90000"/>
              <a:buFont typeface="Courier New" panose="02070309020205020404" pitchFamily="49" charset="0"/>
              <a:buChar char="o"/>
              <a:defRPr/>
            </a:pPr>
            <a:endParaRPr lang="en-US" dirty="0" smtClean="0"/>
          </a:p>
          <a:p>
            <a:pPr marL="742950" lvl="1" indent="-285750" algn="just">
              <a:buSzPct val="90000"/>
              <a:buFont typeface="Courier New" panose="02070309020205020404" pitchFamily="49" charset="0"/>
              <a:buChar char="o"/>
              <a:defRPr/>
            </a:pPr>
            <a:r>
              <a:rPr lang="en-US" dirty="0" smtClean="0"/>
              <a:t>The </a:t>
            </a:r>
            <a:r>
              <a:rPr lang="en-US" dirty="0"/>
              <a:t>second section is the most important one, which is </a:t>
            </a:r>
            <a:r>
              <a:rPr lang="en-US" b="1" i="1" dirty="0">
                <a:solidFill>
                  <a:srgbClr val="0070C0"/>
                </a:solidFill>
              </a:rPr>
              <a:t>operational or processing section</a:t>
            </a:r>
            <a:r>
              <a:rPr lang="en-US" dirty="0"/>
              <a:t>. Here we have to do all necessary operations, such as computation, taking decision, calling other procedures (or algorithms) etc. </a:t>
            </a:r>
            <a:endParaRPr lang="en-US" dirty="0" smtClean="0"/>
          </a:p>
          <a:p>
            <a:pPr marL="742950" lvl="1" indent="-285750" algn="just">
              <a:buSzPct val="90000"/>
              <a:buFont typeface="Courier New" panose="02070309020205020404" pitchFamily="49" charset="0"/>
              <a:buChar char="o"/>
              <a:defRPr/>
            </a:pPr>
            <a:endParaRPr lang="en-US" dirty="0" smtClean="0"/>
          </a:p>
          <a:p>
            <a:pPr marL="742950" lvl="1" indent="-285750" algn="just">
              <a:buSzPct val="90000"/>
              <a:buFont typeface="Courier New" panose="02070309020205020404" pitchFamily="49" charset="0"/>
              <a:buChar char="o"/>
              <a:defRPr/>
            </a:pPr>
            <a:r>
              <a:rPr lang="en-US" dirty="0" smtClean="0"/>
              <a:t>The </a:t>
            </a:r>
            <a:r>
              <a:rPr lang="en-US" dirty="0"/>
              <a:t>third section is </a:t>
            </a:r>
            <a:r>
              <a:rPr lang="en-US" b="1" i="1" dirty="0">
                <a:solidFill>
                  <a:srgbClr val="0070C0"/>
                </a:solidFill>
              </a:rPr>
              <a:t>output</a:t>
            </a:r>
            <a:r>
              <a:rPr lang="en-US" dirty="0"/>
              <a:t>, where we display or get the result with the help of the previous two sections. </a:t>
            </a:r>
          </a:p>
        </p:txBody>
      </p:sp>
    </p:spTree>
    <p:extLst>
      <p:ext uri="{BB962C8B-B14F-4D97-AF65-F5344CB8AC3E}">
        <p14:creationId xmlns:p14="http://schemas.microsoft.com/office/powerpoint/2010/main" val="3674176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a:t>
            </a:r>
            <a:endParaRPr lang="en-US" dirty="0"/>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spcAft>
                <a:spcPts val="0"/>
              </a:spcAft>
              <a:buSzPct val="90000"/>
              <a:buFont typeface="Wingdings" panose="05000000000000000000" pitchFamily="2" charset="2"/>
              <a:buChar char="q"/>
              <a:defRPr/>
            </a:pPr>
            <a:r>
              <a:rPr lang="en-US" dirty="0"/>
              <a:t>Sequence of </a:t>
            </a:r>
            <a:r>
              <a:rPr lang="en-US" b="1" dirty="0"/>
              <a:t>instructions of any programming language</a:t>
            </a:r>
            <a:r>
              <a:rPr lang="en-US" dirty="0"/>
              <a:t> that can be followed to perform </a:t>
            </a:r>
            <a:r>
              <a:rPr lang="en-US" b="1" dirty="0"/>
              <a:t>a particular </a:t>
            </a:r>
            <a:r>
              <a:rPr lang="en-US" b="1" dirty="0" smtClean="0"/>
              <a:t>task</a:t>
            </a:r>
            <a:r>
              <a:rPr lang="en-US" dirty="0" smtClean="0"/>
              <a:t>.</a:t>
            </a:r>
          </a:p>
          <a:p>
            <a:pPr marL="285750" indent="-285750">
              <a:spcAft>
                <a:spcPts val="0"/>
              </a:spcAft>
              <a:buSzPct val="90000"/>
              <a:buFont typeface="Wingdings" panose="05000000000000000000" pitchFamily="2" charset="2"/>
              <a:buChar char="q"/>
              <a:defRPr/>
            </a:pPr>
            <a:endParaRPr lang="en-US" dirty="0" smtClean="0"/>
          </a:p>
          <a:p>
            <a:pPr marL="285750" indent="-285750">
              <a:spcAft>
                <a:spcPts val="0"/>
              </a:spcAft>
              <a:buSzPct val="90000"/>
              <a:buFont typeface="Wingdings" panose="05000000000000000000" pitchFamily="2" charset="2"/>
              <a:buChar char="q"/>
              <a:defRPr/>
            </a:pPr>
            <a:r>
              <a:rPr lang="en-US" dirty="0" smtClean="0"/>
              <a:t>Like </a:t>
            </a:r>
            <a:r>
              <a:rPr lang="en-US" dirty="0"/>
              <a:t>an </a:t>
            </a:r>
            <a:r>
              <a:rPr lang="en-US" dirty="0" smtClean="0"/>
              <a:t>algorithm, </a:t>
            </a:r>
            <a:r>
              <a:rPr lang="en-US" dirty="0"/>
              <a:t>generally a program has three sections such as </a:t>
            </a:r>
            <a:r>
              <a:rPr lang="en-US" b="1" dirty="0"/>
              <a:t>input, processing and output</a:t>
            </a:r>
            <a:r>
              <a:rPr lang="en-US" dirty="0" smtClean="0"/>
              <a:t>.</a:t>
            </a:r>
          </a:p>
          <a:p>
            <a:pPr marL="285750" indent="-285750">
              <a:spcAft>
                <a:spcPts val="0"/>
              </a:spcAft>
              <a:buSzPct val="90000"/>
              <a:buFont typeface="Wingdings" panose="05000000000000000000" pitchFamily="2" charset="2"/>
              <a:buChar char="q"/>
              <a:defRPr/>
            </a:pPr>
            <a:endParaRPr lang="en-US" dirty="0"/>
          </a:p>
          <a:p>
            <a:pPr marL="285750" indent="-285750">
              <a:buSzPct val="90000"/>
              <a:buFont typeface="Wingdings" panose="05000000000000000000" pitchFamily="2" charset="2"/>
              <a:buChar char="q"/>
              <a:defRPr/>
            </a:pPr>
            <a:r>
              <a:rPr lang="en-US" dirty="0"/>
              <a:t>For a particular problem (usually for </a:t>
            </a:r>
            <a:r>
              <a:rPr lang="en-US" dirty="0" smtClean="0"/>
              <a:t>a complex </a:t>
            </a:r>
            <a:r>
              <a:rPr lang="en-US" dirty="0"/>
              <a:t>problem), at first we may write </a:t>
            </a:r>
            <a:r>
              <a:rPr lang="en-US" b="1" dirty="0"/>
              <a:t>an </a:t>
            </a:r>
            <a:r>
              <a:rPr lang="en-US" b="1" dirty="0" smtClean="0"/>
              <a:t>algorithm</a:t>
            </a:r>
            <a:r>
              <a:rPr lang="en-US" dirty="0" smtClean="0"/>
              <a:t>. Later, the </a:t>
            </a:r>
            <a:r>
              <a:rPr lang="en-US" dirty="0"/>
              <a:t>algorithm may be converted into a </a:t>
            </a:r>
            <a:r>
              <a:rPr lang="en-US" b="1" dirty="0" smtClean="0"/>
              <a:t>program</a:t>
            </a:r>
            <a:r>
              <a:rPr lang="en-US" dirty="0"/>
              <a:t>. </a:t>
            </a:r>
            <a:endParaRPr lang="en-US" dirty="0" smtClean="0"/>
          </a:p>
          <a:p>
            <a:pPr marL="285750" indent="-285750">
              <a:buSzPct val="90000"/>
              <a:buFont typeface="Wingdings" panose="05000000000000000000" pitchFamily="2" charset="2"/>
              <a:buChar char="q"/>
              <a:defRPr/>
            </a:pPr>
            <a:endParaRPr lang="en-US" dirty="0" smtClean="0"/>
          </a:p>
          <a:p>
            <a:pPr marL="285750" indent="-285750">
              <a:buSzPct val="90000"/>
              <a:buFont typeface="Wingdings" panose="05000000000000000000" pitchFamily="2" charset="2"/>
              <a:buChar char="q"/>
              <a:defRPr/>
            </a:pPr>
            <a:r>
              <a:rPr lang="en-US" dirty="0" smtClean="0"/>
              <a:t>In </a:t>
            </a:r>
            <a:r>
              <a:rPr lang="en-US" dirty="0"/>
              <a:t>a program usually we use a large amount of data. Most of the cases these data are </a:t>
            </a:r>
            <a:r>
              <a:rPr lang="en-US"/>
              <a:t>not </a:t>
            </a:r>
            <a:r>
              <a:rPr lang="en-US" smtClean="0"/>
              <a:t>only elementary </a:t>
            </a:r>
            <a:r>
              <a:rPr lang="en-US" dirty="0"/>
              <a:t>items, where exists structural relationship between elementary data items. </a:t>
            </a:r>
            <a:endParaRPr lang="en-US" dirty="0" smtClean="0"/>
          </a:p>
          <a:p>
            <a:pPr marL="742950" lvl="1" indent="-285750">
              <a:buSzPct val="90000"/>
              <a:buFont typeface="Courier New" panose="02070309020205020404" pitchFamily="49" charset="0"/>
              <a:buChar char="o"/>
              <a:defRPr/>
            </a:pPr>
            <a:r>
              <a:rPr lang="en-US" i="1" dirty="0" smtClean="0"/>
              <a:t>That </a:t>
            </a:r>
            <a:r>
              <a:rPr lang="en-US" i="1" dirty="0"/>
              <a:t>means the </a:t>
            </a:r>
            <a:r>
              <a:rPr lang="en-US" i="1" dirty="0" smtClean="0"/>
              <a:t>program uses </a:t>
            </a:r>
            <a:r>
              <a:rPr lang="en-US" b="1" i="1" dirty="0"/>
              <a:t>data </a:t>
            </a:r>
            <a:r>
              <a:rPr lang="en-US" b="1" i="1" dirty="0" smtClean="0"/>
              <a:t>structures</a:t>
            </a:r>
            <a:r>
              <a:rPr lang="en-US" dirty="0" smtClean="0"/>
              <a:t>.</a:t>
            </a:r>
            <a:endParaRPr lang="en-US" dirty="0"/>
          </a:p>
        </p:txBody>
      </p:sp>
    </p:spTree>
    <p:extLst>
      <p:ext uri="{BB962C8B-B14F-4D97-AF65-F5344CB8AC3E}">
        <p14:creationId xmlns:p14="http://schemas.microsoft.com/office/powerpoint/2010/main" val="2782502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37696"/>
          </a:xfrm>
        </p:spPr>
        <p:txBody>
          <a:bodyPr>
            <a:normAutofit/>
          </a:bodyPr>
          <a:lstStyle/>
          <a:p>
            <a:pPr marL="342900" indent="-342900">
              <a:buAutoNum type="arabicPeriod"/>
            </a:pPr>
            <a:r>
              <a:rPr lang="en-US" dirty="0" smtClean="0">
                <a:solidFill>
                  <a:schemeClr val="tx1"/>
                </a:solidFill>
              </a:rPr>
              <a:t>Mission, Vision &amp; Goals of AIUB and Its Computer Science Department</a:t>
            </a:r>
          </a:p>
          <a:p>
            <a:pPr marL="342900" indent="-342900">
              <a:buAutoNum type="arabicPeriod"/>
            </a:pPr>
            <a:r>
              <a:rPr lang="en-US" dirty="0" smtClean="0">
                <a:solidFill>
                  <a:schemeClr val="tx1"/>
                </a:solidFill>
              </a:rPr>
              <a:t>Course Objectives, Prerequisites, Importance, Contents &amp; Evaluation</a:t>
            </a:r>
          </a:p>
          <a:p>
            <a:pPr marL="342900" indent="-342900">
              <a:buAutoNum type="arabicPeriod"/>
            </a:pPr>
            <a:r>
              <a:rPr lang="en-US" dirty="0" smtClean="0">
                <a:solidFill>
                  <a:schemeClr val="tx1"/>
                </a:solidFill>
              </a:rPr>
              <a:t>Classroom Policies</a:t>
            </a:r>
          </a:p>
          <a:p>
            <a:pPr marL="342900" indent="-342900">
              <a:buAutoNum type="arabicPeriod"/>
            </a:pPr>
            <a:r>
              <a:rPr lang="en-US" dirty="0" smtClean="0">
                <a:solidFill>
                  <a:schemeClr val="tx1"/>
                </a:solidFill>
              </a:rPr>
              <a:t>Definition of Data Structures</a:t>
            </a:r>
          </a:p>
          <a:p>
            <a:pPr marL="342900" indent="-342900">
              <a:buAutoNum type="arabicPeriod"/>
            </a:pPr>
            <a:r>
              <a:rPr lang="en-US" dirty="0" smtClean="0">
                <a:solidFill>
                  <a:schemeClr val="tx1"/>
                </a:solidFill>
              </a:rPr>
              <a:t>Operations on Data Structures</a:t>
            </a:r>
          </a:p>
          <a:p>
            <a:pPr marL="342900" indent="-342900">
              <a:buAutoNum type="arabicPeriod"/>
            </a:pPr>
            <a:r>
              <a:rPr lang="en-US" dirty="0" smtClean="0">
                <a:solidFill>
                  <a:schemeClr val="tx1"/>
                </a:solidFill>
              </a:rPr>
              <a:t>Definition of Algorithm</a:t>
            </a:r>
          </a:p>
          <a:p>
            <a:pPr marL="342900" indent="-342900">
              <a:buAutoNum type="arabicPeriod"/>
            </a:pPr>
            <a:r>
              <a:rPr lang="en-US" dirty="0" smtClean="0">
                <a:solidFill>
                  <a:schemeClr val="tx1"/>
                </a:solidFill>
              </a:rPr>
              <a:t>Definition of Program</a:t>
            </a:r>
          </a:p>
          <a:p>
            <a:pPr marL="342900" indent="-342900">
              <a:buAutoNum type="arabicPeriod"/>
            </a:pPr>
            <a:r>
              <a:rPr lang="en-US" dirty="0" smtClean="0">
                <a:solidFill>
                  <a:schemeClr val="tx1"/>
                </a:solidFill>
              </a:rPr>
              <a:t>Books</a:t>
            </a:r>
          </a:p>
          <a:p>
            <a:pPr marL="342900" indent="-342900">
              <a:buAutoNum type="arabicPeriod"/>
            </a:pPr>
            <a:r>
              <a:rPr lang="en-US" dirty="0" smtClean="0">
                <a:solidFill>
                  <a:schemeClr val="tx1"/>
                </a:solidFill>
              </a:rPr>
              <a:t>References</a:t>
            </a:r>
          </a:p>
          <a:p>
            <a:pPr marL="342900" indent="-342900">
              <a:buAutoNum type="arabicPeriod"/>
            </a:pPr>
            <a:endParaRPr lang="en-US"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smtClean="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13243488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a:t>
            </a:r>
            <a:r>
              <a:rPr lang="en-US" b="1" dirty="0" smtClean="0"/>
              <a:t>Structures with C++”</a:t>
            </a:r>
            <a:r>
              <a:rPr lang="en-US" dirty="0" smtClean="0"/>
              <a:t>. </a:t>
            </a:r>
            <a:r>
              <a:rPr lang="en-US" dirty="0"/>
              <a:t>By John R. </a:t>
            </a:r>
            <a:r>
              <a:rPr lang="en-US" dirty="0" smtClean="0"/>
              <a:t>Hubbard</a:t>
            </a:r>
            <a:endParaRPr lang="en-US" dirty="0" smtClean="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Program Design”, </a:t>
            </a:r>
            <a:r>
              <a:rPr lang="en-US" dirty="0"/>
              <a:t>Robert L. Kruse, 3</a:t>
            </a:r>
            <a:r>
              <a:rPr lang="en-US" baseline="30000" dirty="0"/>
              <a:t>rd</a:t>
            </a:r>
            <a:r>
              <a:rPr lang="en-US" dirty="0"/>
              <a:t> Edition, 1996.</a:t>
            </a:r>
            <a:r>
              <a:rPr lang="en-US" b="1" dirty="0"/>
              <a:t> </a:t>
            </a:r>
            <a:endParaRPr lang="en-US" dirty="0" smtClean="0"/>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algorithms and performance”, </a:t>
            </a:r>
            <a:r>
              <a:rPr lang="en-US" dirty="0"/>
              <a:t>D. Wood, Addison-Wesley, </a:t>
            </a:r>
            <a:r>
              <a:rPr lang="en-US" dirty="0" smtClean="0"/>
              <a:t>1993</a:t>
            </a:r>
          </a:p>
          <a:p>
            <a:pPr marL="342900" indent="-342900" algn="just">
              <a:spcAft>
                <a:spcPts val="0"/>
              </a:spcAft>
              <a:buSzPct val="90000"/>
              <a:buFont typeface="Wingdings" panose="05000000000000000000" pitchFamily="2" charset="2"/>
              <a:buChar char="q"/>
              <a:defRPr/>
            </a:pPr>
            <a:r>
              <a:rPr lang="en-US" b="1" dirty="0" smtClean="0"/>
              <a:t>“Advanced </a:t>
            </a:r>
            <a:r>
              <a:rPr lang="en-US" b="1" dirty="0"/>
              <a:t>Data Structures”, </a:t>
            </a:r>
            <a:r>
              <a:rPr lang="en-US" dirty="0"/>
              <a:t>Peter Brass, Cambridge University Press, </a:t>
            </a:r>
            <a:r>
              <a:rPr lang="en-US" dirty="0" smtClean="0"/>
              <a:t>2008</a:t>
            </a:r>
          </a:p>
          <a:p>
            <a:pPr marL="342900" indent="-342900" algn="just">
              <a:spcAft>
                <a:spcPts val="0"/>
              </a:spcAft>
              <a:buSzPct val="90000"/>
              <a:buFont typeface="Wingdings" panose="05000000000000000000" pitchFamily="2" charset="2"/>
              <a:buChar char="q"/>
              <a:defRPr/>
            </a:pPr>
            <a:r>
              <a:rPr lang="en-US" b="1" dirty="0" smtClean="0"/>
              <a:t>“Data </a:t>
            </a:r>
            <a:r>
              <a:rPr lang="en-US" b="1" dirty="0"/>
              <a:t>Structures and Algorithm Analysis”, </a:t>
            </a:r>
            <a:r>
              <a:rPr lang="en-US" dirty="0"/>
              <a:t>Edition 3.2 (C++ Version), Clifford A. Shaffer, Virginia Tech, Blacksburg, VA 24061 January 2, </a:t>
            </a:r>
            <a:r>
              <a:rPr lang="en-US" dirty="0" smtClean="0"/>
              <a:t>2012</a:t>
            </a:r>
          </a:p>
          <a:p>
            <a:pPr marL="342900" indent="-342900" algn="just">
              <a:spcAft>
                <a:spcPts val="0"/>
              </a:spcAft>
              <a:buSzPct val="90000"/>
              <a:buFont typeface="Wingdings" panose="05000000000000000000" pitchFamily="2" charset="2"/>
              <a:buChar char="q"/>
              <a:defRPr/>
            </a:pPr>
            <a:r>
              <a:rPr lang="en-US" b="1" dirty="0" smtClean="0"/>
              <a:t>“C</a:t>
            </a:r>
            <a:r>
              <a:rPr lang="en-US" b="1" dirty="0"/>
              <a:t>++  Data Structures”, </a:t>
            </a:r>
            <a:r>
              <a:rPr lang="en-US" dirty="0"/>
              <a:t>Nell Dale and David Teague, Jones and Bartlett Publishers, 2001</a:t>
            </a:r>
            <a:r>
              <a:rPr lang="en-US" dirty="0" smtClean="0"/>
              <a:t>.</a:t>
            </a:r>
          </a:p>
          <a:p>
            <a:pPr marL="342900" indent="-342900" algn="just">
              <a:spcAft>
                <a:spcPts val="0"/>
              </a:spcAft>
              <a:buSzPct val="90000"/>
              <a:buFont typeface="Wingdings" panose="05000000000000000000" pitchFamily="2" charset="2"/>
              <a:buChar char="q"/>
              <a:defRPr/>
            </a:pPr>
            <a:r>
              <a:rPr lang="en-US" b="1" dirty="0" smtClean="0"/>
              <a:t>“</a:t>
            </a:r>
            <a:r>
              <a:rPr lang="en-US" b="1" dirty="0"/>
              <a:t>Data Structures and Algorithms with Object-Oriented Design Patterns in C++”, </a:t>
            </a:r>
            <a:r>
              <a:rPr lang="en-US" dirty="0"/>
              <a:t>Bruno R. </a:t>
            </a:r>
            <a:r>
              <a:rPr lang="en-US" dirty="0" err="1"/>
              <a:t>Preiss</a:t>
            </a:r>
            <a:r>
              <a:rPr lang="en-US" dirty="0"/>
              <a:t>,</a:t>
            </a:r>
            <a:endParaRPr lang="en-US" dirty="0" smtClean="0"/>
          </a:p>
          <a:p>
            <a:pPr marL="342900" indent="-342900" algn="just">
              <a:spcAft>
                <a:spcPts val="0"/>
              </a:spcAf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 xmlns:a16="http://schemas.microsoft.com/office/drawing/2014/main" id="{37C26D19-85DA-834B-9600-C9820C508897}"/>
              </a:ext>
            </a:extLst>
          </p:cNvPr>
          <p:cNvSpPr txBox="1"/>
          <p:nvPr/>
        </p:nvSpPr>
        <p:spPr>
          <a:xfrm>
            <a:off x="335494" y="1594091"/>
            <a:ext cx="8369031" cy="646331"/>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a:t>
            </a:r>
            <a:r>
              <a:rPr lang="en-US" dirty="0" smtClean="0">
                <a:hlinkClick r:id="rId2"/>
              </a:rPr>
              <a:t>en.wikipedia.org/wiki/Data_structure</a:t>
            </a:r>
            <a:endParaRPr lang="en-US" dirty="0" smtClean="0"/>
          </a:p>
          <a:p>
            <a:pPr marL="342900" indent="-342900" algn="just">
              <a:spcAft>
                <a:spcPts val="0"/>
              </a:spcAft>
              <a:buSzPct val="90000"/>
              <a:buFont typeface="+mj-lt"/>
              <a:buAutoNum type="arabicPeriod"/>
              <a:defRPr/>
            </a:pPr>
            <a:endParaRPr lang="en-US"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 &amp; Mission of </a:t>
            </a:r>
            <a:r>
              <a:rPr lang="en-US" b="1" dirty="0"/>
              <a:t>AIUB</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3" y="2300262"/>
            <a:ext cx="8369031" cy="1600438"/>
          </a:xfrm>
          <a:prstGeom prst="rect">
            <a:avLst/>
          </a:prstGeom>
          <a:noFill/>
        </p:spPr>
        <p:txBody>
          <a:bodyPr wrap="square" rtlCol="0">
            <a:spAutoFit/>
          </a:bodyPr>
          <a:lstStyle/>
          <a:p>
            <a:pPr algn="just"/>
            <a:r>
              <a:rPr lang="en-US" sz="2600" b="1" dirty="0" smtClean="0">
                <a:latin typeface="+mj-lt"/>
              </a:rPr>
              <a:t>Vision</a:t>
            </a:r>
          </a:p>
          <a:p>
            <a:pPr algn="just"/>
            <a:endParaRPr lang="en-US" dirty="0"/>
          </a:p>
          <a:p>
            <a:pPr algn="just"/>
            <a:r>
              <a:rPr lang="en-US" dirty="0" smtClean="0"/>
              <a:t>AMERICAN </a:t>
            </a:r>
            <a:r>
              <a:rPr lang="en-US" dirty="0"/>
              <a:t>INTERNATIONAL UNIVERSITY-BANGLADESH (AIUB) envisions </a:t>
            </a:r>
            <a:r>
              <a:rPr lang="en-US" dirty="0" smtClean="0"/>
              <a:t>promoting </a:t>
            </a:r>
            <a:r>
              <a:rPr lang="en-US" dirty="0"/>
              <a:t>professionals and excellent leadership catering to the technological </a:t>
            </a:r>
            <a:r>
              <a:rPr lang="en-US" dirty="0" smtClean="0"/>
              <a:t>progress </a:t>
            </a:r>
            <a:r>
              <a:rPr lang="en-US" dirty="0"/>
              <a:t>and development needs of the country.</a:t>
            </a:r>
            <a:endParaRPr lang="x-none" dirty="0"/>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4060792"/>
            <a:ext cx="8366760" cy="2154436"/>
          </a:xfrm>
          <a:prstGeom prst="rect">
            <a:avLst/>
          </a:prstGeom>
          <a:noFill/>
        </p:spPr>
        <p:txBody>
          <a:bodyPr wrap="square" rtlCol="0">
            <a:spAutoFit/>
          </a:bodyPr>
          <a:lstStyle/>
          <a:p>
            <a:pPr algn="just"/>
            <a:r>
              <a:rPr lang="en-US" sz="2600" b="1" dirty="0" smtClean="0">
                <a:latin typeface="+mj-lt"/>
              </a:rPr>
              <a:t>Mission</a:t>
            </a:r>
          </a:p>
          <a:p>
            <a:pPr algn="just"/>
            <a:endParaRPr lang="en-US" dirty="0"/>
          </a:p>
          <a:p>
            <a:pPr algn="just"/>
            <a:r>
              <a:rPr lang="en-US" dirty="0" smtClean="0"/>
              <a:t>AMERICAN </a:t>
            </a:r>
            <a:r>
              <a:rPr lang="en-US" dirty="0"/>
              <a:t>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x-none" dirty="0"/>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Goals </a:t>
            </a:r>
            <a:r>
              <a:rPr lang="en-US" dirty="0"/>
              <a:t>of </a:t>
            </a:r>
            <a:r>
              <a:rPr lang="en-US" b="1" dirty="0"/>
              <a:t>AIUB</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smtClean="0"/>
              <a:t>Sustain </a:t>
            </a:r>
            <a:r>
              <a:rPr lang="en-US" altLang="ja-JP" dirty="0"/>
              <a:t>development and progress of the </a:t>
            </a:r>
            <a:r>
              <a:rPr lang="en-US" altLang="ja-JP" dirty="0" smtClean="0"/>
              <a:t>university.</a:t>
            </a:r>
            <a:endParaRPr lang="en-US" altLang="ja-JP" dirty="0"/>
          </a:p>
          <a:p>
            <a:pPr marL="457200" indent="-457200" algn="just">
              <a:buFont typeface="Wingdings" panose="05000000000000000000" pitchFamily="2" charset="2"/>
              <a:buChar char="q"/>
            </a:pPr>
            <a:r>
              <a:rPr lang="en-US" altLang="ja-JP" dirty="0"/>
              <a:t>Continue to upgrade educational services and facilities responsive of the demands for change and needs of the </a:t>
            </a:r>
            <a:r>
              <a:rPr lang="en-US" altLang="ja-JP" dirty="0" smtClean="0"/>
              <a:t>society.</a:t>
            </a:r>
            <a:endParaRPr lang="en-US" altLang="ja-JP" dirty="0"/>
          </a:p>
          <a:p>
            <a:pPr marL="457200" indent="-457200" algn="just">
              <a:buFont typeface="Wingdings" panose="05000000000000000000" pitchFamily="2" charset="2"/>
              <a:buChar char="q"/>
            </a:pPr>
            <a:r>
              <a:rPr lang="en-US" altLang="ja-JP" dirty="0"/>
              <a:t>Inculcate professional culture among management, faculty and personnel in the attainment of the institution's vision, mission and </a:t>
            </a:r>
            <a:r>
              <a:rPr lang="en-US" altLang="ja-JP" dirty="0" smtClean="0"/>
              <a:t>goals.</a:t>
            </a:r>
            <a:endParaRPr lang="en-US" altLang="ja-JP" dirty="0"/>
          </a:p>
          <a:p>
            <a:pPr marL="457200" indent="-457200" algn="just">
              <a:buFont typeface="Wingdings" panose="05000000000000000000" pitchFamily="2" charset="2"/>
              <a:buChar char="q"/>
            </a:pPr>
            <a:r>
              <a:rPr lang="en-US" altLang="ja-JP" dirty="0"/>
              <a:t>Enhance research consciousness in discovering new dimensions for curriculum development and </a:t>
            </a:r>
            <a:r>
              <a:rPr lang="en-US" altLang="ja-JP" dirty="0" smtClean="0"/>
              <a:t>enrichment.</a:t>
            </a:r>
          </a:p>
          <a:p>
            <a:pPr marL="457200" indent="-457200" algn="just">
              <a:buFont typeface="Wingdings" panose="05000000000000000000" pitchFamily="2" charset="2"/>
              <a:buChar char="q"/>
            </a:pPr>
            <a:r>
              <a:rPr lang="en-US" altLang="ja-JP" dirty="0"/>
              <a:t>Implement meaningful and relevant community outreach programs reflective of the available resources and expertise of the </a:t>
            </a:r>
            <a:r>
              <a:rPr lang="en-US" altLang="ja-JP" dirty="0" smtClean="0"/>
              <a:t>university.</a:t>
            </a:r>
          </a:p>
          <a:p>
            <a:pPr marL="457200" indent="-457200" algn="just">
              <a:buFont typeface="Wingdings" panose="05000000000000000000" pitchFamily="2" charset="2"/>
              <a:buChar char="q"/>
            </a:pPr>
            <a:r>
              <a:rPr lang="en-US" altLang="ja-JP" dirty="0"/>
              <a:t>Establish strong networking of programs, sharing of resources and expertise with local and international educational institutions and </a:t>
            </a:r>
            <a:r>
              <a:rPr lang="en-US" altLang="ja-JP" dirty="0" smtClean="0"/>
              <a:t>organizations.</a:t>
            </a:r>
            <a:endParaRPr lang="en-US" altLang="ja-JP" dirty="0"/>
          </a:p>
          <a:p>
            <a:pPr marL="457200" indent="-457200" algn="just">
              <a:buFont typeface="Wingdings" panose="05000000000000000000" pitchFamily="2" charset="2"/>
              <a:buChar char="q"/>
            </a:pPr>
            <a:r>
              <a:rPr lang="en-US" altLang="ja-JP" dirty="0"/>
              <a:t>Accelerate the participation of alumni, students and professionals in the implementation of educational programs and development of projects designed to expand and improve global academic </a:t>
            </a:r>
            <a:r>
              <a:rPr lang="en-US" altLang="ja-JP" dirty="0" smtClean="0"/>
              <a:t>standards.</a:t>
            </a:r>
            <a:endParaRPr lang="en-US" altLang="ja-JP" dirty="0"/>
          </a:p>
        </p:txBody>
      </p:sp>
    </p:spTree>
    <p:extLst>
      <p:ext uri="{BB962C8B-B14F-4D97-AF65-F5344CB8AC3E}">
        <p14:creationId xmlns:p14="http://schemas.microsoft.com/office/powerpoint/2010/main" val="2154637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493"/>
            <a:ext cx="7808976" cy="1088136"/>
          </a:xfrm>
        </p:spPr>
        <p:txBody>
          <a:bodyPr>
            <a:noAutofit/>
          </a:bodyPr>
          <a:lstStyle/>
          <a:p>
            <a:r>
              <a:rPr lang="en-US" dirty="0"/>
              <a:t>Vision &amp; Mission of </a:t>
            </a:r>
            <a:r>
              <a:rPr lang="en-US" dirty="0" smtClean="0"/>
              <a:t/>
            </a:r>
            <a:br>
              <a:rPr lang="en-US" dirty="0" smtClean="0"/>
            </a:br>
            <a:r>
              <a:rPr lang="en-US" b="1" dirty="0" smtClean="0"/>
              <a:t>Computer Science</a:t>
            </a:r>
            <a:r>
              <a:rPr lang="en-US" dirty="0" smtClean="0"/>
              <a:t> Department</a:t>
            </a:r>
            <a:endParaRPr lang="en-US"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3" y="2300262"/>
            <a:ext cx="8369031" cy="1323439"/>
          </a:xfrm>
          <a:prstGeom prst="rect">
            <a:avLst/>
          </a:prstGeom>
          <a:noFill/>
        </p:spPr>
        <p:txBody>
          <a:bodyPr wrap="square" rtlCol="0">
            <a:spAutoFit/>
          </a:bodyPr>
          <a:lstStyle/>
          <a:p>
            <a:pPr algn="just"/>
            <a:r>
              <a:rPr lang="en-US" sz="2600" b="1" dirty="0" smtClean="0">
                <a:latin typeface="+mj-lt"/>
              </a:rPr>
              <a:t>Vision</a:t>
            </a:r>
          </a:p>
          <a:p>
            <a:pPr algn="just"/>
            <a:endParaRPr lang="en-US" dirty="0"/>
          </a:p>
          <a:p>
            <a:pPr algn="just"/>
            <a:r>
              <a:rPr lang="en-US" dirty="0"/>
              <a:t>Provides leadership in the pursuit of quality and excellent computer education and produce highly skilled and globally competitive IT professionals.</a:t>
            </a:r>
            <a:endParaRPr lang="x-none" dirty="0"/>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4060792"/>
            <a:ext cx="8366760" cy="1877437"/>
          </a:xfrm>
          <a:prstGeom prst="rect">
            <a:avLst/>
          </a:prstGeom>
          <a:noFill/>
        </p:spPr>
        <p:txBody>
          <a:bodyPr wrap="square" rtlCol="0">
            <a:spAutoFit/>
          </a:bodyPr>
          <a:lstStyle/>
          <a:p>
            <a:pPr algn="just"/>
            <a:r>
              <a:rPr lang="en-US" sz="2600" b="1" dirty="0" smtClean="0">
                <a:latin typeface="+mj-lt"/>
              </a:rPr>
              <a:t>Mission</a:t>
            </a:r>
          </a:p>
          <a:p>
            <a:pPr algn="just"/>
            <a:endParaRPr lang="en-US" dirty="0"/>
          </a:p>
          <a:p>
            <a:pPr algn="just"/>
            <a:r>
              <a:rPr lang="en-US"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x-none" dirty="0"/>
          </a:p>
        </p:txBody>
      </p:sp>
    </p:spTree>
    <p:extLst>
      <p:ext uri="{BB962C8B-B14F-4D97-AF65-F5344CB8AC3E}">
        <p14:creationId xmlns:p14="http://schemas.microsoft.com/office/powerpoint/2010/main" val="1780790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3449"/>
            <a:ext cx="7808976" cy="1088136"/>
          </a:xfrm>
        </p:spPr>
        <p:txBody>
          <a:bodyPr>
            <a:noAutofit/>
          </a:bodyPr>
          <a:lstStyle/>
          <a:p>
            <a:r>
              <a:rPr lang="en-US" dirty="0" smtClean="0"/>
              <a:t>Goals of </a:t>
            </a:r>
            <a:br>
              <a:rPr lang="en-US" dirty="0" smtClean="0"/>
            </a:br>
            <a:r>
              <a:rPr lang="en-US" b="1" dirty="0" smtClean="0"/>
              <a:t>Computer Science</a:t>
            </a:r>
            <a:r>
              <a:rPr lang="en-US" dirty="0" smtClean="0"/>
              <a:t> Department</a:t>
            </a:r>
            <a:endParaRPr lang="en-US" b="1" dirty="0"/>
          </a:p>
        </p:txBody>
      </p:sp>
      <p:sp>
        <p:nvSpPr>
          <p:cNvPr id="6" name="TextBox 5">
            <a:extLst>
              <a:ext uri="{FF2B5EF4-FFF2-40B4-BE49-F238E27FC236}">
                <a16:creationId xmlns="" xmlns:a16="http://schemas.microsoft.com/office/drawing/2014/main" id="{37C26D19-85DA-834B-9600-C9820C508897}"/>
              </a:ext>
            </a:extLst>
          </p:cNvPr>
          <p:cNvSpPr txBox="1"/>
          <p:nvPr/>
        </p:nvSpPr>
        <p:spPr>
          <a:xfrm>
            <a:off x="385213" y="2300262"/>
            <a:ext cx="8369031" cy="2862322"/>
          </a:xfrm>
          <a:prstGeom prst="rect">
            <a:avLst/>
          </a:prstGeom>
          <a:noFill/>
        </p:spPr>
        <p:txBody>
          <a:bodyPr wrap="square" rtlCol="0">
            <a:spAutoFit/>
          </a:bodyPr>
          <a:lstStyle/>
          <a:p>
            <a:pPr marL="457200" indent="-457200" algn="just">
              <a:buFont typeface="Wingdings" panose="05000000000000000000" pitchFamily="2" charset="2"/>
              <a:buChar char="q"/>
            </a:pPr>
            <a:r>
              <a:rPr lang="en-US" altLang="ja-JP" dirty="0"/>
              <a:t>Enrich the computer education curriculum to suit the needs of the industry-   wide standards for both domestic and international </a:t>
            </a:r>
            <a:r>
              <a:rPr lang="en-US" altLang="ja-JP" dirty="0" smtClean="0"/>
              <a:t>markets.</a:t>
            </a:r>
            <a:endParaRPr lang="en-US" altLang="ja-JP" dirty="0"/>
          </a:p>
          <a:p>
            <a:pPr marL="457200" indent="-457200" algn="just">
              <a:buFont typeface="Wingdings" panose="05000000000000000000" pitchFamily="2" charset="2"/>
              <a:buChar char="q"/>
            </a:pPr>
            <a:r>
              <a:rPr lang="en-US" altLang="ja-JP" dirty="0"/>
              <a:t>Equip the faculty and staff with professional, modern technological and research </a:t>
            </a:r>
            <a:r>
              <a:rPr lang="en-US" altLang="ja-JP" dirty="0" smtClean="0"/>
              <a:t>skills.</a:t>
            </a:r>
            <a:endParaRPr lang="en-US" altLang="ja-JP" dirty="0"/>
          </a:p>
          <a:p>
            <a:pPr marL="457200" indent="-457200" algn="just">
              <a:buFont typeface="Wingdings" panose="05000000000000000000" pitchFamily="2" charset="2"/>
              <a:buChar char="q"/>
            </a:pPr>
            <a:r>
              <a:rPr lang="en-US" altLang="ja-JP" dirty="0"/>
              <a:t>Upgrade continuously computer hardware's, facilities and instructional materials to cope with the challenges of the information technology </a:t>
            </a:r>
            <a:r>
              <a:rPr lang="en-US" altLang="ja-JP" dirty="0" smtClean="0"/>
              <a:t>age.</a:t>
            </a:r>
            <a:endParaRPr lang="en-US" altLang="ja-JP" dirty="0"/>
          </a:p>
          <a:p>
            <a:pPr marL="457200" indent="-457200" algn="just">
              <a:buFont typeface="Wingdings" panose="05000000000000000000" pitchFamily="2" charset="2"/>
              <a:buChar char="q"/>
            </a:pPr>
            <a:r>
              <a:rPr lang="en-US" altLang="ja-JP" dirty="0"/>
              <a:t>Initiate and conduct relevant research, software development and outreach services.</a:t>
            </a:r>
          </a:p>
          <a:p>
            <a:pPr marL="457200" indent="-457200" algn="just">
              <a:buFont typeface="Wingdings" panose="05000000000000000000" pitchFamily="2" charset="2"/>
              <a:buChar char="q"/>
            </a:pPr>
            <a:r>
              <a:rPr lang="en-US" altLang="ja-JP" dirty="0"/>
              <a:t>Establish linkage with industry and other IT-based organizations/institutions for sharing of resources and expertise, and better job opportunities for </a:t>
            </a:r>
            <a:r>
              <a:rPr lang="en-US" altLang="ja-JP" dirty="0" smtClean="0"/>
              <a:t>students.</a:t>
            </a:r>
            <a:endParaRPr lang="en-US" altLang="ja-JP" dirty="0"/>
          </a:p>
        </p:txBody>
      </p:sp>
    </p:spTree>
    <p:extLst>
      <p:ext uri="{BB962C8B-B14F-4D97-AF65-F5344CB8AC3E}">
        <p14:creationId xmlns:p14="http://schemas.microsoft.com/office/powerpoint/2010/main" val="2898037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2585323"/>
          </a:xfrm>
          <a:prstGeom prst="rect">
            <a:avLst/>
          </a:prstGeom>
          <a:noFill/>
        </p:spPr>
        <p:txBody>
          <a:bodyPr wrap="square" rtlCol="0">
            <a:spAutoFit/>
          </a:bodyPr>
          <a:lstStyle/>
          <a:p>
            <a:pPr algn="just"/>
            <a:r>
              <a:rPr lang="en-US" dirty="0"/>
              <a:t>The objective of this course is to introduce the subject of data structures with the explanation of how data can be stored or manipulated in computer in an optimized way. </a:t>
            </a:r>
          </a:p>
          <a:p>
            <a:pPr algn="just"/>
            <a:endParaRPr lang="en-US" dirty="0" smtClean="0"/>
          </a:p>
          <a:p>
            <a:pPr algn="just"/>
            <a:r>
              <a:rPr lang="en-US" dirty="0" smtClean="0"/>
              <a:t>An </a:t>
            </a:r>
            <a:r>
              <a:rPr lang="en-US" dirty="0"/>
              <a:t>overview of data organization and certain data structures will be covered along with a discussion of the different operations, which are applied to these data structures</a:t>
            </a:r>
            <a:r>
              <a:rPr lang="en-US" dirty="0" smtClean="0"/>
              <a:t>.</a:t>
            </a:r>
          </a:p>
          <a:p>
            <a:pPr algn="just"/>
            <a:r>
              <a:rPr lang="en-US" dirty="0" smtClean="0"/>
              <a:t> </a:t>
            </a:r>
            <a:endParaRPr lang="en-US" dirty="0"/>
          </a:p>
          <a:p>
            <a:pPr algn="just"/>
            <a:r>
              <a:rPr lang="en-US" dirty="0" smtClean="0"/>
              <a:t>Here, </a:t>
            </a:r>
            <a:r>
              <a:rPr lang="en-US" dirty="0"/>
              <a:t>the space and time complexity will be taken care for different searching or sorting techniques to deal with data. We also include how these efficient techniques could be implemented in real life applications.</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a:t>
            </a:r>
            <a:r>
              <a:rPr lang="en-US" dirty="0" smtClean="0"/>
              <a:t>Prerequisites</a:t>
            </a:r>
            <a:endParaRPr lang="en-US" dirty="0"/>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Representing information in computers, Binary Number Systems, Conversions</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Using IDE.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Basic conception of Data Storage, Data types, Variable</a:t>
            </a:r>
            <a:r>
              <a:rPr lang="en-US" dirty="0"/>
              <a:t>, Array (single &amp; multidimensional), Pointers, </a:t>
            </a:r>
            <a:r>
              <a:rPr lang="en-US" dirty="0" smtClean="0"/>
              <a:t>String, Functions</a:t>
            </a:r>
            <a:r>
              <a:rPr lang="en-US" dirty="0"/>
              <a:t>, Recursion, Scope of variable &amp; </a:t>
            </a:r>
            <a:r>
              <a:rPr lang="en-US" dirty="0" smtClean="0"/>
              <a:t>function,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Knowing different </a:t>
            </a:r>
            <a:r>
              <a:rPr lang="en-US" dirty="0"/>
              <a:t>Libraries &amp; their </a:t>
            </a:r>
            <a:r>
              <a:rPr lang="en-US" dirty="0" smtClean="0"/>
              <a:t>Functions.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smtClean="0"/>
              <a:t>Concept of Structure &amp; Class.</a:t>
            </a:r>
          </a:p>
          <a:p>
            <a:pPr marL="285750" indent="-285750" algn="just">
              <a:buFont typeface="Wingdings" panose="05000000000000000000" pitchFamily="2" charset="2"/>
              <a:buChar char="q"/>
            </a:pPr>
            <a:endParaRPr lang="en-US" dirty="0" smtClean="0"/>
          </a:p>
          <a:p>
            <a:pPr marL="285750" indent="-285750" algn="just">
              <a:buFont typeface="Wingdings" panose="05000000000000000000" pitchFamily="2" charset="2"/>
              <a:buChar char="q"/>
            </a:pPr>
            <a:r>
              <a:rPr lang="en-US" dirty="0" smtClean="0"/>
              <a:t>Knowing</a:t>
            </a:r>
            <a:r>
              <a:rPr lang="en-US" b="1" dirty="0" smtClean="0"/>
              <a:t> O</a:t>
            </a:r>
            <a:r>
              <a:rPr lang="en-US" dirty="0" smtClean="0"/>
              <a:t>bject </a:t>
            </a:r>
            <a:r>
              <a:rPr lang="en-US" b="1" dirty="0" smtClean="0"/>
              <a:t>O</a:t>
            </a:r>
            <a:r>
              <a:rPr lang="en-US" dirty="0" smtClean="0"/>
              <a:t>riented </a:t>
            </a:r>
            <a:r>
              <a:rPr lang="en-US" b="1" dirty="0" smtClean="0"/>
              <a:t>P</a:t>
            </a:r>
            <a:r>
              <a:rPr lang="en-US" dirty="0" smtClean="0"/>
              <a:t>rogramming </a:t>
            </a:r>
            <a:r>
              <a:rPr lang="en-US" dirty="0"/>
              <a:t>concepts.</a:t>
            </a:r>
            <a:endParaRPr lang="en-US" dirty="0" smtClean="0"/>
          </a:p>
        </p:txBody>
      </p:sp>
    </p:spTree>
    <p:extLst>
      <p:ext uri="{BB962C8B-B14F-4D97-AF65-F5344CB8AC3E}">
        <p14:creationId xmlns:p14="http://schemas.microsoft.com/office/powerpoint/2010/main" val="28078411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Importance of the course</a:t>
            </a:r>
          </a:p>
        </p:txBody>
      </p:sp>
      <p:sp>
        <p:nvSpPr>
          <p:cNvPr id="7" name="TextBox 6">
            <a:extLst>
              <a:ext uri="{FF2B5EF4-FFF2-40B4-BE49-F238E27FC236}">
                <a16:creationId xmlns="" xmlns:a16="http://schemas.microsoft.com/office/drawing/2014/main" id="{37C26D19-85DA-834B-9600-C9820C508897}"/>
              </a:ext>
            </a:extLst>
          </p:cNvPr>
          <p:cNvSpPr txBox="1"/>
          <p:nvPr/>
        </p:nvSpPr>
        <p:spPr>
          <a:xfrm>
            <a:off x="385213" y="2300262"/>
            <a:ext cx="8369031"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Data structure is required for all areas of computer science – especially for the basic concept of </a:t>
            </a:r>
            <a:r>
              <a:rPr lang="en-US" dirty="0" smtClean="0"/>
              <a:t>programming.</a:t>
            </a:r>
          </a:p>
          <a:p>
            <a:pPr algn="just"/>
            <a:endParaRPr lang="en-US" dirty="0"/>
          </a:p>
          <a:p>
            <a:pPr marL="285750" indent="-285750" algn="just">
              <a:buFont typeface="Wingdings" panose="05000000000000000000" pitchFamily="2" charset="2"/>
              <a:buChar char="q"/>
            </a:pPr>
            <a:r>
              <a:rPr lang="en-US" dirty="0"/>
              <a:t>This course will give the basic for the understanding of the courses – Algorithms, Database, Artificial Intelligence, object oriented programming, etc</a:t>
            </a:r>
            <a:r>
              <a:rPr lang="en-US" dirty="0" smtClean="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course will give the basic for the understanding of the concepts – Data storage, converting data into information, manipulation of data, etc.</a:t>
            </a:r>
          </a:p>
        </p:txBody>
      </p:sp>
    </p:spTree>
    <p:extLst>
      <p:ext uri="{BB962C8B-B14F-4D97-AF65-F5344CB8AC3E}">
        <p14:creationId xmlns:p14="http://schemas.microsoft.com/office/powerpoint/2010/main" val="3198460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06A95C-4105-4F36-BA2A-9EF3F56B4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922B278-706C-4AF0-9D9B-EBAF46B1A25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AC46337-597C-4C22-848D-A0AA45C5F6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278</TotalTime>
  <Words>1595</Words>
  <Application>Microsoft Office PowerPoint</Application>
  <PresentationFormat>On-screen Show (4:3)</PresentationFormat>
  <Paragraphs>203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Introduction to Data Structures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Course Evaluation</vt:lpstr>
      <vt:lpstr>Classroom Policies</vt:lpstr>
      <vt:lpstr>Data &amp; Structures</vt:lpstr>
      <vt:lpstr>Data Structures</vt:lpstr>
      <vt:lpstr>PowerPoint Presentation</vt:lpstr>
      <vt:lpstr>Operations on Data Structures</vt:lpstr>
      <vt:lpstr>Algorithm</vt:lpstr>
      <vt:lpstr>PowerPoint Presentation</vt:lpstr>
      <vt:lpstr>Program</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Lenovo</cp:lastModifiedBy>
  <cp:revision>119</cp:revision>
  <dcterms:created xsi:type="dcterms:W3CDTF">2018-12-10T17:20:29Z</dcterms:created>
  <dcterms:modified xsi:type="dcterms:W3CDTF">2022-09-18T03:21:54Z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