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Corbel" panose="020B05030202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rNVhAVBITp9rZJpBUfmYzlrSA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52DEE3-7F01-4B03-B700-3326E6A896E9}">
  <a:tblStyle styleId="{B552DEE3-7F01-4B03-B700-3326E6A896E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D9431337-1863-40A2-B7F5-82F912B66CA5}"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OHANUR RAHMAN SHOHAN" userId="5d7f12b6-0a6a-48dd-adaa-5f72beb33e17" providerId="ADAL" clId="{9E3C6550-8379-406D-A5EF-302D5C3B6E22}"/>
    <pc:docChg chg="modSld">
      <pc:chgData name="MD. SHOHANUR RAHMAN SHOHAN" userId="5d7f12b6-0a6a-48dd-adaa-5f72beb33e17" providerId="ADAL" clId="{9E3C6550-8379-406D-A5EF-302D5C3B6E22}" dt="2024-07-13T04:02:59.715" v="6" actId="13926"/>
      <pc:docMkLst>
        <pc:docMk/>
      </pc:docMkLst>
      <pc:sldChg chg="modSp mod">
        <pc:chgData name="MD. SHOHANUR RAHMAN SHOHAN" userId="5d7f12b6-0a6a-48dd-adaa-5f72beb33e17" providerId="ADAL" clId="{9E3C6550-8379-406D-A5EF-302D5C3B6E22}" dt="2024-07-13T04:02:15.317" v="4" actId="13926"/>
        <pc:sldMkLst>
          <pc:docMk/>
          <pc:sldMk cId="0" sldId="274"/>
        </pc:sldMkLst>
        <pc:spChg chg="mod">
          <ac:chgData name="MD. SHOHANUR RAHMAN SHOHAN" userId="5d7f12b6-0a6a-48dd-adaa-5f72beb33e17" providerId="ADAL" clId="{9E3C6550-8379-406D-A5EF-302D5C3B6E22}" dt="2024-07-13T04:02:15.317" v="4" actId="13926"/>
          <ac:spMkLst>
            <pc:docMk/>
            <pc:sldMk cId="0" sldId="274"/>
            <ac:spMk id="332" creationId="{00000000-0000-0000-0000-000000000000}"/>
          </ac:spMkLst>
        </pc:spChg>
      </pc:sldChg>
      <pc:sldChg chg="modSp mod">
        <pc:chgData name="MD. SHOHANUR RAHMAN SHOHAN" userId="5d7f12b6-0a6a-48dd-adaa-5f72beb33e17" providerId="ADAL" clId="{9E3C6550-8379-406D-A5EF-302D5C3B6E22}" dt="2024-07-13T04:02:59.715" v="6" actId="13926"/>
        <pc:sldMkLst>
          <pc:docMk/>
          <pc:sldMk cId="0" sldId="275"/>
        </pc:sldMkLst>
        <pc:graphicFrameChg chg="mod modGraphic">
          <ac:chgData name="MD. SHOHANUR RAHMAN SHOHAN" userId="5d7f12b6-0a6a-48dd-adaa-5f72beb33e17" providerId="ADAL" clId="{9E3C6550-8379-406D-A5EF-302D5C3B6E22}" dt="2024-07-13T04:02:59.715" v="6" actId="13926"/>
          <ac:graphicFrameMkLst>
            <pc:docMk/>
            <pc:sldMk cId="0" sldId="275"/>
            <ac:graphicFrameMk id="34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4"/>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b="0" i="0" u="none" strike="noStrike" cap="none">
              <a:solidFill>
                <a:schemeClr val="lt1"/>
              </a:solidFill>
              <a:latin typeface="Corbel"/>
              <a:ea typeface="Corbel"/>
              <a:cs typeface="Corbel"/>
              <a:sym typeface="Corbel"/>
            </a:endParaRPr>
          </a:p>
        </p:txBody>
      </p:sp>
      <p:grpSp>
        <p:nvGrpSpPr>
          <p:cNvPr id="20" name="Google Shape;20;p24"/>
          <p:cNvGrpSpPr/>
          <p:nvPr/>
        </p:nvGrpSpPr>
        <p:grpSpPr>
          <a:xfrm>
            <a:off x="284163" y="1906542"/>
            <a:ext cx="8576373" cy="137411"/>
            <a:chOff x="284163" y="1759424"/>
            <a:chExt cx="8576373" cy="137411"/>
          </a:xfrm>
        </p:grpSpPr>
        <p:sp>
          <p:nvSpPr>
            <p:cNvPr id="21" name="Google Shape;21;p2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2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4" name="Google Shape;24;p24"/>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sp>
        <p:nvSpPr>
          <p:cNvPr id="26" name="Google Shape;26;p24"/>
          <p:cNvSpPr/>
          <p:nvPr/>
        </p:nvSpPr>
        <p:spPr>
          <a:xfrm>
            <a:off x="284163" y="6227064"/>
            <a:ext cx="8574087" cy="173736"/>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7" name="Google Shape;27;p24" descr="Image result for AIUB logo"/>
          <p:cNvPicPr preferRelativeResize="0"/>
          <p:nvPr/>
        </p:nvPicPr>
        <p:blipFill rotWithShape="1">
          <a:blip r:embed="rId2">
            <a:alphaModFix/>
          </a:blip>
          <a:srcRect/>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33"/>
          <p:cNvSpPr txBox="1">
            <a:spLocks noGrp="1"/>
          </p:cNvSpPr>
          <p:nvPr>
            <p:ph type="title"/>
          </p:nvPr>
        </p:nvSpPr>
        <p:spPr>
          <a:xfrm>
            <a:off x="268941" y="1298762"/>
            <a:ext cx="4069080" cy="11620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2"/>
              </a:buClr>
              <a:buSzPts val="3200"/>
              <a:buFont typeface="Corbel"/>
              <a:buNone/>
              <a:defRPr sz="32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3"/>
          <p:cNvSpPr txBox="1">
            <a:spLocks noGrp="1"/>
          </p:cNvSpPr>
          <p:nvPr>
            <p:ph type="body" idx="1"/>
          </p:nvPr>
        </p:nvSpPr>
        <p:spPr>
          <a:xfrm>
            <a:off x="4783567" y="914400"/>
            <a:ext cx="4069080"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24" name="Google Shape;124;p33"/>
          <p:cNvSpPr txBox="1">
            <a:spLocks noGrp="1"/>
          </p:cNvSpPr>
          <p:nvPr>
            <p:ph type="body" idx="2"/>
          </p:nvPr>
        </p:nvSpPr>
        <p:spPr>
          <a:xfrm>
            <a:off x="268941" y="2456329"/>
            <a:ext cx="4069080" cy="3182472"/>
          </a:xfrm>
          <a:prstGeom prst="rect">
            <a:avLst/>
          </a:prstGeom>
          <a:noFill/>
          <a:ln>
            <a:noFill/>
          </a:ln>
        </p:spPr>
        <p:txBody>
          <a:bodyPr spcFirstLastPara="1" wrap="square" lIns="91425" tIns="45700" rIns="91425" bIns="45700" anchor="t" anchorCtr="0">
            <a:normAutofit/>
          </a:bodyPr>
          <a:lstStyle>
            <a:lvl1pPr marL="457200" lvl="0" indent="-228600" algn="ctr">
              <a:spcBef>
                <a:spcPts val="600"/>
              </a:spcBef>
              <a:spcAft>
                <a:spcPts val="0"/>
              </a:spcAft>
              <a:buSzPts val="1620"/>
              <a:buNone/>
              <a:defRPr sz="1800"/>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25" name="Google Shape;125;p3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28" name="Google Shape;128;p33"/>
          <p:cNvGrpSpPr/>
          <p:nvPr/>
        </p:nvGrpSpPr>
        <p:grpSpPr>
          <a:xfrm>
            <a:off x="284163" y="452718"/>
            <a:ext cx="8576373" cy="137411"/>
            <a:chOff x="284163" y="1577847"/>
            <a:chExt cx="8576373" cy="137411"/>
          </a:xfrm>
        </p:grpSpPr>
        <p:sp>
          <p:nvSpPr>
            <p:cNvPr id="129" name="Google Shape;129;p33"/>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33"/>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33"/>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34"/>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34" name="Google Shape;134;p34"/>
          <p:cNvGrpSpPr/>
          <p:nvPr/>
        </p:nvGrpSpPr>
        <p:grpSpPr>
          <a:xfrm>
            <a:off x="284163" y="6263389"/>
            <a:ext cx="8576373" cy="137411"/>
            <a:chOff x="284163" y="1759424"/>
            <a:chExt cx="8576373" cy="137411"/>
          </a:xfrm>
        </p:grpSpPr>
        <p:sp>
          <p:nvSpPr>
            <p:cNvPr id="135" name="Google Shape;135;p3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3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3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8" name="Google Shape;138;p34"/>
          <p:cNvSpPr txBox="1">
            <a:spLocks noGrp="1"/>
          </p:cNvSpPr>
          <p:nvPr>
            <p:ph type="title"/>
          </p:nvPr>
        </p:nvSpPr>
        <p:spPr>
          <a:xfrm>
            <a:off x="363071" y="4800600"/>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34"/>
          <p:cNvSpPr>
            <a:spLocks noGrp="1"/>
          </p:cNvSpPr>
          <p:nvPr>
            <p:ph type="pic" idx="2"/>
          </p:nvPr>
        </p:nvSpPr>
        <p:spPr>
          <a:xfrm>
            <a:off x="284163" y="457199"/>
            <a:ext cx="8577072" cy="4352544"/>
          </a:xfrm>
          <a:prstGeom prst="rect">
            <a:avLst/>
          </a:prstGeom>
          <a:noFill/>
          <a:ln>
            <a:noFill/>
          </a:ln>
        </p:spPr>
      </p:sp>
      <p:sp>
        <p:nvSpPr>
          <p:cNvPr id="140" name="Google Shape;140;p34"/>
          <p:cNvSpPr txBox="1">
            <a:spLocks noGrp="1"/>
          </p:cNvSpPr>
          <p:nvPr>
            <p:ph type="body" idx="1"/>
          </p:nvPr>
        </p:nvSpPr>
        <p:spPr>
          <a:xfrm>
            <a:off x="419099" y="5367338"/>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41" name="Google Shape;141;p3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44"/>
        <p:cNvGrpSpPr/>
        <p:nvPr/>
      </p:nvGrpSpPr>
      <p:grpSpPr>
        <a:xfrm>
          <a:off x="0" y="0"/>
          <a:ext cx="0" cy="0"/>
          <a:chOff x="0" y="0"/>
          <a:chExt cx="0" cy="0"/>
        </a:xfrm>
      </p:grpSpPr>
      <p:grpSp>
        <p:nvGrpSpPr>
          <p:cNvPr id="145" name="Google Shape;145;p35"/>
          <p:cNvGrpSpPr/>
          <p:nvPr/>
        </p:nvGrpSpPr>
        <p:grpSpPr>
          <a:xfrm>
            <a:off x="284163" y="4280647"/>
            <a:ext cx="8576373" cy="137411"/>
            <a:chOff x="284163" y="1759424"/>
            <a:chExt cx="8576373" cy="137411"/>
          </a:xfrm>
        </p:grpSpPr>
        <p:sp>
          <p:nvSpPr>
            <p:cNvPr id="146" name="Google Shape;146;p3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3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3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9" name="Google Shape;149;p35"/>
          <p:cNvSpPr txBox="1">
            <a:spLocks noGrp="1"/>
          </p:cNvSpPr>
          <p:nvPr>
            <p:ph type="title"/>
          </p:nvPr>
        </p:nvSpPr>
        <p:spPr>
          <a:xfrm>
            <a:off x="363071" y="4778189"/>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2"/>
              </a:buClr>
              <a:buSzPts val="2800"/>
              <a:buFont typeface="Corbel"/>
              <a:buNone/>
              <a:defRPr sz="28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5"/>
          <p:cNvSpPr>
            <a:spLocks noGrp="1"/>
          </p:cNvSpPr>
          <p:nvPr>
            <p:ph type="pic" idx="2"/>
          </p:nvPr>
        </p:nvSpPr>
        <p:spPr>
          <a:xfrm>
            <a:off x="284163" y="457200"/>
            <a:ext cx="8577072" cy="3822192"/>
          </a:xfrm>
          <a:prstGeom prst="rect">
            <a:avLst/>
          </a:prstGeom>
          <a:noFill/>
          <a:ln>
            <a:noFill/>
          </a:ln>
        </p:spPr>
      </p:sp>
      <p:sp>
        <p:nvSpPr>
          <p:cNvPr id="151" name="Google Shape;151;p35"/>
          <p:cNvSpPr txBox="1">
            <a:spLocks noGrp="1"/>
          </p:cNvSpPr>
          <p:nvPr>
            <p:ph type="body" idx="1"/>
          </p:nvPr>
        </p:nvSpPr>
        <p:spPr>
          <a:xfrm>
            <a:off x="419099" y="5344927"/>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rgbClr val="262626"/>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52" name="Google Shape;152;p3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icture, and Caption">
  <p:cSld name="Content, Picture, and Caption">
    <p:spTree>
      <p:nvGrpSpPr>
        <p:cNvPr id="1" name="Shape 155"/>
        <p:cNvGrpSpPr/>
        <p:nvPr/>
      </p:nvGrpSpPr>
      <p:grpSpPr>
        <a:xfrm>
          <a:off x="0" y="0"/>
          <a:ext cx="0" cy="0"/>
          <a:chOff x="0" y="0"/>
          <a:chExt cx="0" cy="0"/>
        </a:xfrm>
      </p:grpSpPr>
      <p:sp>
        <p:nvSpPr>
          <p:cNvPr id="156" name="Google Shape;156;p36"/>
          <p:cNvSpPr txBox="1">
            <a:spLocks noGrp="1"/>
          </p:cNvSpPr>
          <p:nvPr>
            <p:ph type="body" idx="1"/>
          </p:nvPr>
        </p:nvSpPr>
        <p:spPr>
          <a:xfrm>
            <a:off x="3657600" y="914400"/>
            <a:ext cx="5195047"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57" name="Google Shape;157;p3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36"/>
          <p:cNvSpPr/>
          <p:nvPr/>
        </p:nvSpPr>
        <p:spPr>
          <a:xfrm>
            <a:off x="284163" y="4267200"/>
            <a:ext cx="2743200" cy="2120153"/>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161" name="Google Shape;161;p36"/>
          <p:cNvSpPr txBox="1">
            <a:spLocks noGrp="1"/>
          </p:cNvSpPr>
          <p:nvPr>
            <p:ph type="body" idx="2"/>
          </p:nvPr>
        </p:nvSpPr>
        <p:spPr>
          <a:xfrm>
            <a:off x="419101" y="4953001"/>
            <a:ext cx="2472017" cy="1246094"/>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62" name="Google Shape;162;p36"/>
          <p:cNvSpPr txBox="1">
            <a:spLocks noGrp="1"/>
          </p:cNvSpPr>
          <p:nvPr>
            <p:ph type="title"/>
          </p:nvPr>
        </p:nvSpPr>
        <p:spPr>
          <a:xfrm>
            <a:off x="410764" y="4419600"/>
            <a:ext cx="2475395" cy="510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orbel"/>
              <a:buNone/>
              <a:defRPr sz="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36"/>
          <p:cNvSpPr>
            <a:spLocks noGrp="1"/>
          </p:cNvSpPr>
          <p:nvPr>
            <p:ph type="pic" idx="3"/>
          </p:nvPr>
        </p:nvSpPr>
        <p:spPr>
          <a:xfrm>
            <a:off x="284164" y="594360"/>
            <a:ext cx="2743200" cy="3675888"/>
          </a:xfrm>
          <a:prstGeom prst="rect">
            <a:avLst/>
          </a:prstGeom>
          <a:noFill/>
          <a:ln>
            <a:noFill/>
          </a:ln>
        </p:spPr>
      </p:sp>
      <p:grpSp>
        <p:nvGrpSpPr>
          <p:cNvPr id="164" name="Google Shape;164;p36"/>
          <p:cNvGrpSpPr/>
          <p:nvPr/>
        </p:nvGrpSpPr>
        <p:grpSpPr>
          <a:xfrm>
            <a:off x="284163" y="461682"/>
            <a:ext cx="8576373" cy="137411"/>
            <a:chOff x="284163" y="1759424"/>
            <a:chExt cx="8576373" cy="137411"/>
          </a:xfrm>
        </p:grpSpPr>
        <p:sp>
          <p:nvSpPr>
            <p:cNvPr id="165" name="Google Shape;165;p3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3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3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s with Caption">
  <p:cSld name="3 Pictures with Caption">
    <p:spTree>
      <p:nvGrpSpPr>
        <p:cNvPr id="1" name="Shape 168"/>
        <p:cNvGrpSpPr/>
        <p:nvPr/>
      </p:nvGrpSpPr>
      <p:grpSpPr>
        <a:xfrm>
          <a:off x="0" y="0"/>
          <a:ext cx="0" cy="0"/>
          <a:chOff x="0" y="0"/>
          <a:chExt cx="0" cy="0"/>
        </a:xfrm>
      </p:grpSpPr>
      <p:sp>
        <p:nvSpPr>
          <p:cNvPr id="169" name="Google Shape;169;p37"/>
          <p:cNvSpPr/>
          <p:nvPr/>
        </p:nvSpPr>
        <p:spPr>
          <a:xfrm>
            <a:off x="3021013" y="4801575"/>
            <a:ext cx="583723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70" name="Google Shape;170;p37"/>
          <p:cNvGrpSpPr/>
          <p:nvPr/>
        </p:nvGrpSpPr>
        <p:grpSpPr>
          <a:xfrm>
            <a:off x="284163" y="6263389"/>
            <a:ext cx="8576373" cy="137411"/>
            <a:chOff x="284163" y="1759424"/>
            <a:chExt cx="8576373" cy="137411"/>
          </a:xfrm>
        </p:grpSpPr>
        <p:sp>
          <p:nvSpPr>
            <p:cNvPr id="171" name="Google Shape;171;p3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3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3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4" name="Google Shape;174;p37"/>
          <p:cNvSpPr txBox="1">
            <a:spLocks noGrp="1"/>
          </p:cNvSpPr>
          <p:nvPr>
            <p:ph type="title"/>
          </p:nvPr>
        </p:nvSpPr>
        <p:spPr>
          <a:xfrm>
            <a:off x="3031661" y="4800600"/>
            <a:ext cx="5691651"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37"/>
          <p:cNvSpPr>
            <a:spLocks noGrp="1"/>
          </p:cNvSpPr>
          <p:nvPr>
            <p:ph type="pic" idx="2"/>
          </p:nvPr>
        </p:nvSpPr>
        <p:spPr>
          <a:xfrm>
            <a:off x="3021014" y="457199"/>
            <a:ext cx="5833872" cy="4352544"/>
          </a:xfrm>
          <a:prstGeom prst="rect">
            <a:avLst/>
          </a:prstGeom>
          <a:noFill/>
          <a:ln>
            <a:noFill/>
          </a:ln>
        </p:spPr>
      </p:sp>
      <p:sp>
        <p:nvSpPr>
          <p:cNvPr id="176" name="Google Shape;176;p37"/>
          <p:cNvSpPr txBox="1">
            <a:spLocks noGrp="1"/>
          </p:cNvSpPr>
          <p:nvPr>
            <p:ph type="body" idx="1"/>
          </p:nvPr>
        </p:nvSpPr>
        <p:spPr>
          <a:xfrm>
            <a:off x="3069805" y="5367338"/>
            <a:ext cx="5653507"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77" name="Google Shape;177;p3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0" name="Google Shape;180;p37"/>
          <p:cNvSpPr>
            <a:spLocks noGrp="1"/>
          </p:cNvSpPr>
          <p:nvPr>
            <p:ph type="pic" idx="3"/>
          </p:nvPr>
        </p:nvSpPr>
        <p:spPr>
          <a:xfrm>
            <a:off x="284164" y="457200"/>
            <a:ext cx="2736850" cy="2907792"/>
          </a:xfrm>
          <a:prstGeom prst="rect">
            <a:avLst/>
          </a:prstGeom>
          <a:noFill/>
          <a:ln>
            <a:noFill/>
          </a:ln>
        </p:spPr>
      </p:sp>
      <p:sp>
        <p:nvSpPr>
          <p:cNvPr id="181" name="Google Shape;181;p37"/>
          <p:cNvSpPr>
            <a:spLocks noGrp="1"/>
          </p:cNvSpPr>
          <p:nvPr>
            <p:ph type="pic" idx="4"/>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2"/>
        <p:cNvGrpSpPr/>
        <p:nvPr/>
      </p:nvGrpSpPr>
      <p:grpSpPr>
        <a:xfrm>
          <a:off x="0" y="0"/>
          <a:ext cx="0" cy="0"/>
          <a:chOff x="0" y="0"/>
          <a:chExt cx="0" cy="0"/>
        </a:xfrm>
      </p:grpSpPr>
      <p:sp>
        <p:nvSpPr>
          <p:cNvPr id="183" name="Google Shape;183;p38"/>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4" name="Google Shape;184;p38"/>
          <p:cNvGrpSpPr/>
          <p:nvPr/>
        </p:nvGrpSpPr>
        <p:grpSpPr>
          <a:xfrm>
            <a:off x="284163" y="1577847"/>
            <a:ext cx="8576373" cy="137411"/>
            <a:chOff x="284163" y="1577847"/>
            <a:chExt cx="8576373" cy="137411"/>
          </a:xfrm>
        </p:grpSpPr>
        <p:sp>
          <p:nvSpPr>
            <p:cNvPr id="185" name="Google Shape;185;p38"/>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38"/>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38"/>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8" name="Google Shape;188;p38"/>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8"/>
          <p:cNvSpPr txBox="1">
            <a:spLocks noGrp="1"/>
          </p:cNvSpPr>
          <p:nvPr>
            <p:ph type="body" idx="1"/>
          </p:nvPr>
        </p:nvSpPr>
        <p:spPr>
          <a:xfrm rot="5400000">
            <a:off x="2564607" y="-146843"/>
            <a:ext cx="4013200" cy="857408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90" name="Google Shape;190;p3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3"/>
        <p:cNvGrpSpPr/>
        <p:nvPr/>
      </p:nvGrpSpPr>
      <p:grpSpPr>
        <a:xfrm>
          <a:off x="0" y="0"/>
          <a:ext cx="0" cy="0"/>
          <a:chOff x="0" y="0"/>
          <a:chExt cx="0" cy="0"/>
        </a:xfrm>
      </p:grpSpPr>
      <p:sp>
        <p:nvSpPr>
          <p:cNvPr id="194" name="Google Shape;194;p39"/>
          <p:cNvSpPr/>
          <p:nvPr/>
        </p:nvSpPr>
        <p:spPr>
          <a:xfrm rot="5400000">
            <a:off x="5313882" y="2857535"/>
            <a:ext cx="5934615"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39"/>
          <p:cNvSpPr txBox="1">
            <a:spLocks noGrp="1"/>
          </p:cNvSpPr>
          <p:nvPr>
            <p:ph type="title"/>
          </p:nvPr>
        </p:nvSpPr>
        <p:spPr>
          <a:xfrm rot="5400000">
            <a:off x="5219069" y="2949131"/>
            <a:ext cx="5921375" cy="969264"/>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39"/>
          <p:cNvSpPr txBox="1">
            <a:spLocks noGrp="1"/>
          </p:cNvSpPr>
          <p:nvPr>
            <p:ph type="body" idx="1"/>
          </p:nvPr>
        </p:nvSpPr>
        <p:spPr>
          <a:xfrm rot="5400000">
            <a:off x="564357" y="177007"/>
            <a:ext cx="5937250" cy="649763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97" name="Google Shape;197;p39"/>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39"/>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9"/>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200" name="Google Shape;200;p39"/>
          <p:cNvGrpSpPr/>
          <p:nvPr/>
        </p:nvGrpSpPr>
        <p:grpSpPr>
          <a:xfrm rot="5400000">
            <a:off x="4658724" y="3355723"/>
            <a:ext cx="5934456" cy="137411"/>
            <a:chOff x="284163" y="1577847"/>
            <a:chExt cx="8576373" cy="137411"/>
          </a:xfrm>
        </p:grpSpPr>
        <p:sp>
          <p:nvSpPr>
            <p:cNvPr id="201" name="Google Shape;201;p39"/>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9"/>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39"/>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2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1" name="Google Shape;31;p25"/>
          <p:cNvGrpSpPr/>
          <p:nvPr/>
        </p:nvGrpSpPr>
        <p:grpSpPr>
          <a:xfrm>
            <a:off x="284164" y="452718"/>
            <a:ext cx="7365210" cy="137411"/>
            <a:chOff x="284163" y="1577847"/>
            <a:chExt cx="8576373" cy="137411"/>
          </a:xfrm>
        </p:grpSpPr>
        <p:sp>
          <p:nvSpPr>
            <p:cNvPr id="32" name="Google Shape;32;p25"/>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25"/>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25"/>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5" name="Google Shape;35;p25" descr="Image result for AIUB logo"/>
          <p:cNvPicPr preferRelativeResize="0"/>
          <p:nvPr/>
        </p:nvPicPr>
        <p:blipFill rotWithShape="1">
          <a:blip r:embed="rId2">
            <a:alphaModFix/>
          </a:blip>
          <a:srcRect/>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26"/>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 name="Google Shape;38;p26"/>
          <p:cNvGrpSpPr/>
          <p:nvPr/>
        </p:nvGrpSpPr>
        <p:grpSpPr>
          <a:xfrm>
            <a:off x="284163" y="1577847"/>
            <a:ext cx="8576373" cy="137411"/>
            <a:chOff x="284163" y="1577847"/>
            <a:chExt cx="8576373" cy="137411"/>
          </a:xfrm>
        </p:grpSpPr>
        <p:sp>
          <p:nvSpPr>
            <p:cNvPr id="39" name="Google Shape;39;p26"/>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26"/>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26"/>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2" name="Google Shape;42;p26"/>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44" name="Google Shape;44;p2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47"/>
        <p:cNvGrpSpPr/>
        <p:nvPr/>
      </p:nvGrpSpPr>
      <p:grpSpPr>
        <a:xfrm>
          <a:off x="0" y="0"/>
          <a:ext cx="0" cy="0"/>
          <a:chOff x="0" y="0"/>
          <a:chExt cx="0" cy="0"/>
        </a:xfrm>
      </p:grpSpPr>
      <p:sp>
        <p:nvSpPr>
          <p:cNvPr id="48" name="Google Shape;48;p27"/>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49" name="Google Shape;49;p2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7"/>
          <p:cNvSpPr>
            <a:spLocks noGrp="1"/>
          </p:cNvSpPr>
          <p:nvPr>
            <p:ph type="pic" idx="2"/>
          </p:nvPr>
        </p:nvSpPr>
        <p:spPr>
          <a:xfrm>
            <a:off x="284162" y="2017058"/>
            <a:ext cx="8574087" cy="4377391"/>
          </a:xfrm>
          <a:prstGeom prst="rect">
            <a:avLst/>
          </a:prstGeom>
          <a:noFill/>
          <a:ln>
            <a:noFill/>
          </a:ln>
        </p:spPr>
      </p:sp>
      <p:sp>
        <p:nvSpPr>
          <p:cNvPr id="53" name="Google Shape;53;p27"/>
          <p:cNvSpPr txBox="1">
            <a:spLocks noGrp="1"/>
          </p:cNvSpPr>
          <p:nvPr>
            <p:ph type="subTitle" idx="1"/>
          </p:nvPr>
        </p:nvSpPr>
        <p:spPr>
          <a:xfrm>
            <a:off x="472420" y="1532965"/>
            <a:ext cx="7754284" cy="48409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grpSp>
        <p:nvGrpSpPr>
          <p:cNvPr id="54" name="Google Shape;54;p27"/>
          <p:cNvGrpSpPr/>
          <p:nvPr/>
        </p:nvGrpSpPr>
        <p:grpSpPr>
          <a:xfrm>
            <a:off x="284163" y="1906542"/>
            <a:ext cx="8576373" cy="137411"/>
            <a:chOff x="284163" y="1759424"/>
            <a:chExt cx="8576373" cy="137411"/>
          </a:xfrm>
        </p:grpSpPr>
        <p:sp>
          <p:nvSpPr>
            <p:cNvPr id="55" name="Google Shape;55;p2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2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2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8" name="Google Shape;58;p27"/>
          <p:cNvSpPr txBox="1"/>
          <p:nvPr/>
        </p:nvSpPr>
        <p:spPr>
          <a:xfrm>
            <a:off x="8230889" y="444728"/>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9" name="Google Shape;59;p27"/>
          <p:cNvSpPr txBox="1">
            <a:spLocks noGrp="1"/>
          </p:cNvSpPr>
          <p:nvPr>
            <p:ph type="ctrTitle"/>
          </p:nvPr>
        </p:nvSpPr>
        <p:spPr>
          <a:xfrm>
            <a:off x="418633" y="444728"/>
            <a:ext cx="7810967" cy="1088237"/>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28"/>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62" name="Google Shape;62;p28"/>
          <p:cNvGrpSpPr/>
          <p:nvPr/>
        </p:nvGrpSpPr>
        <p:grpSpPr>
          <a:xfrm>
            <a:off x="284163" y="6263389"/>
            <a:ext cx="8576373" cy="137411"/>
            <a:chOff x="284163" y="1759424"/>
            <a:chExt cx="8576373" cy="137411"/>
          </a:xfrm>
        </p:grpSpPr>
        <p:sp>
          <p:nvSpPr>
            <p:cNvPr id="63" name="Google Shape;63;p28"/>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8"/>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28"/>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6" name="Google Shape;66;p28"/>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7" name="Google Shape;67;p28"/>
          <p:cNvSpPr txBox="1">
            <a:spLocks noGrp="1"/>
          </p:cNvSpPr>
          <p:nvPr>
            <p:ph type="title"/>
          </p:nvPr>
        </p:nvSpPr>
        <p:spPr>
          <a:xfrm>
            <a:off x="429768" y="4814125"/>
            <a:ext cx="777240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8"/>
          <p:cNvSpPr txBox="1">
            <a:spLocks noGrp="1"/>
          </p:cNvSpPr>
          <p:nvPr>
            <p:ph type="body" idx="1"/>
          </p:nvPr>
        </p:nvSpPr>
        <p:spPr>
          <a:xfrm>
            <a:off x="475488" y="5861304"/>
            <a:ext cx="7735824" cy="402336"/>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latin typeface="Calibri"/>
                <a:ea typeface="Calibri"/>
                <a:cs typeface="Calibri"/>
                <a:sym typeface="Calibri"/>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
        <p:nvSpPr>
          <p:cNvPr id="69" name="Google Shape;69;p2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with Picture">
  <p:cSld name="Section with Picture">
    <p:spTree>
      <p:nvGrpSpPr>
        <p:cNvPr id="1" name="Shape 72"/>
        <p:cNvGrpSpPr/>
        <p:nvPr/>
      </p:nvGrpSpPr>
      <p:grpSpPr>
        <a:xfrm>
          <a:off x="0" y="0"/>
          <a:ext cx="0" cy="0"/>
          <a:chOff x="0" y="0"/>
          <a:chExt cx="0" cy="0"/>
        </a:xfrm>
      </p:grpSpPr>
      <p:sp>
        <p:nvSpPr>
          <p:cNvPr id="73" name="Google Shape;73;p29"/>
          <p:cNvSpPr>
            <a:spLocks noGrp="1"/>
          </p:cNvSpPr>
          <p:nvPr>
            <p:ph type="pic" idx="2"/>
          </p:nvPr>
        </p:nvSpPr>
        <p:spPr>
          <a:xfrm>
            <a:off x="284162" y="443754"/>
            <a:ext cx="8574087" cy="4370293"/>
          </a:xfrm>
          <a:prstGeom prst="rect">
            <a:avLst/>
          </a:prstGeom>
          <a:noFill/>
          <a:ln>
            <a:noFill/>
          </a:ln>
        </p:spPr>
      </p:sp>
      <p:sp>
        <p:nvSpPr>
          <p:cNvPr id="74" name="Google Shape;74;p29"/>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29"/>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78" name="Google Shape;78;p29"/>
          <p:cNvGrpSpPr/>
          <p:nvPr/>
        </p:nvGrpSpPr>
        <p:grpSpPr>
          <a:xfrm>
            <a:off x="284163" y="6263389"/>
            <a:ext cx="8576373" cy="137411"/>
            <a:chOff x="284163" y="1759424"/>
            <a:chExt cx="8576373" cy="137411"/>
          </a:xfrm>
        </p:grpSpPr>
        <p:sp>
          <p:nvSpPr>
            <p:cNvPr id="79" name="Google Shape;79;p29"/>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29"/>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 name="Google Shape;81;p29"/>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2" name="Google Shape;82;p29"/>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83" name="Google Shape;83;p29"/>
          <p:cNvSpPr txBox="1">
            <a:spLocks noGrp="1"/>
          </p:cNvSpPr>
          <p:nvPr>
            <p:ph type="title"/>
          </p:nvPr>
        </p:nvSpPr>
        <p:spPr>
          <a:xfrm>
            <a:off x="430306" y="4814047"/>
            <a:ext cx="7772400" cy="104887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9"/>
          <p:cNvSpPr txBox="1">
            <a:spLocks noGrp="1"/>
          </p:cNvSpPr>
          <p:nvPr>
            <p:ph type="body" idx="1"/>
          </p:nvPr>
        </p:nvSpPr>
        <p:spPr>
          <a:xfrm>
            <a:off x="470647" y="5862918"/>
            <a:ext cx="7732059" cy="4034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30"/>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7" name="Google Shape;87;p30"/>
          <p:cNvGrpSpPr/>
          <p:nvPr/>
        </p:nvGrpSpPr>
        <p:grpSpPr>
          <a:xfrm>
            <a:off x="284163" y="1577847"/>
            <a:ext cx="8576373" cy="137411"/>
            <a:chOff x="284163" y="1577847"/>
            <a:chExt cx="8576373" cy="137411"/>
          </a:xfrm>
        </p:grpSpPr>
        <p:sp>
          <p:nvSpPr>
            <p:cNvPr id="88" name="Google Shape;88;p30"/>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30"/>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0"/>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1" name="Google Shape;91;p30"/>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0"/>
          <p:cNvSpPr txBox="1">
            <a:spLocks noGrp="1"/>
          </p:cNvSpPr>
          <p:nvPr>
            <p:ph type="body" idx="1"/>
          </p:nvPr>
        </p:nvSpPr>
        <p:spPr>
          <a:xfrm>
            <a:off x="403412"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93" name="Google Shape;93;p30"/>
          <p:cNvSpPr txBox="1">
            <a:spLocks noGrp="1"/>
          </p:cNvSpPr>
          <p:nvPr>
            <p:ph type="body" idx="2"/>
          </p:nvPr>
        </p:nvSpPr>
        <p:spPr>
          <a:xfrm>
            <a:off x="4778188"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94" name="Google Shape;94;p30"/>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0"/>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31"/>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9" name="Google Shape;99;p31"/>
          <p:cNvGrpSpPr/>
          <p:nvPr/>
        </p:nvGrpSpPr>
        <p:grpSpPr>
          <a:xfrm>
            <a:off x="284163" y="1577847"/>
            <a:ext cx="8576373" cy="137411"/>
            <a:chOff x="284163" y="1577847"/>
            <a:chExt cx="8576373" cy="137411"/>
          </a:xfrm>
        </p:grpSpPr>
        <p:sp>
          <p:nvSpPr>
            <p:cNvPr id="100" name="Google Shape;100;p31"/>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31"/>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31"/>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3" name="Google Shape;103;p31"/>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1"/>
          <p:cNvSpPr txBox="1">
            <a:spLocks noGrp="1"/>
          </p:cNvSpPr>
          <p:nvPr>
            <p:ph type="body" idx="1"/>
          </p:nvPr>
        </p:nvSpPr>
        <p:spPr>
          <a:xfrm>
            <a:off x="403412"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1"/>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5" name="Google Shape;105;p31"/>
          <p:cNvSpPr txBox="1">
            <a:spLocks noGrp="1"/>
          </p:cNvSpPr>
          <p:nvPr>
            <p:ph type="body" idx="2"/>
          </p:nvPr>
        </p:nvSpPr>
        <p:spPr>
          <a:xfrm>
            <a:off x="403412"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6" name="Google Shape;106;p31"/>
          <p:cNvSpPr txBox="1">
            <a:spLocks noGrp="1"/>
          </p:cNvSpPr>
          <p:nvPr>
            <p:ph type="body" idx="3"/>
          </p:nvPr>
        </p:nvSpPr>
        <p:spPr>
          <a:xfrm>
            <a:off x="4779495"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2"/>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7" name="Google Shape;107;p31"/>
          <p:cNvSpPr txBox="1">
            <a:spLocks noGrp="1"/>
          </p:cNvSpPr>
          <p:nvPr>
            <p:ph type="body" idx="4"/>
          </p:nvPr>
        </p:nvSpPr>
        <p:spPr>
          <a:xfrm>
            <a:off x="4779495"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8" name="Google Shape;108;p3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2"/>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3" name="Google Shape;113;p32"/>
          <p:cNvGrpSpPr/>
          <p:nvPr/>
        </p:nvGrpSpPr>
        <p:grpSpPr>
          <a:xfrm>
            <a:off x="284163" y="1577847"/>
            <a:ext cx="8576373" cy="137411"/>
            <a:chOff x="284163" y="1577847"/>
            <a:chExt cx="8576373" cy="137411"/>
          </a:xfrm>
        </p:grpSpPr>
        <p:sp>
          <p:nvSpPr>
            <p:cNvPr id="114" name="Google Shape;114;p32"/>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2"/>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32"/>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7" name="Google Shape;117;p32"/>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2000"/>
              </a:spcBef>
              <a:spcAft>
                <a:spcPts val="0"/>
              </a:spcAft>
              <a:buClr>
                <a:srgbClr val="A5A5A5"/>
              </a:buClr>
              <a:buSzPts val="2160"/>
              <a:buFont typeface="Noto Sans Symbols"/>
              <a:buChar char="🡽"/>
              <a:defRPr sz="2400" b="0" i="0" u="none" strike="noStrike" cap="none">
                <a:solidFill>
                  <a:srgbClr val="262626"/>
                </a:solidFill>
                <a:latin typeface="Calibri"/>
                <a:ea typeface="Calibri"/>
                <a:cs typeface="Calibri"/>
                <a:sym typeface="Calibri"/>
              </a:defRPr>
            </a:lvl1pPr>
            <a:lvl2pPr marL="914400" marR="0" lvl="1" indent="-354330" algn="l" rtl="0">
              <a:spcBef>
                <a:spcPts val="600"/>
              </a:spcBef>
              <a:spcAft>
                <a:spcPts val="0"/>
              </a:spcAft>
              <a:buClr>
                <a:srgbClr val="3F3F3F"/>
              </a:buClr>
              <a:buSzPts val="1980"/>
              <a:buFont typeface="Noto Sans Symbols"/>
              <a:buChar char="🡽"/>
              <a:defRPr sz="2200" b="0" i="0" u="none" strike="noStrike" cap="none">
                <a:solidFill>
                  <a:srgbClr val="262626"/>
                </a:solidFill>
                <a:latin typeface="Calibri"/>
                <a:ea typeface="Calibri"/>
                <a:cs typeface="Calibri"/>
                <a:sym typeface="Calibri"/>
              </a:defRPr>
            </a:lvl2pPr>
            <a:lvl3pPr marL="1371600" marR="0" lvl="2" indent="-342900" algn="l" rtl="0">
              <a:spcBef>
                <a:spcPts val="600"/>
              </a:spcBef>
              <a:spcAft>
                <a:spcPts val="0"/>
              </a:spcAft>
              <a:buClr>
                <a:srgbClr val="A5A5A5"/>
              </a:buClr>
              <a:buSzPts val="18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31469"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4pPr>
            <a:lvl5pPr marL="2286000" marR="0" lvl="4"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5pPr>
            <a:lvl6pPr marL="2743200" marR="0" lvl="5"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6pPr>
            <a:lvl7pPr marL="3200400" marR="0" lvl="6"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7pPr>
            <a:lvl8pPr marL="3657600" marR="0" lvl="7"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8pPr>
            <a:lvl9pPr marL="4114800" marR="0" lvl="8"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9pPr>
          </a:lstStyle>
          <a:p>
            <a:endParaRPr/>
          </a:p>
        </p:txBody>
      </p:sp>
      <p:sp>
        <p:nvSpPr>
          <p:cNvPr id="11" name="Google Shape;11;p2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i="0" u="none" strike="noStrike" cap="none">
                <a:solidFill>
                  <a:srgbClr val="262626"/>
                </a:solidFill>
                <a:latin typeface="Calibri"/>
                <a:ea typeface="Calibri"/>
                <a:cs typeface="Calibri"/>
                <a:sym typeface="Calibri"/>
              </a:defRPr>
            </a:lvl1pPr>
            <a:lvl2pPr marL="0" marR="0" lvl="1" indent="0" algn="r" rtl="0">
              <a:spcBef>
                <a:spcPts val="0"/>
              </a:spcBef>
              <a:buNone/>
              <a:defRPr sz="1400" b="1" i="0" u="none" strike="noStrike" cap="none">
                <a:solidFill>
                  <a:srgbClr val="262626"/>
                </a:solidFill>
                <a:latin typeface="Calibri"/>
                <a:ea typeface="Calibri"/>
                <a:cs typeface="Calibri"/>
                <a:sym typeface="Calibri"/>
              </a:defRPr>
            </a:lvl2pPr>
            <a:lvl3pPr marL="0" marR="0" lvl="2" indent="0" algn="r" rtl="0">
              <a:spcBef>
                <a:spcPts val="0"/>
              </a:spcBef>
              <a:buNone/>
              <a:defRPr sz="1400" b="1" i="0" u="none" strike="noStrike" cap="none">
                <a:solidFill>
                  <a:srgbClr val="262626"/>
                </a:solidFill>
                <a:latin typeface="Calibri"/>
                <a:ea typeface="Calibri"/>
                <a:cs typeface="Calibri"/>
                <a:sym typeface="Calibri"/>
              </a:defRPr>
            </a:lvl3pPr>
            <a:lvl4pPr marL="0" marR="0" lvl="3" indent="0" algn="r" rtl="0">
              <a:spcBef>
                <a:spcPts val="0"/>
              </a:spcBef>
              <a:buNone/>
              <a:defRPr sz="1400" b="1" i="0" u="none" strike="noStrike" cap="none">
                <a:solidFill>
                  <a:srgbClr val="262626"/>
                </a:solidFill>
                <a:latin typeface="Calibri"/>
                <a:ea typeface="Calibri"/>
                <a:cs typeface="Calibri"/>
                <a:sym typeface="Calibri"/>
              </a:defRPr>
            </a:lvl4pPr>
            <a:lvl5pPr marL="0" marR="0" lvl="4" indent="0" algn="r" rtl="0">
              <a:spcBef>
                <a:spcPts val="0"/>
              </a:spcBef>
              <a:buNone/>
              <a:defRPr sz="1400" b="1" i="0" u="none" strike="noStrike" cap="none">
                <a:solidFill>
                  <a:srgbClr val="262626"/>
                </a:solidFill>
                <a:latin typeface="Calibri"/>
                <a:ea typeface="Calibri"/>
                <a:cs typeface="Calibri"/>
                <a:sym typeface="Calibri"/>
              </a:defRPr>
            </a:lvl5pPr>
            <a:lvl6pPr marL="0" marR="0" lvl="5" indent="0" algn="r" rtl="0">
              <a:spcBef>
                <a:spcPts val="0"/>
              </a:spcBef>
              <a:buNone/>
              <a:defRPr sz="1400" b="1" i="0" u="none" strike="noStrike" cap="none">
                <a:solidFill>
                  <a:srgbClr val="262626"/>
                </a:solidFill>
                <a:latin typeface="Calibri"/>
                <a:ea typeface="Calibri"/>
                <a:cs typeface="Calibri"/>
                <a:sym typeface="Calibri"/>
              </a:defRPr>
            </a:lvl6pPr>
            <a:lvl7pPr marL="0" marR="0" lvl="6" indent="0" algn="r" rtl="0">
              <a:spcBef>
                <a:spcPts val="0"/>
              </a:spcBef>
              <a:buNone/>
              <a:defRPr sz="1400" b="1" i="0" u="none" strike="noStrike" cap="none">
                <a:solidFill>
                  <a:srgbClr val="262626"/>
                </a:solidFill>
                <a:latin typeface="Calibri"/>
                <a:ea typeface="Calibri"/>
                <a:cs typeface="Calibri"/>
                <a:sym typeface="Calibri"/>
              </a:defRPr>
            </a:lvl7pPr>
            <a:lvl8pPr marL="0" marR="0" lvl="7" indent="0" algn="r" rtl="0">
              <a:spcBef>
                <a:spcPts val="0"/>
              </a:spcBef>
              <a:buNone/>
              <a:defRPr sz="1400" b="1" i="0" u="none" strike="noStrike" cap="none">
                <a:solidFill>
                  <a:srgbClr val="262626"/>
                </a:solidFill>
                <a:latin typeface="Calibri"/>
                <a:ea typeface="Calibri"/>
                <a:cs typeface="Calibri"/>
                <a:sym typeface="Calibri"/>
              </a:defRPr>
            </a:lvl8pPr>
            <a:lvl9pPr marL="0" marR="0" lvl="8" indent="0" algn="r" rtl="0">
              <a:spcBef>
                <a:spcPts val="0"/>
              </a:spcBef>
              <a:buNone/>
              <a:defRPr sz="1400" b="1" i="0" u="none" strike="noStrike" cap="none">
                <a:solidFill>
                  <a:srgbClr val="26262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23"/>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marR="0" lvl="0" algn="r" rtl="0">
              <a:spcBef>
                <a:spcPts val="0"/>
              </a:spcBef>
              <a:spcAft>
                <a:spcPts val="0"/>
              </a:spcAft>
              <a:buClr>
                <a:schemeClr val="lt1"/>
              </a:buClr>
              <a:buSzPts val="4200"/>
              <a:buFont typeface="Corbel"/>
              <a:buNone/>
              <a:defRPr sz="42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Introduction To Compiler</a:t>
            </a:r>
            <a:endParaRPr/>
          </a:p>
        </p:txBody>
      </p:sp>
      <p:sp>
        <p:nvSpPr>
          <p:cNvPr id="209" name="Google Shape;209;p1"/>
          <p:cNvSpPr txBox="1">
            <a:spLocks noGrp="1"/>
          </p:cNvSpPr>
          <p:nvPr>
            <p:ph type="subTitle" idx="1"/>
          </p:nvPr>
        </p:nvSpPr>
        <p:spPr>
          <a:xfrm>
            <a:off x="476205" y="1532427"/>
            <a:ext cx="2789509"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10" name="Google Shape;210;p1"/>
          <p:cNvSpPr txBox="1"/>
          <p:nvPr/>
        </p:nvSpPr>
        <p:spPr>
          <a:xfrm>
            <a:off x="76971" y="2446757"/>
            <a:ext cx="902461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Dept. of Computer Science</a:t>
            </a:r>
            <a:endParaRPr/>
          </a:p>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Faculty of Science and Technology</a:t>
            </a:r>
            <a:endParaRPr sz="2400" b="1" i="0" u="none" strike="noStrike" cap="none">
              <a:solidFill>
                <a:srgbClr val="0070C0"/>
              </a:solidFill>
              <a:latin typeface="Arial"/>
              <a:ea typeface="Arial"/>
              <a:cs typeface="Arial"/>
              <a:sym typeface="Arial"/>
            </a:endParaRPr>
          </a:p>
        </p:txBody>
      </p:sp>
      <p:graphicFrame>
        <p:nvGraphicFramePr>
          <p:cNvPr id="211" name="Google Shape;211;p1"/>
          <p:cNvGraphicFramePr/>
          <p:nvPr/>
        </p:nvGraphicFramePr>
        <p:xfrm>
          <a:off x="476205" y="5186042"/>
          <a:ext cx="8335800" cy="757450"/>
        </p:xfrm>
        <a:graphic>
          <a:graphicData uri="http://schemas.openxmlformats.org/drawingml/2006/table">
            <a:tbl>
              <a:tblPr firstRow="1" bandRow="1">
                <a:noFill/>
                <a:tableStyleId>{B552DEE3-7F01-4B03-B700-3326E6A896E9}</a:tableStyleId>
              </a:tblPr>
              <a:tblGrid>
                <a:gridCol w="1483225">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0">
                  <a:extLst>
                    <a:ext uri="{9D8B030D-6E8A-4147-A177-3AD203B41FA5}">
                      <a16:colId xmlns:a16="http://schemas.microsoft.com/office/drawing/2014/main" val="20002"/>
                    </a:ext>
                  </a:extLst>
                </a:gridCol>
                <a:gridCol w="1541425">
                  <a:extLst>
                    <a:ext uri="{9D8B030D-6E8A-4147-A177-3AD203B41FA5}">
                      <a16:colId xmlns:a16="http://schemas.microsoft.com/office/drawing/2014/main" val="20003"/>
                    </a:ext>
                  </a:extLst>
                </a:gridCol>
                <a:gridCol w="1240975">
                  <a:extLst>
                    <a:ext uri="{9D8B030D-6E8A-4147-A177-3AD203B41FA5}">
                      <a16:colId xmlns:a16="http://schemas.microsoft.com/office/drawing/2014/main" val="20004"/>
                    </a:ext>
                  </a:extLst>
                </a:gridCol>
                <a:gridCol w="1444550">
                  <a:extLst>
                    <a:ext uri="{9D8B030D-6E8A-4147-A177-3AD203B41FA5}">
                      <a16:colId xmlns:a16="http://schemas.microsoft.com/office/drawing/2014/main" val="20005"/>
                    </a:ext>
                  </a:extLst>
                </a:gridCol>
              </a:tblGrid>
              <a:tr h="378725">
                <a:tc>
                  <a:txBody>
                    <a:bodyPr/>
                    <a:lstStyle/>
                    <a:p>
                      <a:pPr marL="0" marR="0" lvl="0" indent="0" algn="l" rtl="0">
                        <a:spcBef>
                          <a:spcPts val="0"/>
                        </a:spcBef>
                        <a:spcAft>
                          <a:spcPts val="0"/>
                        </a:spcAft>
                        <a:buNone/>
                      </a:pPr>
                      <a:r>
                        <a:rPr lang="en-US" sz="1800" u="none" strike="noStrike" cap="none"/>
                        <a:t>Lecturer No:</a:t>
                      </a:r>
                      <a:endParaRPr/>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Week No:</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Semester:</a:t>
                      </a:r>
                      <a:endParaRPr/>
                    </a:p>
                  </a:txBody>
                  <a:tcPr marL="91450" marR="91450" marT="45725" marB="45725"/>
                </a:tc>
                <a:tc>
                  <a:txBody>
                    <a:bodyPr/>
                    <a:lstStyle/>
                    <a:p>
                      <a:pPr marL="0" marR="0" lvl="0" indent="0" algn="l" rtl="0">
                        <a:spcBef>
                          <a:spcPts val="0"/>
                        </a:spcBef>
                        <a:spcAft>
                          <a:spcPts val="0"/>
                        </a:spcAft>
                        <a:buNone/>
                      </a:pPr>
                      <a:r>
                        <a:rPr lang="en-US" sz="1800"/>
                        <a:t>Summer</a:t>
                      </a:r>
                      <a:endParaRPr/>
                    </a:p>
                  </a:txBody>
                  <a:tcPr marL="91450" marR="91450" marT="45725" marB="45725"/>
                </a:tc>
                <a:extLst>
                  <a:ext uri="{0D108BD9-81ED-4DB2-BD59-A6C34878D82A}">
                    <a16:rowId xmlns:a16="http://schemas.microsoft.com/office/drawing/2014/main" val="10000"/>
                  </a:ext>
                </a:extLst>
              </a:tr>
              <a:tr h="3787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Lecturer:</a:t>
                      </a:r>
                      <a:endParaRPr/>
                    </a:p>
                  </a:txBody>
                  <a:tcPr marL="91450" marR="91450" marT="45725" marB="45725"/>
                </a:tc>
                <a:tc gridSpan="5">
                  <a:txBody>
                    <a:bodyPr/>
                    <a:lstStyle/>
                    <a:p>
                      <a:pPr marL="0" marR="0" lvl="0" indent="0" algn="l" rtl="0">
                        <a:spcBef>
                          <a:spcPts val="0"/>
                        </a:spcBef>
                        <a:spcAft>
                          <a:spcPts val="0"/>
                        </a:spcAft>
                        <a:buNone/>
                      </a:pPr>
                      <a:r>
                        <a:rPr lang="en-US" sz="1800" i="1"/>
                        <a:t>K. M. Imtiaz-Ud-Din</a:t>
                      </a:r>
                      <a:endParaRPr sz="1800" i="1"/>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12" name="Google Shape;212;p1"/>
          <p:cNvSpPr txBox="1"/>
          <p:nvPr/>
        </p:nvSpPr>
        <p:spPr>
          <a:xfrm>
            <a:off x="3320578" y="1538380"/>
            <a:ext cx="4164439" cy="48463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A5A5A5"/>
              </a:buClr>
              <a:buSzPts val="1620"/>
              <a:buFont typeface="Noto Sans Symbols"/>
              <a:buNone/>
            </a:pPr>
            <a:r>
              <a:rPr lang="en-US" sz="1800" b="0" i="0" u="none" strike="noStrike" cap="non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Course Evaluation</a:t>
            </a:r>
            <a:endParaRPr/>
          </a:p>
        </p:txBody>
      </p:sp>
      <p:sp>
        <p:nvSpPr>
          <p:cNvPr id="266" name="Google Shape;266;p10"/>
          <p:cNvSpPr txBox="1"/>
          <p:nvPr/>
        </p:nvSpPr>
        <p:spPr>
          <a:xfrm>
            <a:off x="267293" y="2060364"/>
            <a:ext cx="8609414" cy="412272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Final Term Evaluation</a:t>
            </a:r>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Attendance                                :	10%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Quizzes 				:	40%</a:t>
            </a:r>
            <a:endParaRPr sz="2800" b="0" i="0" u="none" strike="noStrike" cap="none">
              <a:solidFill>
                <a:srgbClr val="000000"/>
              </a:solidFill>
              <a:latin typeface="Calibri"/>
              <a:ea typeface="Calibri"/>
              <a:cs typeface="Calibri"/>
              <a:sym typeface="Calibri"/>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Lab performance		: 	10%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Final Term 			:	40%</a:t>
            </a:r>
            <a:endParaRPr/>
          </a:p>
          <a:p>
            <a:pPr marL="342900" marR="0" lvl="0" indent="-228600" algn="l" rtl="0">
              <a:lnSpc>
                <a:spcPct val="80000"/>
              </a:lnSpc>
              <a:spcBef>
                <a:spcPts val="360"/>
              </a:spcBef>
              <a:spcAft>
                <a:spcPts val="0"/>
              </a:spcAft>
              <a:buClr>
                <a:srgbClr val="FF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1" i="0" u="none" strike="noStrike" cap="none">
                <a:solidFill>
                  <a:srgbClr val="0000FF"/>
                </a:solidFill>
                <a:latin typeface="Calibri"/>
                <a:ea typeface="Calibri"/>
                <a:cs typeface="Calibri"/>
                <a:sym typeface="Calibri"/>
              </a:rPr>
              <a:t>Grand Final = </a:t>
            </a:r>
            <a:r>
              <a:rPr lang="en-US" sz="2800" b="1" i="0" u="none" strike="noStrike" cap="none">
                <a:solidFill>
                  <a:srgbClr val="FF0000"/>
                </a:solidFill>
                <a:latin typeface="Calibri"/>
                <a:ea typeface="Calibri"/>
                <a:cs typeface="Calibri"/>
                <a:sym typeface="Calibri"/>
              </a:rPr>
              <a:t>40%</a:t>
            </a:r>
            <a:r>
              <a:rPr lang="en-US" sz="2800" b="1" i="0" u="none" strike="noStrike" cap="none">
                <a:solidFill>
                  <a:srgbClr val="0000FF"/>
                </a:solidFill>
                <a:latin typeface="Calibri"/>
                <a:ea typeface="Calibri"/>
                <a:cs typeface="Calibri"/>
                <a:sym typeface="Calibri"/>
              </a:rPr>
              <a:t> of Midterm + </a:t>
            </a:r>
            <a:r>
              <a:rPr lang="en-US" sz="2800" b="1" i="0" u="none" strike="noStrike" cap="none">
                <a:solidFill>
                  <a:srgbClr val="FF0000"/>
                </a:solidFill>
                <a:latin typeface="Calibri"/>
                <a:ea typeface="Calibri"/>
                <a:cs typeface="Calibri"/>
                <a:sym typeface="Calibri"/>
              </a:rPr>
              <a:t>60%</a:t>
            </a:r>
            <a:r>
              <a:rPr lang="en-US" sz="2800" b="1" i="0" u="none" strike="noStrike" cap="none">
                <a:solidFill>
                  <a:srgbClr val="0000FF"/>
                </a:solidFill>
                <a:latin typeface="Calibri"/>
                <a:ea typeface="Calibri"/>
                <a:cs typeface="Calibri"/>
                <a:sym typeface="Calibri"/>
              </a:rPr>
              <a:t> of Final Term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Objectives and Outcomes</a:t>
            </a:r>
            <a:endParaRPr/>
          </a:p>
        </p:txBody>
      </p:sp>
      <p:sp>
        <p:nvSpPr>
          <p:cNvPr id="272" name="Google Shape;272;p11"/>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endParaRPr/>
          </a:p>
        </p:txBody>
      </p:sp>
      <p:sp>
        <p:nvSpPr>
          <p:cNvPr id="273" name="Google Shape;273;p11"/>
          <p:cNvSpPr txBox="1"/>
          <p:nvPr/>
        </p:nvSpPr>
        <p:spPr>
          <a:xfrm>
            <a:off x="783772" y="2435897"/>
            <a:ext cx="7484741" cy="2954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Objectives:</a:t>
            </a:r>
            <a:endParaRPr sz="2000">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objective of this Course</a:t>
            </a:r>
            <a:endParaRPr/>
          </a:p>
          <a:p>
            <a:pPr marL="800100" marR="0" lvl="1" indent="-3429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basic concept of a compiler</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Outcomes:</a:t>
            </a:r>
            <a:endParaRPr/>
          </a:p>
          <a:p>
            <a:pPr marL="800100" marR="0" lvl="1" indent="-3429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should be able to understand the importance of a compiler</a:t>
            </a:r>
            <a:endParaRPr/>
          </a:p>
          <a:p>
            <a:pPr marL="800100" marR="0" lvl="1" indent="-3429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will analyze  the language Processors.</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Basic things of a Compiler</a:t>
            </a:r>
            <a:endParaRPr/>
          </a:p>
        </p:txBody>
      </p:sp>
      <p:sp>
        <p:nvSpPr>
          <p:cNvPr id="279" name="Google Shape;279;p12"/>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endParaRPr/>
          </a:p>
        </p:txBody>
      </p:sp>
      <p:sp>
        <p:nvSpPr>
          <p:cNvPr id="280" name="Google Shape;280;p12"/>
          <p:cNvSpPr txBox="1"/>
          <p:nvPr/>
        </p:nvSpPr>
        <p:spPr>
          <a:xfrm>
            <a:off x="783772" y="2435897"/>
            <a:ext cx="7484741" cy="17543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What is a Compiler?</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Why do we need a compiler?</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Why study compilers?</a:t>
            </a:r>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Basic things of a Compiler</a:t>
            </a:r>
            <a:endParaRPr/>
          </a:p>
        </p:txBody>
      </p:sp>
      <p:sp>
        <p:nvSpPr>
          <p:cNvPr id="286" name="Google Shape;286;p13"/>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endParaRPr/>
          </a:p>
        </p:txBody>
      </p:sp>
      <p:sp>
        <p:nvSpPr>
          <p:cNvPr id="287" name="Google Shape;287;p13"/>
          <p:cNvSpPr txBox="1"/>
          <p:nvPr/>
        </p:nvSpPr>
        <p:spPr>
          <a:xfrm>
            <a:off x="900332" y="2098266"/>
            <a:ext cx="7329985" cy="63401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Compilers Construction touches many topics in Computer Science</a:t>
            </a: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Theory</a:t>
            </a:r>
            <a:endParaRPr/>
          </a:p>
          <a:p>
            <a:pPr marL="800100" marR="0" lvl="1"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Finite State Automata, Grammars and Parsing, data-flow</a:t>
            </a:r>
            <a:endParaRPr/>
          </a:p>
          <a:p>
            <a:pPr marL="457200" marR="0" lvl="0" indent="-457200" algn="l" rtl="0">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Algorithms</a:t>
            </a:r>
            <a:endParaRPr/>
          </a:p>
          <a:p>
            <a:pPr marL="914400" marR="0" lvl="1" indent="-4572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Graph manipulation, dynamic programming</a:t>
            </a:r>
            <a:endParaRPr/>
          </a:p>
          <a:p>
            <a:pPr marL="457200" marR="0" lvl="0" indent="-457200" algn="l" rtl="0">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Data structures</a:t>
            </a:r>
            <a:endParaRPr/>
          </a:p>
          <a:p>
            <a:pPr marL="914400" marR="0" lvl="1" indent="-4572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Symbol tables, abstract syntax trees</a:t>
            </a:r>
            <a:endParaRPr/>
          </a:p>
          <a:p>
            <a:pPr marL="457200" marR="0" lvl="0" indent="-457200" algn="l" rtl="0">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Software Engineering</a:t>
            </a:r>
            <a:endParaRPr/>
          </a:p>
          <a:p>
            <a:pPr marL="914400" marR="0" lvl="1" indent="-4572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Software development environments, debugging</a:t>
            </a:r>
            <a:endParaRPr/>
          </a:p>
          <a:p>
            <a:pPr marL="457200" marR="0" lvl="0" indent="-457200" algn="l" rtl="0">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Artificial Intelligence</a:t>
            </a:r>
            <a:endParaRPr/>
          </a:p>
          <a:p>
            <a:pPr marL="914400" marR="0" lvl="1" indent="-4572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Heuristic based search</a:t>
            </a:r>
            <a:endParaRPr/>
          </a:p>
          <a:p>
            <a:pPr marL="914400" marR="0" lvl="1" indent="-330200" algn="l" rtl="0">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Language processors</a:t>
            </a:r>
            <a:endParaRPr/>
          </a:p>
        </p:txBody>
      </p:sp>
      <p:sp>
        <p:nvSpPr>
          <p:cNvPr id="293" name="Google Shape;293;p14"/>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endParaRPr/>
          </a:p>
        </p:txBody>
      </p:sp>
      <p:sp>
        <p:nvSpPr>
          <p:cNvPr id="294" name="Google Shape;294;p14"/>
          <p:cNvSpPr txBox="1"/>
          <p:nvPr/>
        </p:nvSpPr>
        <p:spPr>
          <a:xfrm>
            <a:off x="900332" y="2253014"/>
            <a:ext cx="7329985" cy="3754874"/>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Some common language processors are:</a:t>
            </a:r>
            <a:endParaRPr/>
          </a:p>
          <a:p>
            <a:pPr marL="914400" marR="0" lvl="1" indent="-457200" algn="l" rtl="0">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Compiler</a:t>
            </a:r>
            <a:endParaRPr/>
          </a:p>
          <a:p>
            <a:pPr marL="914400" marR="0" lvl="1" indent="-457200" algn="l" rtl="0">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Interpreter</a:t>
            </a:r>
            <a:endParaRPr/>
          </a:p>
          <a:p>
            <a:pPr marL="914400" marR="0" lvl="1" indent="-457200" algn="l" rtl="0">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Preprocessor</a:t>
            </a:r>
            <a:endParaRPr/>
          </a:p>
          <a:p>
            <a:pPr marL="914400" marR="0" lvl="1" indent="-457200" algn="l" rtl="0">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Assembler</a:t>
            </a:r>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2000"/>
              <a:buFont typeface="Corbel"/>
              <a:buNone/>
            </a:pPr>
            <a:endParaRPr sz="200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Compiler </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00" name="Google Shape;300;p15"/>
          <p:cNvSpPr txBox="1"/>
          <p:nvPr/>
        </p:nvSpPr>
        <p:spPr>
          <a:xfrm>
            <a:off x="1066986" y="1795817"/>
            <a:ext cx="7261087"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compiler is a program that reads a program written in one language and translates it into another language</a:t>
            </a: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1" name="Google Shape;301;p15"/>
          <p:cNvPicPr preferRelativeResize="0"/>
          <p:nvPr/>
        </p:nvPicPr>
        <p:blipFill rotWithShape="1">
          <a:blip r:embed="rId3">
            <a:alphaModFix/>
          </a:blip>
          <a:srcRect/>
          <a:stretch/>
        </p:blipFill>
        <p:spPr>
          <a:xfrm>
            <a:off x="1414462" y="3010224"/>
            <a:ext cx="6315075" cy="209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6"/>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Example</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07" name="Google Shape;307;p16"/>
          <p:cNvSpPr txBox="1"/>
          <p:nvPr/>
        </p:nvSpPr>
        <p:spPr>
          <a:xfrm>
            <a:off x="1066986" y="1795817"/>
            <a:ext cx="7261087"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8" name="Google Shape;308;p16"/>
          <p:cNvPicPr preferRelativeResize="0"/>
          <p:nvPr/>
        </p:nvPicPr>
        <p:blipFill rotWithShape="1">
          <a:blip r:embed="rId3">
            <a:alphaModFix/>
          </a:blip>
          <a:srcRect/>
          <a:stretch/>
        </p:blipFill>
        <p:spPr>
          <a:xfrm>
            <a:off x="1154061" y="2365492"/>
            <a:ext cx="6638925" cy="170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Interpreter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14" name="Google Shape;314;p17"/>
          <p:cNvSpPr txBox="1"/>
          <p:nvPr/>
        </p:nvSpPr>
        <p:spPr>
          <a:xfrm>
            <a:off x="1066985" y="1690674"/>
            <a:ext cx="7261087" cy="38472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An interpreter is another common kind of language processor. Instead of producing a target program as a translation, an interpreter appears to directly execute the operations specified in the source program on inputs supplied by the user.</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a:solidFill>
                  <a:schemeClr val="dk1"/>
                </a:solidFill>
                <a:latin typeface="Calibri"/>
                <a:ea typeface="Calibri"/>
                <a:cs typeface="Calibri"/>
                <a:sym typeface="Calibri"/>
              </a:rPr>
              <a:t>Source </a:t>
            </a:r>
            <a:endParaRPr/>
          </a:p>
          <a:p>
            <a:pPr marL="0" marR="0" lvl="0" indent="0" algn="just" rtl="0">
              <a:spcBef>
                <a:spcPts val="0"/>
              </a:spcBef>
              <a:spcAft>
                <a:spcPts val="0"/>
              </a:spcAft>
              <a:buNone/>
            </a:pPr>
            <a:r>
              <a:rPr lang="en-US" sz="1400">
                <a:solidFill>
                  <a:schemeClr val="dk1"/>
                </a:solidFill>
                <a:latin typeface="Calibri"/>
                <a:ea typeface="Calibri"/>
                <a:cs typeface="Calibri"/>
                <a:sym typeface="Calibri"/>
              </a:rPr>
              <a:t>Program</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cxnSp>
        <p:nvCxnSpPr>
          <p:cNvPr id="315" name="Google Shape;315;p17"/>
          <p:cNvCxnSpPr/>
          <p:nvPr/>
        </p:nvCxnSpPr>
        <p:spPr>
          <a:xfrm>
            <a:off x="1969477" y="3757535"/>
            <a:ext cx="984738" cy="0"/>
          </a:xfrm>
          <a:prstGeom prst="straightConnector1">
            <a:avLst/>
          </a:prstGeom>
          <a:noFill/>
          <a:ln w="25400" cap="flat" cmpd="sng">
            <a:solidFill>
              <a:schemeClr val="accent1"/>
            </a:solidFill>
            <a:prstDash val="solid"/>
            <a:round/>
            <a:headEnd type="none" w="sm" len="sm"/>
            <a:tailEnd type="triangle" w="med" len="med"/>
          </a:ln>
        </p:spPr>
      </p:cxnSp>
      <p:sp>
        <p:nvSpPr>
          <p:cNvPr id="316" name="Google Shape;316;p17"/>
          <p:cNvSpPr/>
          <p:nvPr/>
        </p:nvSpPr>
        <p:spPr>
          <a:xfrm>
            <a:off x="2954215" y="3614278"/>
            <a:ext cx="3235570" cy="784105"/>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Interpreter</a:t>
            </a:r>
            <a:endParaRPr/>
          </a:p>
        </p:txBody>
      </p:sp>
      <p:cxnSp>
        <p:nvCxnSpPr>
          <p:cNvPr id="317" name="Google Shape;317;p17"/>
          <p:cNvCxnSpPr/>
          <p:nvPr/>
        </p:nvCxnSpPr>
        <p:spPr>
          <a:xfrm>
            <a:off x="1969477" y="4183468"/>
            <a:ext cx="984738" cy="1"/>
          </a:xfrm>
          <a:prstGeom prst="straightConnector1">
            <a:avLst/>
          </a:prstGeom>
          <a:noFill/>
          <a:ln w="25400" cap="flat" cmpd="sng">
            <a:solidFill>
              <a:schemeClr val="accent1"/>
            </a:solidFill>
            <a:prstDash val="solid"/>
            <a:round/>
            <a:headEnd type="none" w="sm" len="sm"/>
            <a:tailEnd type="triangle" w="med" len="med"/>
          </a:ln>
        </p:spPr>
      </p:cxnSp>
      <p:pic>
        <p:nvPicPr>
          <p:cNvPr id="318" name="Google Shape;318;p17"/>
          <p:cNvPicPr preferRelativeResize="0"/>
          <p:nvPr/>
        </p:nvPicPr>
        <p:blipFill rotWithShape="1">
          <a:blip r:embed="rId3">
            <a:alphaModFix/>
          </a:blip>
          <a:srcRect/>
          <a:stretch/>
        </p:blipFill>
        <p:spPr>
          <a:xfrm>
            <a:off x="1277083" y="4040594"/>
            <a:ext cx="400050" cy="285750"/>
          </a:xfrm>
          <a:prstGeom prst="rect">
            <a:avLst/>
          </a:prstGeom>
          <a:noFill/>
          <a:ln>
            <a:noFill/>
          </a:ln>
        </p:spPr>
      </p:pic>
      <p:cxnSp>
        <p:nvCxnSpPr>
          <p:cNvPr id="319" name="Google Shape;319;p17"/>
          <p:cNvCxnSpPr>
            <a:stCxn id="316" idx="3"/>
          </p:cNvCxnSpPr>
          <p:nvPr/>
        </p:nvCxnSpPr>
        <p:spPr>
          <a:xfrm>
            <a:off x="6189785" y="4006331"/>
            <a:ext cx="689400" cy="0"/>
          </a:xfrm>
          <a:prstGeom prst="straightConnector1">
            <a:avLst/>
          </a:prstGeom>
          <a:noFill/>
          <a:ln w="25400" cap="flat" cmpd="sng">
            <a:solidFill>
              <a:schemeClr val="accent1"/>
            </a:solidFill>
            <a:prstDash val="solid"/>
            <a:round/>
            <a:headEnd type="none" w="sm" len="sm"/>
            <a:tailEnd type="triangle" w="med" len="med"/>
          </a:ln>
        </p:spPr>
      </p:cxnSp>
      <p:pic>
        <p:nvPicPr>
          <p:cNvPr id="320" name="Google Shape;320;p17"/>
          <p:cNvPicPr preferRelativeResize="0"/>
          <p:nvPr/>
        </p:nvPicPr>
        <p:blipFill rotWithShape="1">
          <a:blip r:embed="rId4">
            <a:alphaModFix/>
          </a:blip>
          <a:srcRect/>
          <a:stretch/>
        </p:blipFill>
        <p:spPr>
          <a:xfrm>
            <a:off x="6841679" y="3872981"/>
            <a:ext cx="638175" cy="26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8"/>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Preprocessor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26" name="Google Shape;326;p18"/>
          <p:cNvSpPr txBox="1"/>
          <p:nvPr/>
        </p:nvSpPr>
        <p:spPr>
          <a:xfrm>
            <a:off x="1066986" y="1795817"/>
            <a:ext cx="7261087" cy="28007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Preprocessing performs (usually simple) operations on the source file(s) prior to compilation.</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Assembler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32" name="Google Shape;332;p19"/>
          <p:cNvSpPr txBox="1"/>
          <p:nvPr/>
        </p:nvSpPr>
        <p:spPr>
          <a:xfrm>
            <a:off x="1066986" y="1795817"/>
            <a:ext cx="7261087" cy="41549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An Assembler is a translator that translates Assembly language to machine code. So, </a:t>
            </a:r>
            <a:r>
              <a:rPr lang="en-US" sz="1800" dirty="0">
                <a:solidFill>
                  <a:schemeClr val="dk1"/>
                </a:solidFill>
                <a:highlight>
                  <a:srgbClr val="FFFF00"/>
                </a:highlight>
                <a:latin typeface="Calibri"/>
                <a:ea typeface="Calibri"/>
                <a:cs typeface="Calibri"/>
                <a:sym typeface="Calibri"/>
              </a:rPr>
              <a:t>an assembler is a type of a compiler</a:t>
            </a:r>
            <a:r>
              <a:rPr lang="en-US" sz="1800" dirty="0">
                <a:solidFill>
                  <a:schemeClr val="dk1"/>
                </a:solidFill>
                <a:latin typeface="Calibri"/>
                <a:ea typeface="Calibri"/>
                <a:cs typeface="Calibri"/>
                <a:sym typeface="Calibri"/>
              </a:rPr>
              <a:t> and the </a:t>
            </a:r>
            <a:r>
              <a:rPr lang="en-US" sz="1800" dirty="0">
                <a:solidFill>
                  <a:schemeClr val="dk1"/>
                </a:solidFill>
                <a:highlight>
                  <a:srgbClr val="00FF00"/>
                </a:highlight>
                <a:latin typeface="Calibri"/>
                <a:ea typeface="Calibri"/>
                <a:cs typeface="Calibri"/>
                <a:sym typeface="Calibri"/>
              </a:rPr>
              <a:t>source code is written in Assembly language.</a:t>
            </a:r>
            <a:endParaRPr dirty="0">
              <a:highlight>
                <a:srgbClr val="00FF00"/>
              </a:highlight>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4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4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4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dirty="0">
                <a:solidFill>
                  <a:schemeClr val="dk1"/>
                </a:solidFill>
                <a:latin typeface="Calibri"/>
                <a:ea typeface="Calibri"/>
                <a:cs typeface="Calibri"/>
                <a:sym typeface="Calibri"/>
              </a:rPr>
              <a:t>Assembly </a:t>
            </a:r>
            <a:endParaRPr dirty="0"/>
          </a:p>
          <a:p>
            <a:pPr marL="0" marR="0" lvl="0" indent="0" algn="just" rtl="0">
              <a:spcBef>
                <a:spcPts val="0"/>
              </a:spcBef>
              <a:spcAft>
                <a:spcPts val="0"/>
              </a:spcAft>
              <a:buNone/>
            </a:pPr>
            <a:r>
              <a:rPr lang="en-US" sz="1400" dirty="0">
                <a:solidFill>
                  <a:schemeClr val="dk1"/>
                </a:solidFill>
                <a:latin typeface="Calibri"/>
                <a:ea typeface="Calibri"/>
                <a:cs typeface="Calibri"/>
                <a:sym typeface="Calibri"/>
              </a:rPr>
              <a:t>Program</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sp>
        <p:nvSpPr>
          <p:cNvPr id="333" name="Google Shape;333;p19"/>
          <p:cNvSpPr/>
          <p:nvPr/>
        </p:nvSpPr>
        <p:spPr>
          <a:xfrm>
            <a:off x="2954215" y="3614278"/>
            <a:ext cx="3235570" cy="784105"/>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Assembler</a:t>
            </a:r>
            <a:endParaRPr/>
          </a:p>
        </p:txBody>
      </p:sp>
      <p:cxnSp>
        <p:nvCxnSpPr>
          <p:cNvPr id="334" name="Google Shape;334;p19"/>
          <p:cNvCxnSpPr/>
          <p:nvPr/>
        </p:nvCxnSpPr>
        <p:spPr>
          <a:xfrm>
            <a:off x="1969477" y="4006331"/>
            <a:ext cx="984738" cy="1"/>
          </a:xfrm>
          <a:prstGeom prst="straightConnector1">
            <a:avLst/>
          </a:prstGeom>
          <a:noFill/>
          <a:ln w="25400" cap="flat" cmpd="sng">
            <a:solidFill>
              <a:schemeClr val="accent1"/>
            </a:solidFill>
            <a:prstDash val="solid"/>
            <a:round/>
            <a:headEnd type="none" w="sm" len="sm"/>
            <a:tailEnd type="triangle" w="med" len="med"/>
          </a:ln>
        </p:spPr>
      </p:cxnSp>
      <p:cxnSp>
        <p:nvCxnSpPr>
          <p:cNvPr id="335" name="Google Shape;335;p19"/>
          <p:cNvCxnSpPr>
            <a:stCxn id="333" idx="3"/>
          </p:cNvCxnSpPr>
          <p:nvPr/>
        </p:nvCxnSpPr>
        <p:spPr>
          <a:xfrm>
            <a:off x="6189785" y="4006331"/>
            <a:ext cx="689400" cy="0"/>
          </a:xfrm>
          <a:prstGeom prst="straightConnector1">
            <a:avLst/>
          </a:prstGeom>
          <a:noFill/>
          <a:ln w="25400" cap="flat" cmpd="sng">
            <a:solidFill>
              <a:schemeClr val="accent1"/>
            </a:solidFill>
            <a:prstDash val="solid"/>
            <a:round/>
            <a:headEnd type="none" w="sm" len="sm"/>
            <a:tailEnd type="triangle" w="med" len="med"/>
          </a:ln>
        </p:spPr>
      </p:cxnSp>
      <p:pic>
        <p:nvPicPr>
          <p:cNvPr id="336" name="Google Shape;336;p19"/>
          <p:cNvPicPr preferRelativeResize="0"/>
          <p:nvPr/>
        </p:nvPicPr>
        <p:blipFill rotWithShape="1">
          <a:blip r:embed="rId3">
            <a:alphaModFix/>
          </a:blip>
          <a:srcRect/>
          <a:stretch/>
        </p:blipFill>
        <p:spPr>
          <a:xfrm>
            <a:off x="6879102" y="3827142"/>
            <a:ext cx="1123950" cy="313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Lecture Outline</a:t>
            </a:r>
            <a:endParaRPr/>
          </a:p>
        </p:txBody>
      </p:sp>
      <p:sp>
        <p:nvSpPr>
          <p:cNvPr id="218" name="Google Shape;218;p2"/>
          <p:cNvSpPr txBox="1">
            <a:spLocks noGrp="1"/>
          </p:cNvSpPr>
          <p:nvPr>
            <p:ph type="subTitle" idx="1"/>
          </p:nvPr>
        </p:nvSpPr>
        <p:spPr>
          <a:xfrm>
            <a:off x="486697" y="2363927"/>
            <a:ext cx="7754112" cy="3722079"/>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160"/>
              <a:buAutoNum type="arabicPeriod"/>
            </a:pPr>
            <a:r>
              <a:rPr lang="en-US" sz="2400">
                <a:solidFill>
                  <a:schemeClr val="dk1"/>
                </a:solidFill>
              </a:rPr>
              <a:t>Vision, Mission, Quality Policy, and Goals of AIUB</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Vision and Mission of Computer Science Department</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Course Evaluation</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Objective of this Course</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Basic things of a Compiler</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Language Processors</a:t>
            </a:r>
            <a:endParaRPr/>
          </a:p>
          <a:p>
            <a:pPr marL="342900" lvl="0" indent="-205740" algn="l" rtl="0">
              <a:lnSpc>
                <a:spcPct val="100000"/>
              </a:lnSpc>
              <a:spcBef>
                <a:spcPts val="0"/>
              </a:spcBef>
              <a:spcAft>
                <a:spcPts val="0"/>
              </a:spcAft>
              <a:buSzPts val="2160"/>
              <a:buNone/>
            </a:pPr>
            <a:endParaRPr sz="2400">
              <a:solidFill>
                <a:schemeClr val="dk1"/>
              </a:solidFill>
            </a:endParaRPr>
          </a:p>
          <a:p>
            <a:pPr marL="342900" lvl="0" indent="-205740" algn="l" rtl="0">
              <a:lnSpc>
                <a:spcPct val="100000"/>
              </a:lnSpc>
              <a:spcBef>
                <a:spcPts val="0"/>
              </a:spcBef>
              <a:spcAft>
                <a:spcPts val="0"/>
              </a:spcAft>
              <a:buSzPts val="2160"/>
              <a:buNone/>
            </a:pPr>
            <a:endParaRPr sz="2400">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0"/>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Differences between Compiler and Interpreter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42" name="Google Shape;342;p20"/>
          <p:cNvSpPr txBox="1"/>
          <p:nvPr/>
        </p:nvSpPr>
        <p:spPr>
          <a:xfrm>
            <a:off x="1066986" y="1795817"/>
            <a:ext cx="7261087" cy="34778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43" name="Google Shape;343;p20"/>
          <p:cNvGraphicFramePr/>
          <p:nvPr>
            <p:extLst>
              <p:ext uri="{D42A27DB-BD31-4B8C-83A1-F6EECF244321}">
                <p14:modId xmlns:p14="http://schemas.microsoft.com/office/powerpoint/2010/main" val="1307239053"/>
              </p:ext>
            </p:extLst>
          </p:nvPr>
        </p:nvGraphicFramePr>
        <p:xfrm>
          <a:off x="1066986" y="1671491"/>
          <a:ext cx="7010400" cy="3726525"/>
        </p:xfrm>
        <a:graphic>
          <a:graphicData uri="http://schemas.openxmlformats.org/drawingml/2006/table">
            <a:tbl>
              <a:tblPr firstRow="1" bandRow="1">
                <a:noFill/>
                <a:tableStyleId>{D9431337-1863-40A2-B7F5-82F912B66CA5}</a:tableStyleId>
              </a:tblPr>
              <a:tblGrid>
                <a:gridCol w="3645050">
                  <a:extLst>
                    <a:ext uri="{9D8B030D-6E8A-4147-A177-3AD203B41FA5}">
                      <a16:colId xmlns:a16="http://schemas.microsoft.com/office/drawing/2014/main" val="20000"/>
                    </a:ext>
                  </a:extLst>
                </a:gridCol>
                <a:gridCol w="3365350">
                  <a:extLst>
                    <a:ext uri="{9D8B030D-6E8A-4147-A177-3AD203B41FA5}">
                      <a16:colId xmlns:a16="http://schemas.microsoft.com/office/drawing/2014/main" val="20001"/>
                    </a:ext>
                  </a:extLst>
                </a:gridCol>
              </a:tblGrid>
              <a:tr h="470650">
                <a:tc>
                  <a:txBody>
                    <a:bodyPr/>
                    <a:lstStyle/>
                    <a:p>
                      <a:pPr marL="0" marR="0" lvl="0" indent="0" algn="ctr" rtl="0">
                        <a:spcBef>
                          <a:spcPts val="0"/>
                        </a:spcBef>
                        <a:spcAft>
                          <a:spcPts val="0"/>
                        </a:spcAft>
                        <a:buNone/>
                      </a:pPr>
                      <a:r>
                        <a:rPr lang="en-US" sz="1800"/>
                        <a:t>Compiler</a:t>
                      </a:r>
                      <a:endParaRPr/>
                    </a:p>
                  </a:txBody>
                  <a:tcPr marL="91450" marR="91450" marT="45725" marB="45725"/>
                </a:tc>
                <a:tc>
                  <a:txBody>
                    <a:bodyPr/>
                    <a:lstStyle/>
                    <a:p>
                      <a:pPr marL="0" marR="0" lvl="0" indent="0" algn="ctr" rtl="0">
                        <a:spcBef>
                          <a:spcPts val="0"/>
                        </a:spcBef>
                        <a:spcAft>
                          <a:spcPts val="0"/>
                        </a:spcAft>
                        <a:buNone/>
                      </a:pPr>
                      <a:r>
                        <a:rPr lang="en-US" sz="1800"/>
                        <a:t>Interpreter</a:t>
                      </a:r>
                      <a:endParaRPr/>
                    </a:p>
                  </a:txBody>
                  <a:tcPr marL="91450" marR="91450" marT="45725" marB="45725"/>
                </a:tc>
                <a:extLst>
                  <a:ext uri="{0D108BD9-81ED-4DB2-BD59-A6C34878D82A}">
                    <a16:rowId xmlns:a16="http://schemas.microsoft.com/office/drawing/2014/main" val="10000"/>
                  </a:ext>
                </a:extLst>
              </a:tr>
              <a:tr h="812350">
                <a:tc>
                  <a:txBody>
                    <a:bodyPr/>
                    <a:lstStyle/>
                    <a:p>
                      <a:pPr marL="0" marR="0" lvl="0" indent="0" algn="just" rtl="0">
                        <a:spcBef>
                          <a:spcPts val="0"/>
                        </a:spcBef>
                        <a:spcAft>
                          <a:spcPts val="0"/>
                        </a:spcAft>
                        <a:buNone/>
                      </a:pPr>
                      <a:r>
                        <a:rPr lang="en-US" sz="1800" dirty="0"/>
                        <a:t>Compiler takes whole program as input. </a:t>
                      </a:r>
                      <a:endParaRPr dirty="0"/>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Interpreter takes single instruction as input.</a:t>
                      </a:r>
                      <a:endParaRPr sz="1800" dirty="0"/>
                    </a:p>
                  </a:txBody>
                  <a:tcPr marL="91450" marR="91450" marT="45725" marB="45725"/>
                </a:tc>
                <a:extLst>
                  <a:ext uri="{0D108BD9-81ED-4DB2-BD59-A6C34878D82A}">
                    <a16:rowId xmlns:a16="http://schemas.microsoft.com/office/drawing/2014/main" val="10001"/>
                  </a:ext>
                </a:extLst>
              </a:tr>
              <a:tr h="812350">
                <a:tc>
                  <a:txBody>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Intermediate Object code is generated.</a:t>
                      </a:r>
                      <a:endParaRPr sz="1800" b="0"/>
                    </a:p>
                  </a:txBody>
                  <a:tcPr marL="91450" marR="91450" marT="45725" marB="45725"/>
                </a:tc>
                <a:tc>
                  <a:txBody>
                    <a:bodyPr/>
                    <a:lstStyle/>
                    <a:p>
                      <a:pPr marL="0" marR="0" lvl="0" indent="0" algn="l" rtl="0">
                        <a:spcBef>
                          <a:spcPts val="0"/>
                        </a:spcBef>
                        <a:spcAft>
                          <a:spcPts val="0"/>
                        </a:spcAft>
                        <a:buNone/>
                      </a:pPr>
                      <a:r>
                        <a:rPr lang="en-US" sz="1800"/>
                        <a:t>No Intermediate Object Code is Generated</a:t>
                      </a:r>
                      <a:endParaRPr/>
                    </a:p>
                  </a:txBody>
                  <a:tcPr marL="91450" marR="91450" marT="45725" marB="45725"/>
                </a:tc>
                <a:extLst>
                  <a:ext uri="{0D108BD9-81ED-4DB2-BD59-A6C34878D82A}">
                    <a16:rowId xmlns:a16="http://schemas.microsoft.com/office/drawing/2014/main" val="10002"/>
                  </a:ext>
                </a:extLst>
              </a:tr>
              <a:tr h="470650">
                <a:tc>
                  <a:txBody>
                    <a:bodyPr/>
                    <a:lstStyle/>
                    <a:p>
                      <a:pPr marL="0" marR="0" lvl="0" indent="0" algn="l" rtl="0">
                        <a:spcBef>
                          <a:spcPts val="0"/>
                        </a:spcBef>
                        <a:spcAft>
                          <a:spcPts val="0"/>
                        </a:spcAft>
                        <a:buNone/>
                      </a:pPr>
                      <a:r>
                        <a:rPr lang="en-US" sz="1800" b="0" dirty="0">
                          <a:solidFill>
                            <a:schemeClr val="dk1"/>
                          </a:solidFill>
                          <a:latin typeface="Calibri"/>
                          <a:ea typeface="Calibri"/>
                          <a:cs typeface="Calibri"/>
                          <a:sym typeface="Calibri"/>
                        </a:rPr>
                        <a:t>Memory Requirement: </a:t>
                      </a:r>
                      <a:r>
                        <a:rPr lang="en-US" sz="1800" b="0" dirty="0">
                          <a:solidFill>
                            <a:schemeClr val="dk1"/>
                          </a:solidFill>
                          <a:highlight>
                            <a:srgbClr val="FFFF00"/>
                          </a:highlight>
                          <a:latin typeface="Calibri"/>
                          <a:ea typeface="Calibri"/>
                          <a:cs typeface="Calibri"/>
                          <a:sym typeface="Calibri"/>
                        </a:rPr>
                        <a:t>More</a:t>
                      </a:r>
                      <a:r>
                        <a:rPr lang="en-US" sz="1800" b="0" dirty="0">
                          <a:solidFill>
                            <a:schemeClr val="dk1"/>
                          </a:solidFill>
                          <a:latin typeface="Calibri"/>
                          <a:ea typeface="Calibri"/>
                          <a:cs typeface="Calibri"/>
                          <a:sym typeface="Calibri"/>
                        </a:rPr>
                        <a:t> </a:t>
                      </a:r>
                      <a:endParaRPr sz="1800" b="0" dirty="0"/>
                    </a:p>
                  </a:txBody>
                  <a:tcPr marL="91450" marR="91450" marT="45725" marB="45725"/>
                </a:tc>
                <a:tc>
                  <a:txBody>
                    <a:bodyPr/>
                    <a:lstStyle/>
                    <a:p>
                      <a:pPr marL="0" marR="0" lvl="0" indent="0" algn="l" rtl="0">
                        <a:spcBef>
                          <a:spcPts val="0"/>
                        </a:spcBef>
                        <a:spcAft>
                          <a:spcPts val="0"/>
                        </a:spcAft>
                        <a:buNone/>
                      </a:pPr>
                      <a:r>
                        <a:rPr lang="en-US" sz="1800" b="0" dirty="0">
                          <a:solidFill>
                            <a:schemeClr val="dk1"/>
                          </a:solidFill>
                          <a:latin typeface="Calibri"/>
                          <a:ea typeface="Calibri"/>
                          <a:cs typeface="Calibri"/>
                          <a:sym typeface="Calibri"/>
                        </a:rPr>
                        <a:t>Memory Requirement is </a:t>
                      </a:r>
                      <a:r>
                        <a:rPr lang="en-US" sz="1800" b="0" dirty="0">
                          <a:solidFill>
                            <a:schemeClr val="dk1"/>
                          </a:solidFill>
                          <a:highlight>
                            <a:srgbClr val="FFFF00"/>
                          </a:highlight>
                          <a:latin typeface="Calibri"/>
                          <a:ea typeface="Calibri"/>
                          <a:cs typeface="Calibri"/>
                          <a:sym typeface="Calibri"/>
                        </a:rPr>
                        <a:t>Less</a:t>
                      </a:r>
                      <a:endParaRPr sz="1800" b="0" dirty="0">
                        <a:highlight>
                          <a:srgbClr val="FFFF00"/>
                        </a:highlight>
                      </a:endParaRPr>
                    </a:p>
                  </a:txBody>
                  <a:tcPr marL="91450" marR="91450" marT="45725" marB="45725"/>
                </a:tc>
                <a:extLst>
                  <a:ext uri="{0D108BD9-81ED-4DB2-BD59-A6C34878D82A}">
                    <a16:rowId xmlns:a16="http://schemas.microsoft.com/office/drawing/2014/main" val="10003"/>
                  </a:ext>
                </a:extLst>
              </a:tr>
              <a:tr h="1160525">
                <a:tc>
                  <a:txBody>
                    <a:bodyPr/>
                    <a:lstStyle/>
                    <a:p>
                      <a:pPr marL="0" marR="0" lvl="0" indent="0" algn="just" rtl="0">
                        <a:spcBef>
                          <a:spcPts val="0"/>
                        </a:spcBef>
                        <a:spcAft>
                          <a:spcPts val="0"/>
                        </a:spcAft>
                        <a:buNone/>
                      </a:pPr>
                      <a:r>
                        <a:rPr lang="en-US" sz="1800"/>
                        <a:t>Program need not be compiled every time . </a:t>
                      </a:r>
                      <a:endParaRPr/>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Every time higher level program</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Is converted into lower level program. </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1"/>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Lecture References</a:t>
            </a:r>
            <a:endParaRPr/>
          </a:p>
        </p:txBody>
      </p:sp>
      <p:sp>
        <p:nvSpPr>
          <p:cNvPr id="349" name="Google Shape;349;p21"/>
          <p:cNvSpPr txBox="1"/>
          <p:nvPr/>
        </p:nvSpPr>
        <p:spPr>
          <a:xfrm>
            <a:off x="783772" y="2435897"/>
            <a:ext cx="71519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p:txBody>
      </p:sp>
      <p:sp>
        <p:nvSpPr>
          <p:cNvPr id="350" name="Google Shape;350;p21"/>
          <p:cNvSpPr txBox="1"/>
          <p:nvPr/>
        </p:nvSpPr>
        <p:spPr>
          <a:xfrm>
            <a:off x="10319657" y="476068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2"/>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References</a:t>
            </a:r>
            <a:endParaRPr/>
          </a:p>
        </p:txBody>
      </p:sp>
      <p:sp>
        <p:nvSpPr>
          <p:cNvPr id="356" name="Google Shape;356;p22"/>
          <p:cNvSpPr txBox="1"/>
          <p:nvPr/>
        </p:nvSpPr>
        <p:spPr>
          <a:xfrm>
            <a:off x="783772" y="243589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2"/>
          <p:cNvSpPr/>
          <p:nvPr/>
        </p:nvSpPr>
        <p:spPr>
          <a:xfrm>
            <a:off x="783771" y="2235816"/>
            <a:ext cx="6925323"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orbel"/>
              <a:buAutoNum type="arabicPeriod"/>
            </a:pPr>
            <a:r>
              <a:rPr lang="en-US" sz="1800" b="1">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Vision</a:t>
            </a:r>
            <a:endParaRPr/>
          </a:p>
        </p:txBody>
      </p:sp>
      <p:sp>
        <p:nvSpPr>
          <p:cNvPr id="224" name="Google Shape;224;p3"/>
          <p:cNvSpPr txBox="1"/>
          <p:nvPr/>
        </p:nvSpPr>
        <p:spPr>
          <a:xfrm>
            <a:off x="421341" y="2435896"/>
            <a:ext cx="846944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Calibri"/>
                <a:ea typeface="Calibri"/>
                <a:cs typeface="Calibri"/>
                <a:sym typeface="Calibri"/>
              </a:rPr>
              <a:t>AMERICAN INTERNATIONAL UNIVERSITY-BANGLADESH (AIUB) envisions promoting professionals and excellent leadership catering to the technological progress and development needs of the country.</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Mission</a:t>
            </a:r>
            <a:endParaRPr/>
          </a:p>
        </p:txBody>
      </p:sp>
      <p:sp>
        <p:nvSpPr>
          <p:cNvPr id="230" name="Google Shape;230;p4"/>
          <p:cNvSpPr txBox="1"/>
          <p:nvPr/>
        </p:nvSpPr>
        <p:spPr>
          <a:xfrm>
            <a:off x="421341" y="2435896"/>
            <a:ext cx="8469441"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Calibri"/>
                <a:ea typeface="Calibri"/>
                <a:cs typeface="Calibri"/>
                <a:sym typeface="Calibri"/>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Quality Policy</a:t>
            </a:r>
            <a:endParaRPr/>
          </a:p>
        </p:txBody>
      </p:sp>
      <p:sp>
        <p:nvSpPr>
          <p:cNvPr id="236" name="Google Shape;236;p5"/>
          <p:cNvSpPr txBox="1"/>
          <p:nvPr/>
        </p:nvSpPr>
        <p:spPr>
          <a:xfrm>
            <a:off x="421341" y="2435896"/>
            <a:ext cx="8469441" cy="34778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Goals</a:t>
            </a:r>
            <a:endParaRPr/>
          </a:p>
        </p:txBody>
      </p:sp>
      <p:sp>
        <p:nvSpPr>
          <p:cNvPr id="242" name="Google Shape;242;p6"/>
          <p:cNvSpPr txBox="1"/>
          <p:nvPr/>
        </p:nvSpPr>
        <p:spPr>
          <a:xfrm>
            <a:off x="421341" y="1927900"/>
            <a:ext cx="8469441" cy="440120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Sustain development and progress of the university</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Continue to upgrade educational services and facilities responsive</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      of the demands for change and needs of the society</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Inculcate professional culture among management, faculty and </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      personnel in the attainment of the institution's vision, mission and goals</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Enhance research consciousness in discovering new dimensions for curriculum development and enrichment</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Implement meaningful and relevant community outreach programs reflective  of the available resources and expertise of the university</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Establish strong networking of programs, sharing of resources and expertise </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      with local and international educational institutions and organizations</a:t>
            </a:r>
            <a:endParaRPr/>
          </a:p>
          <a:p>
            <a:pPr marL="342900" marR="0" lvl="0" indent="-342900" algn="just"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Accelerate the participation of alumni, students and professionals in the implementation of educational programs and development of projects designed to expand and improve global academic standards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
          <p:cNvSpPr txBox="1">
            <a:spLocks noGrp="1"/>
          </p:cNvSpPr>
          <p:nvPr>
            <p:ph type="ctrTitle"/>
          </p:nvPr>
        </p:nvSpPr>
        <p:spPr>
          <a:xfrm>
            <a:off x="421341" y="608659"/>
            <a:ext cx="7808976" cy="108813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4545"/>
              </a:lnSpc>
              <a:spcBef>
                <a:spcPts val="0"/>
              </a:spcBef>
              <a:spcAft>
                <a:spcPts val="0"/>
              </a:spcAft>
              <a:buClr>
                <a:schemeClr val="lt1"/>
              </a:buClr>
              <a:buSzPct val="100000"/>
              <a:buFont typeface="Corbel"/>
              <a:buNone/>
            </a:pPr>
            <a:r>
              <a:rPr lang="en-US" sz="4400"/>
              <a:t>Vision of Computer Science Department</a:t>
            </a:r>
            <a:endParaRPr/>
          </a:p>
        </p:txBody>
      </p:sp>
      <p:sp>
        <p:nvSpPr>
          <p:cNvPr id="248" name="Google Shape;248;p7"/>
          <p:cNvSpPr txBox="1"/>
          <p:nvPr/>
        </p:nvSpPr>
        <p:spPr>
          <a:xfrm>
            <a:off x="421341" y="2319786"/>
            <a:ext cx="8469441"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sz="20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8"/>
          <p:cNvSpPr txBox="1">
            <a:spLocks noGrp="1"/>
          </p:cNvSpPr>
          <p:nvPr>
            <p:ph type="ctrTitle"/>
          </p:nvPr>
        </p:nvSpPr>
        <p:spPr>
          <a:xfrm>
            <a:off x="421341" y="608659"/>
            <a:ext cx="7808976" cy="108813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4545"/>
              </a:lnSpc>
              <a:spcBef>
                <a:spcPts val="0"/>
              </a:spcBef>
              <a:spcAft>
                <a:spcPts val="0"/>
              </a:spcAft>
              <a:buClr>
                <a:schemeClr val="lt1"/>
              </a:buClr>
              <a:buSzPct val="100000"/>
              <a:buFont typeface="Corbel"/>
              <a:buNone/>
            </a:pPr>
            <a:r>
              <a:rPr lang="en-US" sz="4400"/>
              <a:t>Mission of Computer Science Department</a:t>
            </a:r>
            <a:endParaRPr/>
          </a:p>
        </p:txBody>
      </p:sp>
      <p:sp>
        <p:nvSpPr>
          <p:cNvPr id="254" name="Google Shape;254;p8"/>
          <p:cNvSpPr txBox="1"/>
          <p:nvPr/>
        </p:nvSpPr>
        <p:spPr>
          <a:xfrm>
            <a:off x="421341" y="2319786"/>
            <a:ext cx="8469441"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sz="20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Course Evaluation</a:t>
            </a:r>
            <a:endParaRPr/>
          </a:p>
        </p:txBody>
      </p:sp>
      <p:sp>
        <p:nvSpPr>
          <p:cNvPr id="260" name="Google Shape;260;p9"/>
          <p:cNvSpPr txBox="1"/>
          <p:nvPr/>
        </p:nvSpPr>
        <p:spPr>
          <a:xfrm>
            <a:off x="267293" y="2317068"/>
            <a:ext cx="8609414" cy="35069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Mid-Term Evaluation</a:t>
            </a:r>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Attendance                                :	10%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Quizzes 				:	40%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Lab Performance		:	10%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a:p>
            <a:pPr marL="342900" marR="0" lvl="0" indent="-342900" algn="l" rtl="0">
              <a:lnSpc>
                <a:spcPct val="80000"/>
              </a:lnSpc>
              <a:spcBef>
                <a:spcPts val="560"/>
              </a:spcBef>
              <a:spcAft>
                <a:spcPts val="0"/>
              </a:spcAft>
              <a:buClr>
                <a:srgbClr val="FF0000"/>
              </a:buClr>
              <a:buSzPts val="2800"/>
              <a:buFont typeface="Noto Sans Symbols"/>
              <a:buChar char="▪"/>
            </a:pPr>
            <a:r>
              <a:rPr lang="en-US" sz="2800" b="0" i="0" u="none" strike="noStrike" cap="none">
                <a:solidFill>
                  <a:srgbClr val="000000"/>
                </a:solidFill>
                <a:latin typeface="Calibri"/>
                <a:ea typeface="Calibri"/>
                <a:cs typeface="Calibri"/>
                <a:sym typeface="Calibri"/>
              </a:rPr>
              <a:t>Term Exam			:	40%</a:t>
            </a:r>
            <a:endParaRPr/>
          </a:p>
          <a:p>
            <a:pPr marL="342900" marR="0" lvl="0" indent="-165100" algn="l" rtl="0">
              <a:lnSpc>
                <a:spcPct val="80000"/>
              </a:lnSpc>
              <a:spcBef>
                <a:spcPts val="560"/>
              </a:spcBef>
              <a:spcAft>
                <a:spcPts val="0"/>
              </a:spcAft>
              <a:buClr>
                <a:srgbClr val="FF0000"/>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994</Words>
  <Application>Microsoft Office PowerPoint</Application>
  <PresentationFormat>On-screen Show (4:3)</PresentationFormat>
  <Paragraphs>207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Noto Sans Symbols</vt:lpstr>
      <vt:lpstr>Corbel</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Tohedul Islam</dc:creator>
  <cp:lastModifiedBy>MD. SHOHANUR RAHMAN SHOHAN</cp:lastModifiedBy>
  <cp:revision>1</cp:revision>
  <dcterms:created xsi:type="dcterms:W3CDTF">2020-04-25T17:58:10Z</dcterms:created>
  <dcterms:modified xsi:type="dcterms:W3CDTF">2024-07-13T04:03:07Z</dcterms:modified>
</cp:coreProperties>
</file>