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Corbel" panose="020B05030202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MdcDTIg075VKn8mwVDdGwymPS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10A562-A3C3-4CEE-8F9F-D92BD5F93507}">
  <a:tblStyle styleId="{5710A562-A3C3-4CEE-8F9F-D92BD5F9350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SHOHANUR RAHMAN SHOHAN" userId="5d7f12b6-0a6a-48dd-adaa-5f72beb33e17" providerId="ADAL" clId="{FFC0387C-D161-4AE5-9B6B-B19E277570A3}"/>
    <pc:docChg chg="undo custSel modSld">
      <pc:chgData name="MD. SHOHANUR RAHMAN SHOHAN" userId="5d7f12b6-0a6a-48dd-adaa-5f72beb33e17" providerId="ADAL" clId="{FFC0387C-D161-4AE5-9B6B-B19E277570A3}" dt="2024-07-13T11:03:15.643" v="15" actId="13926"/>
      <pc:docMkLst>
        <pc:docMk/>
      </pc:docMkLst>
      <pc:sldChg chg="modSp mod">
        <pc:chgData name="MD. SHOHANUR RAHMAN SHOHAN" userId="5d7f12b6-0a6a-48dd-adaa-5f72beb33e17" providerId="ADAL" clId="{FFC0387C-D161-4AE5-9B6B-B19E277570A3}" dt="2024-07-13T09:46:48.773" v="0" actId="13926"/>
        <pc:sldMkLst>
          <pc:docMk/>
          <pc:sldMk cId="0" sldId="261"/>
        </pc:sldMkLst>
        <pc:spChg chg="mod">
          <ac:chgData name="MD. SHOHANUR RAHMAN SHOHAN" userId="5d7f12b6-0a6a-48dd-adaa-5f72beb33e17" providerId="ADAL" clId="{FFC0387C-D161-4AE5-9B6B-B19E277570A3}" dt="2024-07-13T09:46:48.773" v="0" actId="13926"/>
          <ac:spMkLst>
            <pc:docMk/>
            <pc:sldMk cId="0" sldId="261"/>
            <ac:spMk id="243" creationId="{00000000-0000-0000-0000-000000000000}"/>
          </ac:spMkLst>
        </pc:spChg>
      </pc:sldChg>
      <pc:sldChg chg="modSp mod">
        <pc:chgData name="MD. SHOHANUR RAHMAN SHOHAN" userId="5d7f12b6-0a6a-48dd-adaa-5f72beb33e17" providerId="ADAL" clId="{FFC0387C-D161-4AE5-9B6B-B19E277570A3}" dt="2024-07-13T09:51:48.389" v="1" actId="13926"/>
        <pc:sldMkLst>
          <pc:docMk/>
          <pc:sldMk cId="0" sldId="264"/>
        </pc:sldMkLst>
        <pc:spChg chg="mod">
          <ac:chgData name="MD. SHOHANUR RAHMAN SHOHAN" userId="5d7f12b6-0a6a-48dd-adaa-5f72beb33e17" providerId="ADAL" clId="{FFC0387C-D161-4AE5-9B6B-B19E277570A3}" dt="2024-07-13T09:51:48.389" v="1" actId="13926"/>
          <ac:spMkLst>
            <pc:docMk/>
            <pc:sldMk cId="0" sldId="264"/>
            <ac:spMk id="264" creationId="{00000000-0000-0000-0000-000000000000}"/>
          </ac:spMkLst>
        </pc:spChg>
      </pc:sldChg>
      <pc:sldChg chg="modSp mod">
        <pc:chgData name="MD. SHOHANUR RAHMAN SHOHAN" userId="5d7f12b6-0a6a-48dd-adaa-5f72beb33e17" providerId="ADAL" clId="{FFC0387C-D161-4AE5-9B6B-B19E277570A3}" dt="2024-07-13T10:13:35.534" v="2" actId="13926"/>
        <pc:sldMkLst>
          <pc:docMk/>
          <pc:sldMk cId="0" sldId="265"/>
        </pc:sldMkLst>
        <pc:spChg chg="mod">
          <ac:chgData name="MD. SHOHANUR RAHMAN SHOHAN" userId="5d7f12b6-0a6a-48dd-adaa-5f72beb33e17" providerId="ADAL" clId="{FFC0387C-D161-4AE5-9B6B-B19E277570A3}" dt="2024-07-13T10:13:35.534" v="2" actId="13926"/>
          <ac:spMkLst>
            <pc:docMk/>
            <pc:sldMk cId="0" sldId="265"/>
            <ac:spMk id="272" creationId="{00000000-0000-0000-0000-000000000000}"/>
          </ac:spMkLst>
        </pc:spChg>
      </pc:sldChg>
      <pc:sldChg chg="modSp mod">
        <pc:chgData name="MD. SHOHANUR RAHMAN SHOHAN" userId="5d7f12b6-0a6a-48dd-adaa-5f72beb33e17" providerId="ADAL" clId="{FFC0387C-D161-4AE5-9B6B-B19E277570A3}" dt="2024-07-13T10:18:36.973" v="6" actId="13926"/>
        <pc:sldMkLst>
          <pc:docMk/>
          <pc:sldMk cId="0" sldId="268"/>
        </pc:sldMkLst>
        <pc:spChg chg="mod">
          <ac:chgData name="MD. SHOHANUR RAHMAN SHOHAN" userId="5d7f12b6-0a6a-48dd-adaa-5f72beb33e17" providerId="ADAL" clId="{FFC0387C-D161-4AE5-9B6B-B19E277570A3}" dt="2024-07-13T10:18:36.973" v="6" actId="13926"/>
          <ac:spMkLst>
            <pc:docMk/>
            <pc:sldMk cId="0" sldId="268"/>
            <ac:spMk id="296" creationId="{00000000-0000-0000-0000-000000000000}"/>
          </ac:spMkLst>
        </pc:spChg>
      </pc:sldChg>
      <pc:sldChg chg="modSp mod">
        <pc:chgData name="MD. SHOHANUR RAHMAN SHOHAN" userId="5d7f12b6-0a6a-48dd-adaa-5f72beb33e17" providerId="ADAL" clId="{FFC0387C-D161-4AE5-9B6B-B19E277570A3}" dt="2024-07-13T10:50:11.293" v="9" actId="13926"/>
        <pc:sldMkLst>
          <pc:docMk/>
          <pc:sldMk cId="0" sldId="269"/>
        </pc:sldMkLst>
        <pc:spChg chg="mod">
          <ac:chgData name="MD. SHOHANUR RAHMAN SHOHAN" userId="5d7f12b6-0a6a-48dd-adaa-5f72beb33e17" providerId="ADAL" clId="{FFC0387C-D161-4AE5-9B6B-B19E277570A3}" dt="2024-07-13T10:50:11.293" v="9" actId="13926"/>
          <ac:spMkLst>
            <pc:docMk/>
            <pc:sldMk cId="0" sldId="269"/>
            <ac:spMk id="302" creationId="{00000000-0000-0000-0000-000000000000}"/>
          </ac:spMkLst>
        </pc:spChg>
      </pc:sldChg>
      <pc:sldChg chg="modSp mod">
        <pc:chgData name="MD. SHOHANUR RAHMAN SHOHAN" userId="5d7f12b6-0a6a-48dd-adaa-5f72beb33e17" providerId="ADAL" clId="{FFC0387C-D161-4AE5-9B6B-B19E277570A3}" dt="2024-07-13T11:03:15.643" v="15" actId="13926"/>
        <pc:sldMkLst>
          <pc:docMk/>
          <pc:sldMk cId="0" sldId="270"/>
        </pc:sldMkLst>
        <pc:spChg chg="mod">
          <ac:chgData name="MD. SHOHANUR RAHMAN SHOHAN" userId="5d7f12b6-0a6a-48dd-adaa-5f72beb33e17" providerId="ADAL" clId="{FFC0387C-D161-4AE5-9B6B-B19E277570A3}" dt="2024-07-13T11:03:15.643" v="15" actId="13926"/>
          <ac:spMkLst>
            <pc:docMk/>
            <pc:sldMk cId="0" sldId="270"/>
            <ac:spMk id="3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9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spcFirstLastPara="1" wrap="square" lIns="91425" tIns="45700" rIns="182875" bIns="36575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endParaRPr sz="4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0" name="Google Shape;20;p19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21" name="Google Shape;21;p1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9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19"/>
          <p:cNvSpPr txBox="1"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sz="4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9" descr="Image result for AIUB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38596" y="459899"/>
            <a:ext cx="1419654" cy="142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rbel"/>
              <a:buNone/>
              <a:defRPr sz="3200" b="1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1"/>
          </p:nvPr>
        </p:nvSpPr>
        <p:spPr>
          <a:xfrm>
            <a:off x="4783567" y="914400"/>
            <a:ext cx="406908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marL="2743200" lvl="5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marL="3200400" lvl="6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marL="3657600" lvl="7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marL="4114800" lvl="8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body" idx="2"/>
          </p:nvPr>
        </p:nvSpPr>
        <p:spPr>
          <a:xfrm>
            <a:off x="268941" y="2456329"/>
            <a:ext cx="4069080" cy="31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8" name="Google Shape;128;p28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129" name="Google Shape;129;p2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spcFirstLastPara="1" wrap="square" lIns="91425" tIns="45700" rIns="182875" bIns="36575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4" name="Google Shape;134;p29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35" name="Google Shape;135;p2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9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sz="2800" b="0" i="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>
            <a:spLocks noGrp="1"/>
          </p:cNvSpPr>
          <p:nvPr>
            <p:ph type="pic" idx="2"/>
          </p:nvPr>
        </p:nvSpPr>
        <p:spPr>
          <a:xfrm>
            <a:off x="284163" y="457199"/>
            <a:ext cx="85770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9"/>
          <p:cNvSpPr txBox="1">
            <a:spLocks noGrp="1"/>
          </p:cNvSpPr>
          <p:nvPr>
            <p:ph type="body" idx="1"/>
          </p:nvPr>
        </p:nvSpPr>
        <p:spPr>
          <a:xfrm>
            <a:off x="419099" y="5367338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, Alt.">
  <p:cSld name="Picture with Caption, Alt.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30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46" name="Google Shape;146;p3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30"/>
          <p:cNvSpPr txBox="1"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bel"/>
              <a:buNone/>
              <a:defRPr sz="2800" b="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0"/>
          <p:cNvSpPr>
            <a:spLocks noGrp="1"/>
          </p:cNvSpPr>
          <p:nvPr>
            <p:ph type="pic" idx="2"/>
          </p:nvPr>
        </p:nvSpPr>
        <p:spPr>
          <a:xfrm>
            <a:off x="284163" y="457200"/>
            <a:ext cx="8577072" cy="3822192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419099" y="5344927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, Picture, and Caption">
  <p:cSld name="Content, Picture, and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657600" y="914400"/>
            <a:ext cx="5195047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marL="2743200" lvl="5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marL="3200400" lvl="6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marL="3657600" lvl="7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marL="4114800" lvl="8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3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spcFirstLastPara="1" wrap="square" lIns="91425" tIns="45700" rIns="182875" bIns="36575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2"/>
          </p:nvPr>
        </p:nvSpPr>
        <p:spPr>
          <a:xfrm>
            <a:off x="419101" y="4953001"/>
            <a:ext cx="2472017" cy="124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None/>
              <a:defRPr sz="2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1"/>
          <p:cNvSpPr>
            <a:spLocks noGrp="1"/>
          </p:cNvSpPr>
          <p:nvPr>
            <p:ph type="pic" idx="3"/>
          </p:nvPr>
        </p:nvSpPr>
        <p:spPr>
          <a:xfrm>
            <a:off x="284164" y="594360"/>
            <a:ext cx="2743200" cy="367588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4" name="Google Shape;164;p31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5" name="Google Shape;165;p3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s with Caption">
  <p:cSld name="3 Pictures with Caption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spcFirstLastPara="1" wrap="square" lIns="91425" tIns="45700" rIns="182875" bIns="36575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70" name="Google Shape;170;p32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71" name="Google Shape;171;p32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sz="2800" b="0" i="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>
            <a:spLocks noGrp="1"/>
          </p:cNvSpPr>
          <p:nvPr>
            <p:ph type="pic" idx="2"/>
          </p:nvPr>
        </p:nvSpPr>
        <p:spPr>
          <a:xfrm>
            <a:off x="3021014" y="457199"/>
            <a:ext cx="58338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069805" y="5367338"/>
            <a:ext cx="5653507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32"/>
          <p:cNvSpPr>
            <a:spLocks noGrp="1"/>
          </p:cNvSpPr>
          <p:nvPr>
            <p:ph type="pic" idx="3"/>
          </p:nvPr>
        </p:nvSpPr>
        <p:spPr>
          <a:xfrm>
            <a:off x="284164" y="457200"/>
            <a:ext cx="2736850" cy="2907792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2"/>
          <p:cNvSpPr>
            <a:spLocks noGrp="1"/>
          </p:cNvSpPr>
          <p:nvPr>
            <p:ph type="pic" idx="4"/>
          </p:nvPr>
        </p:nvSpPr>
        <p:spPr>
          <a:xfrm>
            <a:off x="284164" y="3364992"/>
            <a:ext cx="2736850" cy="28986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33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85" name="Google Shape;185;p3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 rot="5400000">
            <a:off x="2564607" y="-146843"/>
            <a:ext cx="4013200" cy="857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marL="2743200" lvl="5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marL="3200400" lvl="6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marL="3657600" lvl="7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marL="4114800" lvl="8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 rot="5400000">
            <a:off x="5219069" y="2949131"/>
            <a:ext cx="5921375" cy="969264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rbe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 rot="5400000">
            <a:off x="564357" y="177007"/>
            <a:ext cx="5937250" cy="649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marL="2743200" lvl="5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marL="3200400" lvl="6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marL="3657600" lvl="7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marL="4114800" lvl="8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>
            <a:endParaRPr/>
          </a:p>
        </p:txBody>
      </p:sp>
      <p:sp>
        <p:nvSpPr>
          <p:cNvPr id="197" name="Google Shape;197;p34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0" name="Google Shape;200;p34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201" name="Google Shape;201;p3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" name="Google Shape;31;p20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32" name="Google Shape;32;p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" name="Google Shape;35;p20" descr="Image result for AIUB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9374" y="55844"/>
            <a:ext cx="1279161" cy="128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21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39" name="Google Shape;39;p2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21"/>
          <p:cNvSpPr txBox="1"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marL="914400" lvl="1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marL="2743200" lvl="5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marL="3200400" lvl="6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marL="3657600" lvl="7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marL="4114800" lvl="8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spcFirstLastPara="1" wrap="square" lIns="91425" tIns="45700" rIns="182875" bIns="36575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22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22"/>
          <p:cNvSpPr>
            <a:spLocks noGrp="1"/>
          </p:cNvSpPr>
          <p:nvPr>
            <p:ph type="pic" idx="2"/>
          </p:nvPr>
        </p:nvSpPr>
        <p:spPr>
          <a:xfrm>
            <a:off x="284162" y="2017058"/>
            <a:ext cx="8574087" cy="4377391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2"/>
          <p:cNvSpPr txBox="1"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54" name="Google Shape;54;p22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55" name="Google Shape;55;p22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2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2"/>
          <p:cNvSpPr txBox="1"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spcFirstLastPara="1" wrap="square" lIns="91425" tIns="45700" rIns="182875" bIns="36575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62" name="Google Shape;62;p23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63" name="Google Shape;63;p2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23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sz="4200" b="0" i="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ith Picture">
  <p:cSld name="Section with Pictu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>
            <a:spLocks noGrp="1"/>
          </p:cNvSpPr>
          <p:nvPr>
            <p:ph type="pic" idx="2"/>
          </p:nvPr>
        </p:nvSpPr>
        <p:spPr>
          <a:xfrm>
            <a:off x="284162" y="443754"/>
            <a:ext cx="8574087" cy="4370293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4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4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spcFirstLastPara="1" wrap="square" lIns="91425" tIns="45700" rIns="182875" bIns="365750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78" name="Google Shape;78;p24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79" name="Google Shape;79;p2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4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4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4"/>
          <p:cNvSpPr txBox="1"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sz="4200" b="0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25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8" name="Google Shape;88;p2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>
            <a:off x="403412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marL="2743200" lvl="5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marL="3200400" lvl="6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marL="3657600" lvl="7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marL="4114800" lvl="8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2"/>
          </p:nvPr>
        </p:nvSpPr>
        <p:spPr>
          <a:xfrm>
            <a:off x="4778188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marL="2743200" lvl="5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marL="3200400" lvl="6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marL="3657600" lvl="7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marL="4114800" lvl="8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2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0" name="Google Shape;100;p2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2"/>
          </p:nvPr>
        </p:nvSpPr>
        <p:spPr>
          <a:xfrm>
            <a:off x="403412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3"/>
          </p:nvPr>
        </p:nvSpPr>
        <p:spPr>
          <a:xfrm>
            <a:off x="4779495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sz="26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4"/>
          </p:nvPr>
        </p:nvSpPr>
        <p:spPr>
          <a:xfrm>
            <a:off x="4779495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433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marL="1371600" lvl="2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marL="1828800" lvl="3" indent="-331469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marL="2286000" lvl="4" indent="-33147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marL="4114800" lvl="8" indent="-32004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2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14" name="Google Shape;114;p2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27"/>
          <p:cNvSpPr txBox="1"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5760" algn="l" rtl="0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🡽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33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980"/>
              <a:buFont typeface="Noto Sans Symbols"/>
              <a:buChar char="🡽"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🡽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1469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1470" algn="l" rtl="0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147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1470" algn="l" rtl="0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147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1470" algn="l" rtl="0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dt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1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sz="4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Dept. of Computer Science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Faculty of Science and Technology</a:t>
            </a:r>
            <a:endParaRPr sz="24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1"/>
          <p:cNvGraphicFramePr/>
          <p:nvPr/>
        </p:nvGraphicFramePr>
        <p:xfrm>
          <a:off x="476205" y="5186042"/>
          <a:ext cx="8335800" cy="757450"/>
        </p:xfrm>
        <a:graphic>
          <a:graphicData uri="http://schemas.openxmlformats.org/drawingml/2006/table">
            <a:tbl>
              <a:tblPr firstRow="1" bandRow="1">
                <a:noFill/>
                <a:tableStyleId>{5710A562-A3C3-4CEE-8F9F-D92BD5F93507}</a:tableStyleId>
              </a:tblPr>
              <a:tblGrid>
                <a:gridCol w="148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4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Lecturer No: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No: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Semester: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Summer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Lecturer:</a:t>
                      </a:r>
                      <a:endParaRPr/>
                    </a:p>
                  </a:txBody>
                  <a:tcPr marL="91450" marR="91450" marT="45725" marB="45725"/>
                </a:tc>
                <a:tc gridSpan="5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i="1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0" name="Google Shape;210;p1"/>
          <p:cNvSpPr txBox="1"/>
          <p:nvPr/>
        </p:nvSpPr>
        <p:spPr>
          <a:xfrm>
            <a:off x="373214" y="1419111"/>
            <a:ext cx="2789509" cy="4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Code: CSC3220</a:t>
            </a:r>
            <a:endParaRPr/>
          </a:p>
        </p:txBody>
      </p:sp>
      <p:sp>
        <p:nvSpPr>
          <p:cNvPr id="211" name="Google Shape;211;p1"/>
          <p:cNvSpPr txBox="1"/>
          <p:nvPr/>
        </p:nvSpPr>
        <p:spPr>
          <a:xfrm>
            <a:off x="3356672" y="1381186"/>
            <a:ext cx="4164439" cy="4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Title: Compiler Design</a:t>
            </a:r>
            <a:endParaRPr/>
          </a:p>
        </p:txBody>
      </p:sp>
      <p:sp>
        <p:nvSpPr>
          <p:cNvPr id="212" name="Google Shape;212;p1"/>
          <p:cNvSpPr txBox="1"/>
          <p:nvPr/>
        </p:nvSpPr>
        <p:spPr>
          <a:xfrm>
            <a:off x="373214" y="15869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rbe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 </a:t>
            </a: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en-US" sz="3200" b="1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Syntax-Directed Translator</a:t>
            </a:r>
            <a:endParaRPr sz="3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Parse Trees and Ambiguity</a:t>
            </a:r>
            <a:endParaRPr/>
          </a:p>
        </p:txBody>
      </p:sp>
      <p:sp>
        <p:nvSpPr>
          <p:cNvPr id="270" name="Google Shape;270;p10"/>
          <p:cNvSpPr txBox="1"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71" name="Google Shape;271;p10"/>
          <p:cNvSpPr txBox="1"/>
          <p:nvPr/>
        </p:nvSpPr>
        <p:spPr>
          <a:xfrm>
            <a:off x="598420" y="2435897"/>
            <a:ext cx="74006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parse tree pictorially shows how the start symbol of a grammar derives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in the language. If nonterminal A has a production A -&gt; XYZ, then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 tree may have an interior node labeled A with three children labeled X,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Y, and Z, from left to right.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598419" y="4055064"/>
            <a:ext cx="727840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 grammar can have more than one parse tree generating a given string of terminals. Such a grammar is said to be ambiguous.</a:t>
            </a:r>
            <a:endParaRPr sz="1800" dirty="0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Derivation</a:t>
            </a:r>
            <a:endParaRPr/>
          </a:p>
        </p:txBody>
      </p:sp>
      <p:pic>
        <p:nvPicPr>
          <p:cNvPr id="279" name="Google Shape;279;p11" descr="C:\Users\teacher\Desktop\Compiler design\fig-2-3 (1)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2195513"/>
            <a:ext cx="581025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1"/>
          <p:cNvSpPr/>
          <p:nvPr/>
        </p:nvSpPr>
        <p:spPr>
          <a:xfrm>
            <a:off x="1136822" y="1450030"/>
            <a:ext cx="71051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-&gt;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+ 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| 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- 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0 | 1 | 2 | 3 | 4 | 5 | 6 | 7 | 8 | 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/>
          <p:nvPr/>
        </p:nvSpPr>
        <p:spPr>
          <a:xfrm>
            <a:off x="182880" y="731162"/>
            <a:ext cx="7413674" cy="845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if the given grammar G is ambiguous or not.</a:t>
            </a:r>
            <a:endParaRPr/>
          </a:p>
        </p:txBody>
      </p:sp>
      <p:sp>
        <p:nvSpPr>
          <p:cNvPr id="286" name="Google Shape;286;p12"/>
          <p:cNvSpPr txBox="1"/>
          <p:nvPr/>
        </p:nvSpPr>
        <p:spPr>
          <a:xfrm>
            <a:off x="1066987" y="1795817"/>
            <a:ext cx="14718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aSb | SS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ε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2"/>
          <p:cNvSpPr txBox="1"/>
          <p:nvPr/>
        </p:nvSpPr>
        <p:spPr>
          <a:xfrm>
            <a:off x="918706" y="2678636"/>
            <a:ext cx="68155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string "aabb" the above grammar can generate two parse trees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12" descr="C:\Users\teacher\Desktop\Compiler design\automata-ambiguity-in-grammar-solution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6914" y="3298501"/>
            <a:ext cx="3695700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2"/>
          <p:cNvSpPr txBox="1"/>
          <p:nvPr/>
        </p:nvSpPr>
        <p:spPr>
          <a:xfrm>
            <a:off x="335494" y="5846084"/>
            <a:ext cx="83374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there are two parse trees for a single string "aabb", the grammar G is ambiguous.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Associativity of operators</a:t>
            </a: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 left-associative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309237" y="2168611"/>
            <a:ext cx="8539341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convention, 9+5+2 is equivalent to (9+5)+2 and 9 - 5 - 2 is equivalent to ( 9 - 5 ) - 2 .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operand like 5 has operators to its left and right, conventions are needed for deciding which operator applies to that operand.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say that the operator + associates to the left, because an operand with plus signs on both sides of it belongs to the operator to its left. In most programming languages the four arithmetic operators,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addition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subtraction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multiplication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division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</a:t>
            </a:r>
            <a:r>
              <a:rPr lang="en-US" sz="1800" dirty="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left-associative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Right-associative </a:t>
            </a:r>
            <a:endParaRPr/>
          </a:p>
        </p:txBody>
      </p:sp>
      <p:sp>
        <p:nvSpPr>
          <p:cNvPr id="302" name="Google Shape;302;p14"/>
          <p:cNvSpPr txBox="1"/>
          <p:nvPr/>
        </p:nvSpPr>
        <p:spPr>
          <a:xfrm>
            <a:off x="203293" y="1199463"/>
            <a:ext cx="8737413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common operators such as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exponentiation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right-associative. 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another example, the </a:t>
            </a:r>
            <a:r>
              <a:rPr lang="en-US" sz="1800" dirty="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assignment operator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in C and its descendants is right associative; that is, the expression a=b=c is treated in the same way as the expression a=(b=c).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Strings like a=b=c with a right-associative operator are generated by the following grammar: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list🡪 list -</a:t>
            </a:r>
            <a:r>
              <a:rPr lang="en-US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digit|letter|digit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digit🡪 0|1|2|……9|0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 🡪 letter = right | letter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🡪 a | b | • • • | z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14" descr="C:\Users\teacher\Desktop\Compiler design\fig-2-4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0491" y="4193177"/>
            <a:ext cx="5676900" cy="2414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85750" lvl="0" indent="-285750" algn="l" rtl="0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Precedence of operators</a:t>
            </a:r>
            <a:endParaRPr/>
          </a:p>
        </p:txBody>
      </p:sp>
      <p:sp>
        <p:nvSpPr>
          <p:cNvPr id="309" name="Google Shape;309;p15"/>
          <p:cNvSpPr txBox="1"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10" name="Google Shape;310;p15"/>
          <p:cNvSpPr txBox="1"/>
          <p:nvPr/>
        </p:nvSpPr>
        <p:spPr>
          <a:xfrm>
            <a:off x="476205" y="2224882"/>
            <a:ext cx="817487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expression 9+5*2.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possible interpretations of this expression: (9+5)*2 or 9+(5*2).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associativity rules for + and * apply to occurrences of the same operator, so they do not resolve this ambiguity.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say that * has higher precedence than + if * takes its operands before + does.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ordinary arithmetic,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multiplication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division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</a:t>
            </a:r>
            <a:r>
              <a:rPr lang="en-US" sz="1800" dirty="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higher precedence than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addition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subtraction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Therefore, 5 is taken by * in 9+5*2.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References</a:t>
            </a:r>
            <a:endParaRPr/>
          </a:p>
        </p:txBody>
      </p:sp>
      <p:sp>
        <p:nvSpPr>
          <p:cNvPr id="316" name="Google Shape;316;p16"/>
          <p:cNvSpPr/>
          <p:nvPr/>
        </p:nvSpPr>
        <p:spPr>
          <a:xfrm>
            <a:off x="393895" y="1811607"/>
            <a:ext cx="83562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Compilers-Principles, techniques and tools (2nd Edition)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Aho, Sethi and D. Ullman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References/ Books</a:t>
            </a:r>
            <a:endParaRPr/>
          </a:p>
        </p:txBody>
      </p:sp>
      <p:sp>
        <p:nvSpPr>
          <p:cNvPr id="323" name="Google Shape;323;p17"/>
          <p:cNvSpPr/>
          <p:nvPr/>
        </p:nvSpPr>
        <p:spPr>
          <a:xfrm>
            <a:off x="335494" y="1583158"/>
            <a:ext cx="78097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Compilers-Principles, techniques and tools (2nd Edition)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Aho, Sethi and D. Ullman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Principles of Compiler Design (2nd Revised Edition 2009)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A. Puntambekar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Basics of Compiler Design 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Torben Mogensen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subTitle" idx="1"/>
          </p:nvPr>
        </p:nvSpPr>
        <p:spPr>
          <a:xfrm>
            <a:off x="486697" y="2075935"/>
            <a:ext cx="7754112" cy="410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Quiz1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Learning Objectives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Context-free grammar​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Derivation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Ambiguity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Associativity of operators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Precedence of operators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Corbe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Books and References</a:t>
            </a:r>
            <a:endParaRPr/>
          </a:p>
          <a:p>
            <a:pPr marL="914400" lvl="2" indent="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060"/>
              <a:buNone/>
            </a:pPr>
            <a:endParaRPr sz="3400" b="1">
              <a:solidFill>
                <a:schemeClr val="dk1"/>
              </a:solidFill>
            </a:endParaRPr>
          </a:p>
          <a:p>
            <a:pPr marL="914400" lvl="2" indent="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3060"/>
              <a:buNone/>
            </a:pPr>
            <a:endParaRPr sz="3400" b="1">
              <a:solidFill>
                <a:schemeClr val="dk1"/>
              </a:solidFill>
            </a:endParaRPr>
          </a:p>
          <a:p>
            <a:pPr marL="342900" lvl="0" indent="-240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2400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 txBox="1"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Objective and Outcome</a:t>
            </a:r>
            <a:endParaRPr/>
          </a:p>
        </p:txBody>
      </p:sp>
      <p:sp>
        <p:nvSpPr>
          <p:cNvPr id="224" name="Google Shape;224;p3"/>
          <p:cNvSpPr txBox="1">
            <a:spLocks noGrp="1"/>
          </p:cNvSpPr>
          <p:nvPr>
            <p:ph type="subTitle" idx="1"/>
          </p:nvPr>
        </p:nvSpPr>
        <p:spPr>
          <a:xfrm>
            <a:off x="420513" y="2237318"/>
            <a:ext cx="8302973" cy="385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Objective: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explain the Context Free Grammar (CFG) with example.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demonstrate derivation or derivation tree from a CFG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elaborate ambiguity and ambiguous grammar.  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explain associativity and precedence of operator</a:t>
            </a:r>
            <a:endParaRPr/>
          </a:p>
          <a:p>
            <a:pPr marL="28575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Outcome: 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After this lecture the student will able to demonstrate CFG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Student will be capable of derivation from CFG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Student will be able to differentiate if a grammar is ambiguous or not.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After this lecture student will learn associativity and precedence of operator</a:t>
            </a:r>
            <a:endParaRPr/>
          </a:p>
          <a:p>
            <a:pPr marL="28575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"/>
          <p:cNvSpPr txBox="1"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Context-free grammar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783773" y="2435897"/>
            <a:ext cx="813162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section, we introduce a notation — 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"context-free grammar,"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"grammar" 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short — that is used to specify the syntax of a language.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grammar naturally describes the hierarchical structure of most programming language constructs.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an if-else statement in Java can have the form</a:t>
            </a:r>
            <a:endParaRPr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 expression ) statement else statement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/>
          </a:p>
        </p:txBody>
      </p:sp>
      <p:sp>
        <p:nvSpPr>
          <p:cNvPr id="237" name="Google Shape;237;p5"/>
          <p:cNvSpPr txBox="1"/>
          <p:nvPr/>
        </p:nvSpPr>
        <p:spPr>
          <a:xfrm>
            <a:off x="335495" y="1795817"/>
            <a:ext cx="848723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grammar consists of: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variables (also called non terminals), one of which is designated the start variable; It is customary to use upper-case letters for variables;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set of terminals (from the alphabet); and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productions (also called rules).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designation of one of the non terminals as the </a:t>
            </a: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symbol.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Definition</a:t>
            </a:r>
            <a:endParaRPr/>
          </a:p>
        </p:txBody>
      </p:sp>
      <p:sp>
        <p:nvSpPr>
          <p:cNvPr id="243" name="Google Shape;243;p6"/>
          <p:cNvSpPr txBox="1"/>
          <p:nvPr/>
        </p:nvSpPr>
        <p:spPr>
          <a:xfrm>
            <a:off x="335495" y="1795817"/>
            <a:ext cx="848723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can provide a formal definition of a context free grammar. It is a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4-tuple (V, Σ, S, P)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 is a finite set of variables;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Σ is a finite alphabet of terminals;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 is the start variable; and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 is the finite set of productions. Each production has the form V → (V ∪ Σ)∗</a:t>
            </a:r>
            <a:endParaRPr dirty="0"/>
          </a:p>
        </p:txBody>
      </p:sp>
      <p:sp>
        <p:nvSpPr>
          <p:cNvPr id="244" name="Google Shape;244;p6"/>
          <p:cNvSpPr txBox="1"/>
          <p:nvPr/>
        </p:nvSpPr>
        <p:spPr>
          <a:xfrm>
            <a:off x="335494" y="4473473"/>
            <a:ext cx="848723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0ⁿ1ⁿ Here is a grammar: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0S1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ε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is the only variable. The terminals are 0 and 1. There are two productions.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Derivation</a:t>
            </a:r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476205" y="2435897"/>
            <a:ext cx="833416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grammar derives strings by beginning with the start symbol and repeatedly replacing a nonterminal by the body of a production for that nonterminal.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terminal strings that can be derived from the start symbol form the language defined by the grammar.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Derivation</a:t>
            </a:r>
            <a:endParaRPr/>
          </a:p>
        </p:txBody>
      </p:sp>
      <p:sp>
        <p:nvSpPr>
          <p:cNvPr id="257" name="Google Shape;257;p8"/>
          <p:cNvSpPr txBox="1"/>
          <p:nvPr/>
        </p:nvSpPr>
        <p:spPr>
          <a:xfrm>
            <a:off x="498574" y="1400400"/>
            <a:ext cx="7780451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0S1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ε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string 0011 is in the language generated.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derivation is: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=⇒ 0S1 =⇒ 00S11 =⇒ 0011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compactness, we write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0S1 | ε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the vertical bar means 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8"/>
          <p:cNvSpPr txBox="1"/>
          <p:nvPr/>
        </p:nvSpPr>
        <p:spPr>
          <a:xfrm>
            <a:off x="498574" y="4718936"/>
            <a:ext cx="77804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CFG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0S1S | 1S0S | ε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string 011100 is generated: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=⇒ 0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1S =⇒ 01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=⇒ 011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0S =⇒ 011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1S0S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=⇒ 01110S0S =⇒ 011100S =⇒ 011100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lang="en-US" sz="2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Derivation</a:t>
            </a:r>
            <a:endParaRPr/>
          </a:p>
        </p:txBody>
      </p:sp>
      <p:sp>
        <p:nvSpPr>
          <p:cNvPr id="264" name="Google Shape;264;p9"/>
          <p:cNvSpPr txBox="1"/>
          <p:nvPr/>
        </p:nvSpPr>
        <p:spPr>
          <a:xfrm>
            <a:off x="498574" y="1400400"/>
            <a:ext cx="7780451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CFG generates sentences as composed of 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noun- and verb-phrases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→ NP VP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 → the 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→ V NP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→ sings | eats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→ cat | song | canary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generates “the canary sings the song”, but also “the song eats the cat”.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CFG generates all “legal” sentences, not just meaningful ones.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S🡪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VP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VP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canary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VP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canary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NP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canary sings NP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canary sings the 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🡪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canary sings the song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Microsoft Office PowerPoint</Application>
  <PresentationFormat>On-screen Show (4:3)</PresentationFormat>
  <Paragraphs>141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 New Roman</vt:lpstr>
      <vt:lpstr>Corbel</vt:lpstr>
      <vt:lpstr>Arial</vt:lpstr>
      <vt:lpstr>Noto Sans Symbols</vt:lpstr>
      <vt:lpstr>Calibri</vt:lpstr>
      <vt:lpstr>Spectrum</vt:lpstr>
      <vt:lpstr>PowerPoint Presentation</vt:lpstr>
      <vt:lpstr>Lecture Outline</vt:lpstr>
      <vt:lpstr>Objective and Outcome</vt:lpstr>
      <vt:lpstr>Context-free grammar</vt:lpstr>
      <vt:lpstr>PowerPoint Presentation</vt:lpstr>
      <vt:lpstr>PowerPoint Presentation</vt:lpstr>
      <vt:lpstr>Derivation</vt:lpstr>
      <vt:lpstr>PowerPoint Presentation</vt:lpstr>
      <vt:lpstr>PowerPoint Presentation</vt:lpstr>
      <vt:lpstr>Parse Trees and Ambiguity</vt:lpstr>
      <vt:lpstr>PowerPoint Presentation</vt:lpstr>
      <vt:lpstr>PowerPoint Presentation</vt:lpstr>
      <vt:lpstr>Associativity of operators​</vt:lpstr>
      <vt:lpstr>PowerPoint Presentation</vt:lpstr>
      <vt:lpstr>Precedence of operators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Mahbubul Syeed</dc:creator>
  <cp:lastModifiedBy>MD. SHOHANUR RAHMAN SHOHAN</cp:lastModifiedBy>
  <cp:revision>1</cp:revision>
  <dcterms:created xsi:type="dcterms:W3CDTF">2018-12-10T17:20:29Z</dcterms:created>
  <dcterms:modified xsi:type="dcterms:W3CDTF">2024-07-13T13:24:32Z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