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4"/>
  </p:notesMasterIdLst>
  <p:sldIdLst>
    <p:sldId id="268" r:id="rId5"/>
    <p:sldId id="257" r:id="rId6"/>
    <p:sldId id="266" r:id="rId7"/>
    <p:sldId id="288" r:id="rId8"/>
    <p:sldId id="329" r:id="rId9"/>
    <p:sldId id="289" r:id="rId10"/>
    <p:sldId id="290" r:id="rId11"/>
    <p:sldId id="287" r:id="rId12"/>
    <p:sldId id="291" r:id="rId13"/>
    <p:sldId id="292" r:id="rId14"/>
    <p:sldId id="293" r:id="rId15"/>
    <p:sldId id="294" r:id="rId16"/>
    <p:sldId id="330" r:id="rId17"/>
    <p:sldId id="295" r:id="rId18"/>
    <p:sldId id="296" r:id="rId19"/>
    <p:sldId id="331"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35" r:id="rId34"/>
    <p:sldId id="334" r:id="rId35"/>
    <p:sldId id="311" r:id="rId36"/>
    <p:sldId id="269" r:id="rId37"/>
    <p:sldId id="270" r:id="rId38"/>
    <p:sldId id="312" r:id="rId39"/>
    <p:sldId id="332" r:id="rId40"/>
    <p:sldId id="313" r:id="rId41"/>
    <p:sldId id="314" r:id="rId42"/>
    <p:sldId id="327" r:id="rId43"/>
    <p:sldId id="315" r:id="rId44"/>
    <p:sldId id="316" r:id="rId45"/>
    <p:sldId id="317" r:id="rId46"/>
    <p:sldId id="328" r:id="rId47"/>
    <p:sldId id="333" r:id="rId48"/>
    <p:sldId id="318" r:id="rId49"/>
    <p:sldId id="319" r:id="rId50"/>
    <p:sldId id="320" r:id="rId51"/>
    <p:sldId id="265" r:id="rId52"/>
    <p:sldId id="26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7A251-0E8B-4192-A3BB-F096ACC02F56}" type="datetimeFigureOut">
              <a:rPr lang="en-US" smtClean="0"/>
              <a:t>10/12/2022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BB06F-285D-49AD-B98B-A4F3C0F72EE9}" type="slidenum">
              <a:rPr lang="en-US" smtClean="0"/>
              <a:t>‹#›</a:t>
            </a:fld>
            <a:endParaRPr lang="en-US"/>
          </a:p>
        </p:txBody>
      </p:sp>
    </p:spTree>
    <p:extLst>
      <p:ext uri="{BB962C8B-B14F-4D97-AF65-F5344CB8AC3E}">
        <p14:creationId xmlns:p14="http://schemas.microsoft.com/office/powerpoint/2010/main" val="428209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4BB06F-285D-49AD-B98B-A4F3C0F72EE9}" type="slidenum">
              <a:rPr lang="en-US" smtClean="0"/>
              <a:t>24</a:t>
            </a:fld>
            <a:endParaRPr lang="en-US"/>
          </a:p>
        </p:txBody>
      </p:sp>
    </p:spTree>
    <p:extLst>
      <p:ext uri="{BB962C8B-B14F-4D97-AF65-F5344CB8AC3E}">
        <p14:creationId xmlns:p14="http://schemas.microsoft.com/office/powerpoint/2010/main" val="150076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10/12/2022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10/12/2022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89682"/>
            <a:ext cx="7808976" cy="1088136"/>
          </a:xfrm>
        </p:spPr>
        <p:txBody>
          <a:bodyPr>
            <a:normAutofit fontScale="90000"/>
          </a:bodyPr>
          <a:lstStyle/>
          <a:p>
            <a:br>
              <a:rPr lang="en-US" dirty="0"/>
            </a:br>
            <a:br>
              <a:rPr lang="en-US" dirty="0"/>
            </a:br>
            <a:br>
              <a:rPr lang="en-US" dirty="0"/>
            </a:br>
            <a:r>
              <a:rPr lang="en-US" dirty="0"/>
              <a:t>Solving Problem by Searching :</a:t>
            </a:r>
            <a:br>
              <a:rPr lang="en-US" dirty="0"/>
            </a:br>
            <a:r>
              <a:rPr lang="en-US" dirty="0"/>
              <a:t>Uninformed Search</a:t>
            </a:r>
          </a:p>
        </p:txBody>
      </p:sp>
      <p:sp>
        <p:nvSpPr>
          <p:cNvPr id="3" name="Subtitle 2"/>
          <p:cNvSpPr>
            <a:spLocks noGrp="1"/>
          </p:cNvSpPr>
          <p:nvPr>
            <p:ph type="subTitle" idx="1"/>
          </p:nvPr>
        </p:nvSpPr>
        <p:spPr>
          <a:xfrm>
            <a:off x="476205" y="1532427"/>
            <a:ext cx="2789509" cy="484632"/>
          </a:xfrm>
        </p:spPr>
        <p:txBody>
          <a:bodyPr>
            <a:normAutofit/>
          </a:bodyPr>
          <a:lstStyle/>
          <a:p>
            <a:r>
              <a:rPr lang="en-US" dirty="0"/>
              <a:t>Course Code:  </a:t>
            </a:r>
            <a:r>
              <a:rPr lang="en-US" b="1" dirty="0"/>
              <a:t>CSC4226 </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61683855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Three (3)</a:t>
                      </a:r>
                    </a:p>
                  </a:txBody>
                  <a:tcPr/>
                </a:tc>
                <a:tc>
                  <a:txBody>
                    <a:bodyPr/>
                    <a:lstStyle/>
                    <a:p>
                      <a:r>
                        <a:rPr lang="en-US" dirty="0"/>
                        <a:t>Week No:</a:t>
                      </a:r>
                    </a:p>
                  </a:txBody>
                  <a:tcPr/>
                </a:tc>
                <a:tc>
                  <a:txBody>
                    <a:bodyPr/>
                    <a:lstStyle/>
                    <a:p>
                      <a:r>
                        <a:rPr lang="en-US" dirty="0"/>
                        <a:t>Three (3)</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Dr. Abdus Salam			abdus.salam@aiub.edu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86003" y="1524312"/>
            <a:ext cx="523257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Artificial Intelligence and Expert System </a:t>
            </a:r>
            <a:endParaRPr lang="en-US" dirty="0"/>
          </a:p>
        </p:txBody>
      </p:sp>
    </p:spTree>
    <p:extLst>
      <p:ext uri="{BB962C8B-B14F-4D97-AF65-F5344CB8AC3E}">
        <p14:creationId xmlns:p14="http://schemas.microsoft.com/office/powerpoint/2010/main" val="159575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Vacuum World Problem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1804122"/>
            <a:ext cx="8567661" cy="492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72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16292"/>
            <a:ext cx="7808976" cy="1088136"/>
          </a:xfrm>
        </p:spPr>
        <p:txBody>
          <a:bodyPr>
            <a:normAutofit fontScale="90000"/>
          </a:bodyPr>
          <a:lstStyle/>
          <a:p>
            <a:r>
              <a:rPr lang="en-US" dirty="0"/>
              <a:t>VACUUM WORLD:</a:t>
            </a:r>
            <a:br>
              <a:rPr lang="en-US" dirty="0"/>
            </a:br>
            <a:r>
              <a:rPr lang="en-US" dirty="0"/>
              <a:t>PROBLEM FORMULATION</a:t>
            </a:r>
          </a:p>
        </p:txBody>
      </p:sp>
      <p:pic>
        <p:nvPicPr>
          <p:cNvPr id="3" name="Picture 2">
            <a:extLst>
              <a:ext uri="{FF2B5EF4-FFF2-40B4-BE49-F238E27FC236}">
                <a16:creationId xmlns:a16="http://schemas.microsoft.com/office/drawing/2014/main" id="{4A475300-B940-4318-A492-25E3EB9A72E9}"/>
              </a:ext>
            </a:extLst>
          </p:cNvPr>
          <p:cNvPicPr>
            <a:picLocks noChangeAspect="1"/>
          </p:cNvPicPr>
          <p:nvPr/>
        </p:nvPicPr>
        <p:blipFill>
          <a:blip r:embed="rId2"/>
          <a:stretch>
            <a:fillRect/>
          </a:stretch>
        </p:blipFill>
        <p:spPr>
          <a:xfrm>
            <a:off x="233948" y="2283289"/>
            <a:ext cx="8769134" cy="4441068"/>
          </a:xfrm>
          <a:prstGeom prst="rect">
            <a:avLst/>
          </a:prstGeom>
        </p:spPr>
      </p:pic>
    </p:spTree>
    <p:extLst>
      <p:ext uri="{BB962C8B-B14F-4D97-AF65-F5344CB8AC3E}">
        <p14:creationId xmlns:p14="http://schemas.microsoft.com/office/powerpoint/2010/main" val="3447802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7"/>
            <a:ext cx="7808976" cy="1088136"/>
          </a:xfrm>
        </p:spPr>
        <p:txBody>
          <a:bodyPr>
            <a:normAutofit fontScale="90000"/>
          </a:bodyPr>
          <a:lstStyle/>
          <a:p>
            <a:r>
              <a:rPr lang="en-US" dirty="0"/>
              <a:t>8-PUZZLE:</a:t>
            </a:r>
            <a:br>
              <a:rPr lang="en-US" dirty="0"/>
            </a:br>
            <a:r>
              <a:rPr lang="en-US" dirty="0"/>
              <a:t>PROBLEM FORMULATION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676" y="2145722"/>
            <a:ext cx="6239741" cy="3743845"/>
          </a:xfrm>
          <a:prstGeom prst="rect">
            <a:avLst/>
          </a:prstGeom>
        </p:spPr>
      </p:pic>
    </p:spTree>
    <p:extLst>
      <p:ext uri="{BB962C8B-B14F-4D97-AF65-F5344CB8AC3E}">
        <p14:creationId xmlns:p14="http://schemas.microsoft.com/office/powerpoint/2010/main" val="2506131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7"/>
            <a:ext cx="7808976" cy="1088136"/>
          </a:xfrm>
        </p:spPr>
        <p:txBody>
          <a:bodyPr>
            <a:normAutofit fontScale="90000"/>
          </a:bodyPr>
          <a:lstStyle/>
          <a:p>
            <a:r>
              <a:rPr lang="en-US" dirty="0"/>
              <a:t>8-PUZZLE:</a:t>
            </a:r>
            <a:br>
              <a:rPr lang="en-US" dirty="0"/>
            </a:br>
            <a:r>
              <a:rPr lang="en-US" dirty="0"/>
              <a:t>PROBLEM FORMULATION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195512"/>
            <a:ext cx="8271609" cy="390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529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SEARCHING FOR SOLUTIONS</a:t>
            </a:r>
          </a:p>
        </p:txBody>
      </p:sp>
      <p:sp>
        <p:nvSpPr>
          <p:cNvPr id="3" name="Rectangle 2">
            <a:extLst>
              <a:ext uri="{FF2B5EF4-FFF2-40B4-BE49-F238E27FC236}">
                <a16:creationId xmlns:a16="http://schemas.microsoft.com/office/drawing/2014/main" id="{E3726796-4BF7-4B32-9693-99C2029FEAB7}"/>
              </a:ext>
            </a:extLst>
          </p:cNvPr>
          <p:cNvSpPr/>
          <p:nvPr/>
        </p:nvSpPr>
        <p:spPr>
          <a:xfrm>
            <a:off x="0" y="2071192"/>
            <a:ext cx="9045526" cy="707886"/>
          </a:xfrm>
          <a:prstGeom prst="rect">
            <a:avLst/>
          </a:prstGeom>
        </p:spPr>
        <p:txBody>
          <a:bodyPr wrap="square">
            <a:spAutoFit/>
          </a:bodyPr>
          <a:lstStyle/>
          <a:p>
            <a:pPr algn="just"/>
            <a:r>
              <a:rPr lang="en-US" sz="2000" dirty="0"/>
              <a:t>A </a:t>
            </a:r>
            <a:r>
              <a:rPr lang="en-US" sz="2000" b="1" dirty="0"/>
              <a:t>solution</a:t>
            </a:r>
            <a:r>
              <a:rPr lang="en-US" sz="2000" dirty="0"/>
              <a:t> is an action sequence, so search algorithms work by considering various possible action sequences</a:t>
            </a:r>
          </a:p>
        </p:txBody>
      </p:sp>
      <p:sp>
        <p:nvSpPr>
          <p:cNvPr id="4" name="Rectangle 3">
            <a:extLst>
              <a:ext uri="{FF2B5EF4-FFF2-40B4-BE49-F238E27FC236}">
                <a16:creationId xmlns:a16="http://schemas.microsoft.com/office/drawing/2014/main" id="{F465C373-228A-48D2-AA80-D16AD066B219}"/>
              </a:ext>
            </a:extLst>
          </p:cNvPr>
          <p:cNvSpPr/>
          <p:nvPr/>
        </p:nvSpPr>
        <p:spPr>
          <a:xfrm>
            <a:off x="49236" y="3025299"/>
            <a:ext cx="9045525" cy="1015663"/>
          </a:xfrm>
          <a:prstGeom prst="rect">
            <a:avLst/>
          </a:prstGeom>
        </p:spPr>
        <p:txBody>
          <a:bodyPr wrap="square">
            <a:spAutoFit/>
          </a:bodyPr>
          <a:lstStyle/>
          <a:p>
            <a:pPr algn="just"/>
            <a:r>
              <a:rPr lang="en-US" sz="2000" dirty="0"/>
              <a:t>The possible action sequences starting at the initial state form a </a:t>
            </a:r>
            <a:r>
              <a:rPr lang="en-US" sz="2000" b="1" dirty="0"/>
              <a:t>search tree </a:t>
            </a:r>
            <a:r>
              <a:rPr lang="en-US" sz="2000" dirty="0"/>
              <a:t>with the initial state at the root; the branches are actions, and the </a:t>
            </a:r>
            <a:r>
              <a:rPr lang="en-US" sz="2000" b="1" dirty="0"/>
              <a:t>nodes </a:t>
            </a:r>
            <a:r>
              <a:rPr lang="en-US" sz="2000" dirty="0"/>
              <a:t>correspond to states in the state space of the problem.</a:t>
            </a:r>
          </a:p>
        </p:txBody>
      </p:sp>
      <p:sp>
        <p:nvSpPr>
          <p:cNvPr id="5" name="Rectangle 4">
            <a:extLst>
              <a:ext uri="{FF2B5EF4-FFF2-40B4-BE49-F238E27FC236}">
                <a16:creationId xmlns:a16="http://schemas.microsoft.com/office/drawing/2014/main" id="{5500D302-7347-44E1-9608-9AB2B69DBE23}"/>
              </a:ext>
            </a:extLst>
          </p:cNvPr>
          <p:cNvSpPr/>
          <p:nvPr/>
        </p:nvSpPr>
        <p:spPr>
          <a:xfrm>
            <a:off x="98476" y="4487238"/>
            <a:ext cx="9045524" cy="707886"/>
          </a:xfrm>
          <a:prstGeom prst="rect">
            <a:avLst/>
          </a:prstGeom>
        </p:spPr>
        <p:txBody>
          <a:bodyPr wrap="square">
            <a:spAutoFit/>
          </a:bodyPr>
          <a:lstStyle/>
          <a:p>
            <a:pPr algn="just"/>
            <a:r>
              <a:rPr lang="en-US" sz="2000" b="1" dirty="0"/>
              <a:t>Expanding </a:t>
            </a:r>
            <a:r>
              <a:rPr lang="en-US" sz="2000" dirty="0"/>
              <a:t>the current state is, applying each legal action to the current state, thereby </a:t>
            </a:r>
            <a:r>
              <a:rPr lang="en-US" sz="2000" b="1" dirty="0"/>
              <a:t>generating </a:t>
            </a:r>
            <a:r>
              <a:rPr lang="en-US" sz="2000" dirty="0"/>
              <a:t>a new set of states</a:t>
            </a:r>
          </a:p>
        </p:txBody>
      </p:sp>
    </p:spTree>
    <p:extLst>
      <p:ext uri="{BB962C8B-B14F-4D97-AF65-F5344CB8AC3E}">
        <p14:creationId xmlns:p14="http://schemas.microsoft.com/office/powerpoint/2010/main" val="609751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TREE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680" y="2107623"/>
            <a:ext cx="7210425"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476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TREE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05" y="2132734"/>
            <a:ext cx="8681438" cy="3810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461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STRATEGY</a:t>
            </a:r>
          </a:p>
        </p:txBody>
      </p:sp>
      <p:sp>
        <p:nvSpPr>
          <p:cNvPr id="3" name="Rectangle 2">
            <a:extLst>
              <a:ext uri="{FF2B5EF4-FFF2-40B4-BE49-F238E27FC236}">
                <a16:creationId xmlns:a16="http://schemas.microsoft.com/office/drawing/2014/main" id="{8812FB68-5BA6-4196-B293-CC309E9E83D4}"/>
              </a:ext>
            </a:extLst>
          </p:cNvPr>
          <p:cNvSpPr/>
          <p:nvPr/>
        </p:nvSpPr>
        <p:spPr>
          <a:xfrm>
            <a:off x="203982" y="2164030"/>
            <a:ext cx="8940018" cy="707886"/>
          </a:xfrm>
          <a:prstGeom prst="rect">
            <a:avLst/>
          </a:prstGeom>
        </p:spPr>
        <p:txBody>
          <a:bodyPr wrap="square">
            <a:spAutoFit/>
          </a:bodyPr>
          <a:lstStyle/>
          <a:p>
            <a:pPr algn="just"/>
            <a:r>
              <a:rPr lang="en-US" sz="2000" b="1" dirty="0"/>
              <a:t>the essence of search</a:t>
            </a:r>
            <a:r>
              <a:rPr lang="en-US" sz="2000" dirty="0"/>
              <a:t>—following up one option now and putting the others aside for later, in case the first choice does not lead to a solution.</a:t>
            </a:r>
          </a:p>
        </p:txBody>
      </p:sp>
      <p:sp>
        <p:nvSpPr>
          <p:cNvPr id="4" name="Rectangle 3">
            <a:extLst>
              <a:ext uri="{FF2B5EF4-FFF2-40B4-BE49-F238E27FC236}">
                <a16:creationId xmlns:a16="http://schemas.microsoft.com/office/drawing/2014/main" id="{187E53E1-CD84-4E9D-B029-A6128B790A6D}"/>
              </a:ext>
            </a:extLst>
          </p:cNvPr>
          <p:cNvSpPr/>
          <p:nvPr/>
        </p:nvSpPr>
        <p:spPr>
          <a:xfrm>
            <a:off x="203982" y="3177600"/>
            <a:ext cx="8940018" cy="707886"/>
          </a:xfrm>
          <a:prstGeom prst="rect">
            <a:avLst/>
          </a:prstGeom>
        </p:spPr>
        <p:txBody>
          <a:bodyPr wrap="square">
            <a:spAutoFit/>
          </a:bodyPr>
          <a:lstStyle/>
          <a:p>
            <a:pPr algn="just"/>
            <a:r>
              <a:rPr lang="en-US" sz="2000" dirty="0"/>
              <a:t>The set of all leaf nodes available for expansion at any given point is called the </a:t>
            </a:r>
            <a:r>
              <a:rPr lang="en-US" sz="2000" b="1" dirty="0"/>
              <a:t>frontier</a:t>
            </a:r>
            <a:r>
              <a:rPr lang="en-US" sz="2000" dirty="0"/>
              <a:t>.</a:t>
            </a:r>
          </a:p>
        </p:txBody>
      </p:sp>
      <p:sp>
        <p:nvSpPr>
          <p:cNvPr id="5" name="Rectangle 4">
            <a:extLst>
              <a:ext uri="{FF2B5EF4-FFF2-40B4-BE49-F238E27FC236}">
                <a16:creationId xmlns:a16="http://schemas.microsoft.com/office/drawing/2014/main" id="{983DA7DB-9F51-41A2-956F-BBACC7EE4763}"/>
              </a:ext>
            </a:extLst>
          </p:cNvPr>
          <p:cNvSpPr/>
          <p:nvPr/>
        </p:nvSpPr>
        <p:spPr>
          <a:xfrm>
            <a:off x="203983" y="3931867"/>
            <a:ext cx="8940018" cy="707886"/>
          </a:xfrm>
          <a:prstGeom prst="rect">
            <a:avLst/>
          </a:prstGeom>
        </p:spPr>
        <p:txBody>
          <a:bodyPr wrap="square">
            <a:spAutoFit/>
          </a:bodyPr>
          <a:lstStyle/>
          <a:p>
            <a:pPr algn="just"/>
            <a:r>
              <a:rPr lang="en-US" sz="2000" dirty="0"/>
              <a:t>The process of expanding nodes on the frontier continues until either a solution is found or there are no more states to expand.</a:t>
            </a:r>
          </a:p>
        </p:txBody>
      </p:sp>
      <p:sp>
        <p:nvSpPr>
          <p:cNvPr id="6" name="Rectangle 5">
            <a:extLst>
              <a:ext uri="{FF2B5EF4-FFF2-40B4-BE49-F238E27FC236}">
                <a16:creationId xmlns:a16="http://schemas.microsoft.com/office/drawing/2014/main" id="{645AE69A-D52C-4070-BDF1-6873D78036FE}"/>
              </a:ext>
            </a:extLst>
          </p:cNvPr>
          <p:cNvSpPr/>
          <p:nvPr/>
        </p:nvSpPr>
        <p:spPr>
          <a:xfrm>
            <a:off x="203984" y="4738188"/>
            <a:ext cx="8940017" cy="707886"/>
          </a:xfrm>
          <a:prstGeom prst="rect">
            <a:avLst/>
          </a:prstGeom>
        </p:spPr>
        <p:txBody>
          <a:bodyPr wrap="square">
            <a:spAutoFit/>
          </a:bodyPr>
          <a:lstStyle/>
          <a:p>
            <a:pPr algn="just"/>
            <a:r>
              <a:rPr lang="en-US" sz="2000" dirty="0"/>
              <a:t>Search algorithms all share this basic structure; they vary primarily according to how they choose which state to expand next    —the so-called </a:t>
            </a:r>
            <a:r>
              <a:rPr lang="en-US" sz="2000" b="1" dirty="0"/>
              <a:t>search strategy</a:t>
            </a:r>
            <a:r>
              <a:rPr lang="en-US" sz="2000" dirty="0"/>
              <a:t>.</a:t>
            </a:r>
          </a:p>
        </p:txBody>
      </p:sp>
    </p:spTree>
    <p:extLst>
      <p:ext uri="{BB962C8B-B14F-4D97-AF65-F5344CB8AC3E}">
        <p14:creationId xmlns:p14="http://schemas.microsoft.com/office/powerpoint/2010/main" val="3252165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449005"/>
            <a:ext cx="7808976" cy="1088136"/>
          </a:xfrm>
        </p:spPr>
        <p:txBody>
          <a:bodyPr/>
          <a:lstStyle/>
          <a:p>
            <a:r>
              <a:rPr lang="en-US" dirty="0"/>
              <a:t>TREE SEARCH / GRAPH SEARCH</a:t>
            </a:r>
          </a:p>
        </p:txBody>
      </p:sp>
      <p:pic>
        <p:nvPicPr>
          <p:cNvPr id="3" name="Picture 2">
            <a:extLst>
              <a:ext uri="{FF2B5EF4-FFF2-40B4-BE49-F238E27FC236}">
                <a16:creationId xmlns:a16="http://schemas.microsoft.com/office/drawing/2014/main" id="{4825EBFC-08D0-494D-96D6-7EE396077F2C}"/>
              </a:ext>
            </a:extLst>
          </p:cNvPr>
          <p:cNvPicPr>
            <a:picLocks noChangeAspect="1"/>
          </p:cNvPicPr>
          <p:nvPr/>
        </p:nvPicPr>
        <p:blipFill>
          <a:blip r:embed="rId2"/>
          <a:stretch>
            <a:fillRect/>
          </a:stretch>
        </p:blipFill>
        <p:spPr>
          <a:xfrm>
            <a:off x="0" y="1983545"/>
            <a:ext cx="9144000" cy="4874455"/>
          </a:xfrm>
          <a:prstGeom prst="rect">
            <a:avLst/>
          </a:prstGeom>
        </p:spPr>
      </p:pic>
    </p:spTree>
    <p:extLst>
      <p:ext uri="{BB962C8B-B14F-4D97-AF65-F5344CB8AC3E}">
        <p14:creationId xmlns:p14="http://schemas.microsoft.com/office/powerpoint/2010/main" val="577080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FE741F-F25F-40FA-913C-9D6407701AB6}"/>
              </a:ext>
            </a:extLst>
          </p:cNvPr>
          <p:cNvPicPr>
            <a:picLocks noChangeAspect="1"/>
          </p:cNvPicPr>
          <p:nvPr/>
        </p:nvPicPr>
        <p:blipFill>
          <a:blip r:embed="rId2"/>
          <a:stretch>
            <a:fillRect/>
          </a:stretch>
        </p:blipFill>
        <p:spPr>
          <a:xfrm>
            <a:off x="0" y="3854548"/>
            <a:ext cx="9144000" cy="3003451"/>
          </a:xfrm>
          <a:prstGeom prst="rect">
            <a:avLst/>
          </a:prstGeom>
        </p:spPr>
      </p:pic>
      <p:sp>
        <p:nvSpPr>
          <p:cNvPr id="2" name="Title 1"/>
          <p:cNvSpPr>
            <a:spLocks noGrp="1"/>
          </p:cNvSpPr>
          <p:nvPr>
            <p:ph type="ctrTitle"/>
          </p:nvPr>
        </p:nvSpPr>
        <p:spPr>
          <a:xfrm>
            <a:off x="421341" y="716292"/>
            <a:ext cx="7808976" cy="1088136"/>
          </a:xfrm>
        </p:spPr>
        <p:txBody>
          <a:bodyPr>
            <a:normAutofit fontScale="90000"/>
          </a:bodyPr>
          <a:lstStyle/>
          <a:p>
            <a:r>
              <a:rPr lang="en-US" b="1" dirty="0"/>
              <a:t>INFRASTRUCTURE </a:t>
            </a:r>
            <a:br>
              <a:rPr lang="en-US" b="1" dirty="0"/>
            </a:br>
            <a:r>
              <a:rPr lang="en-US" b="1" dirty="0"/>
              <a:t>FOR SEARCH ALGORITHMS</a:t>
            </a:r>
            <a:endParaRPr lang="en-US" dirty="0"/>
          </a:p>
        </p:txBody>
      </p:sp>
      <p:pic>
        <p:nvPicPr>
          <p:cNvPr id="3" name="Picture 2">
            <a:extLst>
              <a:ext uri="{FF2B5EF4-FFF2-40B4-BE49-F238E27FC236}">
                <a16:creationId xmlns:a16="http://schemas.microsoft.com/office/drawing/2014/main" id="{4B7E99B6-BA8A-4D2C-9438-8852B224AFD2}"/>
              </a:ext>
            </a:extLst>
          </p:cNvPr>
          <p:cNvPicPr>
            <a:picLocks noChangeAspect="1"/>
          </p:cNvPicPr>
          <p:nvPr/>
        </p:nvPicPr>
        <p:blipFill>
          <a:blip r:embed="rId3"/>
          <a:stretch>
            <a:fillRect/>
          </a:stretch>
        </p:blipFill>
        <p:spPr>
          <a:xfrm>
            <a:off x="0" y="2066632"/>
            <a:ext cx="9144000" cy="1942660"/>
          </a:xfrm>
          <a:prstGeom prst="rect">
            <a:avLst/>
          </a:prstGeom>
        </p:spPr>
      </p:pic>
    </p:spTree>
    <p:extLst>
      <p:ext uri="{BB962C8B-B14F-4D97-AF65-F5344CB8AC3E}">
        <p14:creationId xmlns:p14="http://schemas.microsoft.com/office/powerpoint/2010/main" val="4229199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Problem-Solving Agents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Example Problems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Searching for Solutions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Uninformed Search Strategies</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FRONTIER [FRINGE]</a:t>
            </a:r>
          </a:p>
        </p:txBody>
      </p:sp>
      <p:sp>
        <p:nvSpPr>
          <p:cNvPr id="3" name="Rectangle 2">
            <a:extLst>
              <a:ext uri="{FF2B5EF4-FFF2-40B4-BE49-F238E27FC236}">
                <a16:creationId xmlns:a16="http://schemas.microsoft.com/office/drawing/2014/main" id="{C877941D-681E-4696-90D8-90E384FA898B}"/>
              </a:ext>
            </a:extLst>
          </p:cNvPr>
          <p:cNvSpPr/>
          <p:nvPr/>
        </p:nvSpPr>
        <p:spPr>
          <a:xfrm>
            <a:off x="232116" y="2086646"/>
            <a:ext cx="8616462" cy="923330"/>
          </a:xfrm>
          <a:prstGeom prst="rect">
            <a:avLst/>
          </a:prstGeom>
        </p:spPr>
        <p:txBody>
          <a:bodyPr wrap="square">
            <a:spAutoFit/>
          </a:bodyPr>
          <a:lstStyle/>
          <a:p>
            <a:pPr algn="just"/>
            <a:r>
              <a:rPr lang="en-US" dirty="0"/>
              <a:t>The frontier needs to be stored in such a way that the search algorithm can easily choose the next node to expand</a:t>
            </a:r>
            <a:r>
              <a:rPr lang="en-US" sz="800" dirty="0"/>
              <a:t> </a:t>
            </a:r>
            <a:r>
              <a:rPr lang="en-US" dirty="0"/>
              <a:t>according to its preferred strategy. The appropriate data structure for this is a </a:t>
            </a:r>
            <a:r>
              <a:rPr lang="en-US" b="1" dirty="0"/>
              <a:t>queue</a:t>
            </a:r>
            <a:r>
              <a:rPr lang="en-US" dirty="0"/>
              <a:t>. </a:t>
            </a:r>
          </a:p>
        </p:txBody>
      </p:sp>
      <p:sp>
        <p:nvSpPr>
          <p:cNvPr id="4" name="Rectangle 3">
            <a:extLst>
              <a:ext uri="{FF2B5EF4-FFF2-40B4-BE49-F238E27FC236}">
                <a16:creationId xmlns:a16="http://schemas.microsoft.com/office/drawing/2014/main" id="{02565ABC-8DA7-405B-86B0-D20C914F8B87}"/>
              </a:ext>
            </a:extLst>
          </p:cNvPr>
          <p:cNvSpPr/>
          <p:nvPr/>
        </p:nvSpPr>
        <p:spPr>
          <a:xfrm>
            <a:off x="232116" y="4405159"/>
            <a:ext cx="8813410" cy="1754326"/>
          </a:xfrm>
          <a:prstGeom prst="rect">
            <a:avLst/>
          </a:prstGeom>
        </p:spPr>
        <p:txBody>
          <a:bodyPr wrap="square">
            <a:spAutoFit/>
          </a:bodyPr>
          <a:lstStyle/>
          <a:p>
            <a:pPr algn="just"/>
            <a:r>
              <a:rPr lang="en-US" dirty="0"/>
              <a:t>Queues are characterized by the </a:t>
            </a:r>
            <a:r>
              <a:rPr lang="en-US" i="1" dirty="0"/>
              <a:t>order </a:t>
            </a:r>
            <a:r>
              <a:rPr lang="en-US" dirty="0"/>
              <a:t>in which they store the inserted nodes. Three common variants are - </a:t>
            </a:r>
          </a:p>
          <a:p>
            <a:pPr marL="457200" indent="-457200" algn="just">
              <a:buFont typeface="+mj-lt"/>
              <a:buAutoNum type="arabicPeriod"/>
            </a:pPr>
            <a:r>
              <a:rPr lang="en-US" dirty="0"/>
              <a:t>the first-in, first-out </a:t>
            </a:r>
            <a:r>
              <a:rPr lang="en-US" sz="800" dirty="0"/>
              <a:t>F</a:t>
            </a:r>
            <a:r>
              <a:rPr lang="en-US" dirty="0"/>
              <a:t>or </a:t>
            </a:r>
            <a:r>
              <a:rPr lang="en-US" b="1" dirty="0"/>
              <a:t>FIFO queue</a:t>
            </a:r>
            <a:r>
              <a:rPr lang="en-US" dirty="0"/>
              <a:t>, which pops the </a:t>
            </a:r>
            <a:r>
              <a:rPr lang="en-US" i="1" dirty="0"/>
              <a:t>oldest </a:t>
            </a:r>
            <a:r>
              <a:rPr lang="en-US" dirty="0"/>
              <a:t>element of the queue; </a:t>
            </a:r>
          </a:p>
          <a:p>
            <a:pPr marL="457200" indent="-457200" algn="just">
              <a:buFont typeface="+mj-lt"/>
              <a:buAutoNum type="arabicPeriod"/>
            </a:pPr>
            <a:r>
              <a:rPr lang="en-US" dirty="0"/>
              <a:t>the last-in, first-out or </a:t>
            </a:r>
            <a:r>
              <a:rPr lang="en-US" b="1" dirty="0"/>
              <a:t>LIFO queue </a:t>
            </a:r>
            <a:r>
              <a:rPr lang="en-US" dirty="0"/>
              <a:t>(also known as a </a:t>
            </a:r>
            <a:r>
              <a:rPr lang="en-US" b="1" dirty="0"/>
              <a:t>stack</a:t>
            </a:r>
            <a:r>
              <a:rPr lang="en-US" dirty="0"/>
              <a:t>), which pops the </a:t>
            </a:r>
            <a:r>
              <a:rPr lang="en-US" i="1" dirty="0"/>
              <a:t>newest </a:t>
            </a:r>
            <a:r>
              <a:rPr lang="en-US" dirty="0"/>
              <a:t>element of the queue; and </a:t>
            </a:r>
          </a:p>
          <a:p>
            <a:pPr marL="457200" indent="-457200" algn="just">
              <a:buFont typeface="+mj-lt"/>
              <a:buAutoNum type="arabicPeriod"/>
            </a:pPr>
            <a:r>
              <a:rPr lang="en-US" dirty="0"/>
              <a:t>the </a:t>
            </a:r>
            <a:r>
              <a:rPr lang="en-US" b="1" dirty="0"/>
              <a:t>priority queue</a:t>
            </a:r>
            <a:r>
              <a:rPr lang="en-US" dirty="0"/>
              <a:t>,</a:t>
            </a:r>
          </a:p>
        </p:txBody>
      </p:sp>
      <p:sp>
        <p:nvSpPr>
          <p:cNvPr id="5" name="Rectangle 4">
            <a:extLst>
              <a:ext uri="{FF2B5EF4-FFF2-40B4-BE49-F238E27FC236}">
                <a16:creationId xmlns:a16="http://schemas.microsoft.com/office/drawing/2014/main" id="{5BD1700C-6554-40A8-91D5-404B98567474}"/>
              </a:ext>
            </a:extLst>
          </p:cNvPr>
          <p:cNvSpPr/>
          <p:nvPr/>
        </p:nvSpPr>
        <p:spPr>
          <a:xfrm>
            <a:off x="232116" y="3204830"/>
            <a:ext cx="8813410" cy="1200329"/>
          </a:xfrm>
          <a:prstGeom prst="rect">
            <a:avLst/>
          </a:prstGeom>
        </p:spPr>
        <p:txBody>
          <a:bodyPr wrap="square">
            <a:spAutoFit/>
          </a:bodyPr>
          <a:lstStyle/>
          <a:p>
            <a:r>
              <a:rPr lang="en-US" dirty="0"/>
              <a:t>The operations on a queue are as follows:</a:t>
            </a:r>
          </a:p>
          <a:p>
            <a:r>
              <a:rPr lang="en-US" dirty="0"/>
              <a:t>• </a:t>
            </a:r>
            <a:r>
              <a:rPr lang="en-US" b="1" dirty="0"/>
              <a:t>E</a:t>
            </a:r>
            <a:r>
              <a:rPr lang="en-US" sz="1100" b="1" dirty="0"/>
              <a:t>MPTY</a:t>
            </a:r>
            <a:r>
              <a:rPr lang="en-US" b="1" dirty="0"/>
              <a:t>(queue) </a:t>
            </a:r>
            <a:r>
              <a:rPr lang="en-US" dirty="0"/>
              <a:t>returns true only if there are no more elements in the queue.</a:t>
            </a:r>
          </a:p>
          <a:p>
            <a:r>
              <a:rPr lang="en-US" dirty="0"/>
              <a:t>• </a:t>
            </a:r>
            <a:r>
              <a:rPr lang="en-US" b="1" dirty="0"/>
              <a:t>P</a:t>
            </a:r>
            <a:r>
              <a:rPr lang="en-US" sz="1100" b="1" dirty="0"/>
              <a:t>OP</a:t>
            </a:r>
            <a:r>
              <a:rPr lang="en-US" b="1" dirty="0"/>
              <a:t>(queue) </a:t>
            </a:r>
            <a:r>
              <a:rPr lang="en-US" dirty="0"/>
              <a:t>removes the first element of the queue and returns it.</a:t>
            </a:r>
          </a:p>
          <a:p>
            <a:r>
              <a:rPr lang="en-US" dirty="0"/>
              <a:t>• </a:t>
            </a:r>
            <a:r>
              <a:rPr lang="en-US" b="1" dirty="0"/>
              <a:t>I</a:t>
            </a:r>
            <a:r>
              <a:rPr lang="en-US" sz="1100" b="1" dirty="0"/>
              <a:t>NSERT</a:t>
            </a:r>
            <a:r>
              <a:rPr lang="en-US" b="1" dirty="0"/>
              <a:t>(element, queue) </a:t>
            </a:r>
            <a:r>
              <a:rPr lang="en-US" dirty="0"/>
              <a:t>inserts an element and returns the resulting queue.</a:t>
            </a:r>
          </a:p>
        </p:txBody>
      </p:sp>
    </p:spTree>
    <p:extLst>
      <p:ext uri="{BB962C8B-B14F-4D97-AF65-F5344CB8AC3E}">
        <p14:creationId xmlns:p14="http://schemas.microsoft.com/office/powerpoint/2010/main" val="3426825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660020"/>
            <a:ext cx="7808976" cy="1088136"/>
          </a:xfrm>
        </p:spPr>
        <p:txBody>
          <a:bodyPr>
            <a:normAutofit fontScale="90000"/>
          </a:bodyPr>
          <a:lstStyle/>
          <a:p>
            <a:r>
              <a:rPr lang="en-US" b="1" dirty="0"/>
              <a:t>MEASURING PROBLEM-SOLVING PERFORMANCE</a:t>
            </a:r>
            <a:endParaRPr lang="en-US" dirty="0"/>
          </a:p>
        </p:txBody>
      </p:sp>
      <p:pic>
        <p:nvPicPr>
          <p:cNvPr id="3" name="Picture 2">
            <a:extLst>
              <a:ext uri="{FF2B5EF4-FFF2-40B4-BE49-F238E27FC236}">
                <a16:creationId xmlns:a16="http://schemas.microsoft.com/office/drawing/2014/main" id="{3B010A18-B508-44B7-917C-82F7160C89C8}"/>
              </a:ext>
            </a:extLst>
          </p:cNvPr>
          <p:cNvPicPr>
            <a:picLocks noChangeAspect="1"/>
          </p:cNvPicPr>
          <p:nvPr/>
        </p:nvPicPr>
        <p:blipFill>
          <a:blip r:embed="rId2"/>
          <a:stretch>
            <a:fillRect/>
          </a:stretch>
        </p:blipFill>
        <p:spPr>
          <a:xfrm>
            <a:off x="6886" y="2906370"/>
            <a:ext cx="9038640" cy="1932916"/>
          </a:xfrm>
          <a:prstGeom prst="rect">
            <a:avLst/>
          </a:prstGeom>
        </p:spPr>
      </p:pic>
    </p:spTree>
    <p:extLst>
      <p:ext uri="{BB962C8B-B14F-4D97-AF65-F5344CB8AC3E}">
        <p14:creationId xmlns:p14="http://schemas.microsoft.com/office/powerpoint/2010/main" val="4289949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ALGORITHMS</a:t>
            </a:r>
          </a:p>
        </p:txBody>
      </p:sp>
      <p:pic>
        <p:nvPicPr>
          <p:cNvPr id="3" name="Picture 2">
            <a:extLst>
              <a:ext uri="{FF2B5EF4-FFF2-40B4-BE49-F238E27FC236}">
                <a16:creationId xmlns:a16="http://schemas.microsoft.com/office/drawing/2014/main" id="{93582668-194F-43F3-84F6-58AABAD07F2C}"/>
              </a:ext>
            </a:extLst>
          </p:cNvPr>
          <p:cNvPicPr>
            <a:picLocks noChangeAspect="1" noChangeArrowheads="1"/>
          </p:cNvPicPr>
          <p:nvPr/>
        </p:nvPicPr>
        <p:blipFill>
          <a:blip r:embed="rId2" cstate="print"/>
          <a:srcRect/>
          <a:stretch>
            <a:fillRect/>
          </a:stretch>
        </p:blipFill>
        <p:spPr bwMode="auto">
          <a:xfrm>
            <a:off x="0" y="2011680"/>
            <a:ext cx="9144000" cy="4846320"/>
          </a:xfrm>
          <a:prstGeom prst="rect">
            <a:avLst/>
          </a:prstGeom>
          <a:noFill/>
          <a:ln w="9525">
            <a:noFill/>
            <a:miter lim="800000"/>
            <a:headEnd/>
            <a:tailEnd/>
          </a:ln>
        </p:spPr>
      </p:pic>
    </p:spTree>
    <p:extLst>
      <p:ext uri="{BB962C8B-B14F-4D97-AF65-F5344CB8AC3E}">
        <p14:creationId xmlns:p14="http://schemas.microsoft.com/office/powerpoint/2010/main" val="4018432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394" y="660021"/>
            <a:ext cx="7808976" cy="1088136"/>
          </a:xfrm>
        </p:spPr>
        <p:txBody>
          <a:bodyPr>
            <a:normAutofit fontScale="90000"/>
          </a:bodyPr>
          <a:lstStyle/>
          <a:p>
            <a:r>
              <a:rPr lang="en-US" dirty="0"/>
              <a:t>UNINFORMED </a:t>
            </a:r>
            <a:br>
              <a:rPr lang="en-US" dirty="0"/>
            </a:br>
            <a:r>
              <a:rPr lang="en-US" dirty="0"/>
              <a:t>SEARCH STRATEGIES</a:t>
            </a:r>
          </a:p>
        </p:txBody>
      </p:sp>
      <p:pic>
        <p:nvPicPr>
          <p:cNvPr id="3" name="Picture 2">
            <a:extLst>
              <a:ext uri="{FF2B5EF4-FFF2-40B4-BE49-F238E27FC236}">
                <a16:creationId xmlns:a16="http://schemas.microsoft.com/office/drawing/2014/main" id="{8B305428-270C-4EB3-BBAE-F1D490B65A47}"/>
              </a:ext>
            </a:extLst>
          </p:cNvPr>
          <p:cNvPicPr>
            <a:picLocks noChangeAspect="1"/>
          </p:cNvPicPr>
          <p:nvPr/>
        </p:nvPicPr>
        <p:blipFill>
          <a:blip r:embed="rId2"/>
          <a:stretch>
            <a:fillRect/>
          </a:stretch>
        </p:blipFill>
        <p:spPr>
          <a:xfrm>
            <a:off x="98473" y="2110154"/>
            <a:ext cx="8806375" cy="4636465"/>
          </a:xfrm>
          <a:prstGeom prst="rect">
            <a:avLst/>
          </a:prstGeom>
        </p:spPr>
      </p:pic>
    </p:spTree>
    <p:extLst>
      <p:ext uri="{BB962C8B-B14F-4D97-AF65-F5344CB8AC3E}">
        <p14:creationId xmlns:p14="http://schemas.microsoft.com/office/powerpoint/2010/main" val="3858103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BREADTH-FIRST SEARCH</a:t>
            </a:r>
            <a:endParaRPr lang="en-US" dirty="0"/>
          </a:p>
        </p:txBody>
      </p:sp>
      <p:sp>
        <p:nvSpPr>
          <p:cNvPr id="3" name="Rectangle 2">
            <a:extLst>
              <a:ext uri="{FF2B5EF4-FFF2-40B4-BE49-F238E27FC236}">
                <a16:creationId xmlns:a16="http://schemas.microsoft.com/office/drawing/2014/main" id="{94CC4B92-73B8-447F-8786-0D180FD52F10}"/>
              </a:ext>
            </a:extLst>
          </p:cNvPr>
          <p:cNvSpPr/>
          <p:nvPr/>
        </p:nvSpPr>
        <p:spPr>
          <a:xfrm>
            <a:off x="274319" y="2023871"/>
            <a:ext cx="8729003" cy="646331"/>
          </a:xfrm>
          <a:prstGeom prst="rect">
            <a:avLst/>
          </a:prstGeom>
        </p:spPr>
        <p:txBody>
          <a:bodyPr wrap="square">
            <a:spAutoFit/>
          </a:bodyPr>
          <a:lstStyle/>
          <a:p>
            <a:pPr marL="285750" indent="-285750" algn="just">
              <a:buFont typeface="Arial" panose="020B0604020202020204" pitchFamily="34" charset="0"/>
              <a:buChar char="•"/>
            </a:pPr>
            <a:r>
              <a:rPr lang="en-US" b="1" dirty="0"/>
              <a:t>Breadth-first search </a:t>
            </a:r>
            <a:r>
              <a:rPr lang="en-US" dirty="0"/>
              <a:t>is a simple strategy in which the root node is expanded first, then all the successors of the root node are expanded next, then </a:t>
            </a:r>
            <a:r>
              <a:rPr lang="en-US" i="1" dirty="0"/>
              <a:t>their </a:t>
            </a:r>
            <a:r>
              <a:rPr lang="en-US" dirty="0"/>
              <a:t>successors, and so on.</a:t>
            </a:r>
          </a:p>
        </p:txBody>
      </p:sp>
      <p:sp>
        <p:nvSpPr>
          <p:cNvPr id="4" name="Rectangle 3">
            <a:extLst>
              <a:ext uri="{FF2B5EF4-FFF2-40B4-BE49-F238E27FC236}">
                <a16:creationId xmlns:a16="http://schemas.microsoft.com/office/drawing/2014/main" id="{C180BB10-4166-4D4B-BB77-92436B27F3F2}"/>
              </a:ext>
            </a:extLst>
          </p:cNvPr>
          <p:cNvSpPr/>
          <p:nvPr/>
        </p:nvSpPr>
        <p:spPr>
          <a:xfrm>
            <a:off x="274318" y="2685500"/>
            <a:ext cx="8729003" cy="646331"/>
          </a:xfrm>
          <a:prstGeom prst="rect">
            <a:avLst/>
          </a:prstGeom>
        </p:spPr>
        <p:txBody>
          <a:bodyPr wrap="square">
            <a:spAutoFit/>
          </a:bodyPr>
          <a:lstStyle/>
          <a:p>
            <a:pPr marL="285750" indent="-285750" algn="just">
              <a:buFont typeface="Arial" panose="020B0604020202020204" pitchFamily="34" charset="0"/>
              <a:buChar char="•"/>
            </a:pPr>
            <a:r>
              <a:rPr lang="en-US" dirty="0"/>
              <a:t>In general, all the nodes are expanded at a given depth in the search tree before any nodes at the next level are expanded.</a:t>
            </a:r>
          </a:p>
        </p:txBody>
      </p:sp>
      <p:sp>
        <p:nvSpPr>
          <p:cNvPr id="5" name="Rectangle 4">
            <a:extLst>
              <a:ext uri="{FF2B5EF4-FFF2-40B4-BE49-F238E27FC236}">
                <a16:creationId xmlns:a16="http://schemas.microsoft.com/office/drawing/2014/main" id="{24D02EE0-AC89-4645-B1C7-5B4068E2ACE9}"/>
              </a:ext>
            </a:extLst>
          </p:cNvPr>
          <p:cNvSpPr/>
          <p:nvPr/>
        </p:nvSpPr>
        <p:spPr>
          <a:xfrm>
            <a:off x="274319" y="3304925"/>
            <a:ext cx="8729002" cy="646331"/>
          </a:xfrm>
          <a:prstGeom prst="rect">
            <a:avLst/>
          </a:prstGeom>
        </p:spPr>
        <p:txBody>
          <a:bodyPr wrap="square">
            <a:spAutoFit/>
          </a:bodyPr>
          <a:lstStyle/>
          <a:p>
            <a:pPr marL="285750" indent="-285750" algn="just">
              <a:buFont typeface="Arial" panose="020B0604020202020204" pitchFamily="34" charset="0"/>
              <a:buChar char="•"/>
            </a:pPr>
            <a:r>
              <a:rPr lang="en-US" dirty="0"/>
              <a:t>Breadth-first search is an instance of the general graph-search algorithm (Figure 3.7) in which the </a:t>
            </a:r>
            <a:r>
              <a:rPr lang="en-US" i="1" dirty="0"/>
              <a:t>shallowest </a:t>
            </a:r>
            <a:r>
              <a:rPr lang="en-US" dirty="0"/>
              <a:t>unexpanded node is chosen for expansion.</a:t>
            </a:r>
          </a:p>
        </p:txBody>
      </p:sp>
      <p:sp>
        <p:nvSpPr>
          <p:cNvPr id="6" name="Rectangle 5">
            <a:extLst>
              <a:ext uri="{FF2B5EF4-FFF2-40B4-BE49-F238E27FC236}">
                <a16:creationId xmlns:a16="http://schemas.microsoft.com/office/drawing/2014/main" id="{57FC017E-F1DF-4094-931C-9C049885ADF7}"/>
              </a:ext>
            </a:extLst>
          </p:cNvPr>
          <p:cNvSpPr/>
          <p:nvPr/>
        </p:nvSpPr>
        <p:spPr>
          <a:xfrm>
            <a:off x="274318" y="3951256"/>
            <a:ext cx="8729003" cy="369332"/>
          </a:xfrm>
          <a:prstGeom prst="rect">
            <a:avLst/>
          </a:prstGeom>
        </p:spPr>
        <p:txBody>
          <a:bodyPr wrap="square">
            <a:spAutoFit/>
          </a:bodyPr>
          <a:lstStyle/>
          <a:p>
            <a:pPr marL="285750" indent="-285750" algn="just">
              <a:buFont typeface="Arial" panose="020B0604020202020204" pitchFamily="34" charset="0"/>
              <a:buChar char="•"/>
            </a:pPr>
            <a:r>
              <a:rPr lang="en-US" dirty="0"/>
              <a:t>This is achieved very simply by using a FIFO queue for the frontier.</a:t>
            </a:r>
          </a:p>
        </p:txBody>
      </p:sp>
      <p:sp>
        <p:nvSpPr>
          <p:cNvPr id="7" name="Rectangle 6">
            <a:extLst>
              <a:ext uri="{FF2B5EF4-FFF2-40B4-BE49-F238E27FC236}">
                <a16:creationId xmlns:a16="http://schemas.microsoft.com/office/drawing/2014/main" id="{91146B29-1B1C-4DDE-A2B0-6325DCF2AA04}"/>
              </a:ext>
            </a:extLst>
          </p:cNvPr>
          <p:cNvSpPr/>
          <p:nvPr/>
        </p:nvSpPr>
        <p:spPr>
          <a:xfrm>
            <a:off x="274318" y="4320588"/>
            <a:ext cx="8729003" cy="646331"/>
          </a:xfrm>
          <a:prstGeom prst="rect">
            <a:avLst/>
          </a:prstGeom>
        </p:spPr>
        <p:txBody>
          <a:bodyPr wrap="square">
            <a:spAutoFit/>
          </a:bodyPr>
          <a:lstStyle/>
          <a:p>
            <a:pPr marL="285750" indent="-285750" algn="just">
              <a:buFont typeface="Arial" panose="020B0604020202020204" pitchFamily="34" charset="0"/>
              <a:buChar char="•"/>
            </a:pPr>
            <a:r>
              <a:rPr lang="en-US" dirty="0"/>
              <a:t>Thus, new nodes (which are always deeper than their parents) go to the back of the queue, and old nodes, which are shallower than the new nodes, get expanded first.</a:t>
            </a:r>
          </a:p>
        </p:txBody>
      </p:sp>
      <p:sp>
        <p:nvSpPr>
          <p:cNvPr id="8" name="Rectangle 7">
            <a:extLst>
              <a:ext uri="{FF2B5EF4-FFF2-40B4-BE49-F238E27FC236}">
                <a16:creationId xmlns:a16="http://schemas.microsoft.com/office/drawing/2014/main" id="{DE22C5BC-9882-43B2-87A6-79B554C98CF8}"/>
              </a:ext>
            </a:extLst>
          </p:cNvPr>
          <p:cNvSpPr/>
          <p:nvPr/>
        </p:nvSpPr>
        <p:spPr>
          <a:xfrm>
            <a:off x="274319" y="4940013"/>
            <a:ext cx="8729004" cy="646331"/>
          </a:xfrm>
          <a:prstGeom prst="rect">
            <a:avLst/>
          </a:prstGeom>
        </p:spPr>
        <p:txBody>
          <a:bodyPr wrap="square">
            <a:spAutoFit/>
          </a:bodyPr>
          <a:lstStyle/>
          <a:p>
            <a:pPr marL="285750" indent="-285750" algn="just">
              <a:buFont typeface="Arial" panose="020B0604020202020204" pitchFamily="34" charset="0"/>
              <a:buChar char="•"/>
            </a:pPr>
            <a:r>
              <a:rPr lang="en-US" dirty="0"/>
              <a:t>The </a:t>
            </a:r>
            <a:r>
              <a:rPr lang="en-US" b="1" dirty="0"/>
              <a:t>goal test </a:t>
            </a:r>
            <a:r>
              <a:rPr lang="en-US" dirty="0"/>
              <a:t>is applied to each node when it is </a:t>
            </a:r>
            <a:r>
              <a:rPr lang="en-US" b="1" i="1" dirty="0"/>
              <a:t>generated</a:t>
            </a:r>
            <a:r>
              <a:rPr lang="en-US" i="1" dirty="0"/>
              <a:t> </a:t>
            </a:r>
            <a:r>
              <a:rPr lang="en-US" dirty="0"/>
              <a:t>rather than when it is </a:t>
            </a:r>
            <a:r>
              <a:rPr lang="en-US" b="1" dirty="0"/>
              <a:t>selected</a:t>
            </a:r>
            <a:r>
              <a:rPr lang="en-US" dirty="0"/>
              <a:t> for expansion.</a:t>
            </a:r>
          </a:p>
        </p:txBody>
      </p:sp>
      <p:sp>
        <p:nvSpPr>
          <p:cNvPr id="9" name="Rectangle 8">
            <a:extLst>
              <a:ext uri="{FF2B5EF4-FFF2-40B4-BE49-F238E27FC236}">
                <a16:creationId xmlns:a16="http://schemas.microsoft.com/office/drawing/2014/main" id="{C1C6A759-BD3F-43D5-8CDD-DE25F3E0702D}"/>
              </a:ext>
            </a:extLst>
          </p:cNvPr>
          <p:cNvSpPr/>
          <p:nvPr/>
        </p:nvSpPr>
        <p:spPr>
          <a:xfrm>
            <a:off x="274319" y="5614762"/>
            <a:ext cx="8729002" cy="646331"/>
          </a:xfrm>
          <a:prstGeom prst="rect">
            <a:avLst/>
          </a:prstGeom>
        </p:spPr>
        <p:txBody>
          <a:bodyPr wrap="square">
            <a:spAutoFit/>
          </a:bodyPr>
          <a:lstStyle/>
          <a:p>
            <a:pPr marL="285750" indent="-285750" algn="just">
              <a:buFont typeface="Arial" panose="020B0604020202020204" pitchFamily="34" charset="0"/>
              <a:buChar char="•"/>
            </a:pPr>
            <a:r>
              <a:rPr lang="en-US" dirty="0"/>
              <a:t>Following the general template for graph search, discards any new path to a state already in the frontier or explored set</a:t>
            </a:r>
          </a:p>
        </p:txBody>
      </p:sp>
    </p:spTree>
    <p:extLst>
      <p:ext uri="{BB962C8B-B14F-4D97-AF65-F5344CB8AC3E}">
        <p14:creationId xmlns:p14="http://schemas.microsoft.com/office/powerpoint/2010/main" val="1833849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800" y="744426"/>
            <a:ext cx="7808976" cy="1088136"/>
          </a:xfrm>
        </p:spPr>
        <p:txBody>
          <a:bodyPr>
            <a:normAutofit fontScale="90000"/>
          </a:bodyPr>
          <a:lstStyle/>
          <a:p>
            <a:r>
              <a:rPr lang="en-US" dirty="0"/>
              <a:t>BREADTH-FIRST SEARCH: PSEUDOCODE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43" y="2140531"/>
            <a:ext cx="7876631" cy="396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7574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799" y="645952"/>
            <a:ext cx="7808976" cy="1088136"/>
          </a:xfrm>
        </p:spPr>
        <p:txBody>
          <a:bodyPr>
            <a:normAutofit fontScale="90000"/>
          </a:bodyPr>
          <a:lstStyle/>
          <a:p>
            <a:r>
              <a:rPr lang="en-US" dirty="0"/>
              <a:t>BREADTH-FIRST SEARCH: </a:t>
            </a:r>
            <a:br>
              <a:rPr lang="en-US" dirty="0"/>
            </a:br>
            <a:r>
              <a:rPr lang="en-US" dirty="0"/>
              <a:t>FOUR CRITERIA</a:t>
            </a:r>
          </a:p>
        </p:txBody>
      </p:sp>
      <p:sp>
        <p:nvSpPr>
          <p:cNvPr id="4" name="Rectangle 3">
            <a:extLst>
              <a:ext uri="{FF2B5EF4-FFF2-40B4-BE49-F238E27FC236}">
                <a16:creationId xmlns:a16="http://schemas.microsoft.com/office/drawing/2014/main" id="{AAA7858C-4FD3-4AC0-9EA2-F2D379B68334}"/>
              </a:ext>
            </a:extLst>
          </p:cNvPr>
          <p:cNvSpPr/>
          <p:nvPr/>
        </p:nvSpPr>
        <p:spPr>
          <a:xfrm>
            <a:off x="119575" y="4312253"/>
            <a:ext cx="9024425" cy="1477328"/>
          </a:xfrm>
          <a:prstGeom prst="rect">
            <a:avLst/>
          </a:prstGeom>
        </p:spPr>
        <p:txBody>
          <a:bodyPr wrap="square">
            <a:spAutoFit/>
          </a:bodyPr>
          <a:lstStyle/>
          <a:p>
            <a:pPr marL="285750" indent="-285750" algn="just">
              <a:buFont typeface="Arial" panose="020B0604020202020204" pitchFamily="34" charset="0"/>
              <a:buChar char="•"/>
            </a:pPr>
            <a:r>
              <a:rPr lang="en-US" b="1" i="1" dirty="0">
                <a:solidFill>
                  <a:srgbClr val="FF0000"/>
                </a:solidFill>
              </a:rPr>
              <a:t>complete</a:t>
            </a:r>
            <a:r>
              <a:rPr lang="en-US" dirty="0">
                <a:solidFill>
                  <a:srgbClr val="FF0000"/>
                </a:solidFill>
              </a:rPr>
              <a:t>—if</a:t>
            </a:r>
            <a:r>
              <a:rPr lang="en-US" dirty="0"/>
              <a:t> the shallowest goal node is at some finite depth d, breadth-first search will eventually find it after generating all shallower nodes.</a:t>
            </a:r>
          </a:p>
          <a:p>
            <a:pPr marL="285750" indent="-285750" algn="just">
              <a:buFont typeface="Arial" panose="020B0604020202020204" pitchFamily="34" charset="0"/>
              <a:buChar char="•"/>
            </a:pPr>
            <a:r>
              <a:rPr lang="en-US" dirty="0"/>
              <a:t>Breadth-first search is </a:t>
            </a:r>
            <a:r>
              <a:rPr lang="en-US" dirty="0">
                <a:solidFill>
                  <a:srgbClr val="FF0000"/>
                </a:solidFill>
              </a:rPr>
              <a:t>optimal if </a:t>
            </a:r>
            <a:r>
              <a:rPr lang="en-US" dirty="0"/>
              <a:t>the path cost is a non-decreasing function of the depth of the node.</a:t>
            </a:r>
          </a:p>
          <a:p>
            <a:pPr marL="285750" indent="-285750" algn="just">
              <a:buFont typeface="Arial" panose="020B0604020202020204" pitchFamily="34" charset="0"/>
              <a:buChar char="•"/>
            </a:pPr>
            <a:r>
              <a:rPr lang="en-US" dirty="0">
                <a:ea typeface="Calibri" panose="020F0502020204030204" pitchFamily="34" charset="0"/>
                <a:cs typeface="Times-Roman"/>
              </a:rPr>
              <a:t>The </a:t>
            </a:r>
            <a:r>
              <a:rPr lang="en-US" dirty="0">
                <a:solidFill>
                  <a:srgbClr val="FF0000"/>
                </a:solidFill>
                <a:ea typeface="Calibri" panose="020F0502020204030204" pitchFamily="34" charset="0"/>
                <a:cs typeface="Times-Roman"/>
              </a:rPr>
              <a:t>time complexity </a:t>
            </a:r>
            <a:r>
              <a:rPr lang="en-US" dirty="0">
                <a:ea typeface="Calibri" panose="020F0502020204030204" pitchFamily="34" charset="0"/>
                <a:cs typeface="Times-Roman"/>
              </a:rPr>
              <a:t>would be </a:t>
            </a:r>
            <a:r>
              <a:rPr lang="en-US" b="1" i="1" dirty="0">
                <a:ea typeface="Calibri" panose="020F0502020204030204" pitchFamily="34" charset="0"/>
                <a:cs typeface="Times-Roman"/>
              </a:rPr>
              <a:t>O(b</a:t>
            </a:r>
            <a:r>
              <a:rPr lang="en-US" b="1" i="1" baseline="30000" dirty="0">
                <a:ea typeface="Calibri" panose="020F0502020204030204" pitchFamily="34" charset="0"/>
                <a:cs typeface="Times-Roman"/>
              </a:rPr>
              <a:t>d+1</a:t>
            </a:r>
            <a:r>
              <a:rPr lang="en-US" b="1" i="1" dirty="0">
                <a:ea typeface="Calibri" panose="020F0502020204030204" pitchFamily="34" charset="0"/>
                <a:cs typeface="Times-Roman"/>
              </a:rPr>
              <a:t>), </a:t>
            </a:r>
            <a:r>
              <a:rPr lang="en-US" dirty="0"/>
              <a:t>The </a:t>
            </a:r>
            <a:r>
              <a:rPr lang="en-US" dirty="0">
                <a:solidFill>
                  <a:srgbClr val="FF0000"/>
                </a:solidFill>
              </a:rPr>
              <a:t>space complexity </a:t>
            </a:r>
            <a:r>
              <a:rPr lang="en-US" dirty="0"/>
              <a:t>is </a:t>
            </a:r>
            <a:r>
              <a:rPr lang="en-US" b="1" i="1" dirty="0">
                <a:ea typeface="Calibri" panose="020F0502020204030204" pitchFamily="34" charset="0"/>
                <a:cs typeface="Times-Roman"/>
              </a:rPr>
              <a:t>O(</a:t>
            </a:r>
            <a:r>
              <a:rPr lang="en-US" b="1" i="1" dirty="0" err="1">
                <a:ea typeface="Calibri" panose="020F0502020204030204" pitchFamily="34" charset="0"/>
                <a:cs typeface="Times-Roman"/>
              </a:rPr>
              <a:t>b</a:t>
            </a:r>
            <a:r>
              <a:rPr lang="en-US" b="1" i="1" baseline="30000" dirty="0" err="1">
                <a:ea typeface="Calibri" panose="020F0502020204030204" pitchFamily="34" charset="0"/>
                <a:cs typeface="Times-Roman"/>
              </a:rPr>
              <a:t>d</a:t>
            </a:r>
            <a:r>
              <a:rPr lang="en-US" b="1" i="1" dirty="0">
                <a:ea typeface="Calibri" panose="020F0502020204030204" pitchFamily="34" charset="0"/>
                <a:cs typeface="Times-Roman"/>
              </a:rPr>
              <a:t>)</a:t>
            </a:r>
            <a:endParaRPr lang="en-US" dirty="0"/>
          </a:p>
        </p:txBody>
      </p:sp>
      <p:sp>
        <p:nvSpPr>
          <p:cNvPr id="6" name="Rectangle 5">
            <a:extLst>
              <a:ext uri="{FF2B5EF4-FFF2-40B4-BE49-F238E27FC236}">
                <a16:creationId xmlns:a16="http://schemas.microsoft.com/office/drawing/2014/main" id="{B6E985AD-8928-410B-98F3-97F088D8488C}"/>
              </a:ext>
            </a:extLst>
          </p:cNvPr>
          <p:cNvSpPr/>
          <p:nvPr/>
        </p:nvSpPr>
        <p:spPr>
          <a:xfrm>
            <a:off x="119575" y="5789581"/>
            <a:ext cx="5799857" cy="369332"/>
          </a:xfrm>
          <a:prstGeom prst="rect">
            <a:avLst/>
          </a:prstGeom>
        </p:spPr>
        <p:txBody>
          <a:bodyPr wrap="none">
            <a:spAutoFit/>
          </a:bodyPr>
          <a:lstStyle/>
          <a:p>
            <a:pPr marL="285750" indent="-285750">
              <a:buFont typeface="Arial" panose="020B0604020202020204" pitchFamily="34" charset="0"/>
              <a:buChar char="•"/>
            </a:pPr>
            <a:r>
              <a:rPr lang="en-US" dirty="0"/>
              <a:t>For uniform tree, the total number of nodes generated is</a:t>
            </a:r>
          </a:p>
        </p:txBody>
      </p:sp>
      <p:pic>
        <p:nvPicPr>
          <p:cNvPr id="7" name="Picture 6">
            <a:extLst>
              <a:ext uri="{FF2B5EF4-FFF2-40B4-BE49-F238E27FC236}">
                <a16:creationId xmlns:a16="http://schemas.microsoft.com/office/drawing/2014/main" id="{644E65EE-62CA-4B3D-B341-AF6FFF3C1884}"/>
              </a:ext>
            </a:extLst>
          </p:cNvPr>
          <p:cNvPicPr>
            <a:picLocks noChangeAspect="1"/>
          </p:cNvPicPr>
          <p:nvPr/>
        </p:nvPicPr>
        <p:blipFill>
          <a:blip r:embed="rId2"/>
          <a:stretch>
            <a:fillRect/>
          </a:stretch>
        </p:blipFill>
        <p:spPr>
          <a:xfrm>
            <a:off x="5915063" y="5801816"/>
            <a:ext cx="2667000" cy="333375"/>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30" y="2091166"/>
            <a:ext cx="882967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5033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688156"/>
            <a:ext cx="7808976" cy="1088136"/>
          </a:xfrm>
        </p:spPr>
        <p:txBody>
          <a:bodyPr>
            <a:normAutofit fontScale="90000"/>
          </a:bodyPr>
          <a:lstStyle/>
          <a:p>
            <a:r>
              <a:rPr lang="en-US" dirty="0"/>
              <a:t>BREADTH-FIRST SEARCH:</a:t>
            </a:r>
            <a:br>
              <a:rPr lang="en-US" dirty="0"/>
            </a:br>
            <a:r>
              <a:rPr lang="en-US" dirty="0"/>
              <a:t>MEMORY REQUIREMENTS</a:t>
            </a:r>
          </a:p>
        </p:txBody>
      </p:sp>
      <p:pic>
        <p:nvPicPr>
          <p:cNvPr id="3" name="Picture 2">
            <a:extLst>
              <a:ext uri="{FF2B5EF4-FFF2-40B4-BE49-F238E27FC236}">
                <a16:creationId xmlns:a16="http://schemas.microsoft.com/office/drawing/2014/main" id="{722047E9-AC1D-4CCE-827B-C480B41B7C08}"/>
              </a:ext>
            </a:extLst>
          </p:cNvPr>
          <p:cNvPicPr>
            <a:picLocks noChangeAspect="1"/>
          </p:cNvPicPr>
          <p:nvPr/>
        </p:nvPicPr>
        <p:blipFill>
          <a:blip r:embed="rId2"/>
          <a:stretch>
            <a:fillRect/>
          </a:stretch>
        </p:blipFill>
        <p:spPr>
          <a:xfrm>
            <a:off x="106899" y="2101508"/>
            <a:ext cx="8951755" cy="4068336"/>
          </a:xfrm>
          <a:prstGeom prst="rect">
            <a:avLst/>
          </a:prstGeom>
        </p:spPr>
      </p:pic>
    </p:spTree>
    <p:extLst>
      <p:ext uri="{BB962C8B-B14F-4D97-AF65-F5344CB8AC3E}">
        <p14:creationId xmlns:p14="http://schemas.microsoft.com/office/powerpoint/2010/main" val="101866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UNIFORM-COST SEARCH</a:t>
            </a:r>
            <a:endParaRPr lang="en-US" dirty="0"/>
          </a:p>
        </p:txBody>
      </p:sp>
      <p:sp>
        <p:nvSpPr>
          <p:cNvPr id="3" name="Rectangle 2">
            <a:extLst>
              <a:ext uri="{FF2B5EF4-FFF2-40B4-BE49-F238E27FC236}">
                <a16:creationId xmlns:a16="http://schemas.microsoft.com/office/drawing/2014/main" id="{FD396EEA-F157-42BC-A316-C9099247F121}"/>
              </a:ext>
            </a:extLst>
          </p:cNvPr>
          <p:cNvSpPr/>
          <p:nvPr/>
        </p:nvSpPr>
        <p:spPr>
          <a:xfrm>
            <a:off x="161778" y="2101506"/>
            <a:ext cx="8982221" cy="830997"/>
          </a:xfrm>
          <a:prstGeom prst="rect">
            <a:avLst/>
          </a:prstGeom>
        </p:spPr>
        <p:txBody>
          <a:bodyPr wrap="square">
            <a:spAutoFit/>
          </a:bodyPr>
          <a:lstStyle/>
          <a:p>
            <a:pPr marL="342900" indent="-342900" algn="just">
              <a:buFont typeface="Arial" panose="020B0604020202020204" pitchFamily="34" charset="0"/>
              <a:buChar char="•"/>
            </a:pPr>
            <a:r>
              <a:rPr lang="en-US" sz="2400" dirty="0"/>
              <a:t>Instead of expanding the shallowest node, </a:t>
            </a:r>
            <a:r>
              <a:rPr lang="en-US" sz="2400" b="1" dirty="0"/>
              <a:t>uniform-cost search</a:t>
            </a:r>
            <a:r>
              <a:rPr lang="en-US" sz="1000" b="1" dirty="0"/>
              <a:t> </a:t>
            </a:r>
            <a:r>
              <a:rPr lang="en-US" sz="2400" dirty="0"/>
              <a:t>expands the node n with the </a:t>
            </a:r>
            <a:r>
              <a:rPr lang="en-US" sz="2400" i="1" dirty="0"/>
              <a:t>lowest path cost </a:t>
            </a:r>
            <a:r>
              <a:rPr lang="en-US" sz="2400" b="1" dirty="0"/>
              <a:t>g(n).</a:t>
            </a:r>
          </a:p>
        </p:txBody>
      </p:sp>
      <p:sp>
        <p:nvSpPr>
          <p:cNvPr id="4" name="Rectangle 3">
            <a:extLst>
              <a:ext uri="{FF2B5EF4-FFF2-40B4-BE49-F238E27FC236}">
                <a16:creationId xmlns:a16="http://schemas.microsoft.com/office/drawing/2014/main" id="{60E0E99A-94DB-46F7-911C-159EE348D78C}"/>
              </a:ext>
            </a:extLst>
          </p:cNvPr>
          <p:cNvSpPr/>
          <p:nvPr/>
        </p:nvSpPr>
        <p:spPr>
          <a:xfrm>
            <a:off x="161780" y="3065669"/>
            <a:ext cx="8982222" cy="461665"/>
          </a:xfrm>
          <a:prstGeom prst="rect">
            <a:avLst/>
          </a:prstGeom>
        </p:spPr>
        <p:txBody>
          <a:bodyPr wrap="square">
            <a:spAutoFit/>
          </a:bodyPr>
          <a:lstStyle/>
          <a:p>
            <a:pPr marL="342900" indent="-342900">
              <a:buFont typeface="Arial" panose="020B0604020202020204" pitchFamily="34" charset="0"/>
              <a:buChar char="•"/>
            </a:pPr>
            <a:r>
              <a:rPr lang="en-US" sz="2400" dirty="0"/>
              <a:t>This is done by </a:t>
            </a:r>
            <a:r>
              <a:rPr lang="en-US" sz="2400" b="1" dirty="0"/>
              <a:t>storing</a:t>
            </a:r>
            <a:r>
              <a:rPr lang="en-US" sz="2400" dirty="0"/>
              <a:t> the </a:t>
            </a:r>
            <a:r>
              <a:rPr lang="en-US" sz="2400" b="1" dirty="0"/>
              <a:t>frontier as a priority queue </a:t>
            </a:r>
            <a:r>
              <a:rPr lang="en-US" sz="2400" dirty="0"/>
              <a:t>ordered by </a:t>
            </a:r>
            <a:r>
              <a:rPr lang="en-US" sz="2400" b="1" dirty="0"/>
              <a:t>g</a:t>
            </a:r>
          </a:p>
        </p:txBody>
      </p:sp>
      <p:sp>
        <p:nvSpPr>
          <p:cNvPr id="5" name="Rectangle 4">
            <a:extLst>
              <a:ext uri="{FF2B5EF4-FFF2-40B4-BE49-F238E27FC236}">
                <a16:creationId xmlns:a16="http://schemas.microsoft.com/office/drawing/2014/main" id="{A35191AC-9A93-4014-A961-336009C36304}"/>
              </a:ext>
            </a:extLst>
          </p:cNvPr>
          <p:cNvSpPr/>
          <p:nvPr/>
        </p:nvSpPr>
        <p:spPr>
          <a:xfrm>
            <a:off x="161780" y="3682713"/>
            <a:ext cx="8982220" cy="1692771"/>
          </a:xfrm>
          <a:prstGeom prst="rect">
            <a:avLst/>
          </a:prstGeom>
        </p:spPr>
        <p:txBody>
          <a:bodyPr wrap="square">
            <a:spAutoFit/>
          </a:bodyPr>
          <a:lstStyle/>
          <a:p>
            <a:pPr marL="342900" indent="-342900" algn="just">
              <a:buFont typeface="Arial" panose="020B0604020202020204" pitchFamily="34" charset="0"/>
              <a:buChar char="•"/>
            </a:pPr>
            <a:r>
              <a:rPr lang="en-US" sz="2400" dirty="0"/>
              <a:t>Two other significant differences from breadth-first search are</a:t>
            </a:r>
            <a:endParaRPr lang="en-US" sz="2000" dirty="0"/>
          </a:p>
          <a:p>
            <a:pPr marL="914400" lvl="1" indent="-457200" algn="just">
              <a:buFont typeface="+mj-lt"/>
              <a:buAutoNum type="arabicPeriod"/>
            </a:pPr>
            <a:r>
              <a:rPr lang="en-US" sz="2000" dirty="0"/>
              <a:t>The </a:t>
            </a:r>
            <a:r>
              <a:rPr lang="en-US" sz="2000" b="1" dirty="0"/>
              <a:t>goal test </a:t>
            </a:r>
            <a:r>
              <a:rPr lang="en-US" sz="2000" dirty="0"/>
              <a:t>is applied to a node when it is </a:t>
            </a:r>
            <a:r>
              <a:rPr lang="en-US" sz="2000" b="1" i="1" dirty="0"/>
              <a:t>selected for expansion </a:t>
            </a:r>
            <a:r>
              <a:rPr lang="en-US" sz="2000" dirty="0"/>
              <a:t>rather than when it is first </a:t>
            </a:r>
            <a:r>
              <a:rPr lang="en-US" sz="2000" b="1" dirty="0"/>
              <a:t>generated</a:t>
            </a:r>
          </a:p>
          <a:p>
            <a:pPr marL="914400" lvl="1" indent="-457200">
              <a:buFont typeface="+mj-lt"/>
              <a:buAutoNum type="arabicPeriod"/>
            </a:pPr>
            <a:r>
              <a:rPr lang="en-US" sz="2000" dirty="0"/>
              <a:t>A test is added in case a better path is found to a node currently on the frontier.</a:t>
            </a:r>
            <a:endParaRPr lang="en-US" sz="2000" b="1" dirty="0"/>
          </a:p>
        </p:txBody>
      </p:sp>
    </p:spTree>
    <p:extLst>
      <p:ext uri="{BB962C8B-B14F-4D97-AF65-F5344CB8AC3E}">
        <p14:creationId xmlns:p14="http://schemas.microsoft.com/office/powerpoint/2010/main" val="1891163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799" y="674088"/>
            <a:ext cx="7808976" cy="1088136"/>
          </a:xfrm>
        </p:spPr>
        <p:txBody>
          <a:bodyPr>
            <a:normAutofit fontScale="90000"/>
          </a:bodyPr>
          <a:lstStyle/>
          <a:p>
            <a:r>
              <a:rPr lang="en-US" b="1" dirty="0"/>
              <a:t>UNIFORM-COST SEARCH:</a:t>
            </a:r>
            <a:br>
              <a:rPr lang="en-US" b="1" dirty="0"/>
            </a:br>
            <a:r>
              <a:rPr lang="en-US" b="1" dirty="0"/>
              <a:t>PSEUDOCODE</a:t>
            </a:r>
            <a:endParaRPr lang="en-US" dirty="0"/>
          </a:p>
        </p:txBody>
      </p:sp>
      <p:pic>
        <p:nvPicPr>
          <p:cNvPr id="3" name="Picture 2">
            <a:extLst>
              <a:ext uri="{FF2B5EF4-FFF2-40B4-BE49-F238E27FC236}">
                <a16:creationId xmlns:a16="http://schemas.microsoft.com/office/drawing/2014/main" id="{5188393B-6189-4D66-BF13-9B8BB0297439}"/>
              </a:ext>
            </a:extLst>
          </p:cNvPr>
          <p:cNvPicPr>
            <a:picLocks noChangeAspect="1"/>
          </p:cNvPicPr>
          <p:nvPr/>
        </p:nvPicPr>
        <p:blipFill>
          <a:blip r:embed="rId2"/>
          <a:stretch>
            <a:fillRect/>
          </a:stretch>
        </p:blipFill>
        <p:spPr>
          <a:xfrm>
            <a:off x="0" y="2025748"/>
            <a:ext cx="9144000" cy="4813301"/>
          </a:xfrm>
          <a:prstGeom prst="rect">
            <a:avLst/>
          </a:prstGeom>
        </p:spPr>
      </p:pic>
    </p:spTree>
    <p:extLst>
      <p:ext uri="{BB962C8B-B14F-4D97-AF65-F5344CB8AC3E}">
        <p14:creationId xmlns:p14="http://schemas.microsoft.com/office/powerpoint/2010/main" val="194619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SOLVING AGENTS</a:t>
            </a:r>
          </a:p>
        </p:txBody>
      </p:sp>
      <p:sp>
        <p:nvSpPr>
          <p:cNvPr id="7" name="Content Placeholder 2">
            <a:extLst>
              <a:ext uri="{FF2B5EF4-FFF2-40B4-BE49-F238E27FC236}">
                <a16:creationId xmlns:a16="http://schemas.microsoft.com/office/drawing/2014/main" id="{972C7BE8-609F-42F9-81C8-98E5FA953006}"/>
              </a:ext>
            </a:extLst>
          </p:cNvPr>
          <p:cNvSpPr txBox="1">
            <a:spLocks/>
          </p:cNvSpPr>
          <p:nvPr/>
        </p:nvSpPr>
        <p:spPr>
          <a:xfrm>
            <a:off x="421340" y="2011680"/>
            <a:ext cx="8722659" cy="3987338"/>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800" dirty="0">
                <a:solidFill>
                  <a:schemeClr val="tx1"/>
                </a:solidFill>
              </a:rPr>
              <a:t>Simple Reflexive Agent</a:t>
            </a:r>
          </a:p>
          <a:p>
            <a:pPr lvl="1" algn="just"/>
            <a:r>
              <a:rPr lang="en-US" dirty="0">
                <a:solidFill>
                  <a:schemeClr val="tx1"/>
                </a:solidFill>
              </a:rPr>
              <a:t>Base their action on a direct mapping from STATEs to ACTIONs</a:t>
            </a:r>
            <a:br>
              <a:rPr lang="en-US" dirty="0">
                <a:solidFill>
                  <a:schemeClr val="tx1"/>
                </a:solidFill>
              </a:rPr>
            </a:br>
            <a:r>
              <a:rPr lang="en-US" dirty="0">
                <a:solidFill>
                  <a:schemeClr val="tx1"/>
                </a:solidFill>
              </a:rPr>
              <a:t>Uses Rule</a:t>
            </a:r>
          </a:p>
          <a:p>
            <a:pPr lvl="1" algn="just"/>
            <a:endParaRPr lang="en-US" dirty="0">
              <a:solidFill>
                <a:schemeClr val="tx1"/>
              </a:solidFill>
            </a:endParaRPr>
          </a:p>
          <a:p>
            <a:r>
              <a:rPr lang="en-US" sz="2800" dirty="0">
                <a:solidFill>
                  <a:schemeClr val="tx1"/>
                </a:solidFill>
              </a:rPr>
              <a:t>Goal Based Agent</a:t>
            </a:r>
          </a:p>
          <a:p>
            <a:pPr lvl="1"/>
            <a:r>
              <a:rPr lang="en-US" dirty="0">
                <a:solidFill>
                  <a:schemeClr val="tx1"/>
                </a:solidFill>
              </a:rPr>
              <a:t>Consider future Actions and the desirability of their outcomes</a:t>
            </a:r>
          </a:p>
          <a:p>
            <a:pPr lvl="1"/>
            <a:endParaRPr lang="en-US" dirty="0">
              <a:solidFill>
                <a:schemeClr val="tx1"/>
              </a:solidFill>
            </a:endParaRPr>
          </a:p>
          <a:p>
            <a:r>
              <a:rPr lang="en-US" sz="2800" dirty="0">
                <a:solidFill>
                  <a:srgbClr val="FF0000"/>
                </a:solidFill>
              </a:rPr>
              <a:t>Problem Solving Agent</a:t>
            </a:r>
          </a:p>
          <a:p>
            <a:pPr marL="800100" lvl="1" indent="-342900" algn="l">
              <a:buFont typeface="Arial" pitchFamily="34" charset="0"/>
              <a:buChar char="•"/>
            </a:pPr>
            <a:r>
              <a:rPr lang="en-US" dirty="0">
                <a:solidFill>
                  <a:schemeClr val="tx1"/>
                </a:solidFill>
              </a:rPr>
              <a:t>Goal based Agent</a:t>
            </a:r>
          </a:p>
          <a:p>
            <a:pPr marL="800100" lvl="1" indent="-342900" algn="l">
              <a:buFont typeface="Arial" pitchFamily="34" charset="0"/>
              <a:buChar char="•"/>
            </a:pPr>
            <a:r>
              <a:rPr lang="en-US" dirty="0">
                <a:solidFill>
                  <a:schemeClr val="tx1"/>
                </a:solidFill>
              </a:rPr>
              <a:t>Use Atomic representation of Environment</a:t>
            </a:r>
          </a:p>
          <a:p>
            <a:pPr lvl="1"/>
            <a:endParaRPr lang="en-US" dirty="0">
              <a:solidFill>
                <a:schemeClr val="tx1"/>
              </a:solidFill>
            </a:endParaRPr>
          </a:p>
          <a:p>
            <a:pPr lvl="2"/>
            <a:endParaRPr lang="en-US" dirty="0">
              <a:solidFill>
                <a:schemeClr val="tx1"/>
              </a:solidFill>
            </a:endParaRPr>
          </a:p>
          <a:p>
            <a:pPr lvl="2"/>
            <a:endParaRPr lang="en-US" dirty="0">
              <a:solidFill>
                <a:schemeClr val="tx1"/>
              </a:solidFill>
            </a:endParaRP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2"/>
          <p:cNvSpPr txBox="1">
            <a:spLocks noChangeArrowheads="1"/>
          </p:cNvSpPr>
          <p:nvPr/>
        </p:nvSpPr>
        <p:spPr bwMode="auto">
          <a:xfrm>
            <a:off x="2845817" y="203455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0</a:t>
            </a:r>
          </a:p>
        </p:txBody>
      </p:sp>
      <p:sp>
        <p:nvSpPr>
          <p:cNvPr id="2" name="Title 1"/>
          <p:cNvSpPr>
            <a:spLocks noGrp="1"/>
          </p:cNvSpPr>
          <p:nvPr>
            <p:ph type="ctrTitle"/>
          </p:nvPr>
        </p:nvSpPr>
        <p:spPr>
          <a:xfrm>
            <a:off x="421341" y="617818"/>
            <a:ext cx="7808976" cy="1088136"/>
          </a:xfrm>
        </p:spPr>
        <p:txBody>
          <a:bodyPr>
            <a:normAutofit fontScale="90000"/>
          </a:bodyPr>
          <a:lstStyle/>
          <a:p>
            <a:r>
              <a:rPr lang="en-US" b="1" dirty="0"/>
              <a:t>UNIFORM-COST SEARCH:</a:t>
            </a:r>
            <a:br>
              <a:rPr lang="en-US" b="1" dirty="0"/>
            </a:br>
            <a:r>
              <a:rPr lang="en-US" b="1" dirty="0"/>
              <a:t>Arad </a:t>
            </a:r>
            <a:r>
              <a:rPr lang="en-US" b="1" dirty="0">
                <a:sym typeface="Wingdings" pitchFamily="2" charset="2"/>
              </a:rPr>
              <a:t></a:t>
            </a:r>
            <a:r>
              <a:rPr lang="en-US" b="1" dirty="0"/>
              <a:t> Bucharest</a:t>
            </a:r>
          </a:p>
        </p:txBody>
      </p:sp>
      <p:sp>
        <p:nvSpPr>
          <p:cNvPr id="4" name="Text Box 2"/>
          <p:cNvSpPr txBox="1">
            <a:spLocks noChangeArrowheads="1"/>
          </p:cNvSpPr>
          <p:nvPr/>
        </p:nvSpPr>
        <p:spPr bwMode="auto">
          <a:xfrm>
            <a:off x="3031555" y="61353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effectLst/>
                <a:latin typeface="Calibri"/>
                <a:ea typeface="Calibri"/>
                <a:cs typeface="Times New Roman"/>
              </a:rPr>
              <a:t>486</a:t>
            </a:r>
          </a:p>
        </p:txBody>
      </p:sp>
      <p:sp>
        <p:nvSpPr>
          <p:cNvPr id="5" name="Text Box 2"/>
          <p:cNvSpPr txBox="1">
            <a:spLocks noChangeArrowheads="1"/>
          </p:cNvSpPr>
          <p:nvPr/>
        </p:nvSpPr>
        <p:spPr bwMode="auto">
          <a:xfrm>
            <a:off x="4860355" y="53702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418</a:t>
            </a:r>
          </a:p>
        </p:txBody>
      </p:sp>
      <p:sp>
        <p:nvSpPr>
          <p:cNvPr id="6" name="Text Box 2"/>
          <p:cNvSpPr txBox="1">
            <a:spLocks noChangeArrowheads="1"/>
          </p:cNvSpPr>
          <p:nvPr/>
        </p:nvSpPr>
        <p:spPr bwMode="auto">
          <a:xfrm>
            <a:off x="3260155" y="55511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455</a:t>
            </a:r>
          </a:p>
        </p:txBody>
      </p:sp>
      <p:sp>
        <p:nvSpPr>
          <p:cNvPr id="7" name="Text Box 2"/>
          <p:cNvSpPr txBox="1">
            <a:spLocks noChangeArrowheads="1"/>
          </p:cNvSpPr>
          <p:nvPr/>
        </p:nvSpPr>
        <p:spPr bwMode="auto">
          <a:xfrm>
            <a:off x="6451030" y="52082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374</a:t>
            </a:r>
          </a:p>
        </p:txBody>
      </p:sp>
      <p:sp>
        <p:nvSpPr>
          <p:cNvPr id="8" name="Text Box 2"/>
          <p:cNvSpPr txBox="1">
            <a:spLocks noChangeArrowheads="1"/>
          </p:cNvSpPr>
          <p:nvPr/>
        </p:nvSpPr>
        <p:spPr bwMode="auto">
          <a:xfrm>
            <a:off x="1974280" y="550356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effectLst/>
                <a:latin typeface="Calibri"/>
                <a:ea typeface="Calibri"/>
                <a:cs typeface="Times New Roman"/>
              </a:rPr>
              <a:t>450</a:t>
            </a:r>
          </a:p>
        </p:txBody>
      </p:sp>
      <p:sp>
        <p:nvSpPr>
          <p:cNvPr id="9" name="Text Box 2"/>
          <p:cNvSpPr txBox="1">
            <a:spLocks noChangeArrowheads="1"/>
          </p:cNvSpPr>
          <p:nvPr/>
        </p:nvSpPr>
        <p:spPr bwMode="auto">
          <a:xfrm>
            <a:off x="4717480" y="26365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118</a:t>
            </a:r>
          </a:p>
        </p:txBody>
      </p:sp>
      <p:sp>
        <p:nvSpPr>
          <p:cNvPr id="10" name="Text Box 2"/>
          <p:cNvSpPr txBox="1">
            <a:spLocks noChangeArrowheads="1"/>
          </p:cNvSpPr>
          <p:nvPr/>
        </p:nvSpPr>
        <p:spPr bwMode="auto">
          <a:xfrm>
            <a:off x="5308030" y="43891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299</a:t>
            </a:r>
          </a:p>
        </p:txBody>
      </p:sp>
      <p:sp>
        <p:nvSpPr>
          <p:cNvPr id="11" name="Text Box 2"/>
          <p:cNvSpPr txBox="1">
            <a:spLocks noChangeArrowheads="1"/>
          </p:cNvSpPr>
          <p:nvPr/>
        </p:nvSpPr>
        <p:spPr bwMode="auto">
          <a:xfrm>
            <a:off x="3840545" y="45034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317</a:t>
            </a:r>
          </a:p>
        </p:txBody>
      </p:sp>
      <p:sp>
        <p:nvSpPr>
          <p:cNvPr id="12" name="Text Box 2"/>
          <p:cNvSpPr txBox="1">
            <a:spLocks noChangeArrowheads="1"/>
          </p:cNvSpPr>
          <p:nvPr/>
        </p:nvSpPr>
        <p:spPr bwMode="auto">
          <a:xfrm>
            <a:off x="2610550" y="466536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366</a:t>
            </a:r>
          </a:p>
        </p:txBody>
      </p:sp>
      <p:sp>
        <p:nvSpPr>
          <p:cNvPr id="13" name="Text Box 2"/>
          <p:cNvSpPr txBox="1">
            <a:spLocks noChangeArrowheads="1"/>
          </p:cNvSpPr>
          <p:nvPr/>
        </p:nvSpPr>
        <p:spPr bwMode="auto">
          <a:xfrm>
            <a:off x="2535620" y="39319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220</a:t>
            </a:r>
          </a:p>
        </p:txBody>
      </p:sp>
      <p:sp>
        <p:nvSpPr>
          <p:cNvPr id="14" name="Text Box 2"/>
          <p:cNvSpPr txBox="1">
            <a:spLocks noChangeArrowheads="1"/>
          </p:cNvSpPr>
          <p:nvPr/>
        </p:nvSpPr>
        <p:spPr bwMode="auto">
          <a:xfrm>
            <a:off x="1259905" y="46558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239</a:t>
            </a:r>
          </a:p>
        </p:txBody>
      </p:sp>
      <p:sp>
        <p:nvSpPr>
          <p:cNvPr id="15" name="Text Box 2"/>
          <p:cNvSpPr txBox="1">
            <a:spLocks noChangeArrowheads="1"/>
          </p:cNvSpPr>
          <p:nvPr/>
        </p:nvSpPr>
        <p:spPr bwMode="auto">
          <a:xfrm>
            <a:off x="431230" y="344616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291</a:t>
            </a:r>
          </a:p>
        </p:txBody>
      </p:sp>
      <p:sp>
        <p:nvSpPr>
          <p:cNvPr id="16" name="Text Box 2"/>
          <p:cNvSpPr txBox="1">
            <a:spLocks noChangeArrowheads="1"/>
          </p:cNvSpPr>
          <p:nvPr/>
        </p:nvSpPr>
        <p:spPr bwMode="auto">
          <a:xfrm>
            <a:off x="5184205" y="34652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229</a:t>
            </a:r>
          </a:p>
        </p:txBody>
      </p:sp>
      <p:sp>
        <p:nvSpPr>
          <p:cNvPr id="17" name="Text Box 2"/>
          <p:cNvSpPr txBox="1">
            <a:spLocks noChangeArrowheads="1"/>
          </p:cNvSpPr>
          <p:nvPr/>
        </p:nvSpPr>
        <p:spPr bwMode="auto">
          <a:xfrm>
            <a:off x="3105850" y="34652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146</a:t>
            </a:r>
          </a:p>
        </p:txBody>
      </p:sp>
      <p:sp>
        <p:nvSpPr>
          <p:cNvPr id="18" name="Text Box 2"/>
          <p:cNvSpPr txBox="1">
            <a:spLocks noChangeArrowheads="1"/>
          </p:cNvSpPr>
          <p:nvPr/>
        </p:nvSpPr>
        <p:spPr bwMode="auto">
          <a:xfrm>
            <a:off x="3012505" y="26936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75</a:t>
            </a:r>
          </a:p>
        </p:txBody>
      </p:sp>
      <p:sp>
        <p:nvSpPr>
          <p:cNvPr id="19" name="Text Box 2"/>
          <p:cNvSpPr txBox="1">
            <a:spLocks noChangeArrowheads="1"/>
          </p:cNvSpPr>
          <p:nvPr/>
        </p:nvSpPr>
        <p:spPr bwMode="auto">
          <a:xfrm>
            <a:off x="1831405" y="26270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140</a:t>
            </a:r>
          </a:p>
        </p:txBody>
      </p:sp>
      <p:sp>
        <p:nvSpPr>
          <p:cNvPr id="20" name="Oval 19"/>
          <p:cNvSpPr/>
          <p:nvPr/>
        </p:nvSpPr>
        <p:spPr>
          <a:xfrm>
            <a:off x="2955355" y="2158380"/>
            <a:ext cx="790575"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Arad</a:t>
            </a:r>
            <a:endParaRPr lang="en-US" sz="1100">
              <a:effectLst/>
              <a:ea typeface="Calibri"/>
              <a:cs typeface="Times New Roman"/>
            </a:endParaRPr>
          </a:p>
        </p:txBody>
      </p:sp>
      <p:sp>
        <p:nvSpPr>
          <p:cNvPr id="21" name="Oval 20"/>
          <p:cNvSpPr/>
          <p:nvPr/>
        </p:nvSpPr>
        <p:spPr>
          <a:xfrm>
            <a:off x="1745680" y="2876565"/>
            <a:ext cx="790575" cy="38100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solidFill>
                  <a:srgbClr val="000000"/>
                </a:solidFill>
                <a:effectLst/>
                <a:ea typeface="Calibri"/>
                <a:cs typeface="Times New Roman"/>
              </a:rPr>
              <a:t>Sibiu</a:t>
            </a:r>
            <a:endParaRPr lang="en-US" sz="1100">
              <a:effectLst/>
              <a:ea typeface="Calibri"/>
              <a:cs typeface="Times New Roman"/>
            </a:endParaRPr>
          </a:p>
        </p:txBody>
      </p:sp>
      <p:sp>
        <p:nvSpPr>
          <p:cNvPr id="22" name="Oval 21"/>
          <p:cNvSpPr/>
          <p:nvPr/>
        </p:nvSpPr>
        <p:spPr>
          <a:xfrm>
            <a:off x="2964880" y="2895615"/>
            <a:ext cx="904875" cy="3619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000000"/>
                </a:solidFill>
                <a:effectLst/>
                <a:ea typeface="Calibri"/>
                <a:cs typeface="Times New Roman"/>
              </a:rPr>
              <a:t>Zerind</a:t>
            </a:r>
            <a:endParaRPr lang="en-US" sz="1100" dirty="0">
              <a:effectLst/>
              <a:ea typeface="Calibri"/>
              <a:cs typeface="Times New Roman"/>
            </a:endParaRPr>
          </a:p>
        </p:txBody>
      </p:sp>
      <p:sp>
        <p:nvSpPr>
          <p:cNvPr id="23" name="Oval 22"/>
          <p:cNvSpPr/>
          <p:nvPr/>
        </p:nvSpPr>
        <p:spPr>
          <a:xfrm>
            <a:off x="4307905" y="2876565"/>
            <a:ext cx="1133475" cy="3714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Timisoara</a:t>
            </a:r>
            <a:endParaRPr lang="en-US" sz="1100">
              <a:effectLst/>
              <a:ea typeface="Calibri"/>
              <a:cs typeface="Times New Roman"/>
            </a:endParaRPr>
          </a:p>
        </p:txBody>
      </p:sp>
      <p:cxnSp>
        <p:nvCxnSpPr>
          <p:cNvPr id="24" name="Straight Arrow Connector 23"/>
          <p:cNvCxnSpPr/>
          <p:nvPr/>
        </p:nvCxnSpPr>
        <p:spPr>
          <a:xfrm flipH="1">
            <a:off x="2402905" y="2449210"/>
            <a:ext cx="609600" cy="43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07780" y="2493660"/>
            <a:ext cx="94615"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79255" y="2446035"/>
            <a:ext cx="85725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012505" y="3648090"/>
            <a:ext cx="93345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cxnSp>
        <p:nvCxnSpPr>
          <p:cNvPr id="28" name="Straight Arrow Connector 27"/>
          <p:cNvCxnSpPr/>
          <p:nvPr/>
        </p:nvCxnSpPr>
        <p:spPr>
          <a:xfrm>
            <a:off x="3412555" y="3236610"/>
            <a:ext cx="94615"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4736530" y="3646185"/>
            <a:ext cx="93345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Lugoj</a:t>
            </a:r>
            <a:endParaRPr lang="en-US" sz="1100">
              <a:effectLst/>
              <a:ea typeface="Calibri"/>
              <a:cs typeface="Times New Roman"/>
            </a:endParaRPr>
          </a:p>
        </p:txBody>
      </p:sp>
      <p:cxnSp>
        <p:nvCxnSpPr>
          <p:cNvPr id="30" name="Straight Arrow Connector 29"/>
          <p:cNvCxnSpPr/>
          <p:nvPr/>
        </p:nvCxnSpPr>
        <p:spPr>
          <a:xfrm>
            <a:off x="5041965" y="3255660"/>
            <a:ext cx="94615"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26455" y="3648090"/>
            <a:ext cx="93345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sp>
        <p:nvSpPr>
          <p:cNvPr id="32" name="Oval 31"/>
          <p:cNvSpPr/>
          <p:nvPr/>
        </p:nvSpPr>
        <p:spPr>
          <a:xfrm>
            <a:off x="1040830" y="4855860"/>
            <a:ext cx="933450" cy="4381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Fagaras</a:t>
            </a:r>
            <a:endParaRPr lang="en-US" sz="1100">
              <a:effectLst/>
              <a:ea typeface="Calibri"/>
              <a:cs typeface="Times New Roman"/>
            </a:endParaRPr>
          </a:p>
        </p:txBody>
      </p:sp>
      <p:sp>
        <p:nvSpPr>
          <p:cNvPr id="33" name="Oval 32"/>
          <p:cNvSpPr/>
          <p:nvPr/>
        </p:nvSpPr>
        <p:spPr>
          <a:xfrm>
            <a:off x="2174305" y="4133865"/>
            <a:ext cx="1133475" cy="3714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Rimnicu</a:t>
            </a:r>
            <a:endParaRPr lang="en-US" sz="1100">
              <a:effectLst/>
              <a:ea typeface="Calibri"/>
              <a:cs typeface="Times New Roman"/>
            </a:endParaRPr>
          </a:p>
        </p:txBody>
      </p:sp>
      <p:cxnSp>
        <p:nvCxnSpPr>
          <p:cNvPr id="34" name="Straight Arrow Connector 33"/>
          <p:cNvCxnSpPr/>
          <p:nvPr/>
        </p:nvCxnSpPr>
        <p:spPr>
          <a:xfrm flipH="1">
            <a:off x="983680" y="3198510"/>
            <a:ext cx="762000" cy="428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621855" y="3230260"/>
            <a:ext cx="552450" cy="1628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326705" y="3198510"/>
            <a:ext cx="208915" cy="904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221930" y="4857765"/>
            <a:ext cx="933450" cy="4000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Craiova</a:t>
            </a:r>
            <a:endParaRPr lang="en-US" sz="1100">
              <a:effectLst/>
              <a:ea typeface="Calibri"/>
              <a:cs typeface="Times New Roman"/>
            </a:endParaRPr>
          </a:p>
        </p:txBody>
      </p:sp>
      <p:sp>
        <p:nvSpPr>
          <p:cNvPr id="38" name="Oval 37"/>
          <p:cNvSpPr/>
          <p:nvPr/>
        </p:nvSpPr>
        <p:spPr>
          <a:xfrm>
            <a:off x="3507805" y="4733940"/>
            <a:ext cx="933450" cy="39052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000000"/>
                </a:solidFill>
                <a:effectLst/>
                <a:ea typeface="Calibri"/>
                <a:cs typeface="Times New Roman"/>
              </a:rPr>
              <a:t>Pitestic</a:t>
            </a:r>
            <a:endParaRPr lang="en-US" sz="1100" dirty="0">
              <a:effectLst/>
              <a:ea typeface="Calibri"/>
              <a:cs typeface="Times New Roman"/>
            </a:endParaRPr>
          </a:p>
        </p:txBody>
      </p:sp>
      <p:cxnSp>
        <p:nvCxnSpPr>
          <p:cNvPr id="39" name="Straight Arrow Connector 38"/>
          <p:cNvCxnSpPr/>
          <p:nvPr/>
        </p:nvCxnSpPr>
        <p:spPr>
          <a:xfrm flipH="1">
            <a:off x="2612455" y="4506610"/>
            <a:ext cx="133350" cy="352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155380" y="4449460"/>
            <a:ext cx="447675"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793680" y="4572015"/>
            <a:ext cx="110490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Mehadia</a:t>
            </a:r>
            <a:endParaRPr lang="en-US" sz="1100">
              <a:effectLst/>
              <a:ea typeface="Calibri"/>
              <a:cs typeface="Times New Roman"/>
            </a:endParaRPr>
          </a:p>
        </p:txBody>
      </p:sp>
      <p:cxnSp>
        <p:nvCxnSpPr>
          <p:cNvPr id="42" name="Straight Arrow Connector 41"/>
          <p:cNvCxnSpPr/>
          <p:nvPr/>
        </p:nvCxnSpPr>
        <p:spPr>
          <a:xfrm>
            <a:off x="5250880" y="4103385"/>
            <a:ext cx="11430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1468820" y="5697235"/>
            <a:ext cx="1190625" cy="4381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Bucharest</a:t>
            </a:r>
            <a:endParaRPr lang="en-US" sz="1100">
              <a:effectLst/>
              <a:ea typeface="Calibri"/>
              <a:cs typeface="Times New Roman"/>
            </a:endParaRPr>
          </a:p>
        </p:txBody>
      </p:sp>
      <p:cxnSp>
        <p:nvCxnSpPr>
          <p:cNvPr id="44" name="Straight Arrow Connector 43"/>
          <p:cNvCxnSpPr/>
          <p:nvPr/>
        </p:nvCxnSpPr>
        <p:spPr>
          <a:xfrm>
            <a:off x="1640905" y="5325760"/>
            <a:ext cx="333375"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108130" y="5457840"/>
            <a:ext cx="110490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Drobeta</a:t>
            </a:r>
            <a:endParaRPr lang="en-US" sz="1100">
              <a:effectLst/>
              <a:ea typeface="Calibri"/>
              <a:cs typeface="Times New Roman"/>
            </a:endParaRPr>
          </a:p>
        </p:txBody>
      </p:sp>
      <p:cxnSp>
        <p:nvCxnSpPr>
          <p:cNvPr id="46" name="Straight Arrow Connector 45"/>
          <p:cNvCxnSpPr/>
          <p:nvPr/>
        </p:nvCxnSpPr>
        <p:spPr>
          <a:xfrm>
            <a:off x="5727130" y="4992385"/>
            <a:ext cx="72390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3107755" y="5753115"/>
            <a:ext cx="933450" cy="4000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Craiova</a:t>
            </a:r>
            <a:endParaRPr lang="en-US" sz="1100">
              <a:effectLst/>
              <a:ea typeface="Calibri"/>
              <a:cs typeface="Times New Roman"/>
            </a:endParaRPr>
          </a:p>
        </p:txBody>
      </p:sp>
      <p:sp>
        <p:nvSpPr>
          <p:cNvPr id="48" name="Oval 47"/>
          <p:cNvSpPr/>
          <p:nvPr/>
        </p:nvSpPr>
        <p:spPr>
          <a:xfrm>
            <a:off x="4412045" y="5573410"/>
            <a:ext cx="1190625" cy="4381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Bucharest</a:t>
            </a:r>
            <a:endParaRPr lang="en-US" sz="1100">
              <a:effectLst/>
              <a:ea typeface="Calibri"/>
              <a:cs typeface="Times New Roman"/>
            </a:endParaRPr>
          </a:p>
        </p:txBody>
      </p:sp>
      <p:cxnSp>
        <p:nvCxnSpPr>
          <p:cNvPr id="49" name="Straight Arrow Connector 48"/>
          <p:cNvCxnSpPr/>
          <p:nvPr/>
        </p:nvCxnSpPr>
        <p:spPr>
          <a:xfrm flipH="1">
            <a:off x="3603055" y="5154310"/>
            <a:ext cx="20955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165030" y="5135260"/>
            <a:ext cx="723900" cy="43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88655" y="6344935"/>
            <a:ext cx="110490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Drobeta</a:t>
            </a:r>
            <a:endParaRPr lang="en-US" sz="1100">
              <a:effectLst/>
              <a:ea typeface="Calibri"/>
              <a:cs typeface="Times New Roman"/>
            </a:endParaRPr>
          </a:p>
        </p:txBody>
      </p:sp>
      <p:cxnSp>
        <p:nvCxnSpPr>
          <p:cNvPr id="52" name="Straight Arrow Connector 51"/>
          <p:cNvCxnSpPr/>
          <p:nvPr/>
        </p:nvCxnSpPr>
        <p:spPr>
          <a:xfrm>
            <a:off x="2660080" y="5297185"/>
            <a:ext cx="371475" cy="1047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ectangle 5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168" name="Rectangle 8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6" name="Oval 55"/>
          <p:cNvSpPr/>
          <p:nvPr/>
        </p:nvSpPr>
        <p:spPr>
          <a:xfrm>
            <a:off x="2941508" y="2158380"/>
            <a:ext cx="790575"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Arad</a:t>
            </a:r>
            <a:endParaRPr lang="en-US" sz="1100">
              <a:effectLst/>
              <a:ea typeface="Calibri"/>
              <a:cs typeface="Times New Roman"/>
            </a:endParaRPr>
          </a:p>
        </p:txBody>
      </p:sp>
      <p:sp>
        <p:nvSpPr>
          <p:cNvPr id="58" name="Oval 57"/>
          <p:cNvSpPr/>
          <p:nvPr/>
        </p:nvSpPr>
        <p:spPr>
          <a:xfrm>
            <a:off x="1745045" y="2876565"/>
            <a:ext cx="790575"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solidFill>
                  <a:srgbClr val="000000"/>
                </a:solidFill>
                <a:effectLst/>
                <a:ea typeface="Calibri"/>
                <a:cs typeface="Times New Roman"/>
              </a:rPr>
              <a:t>Sibiu</a:t>
            </a:r>
            <a:endParaRPr lang="en-US" sz="1100">
              <a:effectLst/>
              <a:ea typeface="Calibri"/>
              <a:cs typeface="Times New Roman"/>
            </a:endParaRPr>
          </a:p>
        </p:txBody>
      </p:sp>
      <p:sp>
        <p:nvSpPr>
          <p:cNvPr id="59" name="Oval 58"/>
          <p:cNvSpPr/>
          <p:nvPr/>
        </p:nvSpPr>
        <p:spPr>
          <a:xfrm>
            <a:off x="2966619" y="2895629"/>
            <a:ext cx="904875"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000000"/>
                </a:solidFill>
                <a:effectLst/>
                <a:ea typeface="Calibri"/>
                <a:cs typeface="Times New Roman"/>
              </a:rPr>
              <a:t>Zerind</a:t>
            </a:r>
            <a:endParaRPr lang="en-US" sz="1100" dirty="0">
              <a:effectLst/>
              <a:ea typeface="Calibri"/>
              <a:cs typeface="Times New Roman"/>
            </a:endParaRPr>
          </a:p>
        </p:txBody>
      </p:sp>
      <p:sp>
        <p:nvSpPr>
          <p:cNvPr id="61" name="Oval 60"/>
          <p:cNvSpPr/>
          <p:nvPr/>
        </p:nvSpPr>
        <p:spPr>
          <a:xfrm>
            <a:off x="4293617" y="2865135"/>
            <a:ext cx="1133475" cy="3714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solidFill>
                  <a:srgbClr val="000000"/>
                </a:solidFill>
                <a:effectLst/>
                <a:ea typeface="Calibri"/>
                <a:cs typeface="Times New Roman"/>
              </a:rPr>
              <a:t>Timisoara</a:t>
            </a:r>
            <a:endParaRPr lang="en-US" sz="1100" dirty="0">
              <a:effectLst/>
              <a:ea typeface="Calibri"/>
              <a:cs typeface="Times New Roman"/>
            </a:endParaRPr>
          </a:p>
        </p:txBody>
      </p:sp>
      <p:sp>
        <p:nvSpPr>
          <p:cNvPr id="62" name="Oval 61"/>
          <p:cNvSpPr/>
          <p:nvPr/>
        </p:nvSpPr>
        <p:spPr>
          <a:xfrm>
            <a:off x="3011646" y="3637092"/>
            <a:ext cx="93345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sp>
        <p:nvSpPr>
          <p:cNvPr id="63" name="Oval 62"/>
          <p:cNvSpPr/>
          <p:nvPr/>
        </p:nvSpPr>
        <p:spPr>
          <a:xfrm>
            <a:off x="4736530" y="3640398"/>
            <a:ext cx="93345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Lugoj</a:t>
            </a:r>
            <a:endParaRPr lang="en-US" sz="1100">
              <a:effectLst/>
              <a:ea typeface="Calibri"/>
              <a:cs typeface="Times New Roman"/>
            </a:endParaRPr>
          </a:p>
        </p:txBody>
      </p:sp>
      <p:sp>
        <p:nvSpPr>
          <p:cNvPr id="64" name="Oval 63"/>
          <p:cNvSpPr/>
          <p:nvPr/>
        </p:nvSpPr>
        <p:spPr>
          <a:xfrm>
            <a:off x="326455" y="3648090"/>
            <a:ext cx="93345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sp>
        <p:nvSpPr>
          <p:cNvPr id="65" name="Oval 64"/>
          <p:cNvSpPr/>
          <p:nvPr/>
        </p:nvSpPr>
        <p:spPr>
          <a:xfrm>
            <a:off x="1040830" y="4854836"/>
            <a:ext cx="933450" cy="4381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Fagaras</a:t>
            </a:r>
            <a:endParaRPr lang="en-US" sz="1100">
              <a:effectLst/>
              <a:ea typeface="Calibri"/>
              <a:cs typeface="Times New Roman"/>
            </a:endParaRPr>
          </a:p>
        </p:txBody>
      </p:sp>
      <p:sp>
        <p:nvSpPr>
          <p:cNvPr id="66" name="Oval 65"/>
          <p:cNvSpPr/>
          <p:nvPr/>
        </p:nvSpPr>
        <p:spPr>
          <a:xfrm>
            <a:off x="2170848" y="4122434"/>
            <a:ext cx="1133475" cy="3714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Rimnicu</a:t>
            </a:r>
            <a:endParaRPr lang="en-US" sz="1100">
              <a:effectLst/>
              <a:ea typeface="Calibri"/>
              <a:cs typeface="Times New Roman"/>
            </a:endParaRPr>
          </a:p>
        </p:txBody>
      </p:sp>
      <p:sp>
        <p:nvSpPr>
          <p:cNvPr id="68" name="Oval 67"/>
          <p:cNvSpPr/>
          <p:nvPr/>
        </p:nvSpPr>
        <p:spPr>
          <a:xfrm>
            <a:off x="2212405" y="4857765"/>
            <a:ext cx="933450" cy="4000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Craiova</a:t>
            </a:r>
            <a:endParaRPr lang="en-US" sz="1100">
              <a:effectLst/>
              <a:ea typeface="Calibri"/>
              <a:cs typeface="Times New Roman"/>
            </a:endParaRPr>
          </a:p>
        </p:txBody>
      </p:sp>
      <p:sp>
        <p:nvSpPr>
          <p:cNvPr id="70" name="Oval 69"/>
          <p:cNvSpPr/>
          <p:nvPr/>
        </p:nvSpPr>
        <p:spPr>
          <a:xfrm>
            <a:off x="3507805" y="4733939"/>
            <a:ext cx="933450" cy="3905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solidFill>
                  <a:srgbClr val="000000"/>
                </a:solidFill>
                <a:effectLst/>
                <a:ea typeface="Calibri"/>
                <a:cs typeface="Times New Roman"/>
              </a:rPr>
              <a:t>Pitesti</a:t>
            </a:r>
            <a:endParaRPr lang="en-US" sz="1100" dirty="0">
              <a:effectLst/>
              <a:ea typeface="Calibri"/>
              <a:cs typeface="Times New Roman"/>
            </a:endParaRPr>
          </a:p>
        </p:txBody>
      </p:sp>
      <p:sp>
        <p:nvSpPr>
          <p:cNvPr id="71" name="Oval 70"/>
          <p:cNvSpPr/>
          <p:nvPr/>
        </p:nvSpPr>
        <p:spPr>
          <a:xfrm>
            <a:off x="4793680" y="4570110"/>
            <a:ext cx="110490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000000"/>
                </a:solidFill>
                <a:effectLst/>
                <a:ea typeface="Calibri"/>
                <a:cs typeface="Times New Roman"/>
              </a:rPr>
              <a:t>Mehadia</a:t>
            </a:r>
            <a:endParaRPr lang="en-US" sz="1100" dirty="0">
              <a:effectLst/>
              <a:ea typeface="Calibri"/>
              <a:cs typeface="Times New Roman"/>
            </a:endParaRPr>
          </a:p>
        </p:txBody>
      </p:sp>
      <p:sp>
        <p:nvSpPr>
          <p:cNvPr id="72" name="Oval 71"/>
          <p:cNvSpPr/>
          <p:nvPr/>
        </p:nvSpPr>
        <p:spPr>
          <a:xfrm>
            <a:off x="6108130" y="5457840"/>
            <a:ext cx="110490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Drobeta</a:t>
            </a:r>
            <a:endParaRPr lang="en-US" sz="1100">
              <a:effectLst/>
              <a:ea typeface="Calibri"/>
              <a:cs typeface="Times New Roman"/>
            </a:endParaRPr>
          </a:p>
        </p:txBody>
      </p:sp>
      <p:sp>
        <p:nvSpPr>
          <p:cNvPr id="73" name="Oval 72"/>
          <p:cNvSpPr/>
          <p:nvPr/>
        </p:nvSpPr>
        <p:spPr>
          <a:xfrm>
            <a:off x="4397967" y="5573410"/>
            <a:ext cx="1190625" cy="4381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Bucharest</a:t>
            </a:r>
            <a:endParaRPr lang="en-US" sz="1100">
              <a:effectLst/>
              <a:ea typeface="Calibri"/>
              <a:cs typeface="Times New Roman"/>
            </a:endParaRPr>
          </a:p>
        </p:txBody>
      </p:sp>
      <p:sp>
        <p:nvSpPr>
          <p:cNvPr id="7170" name="Left Arrow 7169"/>
          <p:cNvSpPr/>
          <p:nvPr/>
        </p:nvSpPr>
        <p:spPr>
          <a:xfrm>
            <a:off x="3770414" y="2127742"/>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Left Arrow 73"/>
          <p:cNvSpPr/>
          <p:nvPr/>
        </p:nvSpPr>
        <p:spPr>
          <a:xfrm>
            <a:off x="3632265" y="281751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Left Arrow 74"/>
          <p:cNvSpPr/>
          <p:nvPr/>
        </p:nvSpPr>
        <p:spPr>
          <a:xfrm>
            <a:off x="5201530" y="28873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Left Arrow 75"/>
          <p:cNvSpPr/>
          <p:nvPr/>
        </p:nvSpPr>
        <p:spPr>
          <a:xfrm>
            <a:off x="2317180" y="29127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Left Arrow 76"/>
          <p:cNvSpPr/>
          <p:nvPr/>
        </p:nvSpPr>
        <p:spPr>
          <a:xfrm>
            <a:off x="3732083" y="3661036"/>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Left Arrow 77"/>
          <p:cNvSpPr/>
          <p:nvPr/>
        </p:nvSpPr>
        <p:spPr>
          <a:xfrm>
            <a:off x="3029650" y="417133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Left Arrow 78"/>
          <p:cNvSpPr/>
          <p:nvPr/>
        </p:nvSpPr>
        <p:spPr>
          <a:xfrm>
            <a:off x="5443350" y="3714693"/>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Left Arrow 79"/>
          <p:cNvSpPr/>
          <p:nvPr/>
        </p:nvSpPr>
        <p:spPr>
          <a:xfrm>
            <a:off x="1726947" y="499048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Left Arrow 80"/>
          <p:cNvSpPr/>
          <p:nvPr/>
        </p:nvSpPr>
        <p:spPr>
          <a:xfrm>
            <a:off x="1040830" y="3715473"/>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Left Arrow 81"/>
          <p:cNvSpPr/>
          <p:nvPr/>
        </p:nvSpPr>
        <p:spPr>
          <a:xfrm>
            <a:off x="5607116" y="461202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Left Arrow 82"/>
          <p:cNvSpPr/>
          <p:nvPr/>
        </p:nvSpPr>
        <p:spPr>
          <a:xfrm>
            <a:off x="4226834" y="47796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Left Arrow 83"/>
          <p:cNvSpPr/>
          <p:nvPr/>
        </p:nvSpPr>
        <p:spPr>
          <a:xfrm>
            <a:off x="2904043" y="49320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Left Arrow 84"/>
          <p:cNvSpPr/>
          <p:nvPr/>
        </p:nvSpPr>
        <p:spPr>
          <a:xfrm>
            <a:off x="6897067" y="548578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Left Arrow 85"/>
          <p:cNvSpPr/>
          <p:nvPr/>
        </p:nvSpPr>
        <p:spPr>
          <a:xfrm>
            <a:off x="5331742" y="56120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281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717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59"/>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5"/>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7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61"/>
                                        </p:tgtEl>
                                        <p:attrNameLst>
                                          <p:attrName>style.visibility</p:attrName>
                                        </p:attrNameLst>
                                      </p:cBhvr>
                                      <p:to>
                                        <p:strVal val="hidden"/>
                                      </p:to>
                                    </p:set>
                                  </p:childTnLst>
                                </p:cTn>
                              </p:par>
                            </p:childTnLst>
                          </p:cTn>
                        </p:par>
                        <p:par>
                          <p:cTn id="65" fill="hold">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76"/>
                                        </p:tgtEl>
                                        <p:attrNameLst>
                                          <p:attrName>style.visibility</p:attrName>
                                        </p:attrNameLst>
                                      </p:cBhvr>
                                      <p:to>
                                        <p:strVal val="visible"/>
                                      </p:to>
                                    </p:set>
                                  </p:childTnLst>
                                </p:cTn>
                              </p:par>
                              <p:par>
                                <p:cTn id="78" presetID="1" presetClass="exit" presetSubtype="0" fill="hold" grpId="1" nodeType="withEffect">
                                  <p:stCondLst>
                                    <p:cond delay="0"/>
                                  </p:stCondLst>
                                  <p:childTnLst>
                                    <p:set>
                                      <p:cBhvr>
                                        <p:cTn id="79" dur="1" fill="hold">
                                          <p:stCondLst>
                                            <p:cond delay="0"/>
                                          </p:stCondLst>
                                        </p:cTn>
                                        <p:tgtEl>
                                          <p:spTgt spid="75"/>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58"/>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4"/>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5"/>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3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66"/>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3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77"/>
                                        </p:tgtEl>
                                        <p:attrNameLst>
                                          <p:attrName>style.visibility</p:attrName>
                                        </p:attrNameLst>
                                      </p:cBhvr>
                                      <p:to>
                                        <p:strVal val="visible"/>
                                      </p:to>
                                    </p:set>
                                  </p:childTnLst>
                                </p:cTn>
                              </p:par>
                              <p:par>
                                <p:cTn id="108" presetID="1" presetClass="exit" presetSubtype="0" fill="hold" grpId="1" nodeType="withEffect">
                                  <p:stCondLst>
                                    <p:cond delay="0"/>
                                  </p:stCondLst>
                                  <p:childTnLst>
                                    <p:set>
                                      <p:cBhvr>
                                        <p:cTn id="109" dur="1" fill="hold">
                                          <p:stCondLst>
                                            <p:cond delay="0"/>
                                          </p:stCondLst>
                                        </p:cTn>
                                        <p:tgtEl>
                                          <p:spTgt spid="76"/>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62"/>
                                        </p:tgtEl>
                                        <p:attrNameLst>
                                          <p:attrName>style.visibility</p:attrName>
                                        </p:attrNameLst>
                                      </p:cBhvr>
                                      <p:to>
                                        <p:strVal val="hidden"/>
                                      </p:to>
                                    </p:set>
                                  </p:childTnLst>
                                </p:cTn>
                              </p:par>
                              <p:par>
                                <p:cTn id="114" presetID="1" presetClass="entr" presetSubtype="0" fill="hold" grpId="0" nodeType="withEffect">
                                  <p:stCondLst>
                                    <p:cond delay="0"/>
                                  </p:stCondLst>
                                  <p:childTnLst>
                                    <p:set>
                                      <p:cBhvr>
                                        <p:cTn id="115" dur="1" fill="hold">
                                          <p:stCondLst>
                                            <p:cond delay="0"/>
                                          </p:stCondLst>
                                        </p:cTn>
                                        <p:tgtEl>
                                          <p:spTgt spid="27"/>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78"/>
                                        </p:tgtEl>
                                        <p:attrNameLst>
                                          <p:attrName>style.visibility</p:attrName>
                                        </p:attrNameLst>
                                      </p:cBhvr>
                                      <p:to>
                                        <p:strVal val="visible"/>
                                      </p:to>
                                    </p:set>
                                  </p:childTnLst>
                                </p:cTn>
                              </p:par>
                              <p:par>
                                <p:cTn id="120" presetID="1" presetClass="exit" presetSubtype="0" fill="hold" grpId="1" nodeType="withEffect">
                                  <p:stCondLst>
                                    <p:cond delay="0"/>
                                  </p:stCondLst>
                                  <p:childTnLst>
                                    <p:set>
                                      <p:cBhvr>
                                        <p:cTn id="121" dur="1" fill="hold">
                                          <p:stCondLst>
                                            <p:cond delay="0"/>
                                          </p:stCondLst>
                                        </p:cTn>
                                        <p:tgtEl>
                                          <p:spTgt spid="77"/>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66"/>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33"/>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68"/>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3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0"/>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4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12"/>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1"/>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79"/>
                                        </p:tgtEl>
                                        <p:attrNameLst>
                                          <p:attrName>style.visibility</p:attrName>
                                        </p:attrNameLst>
                                      </p:cBhvr>
                                      <p:to>
                                        <p:strVal val="visible"/>
                                      </p:to>
                                    </p:set>
                                  </p:childTnLst>
                                </p:cTn>
                              </p:par>
                              <p:par>
                                <p:cTn id="144" presetID="1" presetClass="exit" presetSubtype="0" fill="hold" grpId="1" nodeType="withEffect">
                                  <p:stCondLst>
                                    <p:cond delay="0"/>
                                  </p:stCondLst>
                                  <p:childTnLst>
                                    <p:set>
                                      <p:cBhvr>
                                        <p:cTn id="145" dur="1" fill="hold">
                                          <p:stCondLst>
                                            <p:cond delay="0"/>
                                          </p:stCondLst>
                                        </p:cTn>
                                        <p:tgtEl>
                                          <p:spTgt spid="78"/>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63"/>
                                        </p:tgtEl>
                                        <p:attrNameLst>
                                          <p:attrName>style.visibility</p:attrName>
                                        </p:attrNameLst>
                                      </p:cBhvr>
                                      <p:to>
                                        <p:strVal val="hidden"/>
                                      </p:to>
                                    </p:set>
                                  </p:childTnLst>
                                </p:cTn>
                              </p:par>
                              <p:par>
                                <p:cTn id="150" presetID="1" presetClass="entr" presetSubtype="0" fill="hold" grpId="0" nodeType="withEffect">
                                  <p:stCondLst>
                                    <p:cond delay="0"/>
                                  </p:stCondLst>
                                  <p:childTnLst>
                                    <p:set>
                                      <p:cBhvr>
                                        <p:cTn id="151" dur="1" fill="hold">
                                          <p:stCondLst>
                                            <p:cond delay="0"/>
                                          </p:stCondLst>
                                        </p:cTn>
                                        <p:tgtEl>
                                          <p:spTgt spid="29"/>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42"/>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71"/>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1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80"/>
                                        </p:tgtEl>
                                        <p:attrNameLst>
                                          <p:attrName>style.visibility</p:attrName>
                                        </p:attrNameLst>
                                      </p:cBhvr>
                                      <p:to>
                                        <p:strVal val="visible"/>
                                      </p:to>
                                    </p:set>
                                  </p:childTnLst>
                                </p:cTn>
                              </p:par>
                              <p:par>
                                <p:cTn id="162" presetID="1" presetClass="exit" presetSubtype="0" fill="hold" grpId="1" nodeType="withEffect">
                                  <p:stCondLst>
                                    <p:cond delay="0"/>
                                  </p:stCondLst>
                                  <p:childTnLst>
                                    <p:set>
                                      <p:cBhvr>
                                        <p:cTn id="163" dur="1" fill="hold">
                                          <p:stCondLst>
                                            <p:cond delay="0"/>
                                          </p:stCondLst>
                                        </p:cTn>
                                        <p:tgtEl>
                                          <p:spTgt spid="79"/>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65"/>
                                        </p:tgtEl>
                                        <p:attrNameLst>
                                          <p:attrName>style.visibility</p:attrName>
                                        </p:attrNameLst>
                                      </p:cBhvr>
                                      <p:to>
                                        <p:strVal val="hidden"/>
                                      </p:to>
                                    </p:set>
                                  </p:childTnLst>
                                </p:cTn>
                              </p:par>
                              <p:par>
                                <p:cTn id="168" presetID="1" presetClass="entr" presetSubtype="0" fill="hold" grpId="0" nodeType="withEffect">
                                  <p:stCondLst>
                                    <p:cond delay="0"/>
                                  </p:stCondLst>
                                  <p:childTnLst>
                                    <p:set>
                                      <p:cBhvr>
                                        <p:cTn id="169" dur="1" fill="hold">
                                          <p:stCondLst>
                                            <p:cond delay="0"/>
                                          </p:stCondLst>
                                        </p:cTn>
                                        <p:tgtEl>
                                          <p:spTgt spid="3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43"/>
                                        </p:tgtEl>
                                        <p:attrNameLst>
                                          <p:attrName>style.visibility</p:attrName>
                                        </p:attrNameLst>
                                      </p:cBhvr>
                                      <p:to>
                                        <p:strVal val="visible"/>
                                      </p:to>
                                    </p:set>
                                  </p:childTnLst>
                                </p:cTn>
                              </p:par>
                              <p:par>
                                <p:cTn id="172" presetID="1" presetClass="entr" presetSubtype="0" fill="hold" nodeType="withEffect">
                                  <p:stCondLst>
                                    <p:cond delay="0"/>
                                  </p:stCondLst>
                                  <p:childTnLst>
                                    <p:set>
                                      <p:cBhvr>
                                        <p:cTn id="173" dur="1" fill="hold">
                                          <p:stCondLst>
                                            <p:cond delay="0"/>
                                          </p:stCondLst>
                                        </p:cTn>
                                        <p:tgtEl>
                                          <p:spTgt spid="44"/>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8"/>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81"/>
                                        </p:tgtEl>
                                        <p:attrNameLst>
                                          <p:attrName>style.visibility</p:attrName>
                                        </p:attrNameLst>
                                      </p:cBhvr>
                                      <p:to>
                                        <p:strVal val="visible"/>
                                      </p:to>
                                    </p:set>
                                  </p:childTnLst>
                                </p:cTn>
                              </p:par>
                              <p:par>
                                <p:cTn id="180" presetID="1" presetClass="exit" presetSubtype="0" fill="hold" grpId="1" nodeType="withEffect">
                                  <p:stCondLst>
                                    <p:cond delay="0"/>
                                  </p:stCondLst>
                                  <p:childTnLst>
                                    <p:set>
                                      <p:cBhvr>
                                        <p:cTn id="181" dur="1" fill="hold">
                                          <p:stCondLst>
                                            <p:cond delay="0"/>
                                          </p:stCondLst>
                                        </p:cTn>
                                        <p:tgtEl>
                                          <p:spTgt spid="80"/>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 presetClass="exit" presetSubtype="0" fill="hold" grpId="1" nodeType="clickEffect">
                                  <p:stCondLst>
                                    <p:cond delay="0"/>
                                  </p:stCondLst>
                                  <p:childTnLst>
                                    <p:set>
                                      <p:cBhvr>
                                        <p:cTn id="185" dur="1" fill="hold">
                                          <p:stCondLst>
                                            <p:cond delay="0"/>
                                          </p:stCondLst>
                                        </p:cTn>
                                        <p:tgtEl>
                                          <p:spTgt spid="64"/>
                                        </p:tgtEl>
                                        <p:attrNameLst>
                                          <p:attrName>style.visibility</p:attrName>
                                        </p:attrNameLst>
                                      </p:cBhvr>
                                      <p:to>
                                        <p:strVal val="hidden"/>
                                      </p:to>
                                    </p:set>
                                  </p:childTnLst>
                                </p:cTn>
                              </p:par>
                              <p:par>
                                <p:cTn id="186" presetID="1" presetClass="entr" presetSubtype="0" fill="hold" grpId="0" nodeType="withEffect">
                                  <p:stCondLst>
                                    <p:cond delay="0"/>
                                  </p:stCondLst>
                                  <p:childTnLst>
                                    <p:set>
                                      <p:cBhvr>
                                        <p:cTn id="187" dur="1" fill="hold">
                                          <p:stCondLst>
                                            <p:cond delay="0"/>
                                          </p:stCondLst>
                                        </p:cTn>
                                        <p:tgtEl>
                                          <p:spTgt spid="31"/>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82"/>
                                        </p:tgtEl>
                                        <p:attrNameLst>
                                          <p:attrName>style.visibility</p:attrName>
                                        </p:attrNameLst>
                                      </p:cBhvr>
                                      <p:to>
                                        <p:strVal val="visible"/>
                                      </p:to>
                                    </p:set>
                                  </p:childTnLst>
                                </p:cTn>
                              </p:par>
                              <p:par>
                                <p:cTn id="192" presetID="1" presetClass="exit" presetSubtype="0" fill="hold" grpId="1" nodeType="withEffect">
                                  <p:stCondLst>
                                    <p:cond delay="0"/>
                                  </p:stCondLst>
                                  <p:childTnLst>
                                    <p:set>
                                      <p:cBhvr>
                                        <p:cTn id="193" dur="1" fill="hold">
                                          <p:stCondLst>
                                            <p:cond delay="0"/>
                                          </p:stCondLst>
                                        </p:cTn>
                                        <p:tgtEl>
                                          <p:spTgt spid="8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1" nodeType="clickEffect">
                                  <p:stCondLst>
                                    <p:cond delay="0"/>
                                  </p:stCondLst>
                                  <p:childTnLst>
                                    <p:set>
                                      <p:cBhvr>
                                        <p:cTn id="197" dur="1" fill="hold">
                                          <p:stCondLst>
                                            <p:cond delay="0"/>
                                          </p:stCondLst>
                                        </p:cTn>
                                        <p:tgtEl>
                                          <p:spTgt spid="71"/>
                                        </p:tgtEl>
                                        <p:attrNameLst>
                                          <p:attrName>style.visibility</p:attrName>
                                        </p:attrNameLst>
                                      </p:cBhvr>
                                      <p:to>
                                        <p:strVal val="hidden"/>
                                      </p:to>
                                    </p:set>
                                  </p:childTnLst>
                                </p:cTn>
                              </p:par>
                              <p:par>
                                <p:cTn id="198" presetID="1" presetClass="entr" presetSubtype="0" fill="hold" grpId="0" nodeType="withEffect">
                                  <p:stCondLst>
                                    <p:cond delay="0"/>
                                  </p:stCondLst>
                                  <p:childTnLst>
                                    <p:set>
                                      <p:cBhvr>
                                        <p:cTn id="199" dur="1" fill="hold">
                                          <p:stCondLst>
                                            <p:cond delay="0"/>
                                          </p:stCondLst>
                                        </p:cTn>
                                        <p:tgtEl>
                                          <p:spTgt spid="41"/>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72"/>
                                        </p:tgtEl>
                                        <p:attrNameLst>
                                          <p:attrName>style.visibility</p:attrName>
                                        </p:attrNameLst>
                                      </p:cBhvr>
                                      <p:to>
                                        <p:strVal val="visible"/>
                                      </p:to>
                                    </p:set>
                                  </p:childTnLst>
                                </p:cTn>
                              </p:par>
                              <p:par>
                                <p:cTn id="202" presetID="1" presetClass="entr" presetSubtype="0" fill="hold" nodeType="withEffect">
                                  <p:stCondLst>
                                    <p:cond delay="0"/>
                                  </p:stCondLst>
                                  <p:childTnLst>
                                    <p:set>
                                      <p:cBhvr>
                                        <p:cTn id="203" dur="1" fill="hold">
                                          <p:stCondLst>
                                            <p:cond delay="0"/>
                                          </p:stCondLst>
                                        </p:cTn>
                                        <p:tgtEl>
                                          <p:spTgt spid="46"/>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7"/>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83"/>
                                        </p:tgtEl>
                                        <p:attrNameLst>
                                          <p:attrName>style.visibility</p:attrName>
                                        </p:attrNameLst>
                                      </p:cBhvr>
                                      <p:to>
                                        <p:strVal val="visible"/>
                                      </p:to>
                                    </p:set>
                                  </p:childTnLst>
                                </p:cTn>
                              </p:par>
                              <p:par>
                                <p:cTn id="210" presetID="1" presetClass="exit" presetSubtype="0" fill="hold" grpId="1" nodeType="withEffect">
                                  <p:stCondLst>
                                    <p:cond delay="0"/>
                                  </p:stCondLst>
                                  <p:childTnLst>
                                    <p:set>
                                      <p:cBhvr>
                                        <p:cTn id="211" dur="1" fill="hold">
                                          <p:stCondLst>
                                            <p:cond delay="0"/>
                                          </p:stCondLst>
                                        </p:cTn>
                                        <p:tgtEl>
                                          <p:spTgt spid="82"/>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1" presetClass="exit" presetSubtype="0" fill="hold" grpId="1" nodeType="clickEffect">
                                  <p:stCondLst>
                                    <p:cond delay="0"/>
                                  </p:stCondLst>
                                  <p:childTnLst>
                                    <p:set>
                                      <p:cBhvr>
                                        <p:cTn id="215" dur="1" fill="hold">
                                          <p:stCondLst>
                                            <p:cond delay="0"/>
                                          </p:stCondLst>
                                        </p:cTn>
                                        <p:tgtEl>
                                          <p:spTgt spid="70"/>
                                        </p:tgtEl>
                                        <p:attrNameLst>
                                          <p:attrName>style.visibility</p:attrName>
                                        </p:attrNameLst>
                                      </p:cBhvr>
                                      <p:to>
                                        <p:strVal val="hidden"/>
                                      </p:to>
                                    </p:set>
                                  </p:childTnLst>
                                </p:cTn>
                              </p:par>
                              <p:par>
                                <p:cTn id="216" presetID="1" presetClass="entr" presetSubtype="0" fill="hold" grpId="0" nodeType="withEffect">
                                  <p:stCondLst>
                                    <p:cond delay="0"/>
                                  </p:stCondLst>
                                  <p:childTnLst>
                                    <p:set>
                                      <p:cBhvr>
                                        <p:cTn id="217" dur="1" fill="hold">
                                          <p:stCondLst>
                                            <p:cond delay="0"/>
                                          </p:stCondLst>
                                        </p:cTn>
                                        <p:tgtEl>
                                          <p:spTgt spid="38"/>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47"/>
                                        </p:tgtEl>
                                        <p:attrNameLst>
                                          <p:attrName>style.visibility</p:attrName>
                                        </p:attrNameLst>
                                      </p:cBhvr>
                                      <p:to>
                                        <p:strVal val="visible"/>
                                      </p:to>
                                    </p:set>
                                  </p:childTnLst>
                                </p:cTn>
                              </p:par>
                              <p:par>
                                <p:cTn id="220" presetID="1" presetClass="entr" presetSubtype="0" fill="hold" nodeType="withEffect">
                                  <p:stCondLst>
                                    <p:cond delay="0"/>
                                  </p:stCondLst>
                                  <p:childTnLst>
                                    <p:set>
                                      <p:cBhvr>
                                        <p:cTn id="221" dur="1" fill="hold">
                                          <p:stCondLst>
                                            <p:cond delay="0"/>
                                          </p:stCondLst>
                                        </p:cTn>
                                        <p:tgtEl>
                                          <p:spTgt spid="49"/>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73"/>
                                        </p:tgtEl>
                                        <p:attrNameLst>
                                          <p:attrName>style.visibility</p:attrName>
                                        </p:attrNameLst>
                                      </p:cBhvr>
                                      <p:to>
                                        <p:strVal val="visible"/>
                                      </p:to>
                                    </p:set>
                                  </p:childTnLst>
                                </p:cTn>
                              </p:par>
                              <p:par>
                                <p:cTn id="224" presetID="1" presetClass="entr" presetSubtype="0" fill="hold" nodeType="withEffect">
                                  <p:stCondLst>
                                    <p:cond delay="0"/>
                                  </p:stCondLst>
                                  <p:childTnLst>
                                    <p:set>
                                      <p:cBhvr>
                                        <p:cTn id="225" dur="1" fill="hold">
                                          <p:stCondLst>
                                            <p:cond delay="0"/>
                                          </p:stCondLst>
                                        </p:cTn>
                                        <p:tgtEl>
                                          <p:spTgt spid="50"/>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6"/>
                                        </p:tgtEl>
                                        <p:attrNameLst>
                                          <p:attrName>style.visibility</p:attrName>
                                        </p:attrNameLst>
                                      </p:cBhvr>
                                      <p:to>
                                        <p:strVal val="visible"/>
                                      </p:to>
                                    </p:set>
                                  </p:childTnLst>
                                </p:cTn>
                              </p:par>
                              <p:par>
                                <p:cTn id="228" presetID="1" presetClass="entr" presetSubtype="0" fill="hold" grpId="0" nodeType="withEffect">
                                  <p:stCondLst>
                                    <p:cond delay="0"/>
                                  </p:stCondLst>
                                  <p:childTnLst>
                                    <p:set>
                                      <p:cBhvr>
                                        <p:cTn id="229" dur="1" fill="hold">
                                          <p:stCondLst>
                                            <p:cond delay="0"/>
                                          </p:stCondLst>
                                        </p:cTn>
                                        <p:tgtEl>
                                          <p:spTgt spid="5"/>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1" presetClass="entr" presetSubtype="0" fill="hold" grpId="0" nodeType="clickEffect">
                                  <p:stCondLst>
                                    <p:cond delay="0"/>
                                  </p:stCondLst>
                                  <p:childTnLst>
                                    <p:set>
                                      <p:cBhvr>
                                        <p:cTn id="233" dur="1" fill="hold">
                                          <p:stCondLst>
                                            <p:cond delay="0"/>
                                          </p:stCondLst>
                                        </p:cTn>
                                        <p:tgtEl>
                                          <p:spTgt spid="84"/>
                                        </p:tgtEl>
                                        <p:attrNameLst>
                                          <p:attrName>style.visibility</p:attrName>
                                        </p:attrNameLst>
                                      </p:cBhvr>
                                      <p:to>
                                        <p:strVal val="visible"/>
                                      </p:to>
                                    </p:set>
                                  </p:childTnLst>
                                </p:cTn>
                              </p:par>
                              <p:par>
                                <p:cTn id="234" presetID="1" presetClass="exit" presetSubtype="0" fill="hold" grpId="1" nodeType="withEffect">
                                  <p:stCondLst>
                                    <p:cond delay="0"/>
                                  </p:stCondLst>
                                  <p:childTnLst>
                                    <p:set>
                                      <p:cBhvr>
                                        <p:cTn id="235" dur="1" fill="hold">
                                          <p:stCondLst>
                                            <p:cond delay="0"/>
                                          </p:stCondLst>
                                        </p:cTn>
                                        <p:tgtEl>
                                          <p:spTgt spid="83"/>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1" presetClass="exit" presetSubtype="0" fill="hold" grpId="1" nodeType="clickEffect">
                                  <p:stCondLst>
                                    <p:cond delay="0"/>
                                  </p:stCondLst>
                                  <p:childTnLst>
                                    <p:set>
                                      <p:cBhvr>
                                        <p:cTn id="239" dur="1" fill="hold">
                                          <p:stCondLst>
                                            <p:cond delay="0"/>
                                          </p:stCondLst>
                                        </p:cTn>
                                        <p:tgtEl>
                                          <p:spTgt spid="68"/>
                                        </p:tgtEl>
                                        <p:attrNameLst>
                                          <p:attrName>style.visibility</p:attrName>
                                        </p:attrNameLst>
                                      </p:cBhvr>
                                      <p:to>
                                        <p:strVal val="hidden"/>
                                      </p:to>
                                    </p:set>
                                  </p:childTnLst>
                                </p:cTn>
                              </p:par>
                              <p:par>
                                <p:cTn id="240" presetID="1" presetClass="entr" presetSubtype="0" fill="hold" grpId="0" nodeType="withEffect">
                                  <p:stCondLst>
                                    <p:cond delay="0"/>
                                  </p:stCondLst>
                                  <p:childTnLst>
                                    <p:set>
                                      <p:cBhvr>
                                        <p:cTn id="241" dur="1" fill="hold">
                                          <p:stCondLst>
                                            <p:cond delay="0"/>
                                          </p:stCondLst>
                                        </p:cTn>
                                        <p:tgtEl>
                                          <p:spTgt spid="37"/>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51"/>
                                        </p:tgtEl>
                                        <p:attrNameLst>
                                          <p:attrName>style.visibility</p:attrName>
                                        </p:attrNameLst>
                                      </p:cBhvr>
                                      <p:to>
                                        <p:strVal val="visible"/>
                                      </p:to>
                                    </p:set>
                                  </p:childTnLst>
                                </p:cTn>
                              </p:par>
                              <p:par>
                                <p:cTn id="244" presetID="1" presetClass="entr" presetSubtype="0" fill="hold" nodeType="withEffect">
                                  <p:stCondLst>
                                    <p:cond delay="0"/>
                                  </p:stCondLst>
                                  <p:childTnLst>
                                    <p:set>
                                      <p:cBhvr>
                                        <p:cTn id="245" dur="1" fill="hold">
                                          <p:stCondLst>
                                            <p:cond delay="0"/>
                                          </p:stCondLst>
                                        </p:cTn>
                                        <p:tgtEl>
                                          <p:spTgt spid="52"/>
                                        </p:tgtEl>
                                        <p:attrNameLst>
                                          <p:attrName>style.visibility</p:attrName>
                                        </p:attrNameLst>
                                      </p:cBhvr>
                                      <p:to>
                                        <p:strVal val="visible"/>
                                      </p:to>
                                    </p:set>
                                  </p:childTnLst>
                                </p:cTn>
                              </p:par>
                              <p:par>
                                <p:cTn id="246" presetID="1" presetClass="entr" presetSubtype="0" fill="hold" grpId="0" nodeType="withEffect">
                                  <p:stCondLst>
                                    <p:cond delay="0"/>
                                  </p:stCondLst>
                                  <p:childTnLst>
                                    <p:set>
                                      <p:cBhvr>
                                        <p:cTn id="247" dur="1" fill="hold">
                                          <p:stCondLst>
                                            <p:cond delay="0"/>
                                          </p:stCondLst>
                                        </p:cTn>
                                        <p:tgtEl>
                                          <p:spTgt spid="4"/>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ntr" presetSubtype="0" fill="hold" grpId="0" nodeType="clickEffect">
                                  <p:stCondLst>
                                    <p:cond delay="0"/>
                                  </p:stCondLst>
                                  <p:childTnLst>
                                    <p:set>
                                      <p:cBhvr>
                                        <p:cTn id="251" dur="1" fill="hold">
                                          <p:stCondLst>
                                            <p:cond delay="0"/>
                                          </p:stCondLst>
                                        </p:cTn>
                                        <p:tgtEl>
                                          <p:spTgt spid="85"/>
                                        </p:tgtEl>
                                        <p:attrNameLst>
                                          <p:attrName>style.visibility</p:attrName>
                                        </p:attrNameLst>
                                      </p:cBhvr>
                                      <p:to>
                                        <p:strVal val="visible"/>
                                      </p:to>
                                    </p:set>
                                  </p:childTnLst>
                                </p:cTn>
                              </p:par>
                              <p:par>
                                <p:cTn id="252" presetID="1" presetClass="exit" presetSubtype="0" fill="hold" grpId="1" nodeType="withEffect">
                                  <p:stCondLst>
                                    <p:cond delay="0"/>
                                  </p:stCondLst>
                                  <p:childTnLst>
                                    <p:set>
                                      <p:cBhvr>
                                        <p:cTn id="253" dur="1" fill="hold">
                                          <p:stCondLst>
                                            <p:cond delay="0"/>
                                          </p:stCondLst>
                                        </p:cTn>
                                        <p:tgtEl>
                                          <p:spTgt spid="84"/>
                                        </p:tgtEl>
                                        <p:attrNameLst>
                                          <p:attrName>style.visibility</p:attrName>
                                        </p:attrNameLst>
                                      </p:cBhvr>
                                      <p:to>
                                        <p:strVal val="hidden"/>
                                      </p:to>
                                    </p:set>
                                  </p:childTnLst>
                                </p:cTn>
                              </p:par>
                            </p:childTnLst>
                          </p:cTn>
                        </p:par>
                      </p:childTnLst>
                    </p:cTn>
                  </p:par>
                  <p:par>
                    <p:cTn id="254" fill="hold">
                      <p:stCondLst>
                        <p:cond delay="indefinite"/>
                      </p:stCondLst>
                      <p:childTnLst>
                        <p:par>
                          <p:cTn id="255" fill="hold">
                            <p:stCondLst>
                              <p:cond delay="0"/>
                            </p:stCondLst>
                            <p:childTnLst>
                              <p:par>
                                <p:cTn id="256" presetID="1" presetClass="exit" presetSubtype="0" fill="hold" grpId="1" nodeType="clickEffect">
                                  <p:stCondLst>
                                    <p:cond delay="0"/>
                                  </p:stCondLst>
                                  <p:childTnLst>
                                    <p:set>
                                      <p:cBhvr>
                                        <p:cTn id="257" dur="1" fill="hold">
                                          <p:stCondLst>
                                            <p:cond delay="0"/>
                                          </p:stCondLst>
                                        </p:cTn>
                                        <p:tgtEl>
                                          <p:spTgt spid="72"/>
                                        </p:tgtEl>
                                        <p:attrNameLst>
                                          <p:attrName>style.visibility</p:attrName>
                                        </p:attrNameLst>
                                      </p:cBhvr>
                                      <p:to>
                                        <p:strVal val="hidden"/>
                                      </p:to>
                                    </p:set>
                                  </p:childTnLst>
                                </p:cTn>
                              </p:par>
                              <p:par>
                                <p:cTn id="258" presetID="1" presetClass="entr" presetSubtype="0" fill="hold" grpId="0" nodeType="withEffect">
                                  <p:stCondLst>
                                    <p:cond delay="0"/>
                                  </p:stCondLst>
                                  <p:childTnLst>
                                    <p:set>
                                      <p:cBhvr>
                                        <p:cTn id="259" dur="1" fill="hold">
                                          <p:stCondLst>
                                            <p:cond delay="0"/>
                                          </p:stCondLst>
                                        </p:cTn>
                                        <p:tgtEl>
                                          <p:spTgt spid="45"/>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86"/>
                                        </p:tgtEl>
                                        <p:attrNameLst>
                                          <p:attrName>style.visibility</p:attrName>
                                        </p:attrNameLst>
                                      </p:cBhvr>
                                      <p:to>
                                        <p:strVal val="visible"/>
                                      </p:to>
                                    </p:set>
                                  </p:childTnLst>
                                </p:cTn>
                              </p:par>
                              <p:par>
                                <p:cTn id="264" presetID="1" presetClass="exit" presetSubtype="0" fill="hold" grpId="2" nodeType="withEffect">
                                  <p:stCondLst>
                                    <p:cond delay="0"/>
                                  </p:stCondLst>
                                  <p:childTnLst>
                                    <p:set>
                                      <p:cBhvr>
                                        <p:cTn id="265" dur="1" fill="hold">
                                          <p:stCondLst>
                                            <p:cond delay="0"/>
                                          </p:stCondLst>
                                        </p:cTn>
                                        <p:tgtEl>
                                          <p:spTgt spid="82"/>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0"/>
                                          </p:stCondLst>
                                        </p:cTn>
                                        <p:tgtEl>
                                          <p:spTgt spid="85"/>
                                        </p:tgtEl>
                                        <p:attrNameLst>
                                          <p:attrName>style.visibility</p:attrName>
                                        </p:attrNameLst>
                                      </p:cBhvr>
                                      <p:to>
                                        <p:strVal val="hidden"/>
                                      </p:to>
                                    </p:set>
                                  </p:childTnLst>
                                </p:cTn>
                              </p:par>
                            </p:childTnLst>
                          </p:cTn>
                        </p:par>
                      </p:childTnLst>
                    </p:cTn>
                  </p:par>
                  <p:par>
                    <p:cTn id="268" fill="hold">
                      <p:stCondLst>
                        <p:cond delay="indefinite"/>
                      </p:stCondLst>
                      <p:childTnLst>
                        <p:par>
                          <p:cTn id="269" fill="hold">
                            <p:stCondLst>
                              <p:cond delay="0"/>
                            </p:stCondLst>
                            <p:childTnLst>
                              <p:par>
                                <p:cTn id="270" presetID="1" presetClass="exit" presetSubtype="0" fill="hold" grpId="1" nodeType="clickEffect">
                                  <p:stCondLst>
                                    <p:cond delay="0"/>
                                  </p:stCondLst>
                                  <p:childTnLst>
                                    <p:set>
                                      <p:cBhvr>
                                        <p:cTn id="271" dur="1" fill="hold">
                                          <p:stCondLst>
                                            <p:cond delay="0"/>
                                          </p:stCondLst>
                                        </p:cTn>
                                        <p:tgtEl>
                                          <p:spTgt spid="73"/>
                                        </p:tgtEl>
                                        <p:attrNameLst>
                                          <p:attrName>style.visibility</p:attrName>
                                        </p:attrNameLst>
                                      </p:cBhvr>
                                      <p:to>
                                        <p:strVal val="hidden"/>
                                      </p:to>
                                    </p:set>
                                  </p:childTnLst>
                                </p:cTn>
                              </p:par>
                              <p:par>
                                <p:cTn id="272" presetID="1" presetClass="entr" presetSubtype="0" fill="hold" grpId="0" nodeType="withEffect">
                                  <p:stCondLst>
                                    <p:cond delay="0"/>
                                  </p:stCondLst>
                                  <p:childTnLst>
                                    <p:set>
                                      <p:cBhvr>
                                        <p:cTn id="273" dur="1" fill="hold">
                                          <p:stCondLst>
                                            <p:cond delay="0"/>
                                          </p:stCondLst>
                                        </p:cTn>
                                        <p:tgtEl>
                                          <p:spTgt spid="48"/>
                                        </p:tgtEl>
                                        <p:attrNameLst>
                                          <p:attrName>style.visibility</p:attrName>
                                        </p:attrNameLst>
                                      </p:cBhvr>
                                      <p:to>
                                        <p:strVal val="visible"/>
                                      </p:to>
                                    </p:set>
                                  </p:childTnLst>
                                </p:cTn>
                              </p:par>
                            </p:childTnLst>
                          </p:cTn>
                        </p:par>
                      </p:childTnLst>
                    </p:cTn>
                  </p:par>
                  <p:par>
                    <p:cTn id="274" fill="hold">
                      <p:stCondLst>
                        <p:cond delay="indefinite"/>
                      </p:stCondLst>
                      <p:childTnLst>
                        <p:par>
                          <p:cTn id="275" fill="hold">
                            <p:stCondLst>
                              <p:cond delay="0"/>
                            </p:stCondLst>
                            <p:childTnLst>
                              <p:par>
                                <p:cTn id="276" presetID="1" presetClass="exit" presetSubtype="0" fill="hold" grpId="1" nodeType="clickEffect">
                                  <p:stCondLst>
                                    <p:cond delay="0"/>
                                  </p:stCondLst>
                                  <p:childTnLst>
                                    <p:set>
                                      <p:cBhvr>
                                        <p:cTn id="277" dur="1" fill="hold">
                                          <p:stCondLst>
                                            <p:cond delay="0"/>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animBg="1"/>
      <p:bldP spid="29" grpId="0" animBg="1"/>
      <p:bldP spid="31" grpId="0" animBg="1"/>
      <p:bldP spid="32" grpId="0" animBg="1"/>
      <p:bldP spid="33" grpId="0" animBg="1"/>
      <p:bldP spid="37" grpId="0" animBg="1"/>
      <p:bldP spid="38" grpId="0" animBg="1"/>
      <p:bldP spid="41" grpId="0" animBg="1"/>
      <p:bldP spid="43" grpId="0" animBg="1"/>
      <p:bldP spid="45" grpId="0" animBg="1"/>
      <p:bldP spid="47" grpId="0" animBg="1"/>
      <p:bldP spid="48" grpId="0" animBg="1"/>
      <p:bldP spid="51" grpId="0" animBg="1"/>
      <p:bldP spid="56" grpId="0" animBg="1"/>
      <p:bldP spid="56" grpId="1" animBg="1"/>
      <p:bldP spid="58" grpId="0" animBg="1"/>
      <p:bldP spid="58" grpId="1" animBg="1"/>
      <p:bldP spid="59" grpId="0" animBg="1"/>
      <p:bldP spid="59"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8" grpId="0" animBg="1"/>
      <p:bldP spid="68" grpId="1" animBg="1"/>
      <p:bldP spid="70" grpId="0" animBg="1"/>
      <p:bldP spid="70" grpId="1" animBg="1"/>
      <p:bldP spid="71" grpId="0" animBg="1"/>
      <p:bldP spid="71" grpId="1" animBg="1"/>
      <p:bldP spid="72" grpId="0" animBg="1"/>
      <p:bldP spid="72" grpId="1" animBg="1"/>
      <p:bldP spid="73" grpId="0" animBg="1"/>
      <p:bldP spid="73" grpId="1" animBg="1"/>
      <p:bldP spid="7170" grpId="0" animBg="1"/>
      <p:bldP spid="7170"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2" grpId="2" animBg="1"/>
      <p:bldP spid="83" grpId="0" animBg="1"/>
      <p:bldP spid="83" grpId="1" animBg="1"/>
      <p:bldP spid="84" grpId="0" animBg="1"/>
      <p:bldP spid="84" grpId="1" animBg="1"/>
      <p:bldP spid="85" grpId="0" animBg="1"/>
      <p:bldP spid="85" grpId="1" animBg="1"/>
      <p:bldP spid="86" grpId="0" animBg="1"/>
      <p:bldP spid="86"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8"/>
            <a:ext cx="7808976" cy="1088136"/>
          </a:xfrm>
        </p:spPr>
        <p:txBody>
          <a:bodyPr>
            <a:normAutofit fontScale="90000"/>
          </a:bodyPr>
          <a:lstStyle/>
          <a:p>
            <a:r>
              <a:rPr lang="en-US" b="1" dirty="0"/>
              <a:t>UNIFORM-COST SEARCH:</a:t>
            </a:r>
            <a:br>
              <a:rPr lang="en-US" b="1" dirty="0"/>
            </a:br>
            <a:r>
              <a:rPr lang="en-US" b="1" dirty="0"/>
              <a:t>ILLUSTRATION</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98" y="2119313"/>
            <a:ext cx="8796090" cy="3699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9332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2224"/>
            <a:ext cx="7808976" cy="1088136"/>
          </a:xfrm>
        </p:spPr>
        <p:txBody>
          <a:bodyPr>
            <a:normAutofit fontScale="90000"/>
          </a:bodyPr>
          <a:lstStyle/>
          <a:p>
            <a:r>
              <a:rPr lang="en-US" b="1" dirty="0"/>
              <a:t>UNIFORM-COST SEARCH:</a:t>
            </a:r>
            <a:br>
              <a:rPr lang="en-US" b="1" dirty="0"/>
            </a:br>
            <a:r>
              <a:rPr lang="en-US" b="1" dirty="0"/>
              <a:t>OPTIMALITY</a:t>
            </a:r>
            <a:endParaRPr lang="en-US" dirty="0"/>
          </a:p>
        </p:txBody>
      </p:sp>
      <p:sp>
        <p:nvSpPr>
          <p:cNvPr id="3" name="Rectangle 2">
            <a:extLst>
              <a:ext uri="{FF2B5EF4-FFF2-40B4-BE49-F238E27FC236}">
                <a16:creationId xmlns:a16="http://schemas.microsoft.com/office/drawing/2014/main" id="{988F1F89-704E-4A06-B48B-1E2E38E3806C}"/>
              </a:ext>
            </a:extLst>
          </p:cNvPr>
          <p:cNvSpPr/>
          <p:nvPr/>
        </p:nvSpPr>
        <p:spPr>
          <a:xfrm>
            <a:off x="203982" y="2097316"/>
            <a:ext cx="8940018" cy="707886"/>
          </a:xfrm>
          <a:prstGeom prst="rect">
            <a:avLst/>
          </a:prstGeom>
        </p:spPr>
        <p:txBody>
          <a:bodyPr wrap="square">
            <a:spAutoFit/>
          </a:bodyPr>
          <a:lstStyle/>
          <a:p>
            <a:pPr marL="342900" indent="-342900">
              <a:buFont typeface="Arial" panose="020B0604020202020204" pitchFamily="34" charset="0"/>
              <a:buChar char="•"/>
            </a:pPr>
            <a:r>
              <a:rPr lang="en-US" sz="2000" dirty="0"/>
              <a:t>Observe that whenever uniform-cost search selects a </a:t>
            </a:r>
            <a:r>
              <a:rPr lang="en-US" sz="2000" b="1" dirty="0"/>
              <a:t>node n </a:t>
            </a:r>
            <a:r>
              <a:rPr lang="en-US" sz="2000" dirty="0"/>
              <a:t>for expansion, the </a:t>
            </a:r>
            <a:r>
              <a:rPr lang="en-US" sz="2000" dirty="0">
                <a:solidFill>
                  <a:srgbClr val="FF0000"/>
                </a:solidFill>
              </a:rPr>
              <a:t>optimal</a:t>
            </a:r>
            <a:r>
              <a:rPr lang="en-US" sz="2000" dirty="0"/>
              <a:t> path to that node has been found.</a:t>
            </a:r>
          </a:p>
        </p:txBody>
      </p:sp>
      <p:sp>
        <p:nvSpPr>
          <p:cNvPr id="4" name="Rectangle 3">
            <a:extLst>
              <a:ext uri="{FF2B5EF4-FFF2-40B4-BE49-F238E27FC236}">
                <a16:creationId xmlns:a16="http://schemas.microsoft.com/office/drawing/2014/main" id="{1861D946-7153-4AE7-8087-EE6B75735202}"/>
              </a:ext>
            </a:extLst>
          </p:cNvPr>
          <p:cNvSpPr/>
          <p:nvPr/>
        </p:nvSpPr>
        <p:spPr>
          <a:xfrm>
            <a:off x="467751" y="2778543"/>
            <a:ext cx="8412480" cy="1015663"/>
          </a:xfrm>
          <a:prstGeom prst="rect">
            <a:avLst/>
          </a:prstGeom>
        </p:spPr>
        <p:txBody>
          <a:bodyPr wrap="square">
            <a:spAutoFit/>
          </a:bodyPr>
          <a:lstStyle/>
          <a:p>
            <a:pPr marL="342900" indent="-342900" algn="just">
              <a:buFont typeface="Arial" panose="020B0604020202020204" pitchFamily="34" charset="0"/>
              <a:buChar char="•"/>
            </a:pPr>
            <a:r>
              <a:rPr lang="en-US" sz="2000" dirty="0"/>
              <a:t>Were this not the case, there would have to be another frontier </a:t>
            </a:r>
            <a:r>
              <a:rPr lang="en-US" sz="2000" b="1" dirty="0"/>
              <a:t>node n’ </a:t>
            </a:r>
            <a:r>
              <a:rPr lang="en-US" sz="1200" b="1" dirty="0"/>
              <a:t> </a:t>
            </a:r>
            <a:r>
              <a:rPr lang="en-US" sz="2000" dirty="0"/>
              <a:t>on the optimal path from the </a:t>
            </a:r>
            <a:r>
              <a:rPr lang="en-US" sz="2000" b="1" dirty="0"/>
              <a:t>start node to n, n’</a:t>
            </a:r>
            <a:r>
              <a:rPr lang="en-US" sz="2000" dirty="0"/>
              <a:t> would have lower g-cost than n and would have been selected first</a:t>
            </a:r>
            <a:endParaRPr lang="en-US" sz="2000" b="1" dirty="0"/>
          </a:p>
        </p:txBody>
      </p:sp>
      <p:sp>
        <p:nvSpPr>
          <p:cNvPr id="5" name="Rectangle 4">
            <a:extLst>
              <a:ext uri="{FF2B5EF4-FFF2-40B4-BE49-F238E27FC236}">
                <a16:creationId xmlns:a16="http://schemas.microsoft.com/office/drawing/2014/main" id="{9E09E546-734D-458C-86C8-68959B273D15}"/>
              </a:ext>
            </a:extLst>
          </p:cNvPr>
          <p:cNvSpPr/>
          <p:nvPr/>
        </p:nvSpPr>
        <p:spPr>
          <a:xfrm>
            <a:off x="130127" y="4096500"/>
            <a:ext cx="8588326"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Then, because step costs are nonnegative, paths never get shorter as nodes are added</a:t>
            </a:r>
          </a:p>
        </p:txBody>
      </p:sp>
      <p:sp>
        <p:nvSpPr>
          <p:cNvPr id="6" name="Rectangle 5">
            <a:extLst>
              <a:ext uri="{FF2B5EF4-FFF2-40B4-BE49-F238E27FC236}">
                <a16:creationId xmlns:a16="http://schemas.microsoft.com/office/drawing/2014/main" id="{8888D10F-7CF4-4CDD-9822-2BB64830287D}"/>
              </a:ext>
            </a:extLst>
          </p:cNvPr>
          <p:cNvSpPr/>
          <p:nvPr/>
        </p:nvSpPr>
        <p:spPr>
          <a:xfrm>
            <a:off x="0" y="5123702"/>
            <a:ext cx="9070145" cy="1077218"/>
          </a:xfrm>
          <a:prstGeom prst="rect">
            <a:avLst/>
          </a:prstGeom>
        </p:spPr>
        <p:txBody>
          <a:bodyPr wrap="square">
            <a:spAutoFit/>
          </a:bodyPr>
          <a:lstStyle/>
          <a:p>
            <a:r>
              <a:rPr lang="en-US" sz="2000" dirty="0"/>
              <a:t>These two facts together imply that </a:t>
            </a:r>
          </a:p>
          <a:p>
            <a:r>
              <a:rPr lang="en-US" sz="2400" b="1" i="1" dirty="0"/>
              <a:t>uniform-cost search expands nodes in order of their optimal path cost. </a:t>
            </a:r>
          </a:p>
          <a:p>
            <a:r>
              <a:rPr lang="en-US" sz="2000" dirty="0"/>
              <a:t>Hence, the first goal node selected for expansion must be the optimal solution.</a:t>
            </a:r>
          </a:p>
        </p:txBody>
      </p:sp>
    </p:spTree>
    <p:extLst>
      <p:ext uri="{BB962C8B-B14F-4D97-AF65-F5344CB8AC3E}">
        <p14:creationId xmlns:p14="http://schemas.microsoft.com/office/powerpoint/2010/main" val="1023461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2223"/>
            <a:ext cx="7808976" cy="1088136"/>
          </a:xfrm>
        </p:spPr>
        <p:txBody>
          <a:bodyPr>
            <a:normAutofit fontScale="90000"/>
          </a:bodyPr>
          <a:lstStyle/>
          <a:p>
            <a:r>
              <a:rPr lang="en-US" b="1" dirty="0"/>
              <a:t>UNIFORM-COST SEARCH:</a:t>
            </a:r>
            <a:br>
              <a:rPr lang="en-US" b="1" dirty="0"/>
            </a:br>
            <a:r>
              <a:rPr lang="en-US" b="1" dirty="0"/>
              <a:t>COMPLETENESS &amp; COMPLEXITY</a:t>
            </a:r>
            <a:endParaRPr lang="en-US" dirty="0"/>
          </a:p>
        </p:txBody>
      </p:sp>
      <p:sp>
        <p:nvSpPr>
          <p:cNvPr id="7" name="Rectangle 6">
            <a:extLst>
              <a:ext uri="{FF2B5EF4-FFF2-40B4-BE49-F238E27FC236}">
                <a16:creationId xmlns:a16="http://schemas.microsoft.com/office/drawing/2014/main" id="{F2F6AB66-51D4-4E33-B4C4-30BEF3A79E34}"/>
              </a:ext>
            </a:extLst>
          </p:cNvPr>
          <p:cNvSpPr/>
          <p:nvPr/>
        </p:nvSpPr>
        <p:spPr>
          <a:xfrm>
            <a:off x="218049" y="2109054"/>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FF0000"/>
                </a:solidFill>
              </a:rPr>
              <a:t>Completeness is guaranteed </a:t>
            </a:r>
            <a:r>
              <a:rPr lang="en-US" sz="2000" dirty="0"/>
              <a:t>provided the cost of every step exceeds some small positive constant </a:t>
            </a:r>
            <a:r>
              <a:rPr lang="el-GR" sz="2000" dirty="0"/>
              <a:t>ε</a:t>
            </a:r>
            <a:r>
              <a:rPr lang="en-US" sz="2000" dirty="0"/>
              <a:t>.</a:t>
            </a:r>
          </a:p>
        </p:txBody>
      </p:sp>
      <p:sp>
        <p:nvSpPr>
          <p:cNvPr id="8" name="Rectangle 7">
            <a:extLst>
              <a:ext uri="{FF2B5EF4-FFF2-40B4-BE49-F238E27FC236}">
                <a16:creationId xmlns:a16="http://schemas.microsoft.com/office/drawing/2014/main" id="{D0C779FE-93CB-4F5C-9E98-A9DDC0C0BBDF}"/>
              </a:ext>
            </a:extLst>
          </p:cNvPr>
          <p:cNvSpPr/>
          <p:nvPr/>
        </p:nvSpPr>
        <p:spPr>
          <a:xfrm>
            <a:off x="218049" y="2967335"/>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t>Uniform-cost search is guided by path costs rather than depths, so its complexity is not easily characterized in terms of b and d.</a:t>
            </a:r>
          </a:p>
        </p:txBody>
      </p:sp>
      <p:sp>
        <p:nvSpPr>
          <p:cNvPr id="9" name="Rectangle 8">
            <a:extLst>
              <a:ext uri="{FF2B5EF4-FFF2-40B4-BE49-F238E27FC236}">
                <a16:creationId xmlns:a16="http://schemas.microsoft.com/office/drawing/2014/main" id="{2A759A59-D3F8-467D-8C64-85B3CE2837FA}"/>
              </a:ext>
            </a:extLst>
          </p:cNvPr>
          <p:cNvSpPr/>
          <p:nvPr/>
        </p:nvSpPr>
        <p:spPr>
          <a:xfrm>
            <a:off x="218049" y="3824668"/>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t>Instead, let C* be the cost of the optimal solution, and assume that every action costs at least </a:t>
            </a:r>
            <a:r>
              <a:rPr lang="el-GR" sz="2000" dirty="0"/>
              <a:t>ε</a:t>
            </a:r>
            <a:r>
              <a:rPr lang="en-US" sz="2000" dirty="0"/>
              <a:t> .</a:t>
            </a:r>
          </a:p>
        </p:txBody>
      </p:sp>
      <p:sp>
        <p:nvSpPr>
          <p:cNvPr id="10" name="Rectangle 9">
            <a:extLst>
              <a:ext uri="{FF2B5EF4-FFF2-40B4-BE49-F238E27FC236}">
                <a16:creationId xmlns:a16="http://schemas.microsoft.com/office/drawing/2014/main" id="{D76238E7-5D6A-429E-9A3D-6B2100782644}"/>
              </a:ext>
            </a:extLst>
          </p:cNvPr>
          <p:cNvSpPr/>
          <p:nvPr/>
        </p:nvSpPr>
        <p:spPr>
          <a:xfrm>
            <a:off x="218049" y="4681053"/>
            <a:ext cx="8419514"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Then the algorithm’s worst-case time and space complexity is </a:t>
            </a:r>
            <a:r>
              <a:rPr lang="en-US" sz="2000" b="1" dirty="0"/>
              <a:t>O(b </a:t>
            </a:r>
            <a:r>
              <a:rPr lang="en-US" sz="2000" b="1" baseline="30000" dirty="0"/>
              <a:t>1+[C*/</a:t>
            </a:r>
            <a:r>
              <a:rPr lang="el-GR" sz="2000" b="1" baseline="30000" dirty="0"/>
              <a:t>ε</a:t>
            </a:r>
            <a:r>
              <a:rPr lang="en-US" sz="2000" b="1" baseline="30000" dirty="0"/>
              <a:t>]</a:t>
            </a:r>
            <a:r>
              <a:rPr lang="en-US" sz="2000" b="1" dirty="0"/>
              <a:t>)</a:t>
            </a:r>
            <a:r>
              <a:rPr lang="en-US" sz="2000" dirty="0"/>
              <a:t>, which can be much greater than b</a:t>
            </a:r>
            <a:r>
              <a:rPr lang="en-US" sz="2000" baseline="30000" dirty="0"/>
              <a:t>d</a:t>
            </a:r>
            <a:r>
              <a:rPr lang="en-US" sz="2000" dirty="0"/>
              <a:t>.</a:t>
            </a:r>
          </a:p>
        </p:txBody>
      </p:sp>
      <p:sp>
        <p:nvSpPr>
          <p:cNvPr id="11" name="Rectangle 10">
            <a:extLst>
              <a:ext uri="{FF2B5EF4-FFF2-40B4-BE49-F238E27FC236}">
                <a16:creationId xmlns:a16="http://schemas.microsoft.com/office/drawing/2014/main" id="{71D9CDE4-D081-46A9-BB24-84E9E9EE3D68}"/>
              </a:ext>
            </a:extLst>
          </p:cNvPr>
          <p:cNvSpPr/>
          <p:nvPr/>
        </p:nvSpPr>
        <p:spPr>
          <a:xfrm>
            <a:off x="218049" y="5512426"/>
            <a:ext cx="8616462" cy="400110"/>
          </a:xfrm>
          <a:prstGeom prst="rect">
            <a:avLst/>
          </a:prstGeom>
        </p:spPr>
        <p:txBody>
          <a:bodyPr wrap="square">
            <a:spAutoFit/>
          </a:bodyPr>
          <a:lstStyle/>
          <a:p>
            <a:pPr marL="342900" indent="-342900" algn="just">
              <a:buFont typeface="Arial" panose="020B0604020202020204" pitchFamily="34" charset="0"/>
              <a:buChar char="•"/>
            </a:pPr>
            <a:r>
              <a:rPr lang="en-US" sz="2000" dirty="0"/>
              <a:t>When all step costs are equal, </a:t>
            </a:r>
            <a:r>
              <a:rPr lang="en-US" sz="2000" b="1" dirty="0"/>
              <a:t>b </a:t>
            </a:r>
            <a:r>
              <a:rPr lang="en-US" sz="2000" b="1" baseline="30000" dirty="0"/>
              <a:t>1+ [C∗/</a:t>
            </a:r>
            <a:r>
              <a:rPr lang="el-GR" sz="2000" b="1" baseline="30000" dirty="0"/>
              <a:t>ε</a:t>
            </a:r>
            <a:r>
              <a:rPr lang="en-US" sz="2000" b="1" baseline="30000" dirty="0"/>
              <a:t>]</a:t>
            </a:r>
            <a:r>
              <a:rPr lang="en-US" sz="2000" dirty="0"/>
              <a:t> is just </a:t>
            </a:r>
            <a:r>
              <a:rPr lang="en-US" sz="2000" b="1" dirty="0"/>
              <a:t>b</a:t>
            </a:r>
            <a:r>
              <a:rPr lang="en-US" sz="2000" b="1" baseline="30000" dirty="0"/>
              <a:t>d+1</a:t>
            </a:r>
            <a:r>
              <a:rPr lang="en-US" sz="2000" dirty="0"/>
              <a:t>.</a:t>
            </a:r>
          </a:p>
        </p:txBody>
      </p:sp>
    </p:spTree>
    <p:extLst>
      <p:ext uri="{BB962C8B-B14F-4D97-AF65-F5344CB8AC3E}">
        <p14:creationId xmlns:p14="http://schemas.microsoft.com/office/powerpoint/2010/main" val="2348205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574946"/>
            <a:ext cx="7808976" cy="1088136"/>
          </a:xfrm>
        </p:spPr>
        <p:txBody>
          <a:bodyPr/>
          <a:lstStyle/>
          <a:p>
            <a:r>
              <a:rPr lang="en-US" b="1" dirty="0"/>
              <a:t>DEPTH-FIRST SEARCH</a:t>
            </a:r>
            <a:endParaRPr lang="en-US" dirty="0"/>
          </a:p>
        </p:txBody>
      </p:sp>
      <p:sp>
        <p:nvSpPr>
          <p:cNvPr id="7" name="Rectangle 6">
            <a:extLst>
              <a:ext uri="{FF2B5EF4-FFF2-40B4-BE49-F238E27FC236}">
                <a16:creationId xmlns:a16="http://schemas.microsoft.com/office/drawing/2014/main" id="{6FD11CC5-41C7-46CC-BA70-0720FFB7F6F5}"/>
              </a:ext>
            </a:extLst>
          </p:cNvPr>
          <p:cNvSpPr/>
          <p:nvPr/>
        </p:nvSpPr>
        <p:spPr>
          <a:xfrm>
            <a:off x="175846" y="2028989"/>
            <a:ext cx="8771206" cy="707886"/>
          </a:xfrm>
          <a:prstGeom prst="rect">
            <a:avLst/>
          </a:prstGeom>
        </p:spPr>
        <p:txBody>
          <a:bodyPr wrap="square">
            <a:spAutoFit/>
          </a:bodyPr>
          <a:lstStyle/>
          <a:p>
            <a:pPr algn="just"/>
            <a:r>
              <a:rPr lang="en-US" sz="2000" b="1" dirty="0"/>
              <a:t>Depth-first search </a:t>
            </a:r>
            <a:r>
              <a:rPr lang="en-US" sz="2000" dirty="0"/>
              <a:t>always expands the </a:t>
            </a:r>
            <a:r>
              <a:rPr lang="en-US" sz="2000" i="1" dirty="0"/>
              <a:t>deepest </a:t>
            </a:r>
            <a:r>
              <a:rPr lang="en-US" sz="2000" dirty="0"/>
              <a:t>node in the current frontier of the search tree.</a:t>
            </a:r>
          </a:p>
        </p:txBody>
      </p:sp>
      <p:sp>
        <p:nvSpPr>
          <p:cNvPr id="8" name="Rectangle 7">
            <a:extLst>
              <a:ext uri="{FF2B5EF4-FFF2-40B4-BE49-F238E27FC236}">
                <a16:creationId xmlns:a16="http://schemas.microsoft.com/office/drawing/2014/main" id="{34687DE1-8A2E-4D59-814B-E510AB4BB671}"/>
              </a:ext>
            </a:extLst>
          </p:cNvPr>
          <p:cNvSpPr/>
          <p:nvPr/>
        </p:nvSpPr>
        <p:spPr>
          <a:xfrm>
            <a:off x="175845" y="3016506"/>
            <a:ext cx="8771205" cy="707886"/>
          </a:xfrm>
          <a:prstGeom prst="rect">
            <a:avLst/>
          </a:prstGeom>
        </p:spPr>
        <p:txBody>
          <a:bodyPr wrap="square">
            <a:spAutoFit/>
          </a:bodyPr>
          <a:lstStyle/>
          <a:p>
            <a:pPr algn="just"/>
            <a:r>
              <a:rPr lang="en-US" sz="2000" dirty="0"/>
              <a:t>The search proceeds immediately to the deepest level of the search tree, where the nodes have no successors</a:t>
            </a:r>
          </a:p>
        </p:txBody>
      </p:sp>
      <p:sp>
        <p:nvSpPr>
          <p:cNvPr id="9" name="Rectangle 8">
            <a:extLst>
              <a:ext uri="{FF2B5EF4-FFF2-40B4-BE49-F238E27FC236}">
                <a16:creationId xmlns:a16="http://schemas.microsoft.com/office/drawing/2014/main" id="{4B50FFE6-0C42-4191-94EC-9414CFD28790}"/>
              </a:ext>
            </a:extLst>
          </p:cNvPr>
          <p:cNvSpPr/>
          <p:nvPr/>
        </p:nvSpPr>
        <p:spPr>
          <a:xfrm>
            <a:off x="175844" y="4008848"/>
            <a:ext cx="8771206" cy="707886"/>
          </a:xfrm>
          <a:prstGeom prst="rect">
            <a:avLst/>
          </a:prstGeom>
        </p:spPr>
        <p:txBody>
          <a:bodyPr wrap="square">
            <a:spAutoFit/>
          </a:bodyPr>
          <a:lstStyle/>
          <a:p>
            <a:pPr algn="just"/>
            <a:r>
              <a:rPr lang="en-US" sz="2000" dirty="0"/>
              <a:t>As those nodes are expanded, they are dropped from the frontier, so then the search “backs up” to the next deepest node that still has unexplored successors.</a:t>
            </a:r>
          </a:p>
        </p:txBody>
      </p:sp>
      <p:sp>
        <p:nvSpPr>
          <p:cNvPr id="10" name="Rectangle 9">
            <a:extLst>
              <a:ext uri="{FF2B5EF4-FFF2-40B4-BE49-F238E27FC236}">
                <a16:creationId xmlns:a16="http://schemas.microsoft.com/office/drawing/2014/main" id="{BA1C5D82-B3F8-4639-B356-C55E9CFDB67A}"/>
              </a:ext>
            </a:extLst>
          </p:cNvPr>
          <p:cNvSpPr/>
          <p:nvPr/>
        </p:nvSpPr>
        <p:spPr>
          <a:xfrm>
            <a:off x="175845" y="5031100"/>
            <a:ext cx="8391379" cy="707886"/>
          </a:xfrm>
          <a:prstGeom prst="rect">
            <a:avLst/>
          </a:prstGeom>
        </p:spPr>
        <p:txBody>
          <a:bodyPr wrap="square">
            <a:spAutoFit/>
          </a:bodyPr>
          <a:lstStyle/>
          <a:p>
            <a:pPr algn="just"/>
            <a:r>
              <a:rPr lang="en-US" sz="2000" dirty="0"/>
              <a:t>The depth-first search algorithm is an instance of the graph-search algorithm, where it uses a LIFO queue</a:t>
            </a:r>
          </a:p>
        </p:txBody>
      </p:sp>
    </p:spTree>
    <p:extLst>
      <p:ext uri="{BB962C8B-B14F-4D97-AF65-F5344CB8AC3E}">
        <p14:creationId xmlns:p14="http://schemas.microsoft.com/office/powerpoint/2010/main" val="2867060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660021"/>
            <a:ext cx="7808976" cy="1088136"/>
          </a:xfrm>
        </p:spPr>
        <p:txBody>
          <a:bodyPr>
            <a:normAutofit fontScale="90000"/>
          </a:bodyPr>
          <a:lstStyle/>
          <a:p>
            <a:r>
              <a:rPr lang="en-US" b="1" dirty="0"/>
              <a:t>DEPTH-FIRST SEARCH:</a:t>
            </a:r>
            <a:br>
              <a:rPr lang="en-US" b="1" dirty="0"/>
            </a:br>
            <a:r>
              <a:rPr lang="en-US" b="1" dirty="0"/>
              <a:t>SEARCH TREE</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67" y="2424113"/>
            <a:ext cx="8429625"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67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660021"/>
            <a:ext cx="7808976" cy="1088136"/>
          </a:xfrm>
        </p:spPr>
        <p:txBody>
          <a:bodyPr>
            <a:normAutofit fontScale="90000"/>
          </a:bodyPr>
          <a:lstStyle/>
          <a:p>
            <a:r>
              <a:rPr lang="en-US" b="1" dirty="0"/>
              <a:t>DEPTH-FIRST SEARCH:</a:t>
            </a:r>
            <a:br>
              <a:rPr lang="en-US" b="1" dirty="0"/>
            </a:br>
            <a:r>
              <a:rPr lang="en-US" b="1" dirty="0"/>
              <a:t>SEARCH TREE</a:t>
            </a:r>
            <a:endParaRPr lang="en-US" dirty="0"/>
          </a:p>
        </p:txBody>
      </p:sp>
      <p:pic>
        <p:nvPicPr>
          <p:cNvPr id="921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9849" y="2105890"/>
            <a:ext cx="8229600" cy="4447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323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645953"/>
            <a:ext cx="8849268" cy="1088136"/>
          </a:xfrm>
        </p:spPr>
        <p:txBody>
          <a:bodyPr>
            <a:normAutofit fontScale="90000"/>
          </a:bodyPr>
          <a:lstStyle/>
          <a:p>
            <a:r>
              <a:rPr lang="en-US" b="1" dirty="0"/>
              <a:t>DEPTH-FIRST SEARCH:</a:t>
            </a:r>
            <a:br>
              <a:rPr lang="en-US" b="1" dirty="0"/>
            </a:br>
            <a:r>
              <a:rPr lang="en-US" sz="3600" b="1" dirty="0"/>
              <a:t>Optimality, Complexity, Completeness</a:t>
            </a:r>
            <a:endParaRPr lang="en-US" dirty="0"/>
          </a:p>
        </p:txBody>
      </p:sp>
      <p:sp>
        <p:nvSpPr>
          <p:cNvPr id="3" name="Rectangle 2">
            <a:extLst>
              <a:ext uri="{FF2B5EF4-FFF2-40B4-BE49-F238E27FC236}">
                <a16:creationId xmlns:a16="http://schemas.microsoft.com/office/drawing/2014/main" id="{A41FF41E-F970-4664-A27A-D2EFEF563A9F}"/>
              </a:ext>
            </a:extLst>
          </p:cNvPr>
          <p:cNvSpPr/>
          <p:nvPr/>
        </p:nvSpPr>
        <p:spPr>
          <a:xfrm>
            <a:off x="147366" y="2031333"/>
            <a:ext cx="8849268" cy="646331"/>
          </a:xfrm>
          <a:prstGeom prst="rect">
            <a:avLst/>
          </a:prstGeom>
        </p:spPr>
        <p:txBody>
          <a:bodyPr wrap="square">
            <a:spAutoFit/>
          </a:bodyPr>
          <a:lstStyle/>
          <a:p>
            <a:pPr algn="just"/>
            <a:r>
              <a:rPr lang="en-US" dirty="0"/>
              <a:t>The graph-search version is </a:t>
            </a:r>
            <a:r>
              <a:rPr lang="en-US" b="1" dirty="0"/>
              <a:t>complete</a:t>
            </a:r>
            <a:r>
              <a:rPr lang="en-US" dirty="0"/>
              <a:t> in finite state spaces because it will eventually expand every node. The tree-search version, on the other hand, is </a:t>
            </a:r>
            <a:r>
              <a:rPr lang="en-US" b="1" i="1" dirty="0"/>
              <a:t>not </a:t>
            </a:r>
            <a:r>
              <a:rPr lang="en-US" b="1" dirty="0"/>
              <a:t>complete</a:t>
            </a:r>
          </a:p>
        </p:txBody>
      </p:sp>
      <p:sp>
        <p:nvSpPr>
          <p:cNvPr id="4" name="Rectangle 3">
            <a:extLst>
              <a:ext uri="{FF2B5EF4-FFF2-40B4-BE49-F238E27FC236}">
                <a16:creationId xmlns:a16="http://schemas.microsoft.com/office/drawing/2014/main" id="{8D994547-F7B7-4B20-ACFE-599572F6AA12}"/>
              </a:ext>
            </a:extLst>
          </p:cNvPr>
          <p:cNvSpPr/>
          <p:nvPr/>
        </p:nvSpPr>
        <p:spPr>
          <a:xfrm>
            <a:off x="147366" y="2876954"/>
            <a:ext cx="8996634" cy="1200329"/>
          </a:xfrm>
          <a:prstGeom prst="rect">
            <a:avLst/>
          </a:prstGeom>
        </p:spPr>
        <p:txBody>
          <a:bodyPr wrap="square">
            <a:spAutoFit/>
          </a:bodyPr>
          <a:lstStyle/>
          <a:p>
            <a:pPr algn="just"/>
            <a:r>
              <a:rPr lang="en-US" dirty="0"/>
              <a:t>Both versions are </a:t>
            </a:r>
            <a:r>
              <a:rPr lang="en-US" b="1" dirty="0"/>
              <a:t>nonoptimal</a:t>
            </a:r>
            <a:r>
              <a:rPr lang="en-US" dirty="0"/>
              <a:t>. For example, in Figure 3.16, depth first search will explore the entire left subtree even if node C is a goal node. If node J were also a goal node, then depth-first search would return it as a solution instead of C, which would be a better solution; hence, depth-first search is not optimal.</a:t>
            </a:r>
          </a:p>
        </p:txBody>
      </p:sp>
      <p:sp>
        <p:nvSpPr>
          <p:cNvPr id="5" name="Rectangle 4">
            <a:extLst>
              <a:ext uri="{FF2B5EF4-FFF2-40B4-BE49-F238E27FC236}">
                <a16:creationId xmlns:a16="http://schemas.microsoft.com/office/drawing/2014/main" id="{472E4D49-3765-4A20-9A37-97B0A2473E4C}"/>
              </a:ext>
            </a:extLst>
          </p:cNvPr>
          <p:cNvSpPr/>
          <p:nvPr/>
        </p:nvSpPr>
        <p:spPr>
          <a:xfrm>
            <a:off x="147366" y="4363428"/>
            <a:ext cx="8849268" cy="646331"/>
          </a:xfrm>
          <a:prstGeom prst="rect">
            <a:avLst/>
          </a:prstGeom>
        </p:spPr>
        <p:txBody>
          <a:bodyPr wrap="square">
            <a:spAutoFit/>
          </a:bodyPr>
          <a:lstStyle/>
          <a:p>
            <a:pPr algn="just"/>
            <a:r>
              <a:rPr lang="en-US" dirty="0"/>
              <a:t>A depth-first tree search, may generate all of the </a:t>
            </a:r>
            <a:r>
              <a:rPr lang="en-US" b="1" dirty="0"/>
              <a:t>O(</a:t>
            </a:r>
            <a:r>
              <a:rPr lang="en-US" b="1" dirty="0" err="1"/>
              <a:t>b</a:t>
            </a:r>
            <a:r>
              <a:rPr lang="en-US" b="1" baseline="30000" dirty="0" err="1"/>
              <a:t>m</a:t>
            </a:r>
            <a:r>
              <a:rPr lang="en-US" b="1" dirty="0"/>
              <a:t>) </a:t>
            </a:r>
            <a:r>
              <a:rPr lang="en-US" dirty="0"/>
              <a:t>nodes in the search tree, where </a:t>
            </a:r>
            <a:r>
              <a:rPr lang="en-US" b="1" dirty="0"/>
              <a:t>m</a:t>
            </a:r>
            <a:r>
              <a:rPr lang="en-US" dirty="0"/>
              <a:t> is the maximum depth of any node; this can be much greater than the size of the state space.</a:t>
            </a:r>
          </a:p>
        </p:txBody>
      </p:sp>
      <p:sp>
        <p:nvSpPr>
          <p:cNvPr id="6" name="Rectangle 5">
            <a:extLst>
              <a:ext uri="{FF2B5EF4-FFF2-40B4-BE49-F238E27FC236}">
                <a16:creationId xmlns:a16="http://schemas.microsoft.com/office/drawing/2014/main" id="{F3B33392-1607-472F-9C71-7BBF0DEDBEBC}"/>
              </a:ext>
            </a:extLst>
          </p:cNvPr>
          <p:cNvSpPr/>
          <p:nvPr/>
        </p:nvSpPr>
        <p:spPr>
          <a:xfrm>
            <a:off x="147366" y="5193625"/>
            <a:ext cx="8849268" cy="646331"/>
          </a:xfrm>
          <a:prstGeom prst="rect">
            <a:avLst/>
          </a:prstGeom>
        </p:spPr>
        <p:txBody>
          <a:bodyPr wrap="square">
            <a:spAutoFit/>
          </a:bodyPr>
          <a:lstStyle/>
          <a:p>
            <a:pPr algn="just"/>
            <a:r>
              <a:rPr lang="en-US" dirty="0"/>
              <a:t>For a state </a:t>
            </a:r>
            <a:r>
              <a:rPr lang="en-US" b="1" dirty="0"/>
              <a:t>space</a:t>
            </a:r>
            <a:r>
              <a:rPr lang="en-US" dirty="0"/>
              <a:t> with branching factor b and maximum depth m, depth-first search requires storage of only </a:t>
            </a:r>
            <a:r>
              <a:rPr lang="en-US" b="1" dirty="0"/>
              <a:t>O(</a:t>
            </a:r>
            <a:r>
              <a:rPr lang="en-US" b="1" dirty="0" err="1"/>
              <a:t>bm</a:t>
            </a:r>
            <a:r>
              <a:rPr lang="en-US" b="1" dirty="0"/>
              <a:t>) </a:t>
            </a:r>
            <a:r>
              <a:rPr lang="en-US" dirty="0"/>
              <a:t>nodes.</a:t>
            </a:r>
          </a:p>
        </p:txBody>
      </p:sp>
    </p:spTree>
    <p:extLst>
      <p:ext uri="{BB962C8B-B14F-4D97-AF65-F5344CB8AC3E}">
        <p14:creationId xmlns:p14="http://schemas.microsoft.com/office/powerpoint/2010/main" val="1401622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DFS v/s BFS</a:t>
            </a:r>
          </a:p>
        </p:txBody>
      </p:sp>
      <p:pic>
        <p:nvPicPr>
          <p:cNvPr id="3" name="Picture 2">
            <a:extLst>
              <a:ext uri="{FF2B5EF4-FFF2-40B4-BE49-F238E27FC236}">
                <a16:creationId xmlns:a16="http://schemas.microsoft.com/office/drawing/2014/main" id="{186E6F72-0879-4C76-890F-B74AEEF7A85A}"/>
              </a:ext>
            </a:extLst>
          </p:cNvPr>
          <p:cNvPicPr>
            <a:picLocks noChangeAspect="1"/>
          </p:cNvPicPr>
          <p:nvPr/>
        </p:nvPicPr>
        <p:blipFill>
          <a:blip r:embed="rId2"/>
          <a:stretch>
            <a:fillRect/>
          </a:stretch>
        </p:blipFill>
        <p:spPr>
          <a:xfrm>
            <a:off x="98474" y="2210754"/>
            <a:ext cx="9045526" cy="3786989"/>
          </a:xfrm>
          <a:prstGeom prst="rect">
            <a:avLst/>
          </a:prstGeom>
        </p:spPr>
      </p:pic>
    </p:spTree>
    <p:extLst>
      <p:ext uri="{BB962C8B-B14F-4D97-AF65-F5344CB8AC3E}">
        <p14:creationId xmlns:p14="http://schemas.microsoft.com/office/powerpoint/2010/main" val="3516296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DFS v/s BFS</a:t>
            </a:r>
          </a:p>
        </p:txBody>
      </p:sp>
      <p:pic>
        <p:nvPicPr>
          <p:cNvPr id="4" name="Picture 2">
            <a:extLst>
              <a:ext uri="{FF2B5EF4-FFF2-40B4-BE49-F238E27FC236}">
                <a16:creationId xmlns:a16="http://schemas.microsoft.com/office/drawing/2014/main" id="{F0398577-3811-4F02-93E0-77AA6800E366}"/>
              </a:ext>
            </a:extLst>
          </p:cNvPr>
          <p:cNvPicPr>
            <a:picLocks noChangeAspect="1" noChangeArrowheads="1"/>
          </p:cNvPicPr>
          <p:nvPr/>
        </p:nvPicPr>
        <p:blipFill>
          <a:blip r:embed="rId2" cstate="print"/>
          <a:srcRect/>
          <a:stretch>
            <a:fillRect/>
          </a:stretch>
        </p:blipFill>
        <p:spPr bwMode="auto">
          <a:xfrm>
            <a:off x="227012" y="2025747"/>
            <a:ext cx="8916988" cy="4149969"/>
          </a:xfrm>
          <a:prstGeom prst="rect">
            <a:avLst/>
          </a:prstGeom>
          <a:noFill/>
          <a:ln w="9525">
            <a:noFill/>
            <a:miter lim="800000"/>
            <a:headEnd/>
            <a:tailEnd/>
          </a:ln>
        </p:spPr>
      </p:pic>
    </p:spTree>
    <p:extLst>
      <p:ext uri="{BB962C8B-B14F-4D97-AF65-F5344CB8AC3E}">
        <p14:creationId xmlns:p14="http://schemas.microsoft.com/office/powerpoint/2010/main" val="288096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9089"/>
            <a:ext cx="7808976" cy="1301774"/>
          </a:xfrm>
        </p:spPr>
        <p:txBody>
          <a:bodyPr>
            <a:normAutofit fontScale="90000"/>
          </a:bodyPr>
          <a:lstStyle/>
          <a:p>
            <a:br>
              <a:rPr lang="en-US" dirty="0"/>
            </a:br>
            <a:r>
              <a:rPr lang="en-US" dirty="0"/>
              <a:t>Steps in problem solving</a:t>
            </a:r>
            <a:br>
              <a:rPr lang="en-US" dirty="0"/>
            </a:br>
            <a:endParaRPr lang="en-US" dirty="0"/>
          </a:p>
        </p:txBody>
      </p:sp>
      <p:sp>
        <p:nvSpPr>
          <p:cNvPr id="5" name="Rectangle 4">
            <a:extLst>
              <a:ext uri="{FF2B5EF4-FFF2-40B4-BE49-F238E27FC236}">
                <a16:creationId xmlns:a16="http://schemas.microsoft.com/office/drawing/2014/main" id="{EC657E07-B28D-4A4F-A4BF-C7B97B0748EA}"/>
              </a:ext>
            </a:extLst>
          </p:cNvPr>
          <p:cNvSpPr/>
          <p:nvPr/>
        </p:nvSpPr>
        <p:spPr>
          <a:xfrm>
            <a:off x="246184" y="2032059"/>
            <a:ext cx="8630529" cy="2862322"/>
          </a:xfrm>
          <a:prstGeom prst="rect">
            <a:avLst/>
          </a:prstGeom>
        </p:spPr>
        <p:txBody>
          <a:bodyPr wrap="square">
            <a:spAutoFit/>
          </a:bodyPr>
          <a:lstStyle/>
          <a:p>
            <a:pPr marL="342900" indent="-342900" algn="just">
              <a:lnSpc>
                <a:spcPct val="150000"/>
              </a:lnSpc>
              <a:buFont typeface="Wingdings" pitchFamily="2" charset="2"/>
              <a:buChar char="v"/>
            </a:pPr>
            <a:r>
              <a:rPr lang="en-US" sz="2400" dirty="0"/>
              <a:t>Goal Formulation</a:t>
            </a:r>
          </a:p>
          <a:p>
            <a:pPr marL="342900" indent="-342900" algn="just">
              <a:lnSpc>
                <a:spcPct val="150000"/>
              </a:lnSpc>
              <a:buFont typeface="Wingdings" pitchFamily="2" charset="2"/>
              <a:buChar char="v"/>
            </a:pPr>
            <a:r>
              <a:rPr lang="en-US" sz="2400" dirty="0"/>
              <a:t>Problem Formulation</a:t>
            </a:r>
          </a:p>
          <a:p>
            <a:pPr marL="342900" indent="-342900" algn="just">
              <a:lnSpc>
                <a:spcPct val="150000"/>
              </a:lnSpc>
              <a:buFont typeface="Wingdings" pitchFamily="2" charset="2"/>
              <a:buChar char="v"/>
            </a:pPr>
            <a:r>
              <a:rPr lang="en-US" sz="2400" dirty="0"/>
              <a:t>Search</a:t>
            </a:r>
          </a:p>
          <a:p>
            <a:pPr marL="342900" indent="-342900" algn="just">
              <a:lnSpc>
                <a:spcPct val="150000"/>
              </a:lnSpc>
              <a:buFont typeface="Wingdings" pitchFamily="2" charset="2"/>
              <a:buChar char="v"/>
            </a:pPr>
            <a:r>
              <a:rPr lang="en-US" sz="2400" dirty="0"/>
              <a:t>Solution</a:t>
            </a:r>
          </a:p>
          <a:p>
            <a:pPr marL="342900" indent="-342900" algn="just">
              <a:lnSpc>
                <a:spcPct val="150000"/>
              </a:lnSpc>
              <a:buFont typeface="Wingdings" pitchFamily="2" charset="2"/>
              <a:buChar char="v"/>
            </a:pPr>
            <a:r>
              <a:rPr lang="en-US" sz="2400" dirty="0"/>
              <a:t>Execution</a:t>
            </a:r>
          </a:p>
        </p:txBody>
      </p:sp>
    </p:spTree>
    <p:extLst>
      <p:ext uri="{BB962C8B-B14F-4D97-AF65-F5344CB8AC3E}">
        <p14:creationId xmlns:p14="http://schemas.microsoft.com/office/powerpoint/2010/main" val="1926458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just"/>
            <a:r>
              <a:rPr lang="en-US" b="1" dirty="0"/>
              <a:t>DEPTH-LIMITED SEARCH</a:t>
            </a:r>
            <a:endParaRPr lang="en-US" dirty="0"/>
          </a:p>
        </p:txBody>
      </p:sp>
      <p:sp>
        <p:nvSpPr>
          <p:cNvPr id="3" name="Rectangle 2">
            <a:extLst>
              <a:ext uri="{FF2B5EF4-FFF2-40B4-BE49-F238E27FC236}">
                <a16:creationId xmlns:a16="http://schemas.microsoft.com/office/drawing/2014/main" id="{8FB3F618-7BB8-44FA-A125-15578359D28E}"/>
              </a:ext>
            </a:extLst>
          </p:cNvPr>
          <p:cNvSpPr/>
          <p:nvPr/>
        </p:nvSpPr>
        <p:spPr>
          <a:xfrm>
            <a:off x="232116" y="2215833"/>
            <a:ext cx="8630529"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 embarrassing failure of depth-first search in infinite state spaces can be alleviated by supplying depth-first search with a predetermined depth limit .</a:t>
            </a:r>
          </a:p>
        </p:txBody>
      </p:sp>
      <p:sp>
        <p:nvSpPr>
          <p:cNvPr id="4" name="Rectangle 3">
            <a:extLst>
              <a:ext uri="{FF2B5EF4-FFF2-40B4-BE49-F238E27FC236}">
                <a16:creationId xmlns:a16="http://schemas.microsoft.com/office/drawing/2014/main" id="{EA7CA238-8A7B-44D0-BD7C-C57AD7951975}"/>
              </a:ext>
            </a:extLst>
          </p:cNvPr>
          <p:cNvSpPr/>
          <p:nvPr/>
        </p:nvSpPr>
        <p:spPr>
          <a:xfrm>
            <a:off x="232116" y="3262756"/>
            <a:ext cx="8475786" cy="400110"/>
          </a:xfrm>
          <a:prstGeom prst="rect">
            <a:avLst/>
          </a:prstGeom>
        </p:spPr>
        <p:txBody>
          <a:bodyPr wrap="square">
            <a:spAutoFit/>
          </a:bodyPr>
          <a:lstStyle/>
          <a:p>
            <a:pPr marL="342900" indent="-342900" algn="just">
              <a:buFont typeface="Arial" panose="020B0604020202020204" pitchFamily="34" charset="0"/>
              <a:buChar char="•"/>
            </a:pPr>
            <a:r>
              <a:rPr lang="en-US" sz="2000" dirty="0"/>
              <a:t>That is, nodes at depth  are treated as if they have no successors. </a:t>
            </a:r>
          </a:p>
        </p:txBody>
      </p:sp>
      <p:sp>
        <p:nvSpPr>
          <p:cNvPr id="5" name="Rectangle 4">
            <a:extLst>
              <a:ext uri="{FF2B5EF4-FFF2-40B4-BE49-F238E27FC236}">
                <a16:creationId xmlns:a16="http://schemas.microsoft.com/office/drawing/2014/main" id="{E1025C45-1BD2-4A6B-986C-2B16A7E71284}"/>
              </a:ext>
            </a:extLst>
          </p:cNvPr>
          <p:cNvSpPr/>
          <p:nvPr/>
        </p:nvSpPr>
        <p:spPr>
          <a:xfrm>
            <a:off x="232116" y="3802840"/>
            <a:ext cx="5141536" cy="400110"/>
          </a:xfrm>
          <a:prstGeom prst="rect">
            <a:avLst/>
          </a:prstGeom>
        </p:spPr>
        <p:txBody>
          <a:bodyPr wrap="none">
            <a:spAutoFit/>
          </a:bodyPr>
          <a:lstStyle/>
          <a:p>
            <a:pPr marL="342900" indent="-342900">
              <a:buFont typeface="Arial" panose="020B0604020202020204" pitchFamily="34" charset="0"/>
              <a:buChar char="•"/>
            </a:pPr>
            <a:r>
              <a:rPr lang="en-US" sz="2000" dirty="0"/>
              <a:t>This approach is called </a:t>
            </a:r>
            <a:r>
              <a:rPr lang="en-US" sz="2000" b="1" dirty="0"/>
              <a:t>depth-limited search</a:t>
            </a:r>
            <a:endParaRPr lang="en-US" sz="2000" dirty="0"/>
          </a:p>
        </p:txBody>
      </p:sp>
      <p:sp>
        <p:nvSpPr>
          <p:cNvPr id="6" name="Rectangle 5">
            <a:extLst>
              <a:ext uri="{FF2B5EF4-FFF2-40B4-BE49-F238E27FC236}">
                <a16:creationId xmlns:a16="http://schemas.microsoft.com/office/drawing/2014/main" id="{C564DFA1-C816-425E-809A-0A8F89DC7E26}"/>
              </a:ext>
            </a:extLst>
          </p:cNvPr>
          <p:cNvSpPr/>
          <p:nvPr/>
        </p:nvSpPr>
        <p:spPr>
          <a:xfrm>
            <a:off x="232115" y="4424291"/>
            <a:ext cx="8630529" cy="1631216"/>
          </a:xfrm>
          <a:prstGeom prst="rect">
            <a:avLst/>
          </a:prstGeom>
        </p:spPr>
        <p:txBody>
          <a:bodyPr wrap="square">
            <a:spAutoFit/>
          </a:bodyPr>
          <a:lstStyle/>
          <a:p>
            <a:pPr marL="342900" indent="-342900" algn="just">
              <a:buFont typeface="Arial" panose="020B0604020202020204" pitchFamily="34" charset="0"/>
              <a:buChar char="•"/>
            </a:pPr>
            <a:r>
              <a:rPr lang="en-US" sz="2000" dirty="0"/>
              <a:t>Depth-limited search will also be </a:t>
            </a:r>
            <a:r>
              <a:rPr lang="en-US" sz="2000" dirty="0">
                <a:solidFill>
                  <a:srgbClr val="FF0000"/>
                </a:solidFill>
              </a:rPr>
              <a:t>nonoptimal</a:t>
            </a:r>
            <a:r>
              <a:rPr lang="en-US" sz="2000" dirty="0"/>
              <a:t> if we choose  </a:t>
            </a:r>
            <a:r>
              <a:rPr lang="en-US" sz="2000" b="1" dirty="0">
                <a:latin typeface="Forte" panose="03060902040502070203" pitchFamily="66" charset="0"/>
              </a:rPr>
              <a:t>l</a:t>
            </a:r>
            <a:r>
              <a:rPr lang="en-US" sz="2000" b="1" dirty="0"/>
              <a:t>&gt; d</a:t>
            </a:r>
            <a:r>
              <a:rPr lang="en-US" sz="2000" dirty="0"/>
              <a:t>. Its time complexity is </a:t>
            </a:r>
            <a:r>
              <a:rPr lang="en-US" sz="2000" b="1" dirty="0"/>
              <a:t>O(b</a:t>
            </a:r>
            <a:r>
              <a:rPr lang="en-US" sz="2000" b="1" baseline="30000" dirty="0">
                <a:latin typeface="Forte" panose="03060902040502070203" pitchFamily="66" charset="0"/>
              </a:rPr>
              <a:t>l</a:t>
            </a:r>
            <a:r>
              <a:rPr lang="en-US" sz="2000" b="1" dirty="0"/>
              <a:t>)</a:t>
            </a:r>
            <a:r>
              <a:rPr lang="en-US" sz="2000" dirty="0"/>
              <a:t> and its space complexity is </a:t>
            </a:r>
            <a:r>
              <a:rPr lang="en-US" sz="2000" b="1" dirty="0"/>
              <a:t>O(b</a:t>
            </a:r>
            <a:r>
              <a:rPr lang="en-US" sz="2000" b="1" dirty="0">
                <a:latin typeface="Forte" panose="03060902040502070203" pitchFamily="66" charset="0"/>
              </a:rPr>
              <a:t>l</a:t>
            </a:r>
            <a:r>
              <a:rPr lang="en-US" sz="2000" b="1" dirty="0"/>
              <a:t>). </a:t>
            </a:r>
          </a:p>
          <a:p>
            <a:pPr marL="342900" indent="-342900" algn="just">
              <a:buFont typeface="Arial" panose="020B0604020202020204" pitchFamily="34" charset="0"/>
              <a:buChar char="•"/>
            </a:pPr>
            <a:endParaRPr lang="en-US" sz="2000" b="1" dirty="0"/>
          </a:p>
          <a:p>
            <a:pPr marL="342900" indent="-342900" algn="just">
              <a:buFont typeface="Arial" panose="020B0604020202020204" pitchFamily="34" charset="0"/>
              <a:buChar char="•"/>
            </a:pPr>
            <a:r>
              <a:rPr lang="en-US" sz="2000" dirty="0"/>
              <a:t>Depth-first search can be viewed as a special case of depth-limited search with </a:t>
            </a:r>
            <a:r>
              <a:rPr lang="en-US" sz="2000" dirty="0">
                <a:latin typeface="Forte" panose="03060902040502070203" pitchFamily="66" charset="0"/>
              </a:rPr>
              <a:t>l</a:t>
            </a:r>
            <a:r>
              <a:rPr lang="en-US" sz="2000" dirty="0"/>
              <a:t>=∞.</a:t>
            </a:r>
          </a:p>
        </p:txBody>
      </p:sp>
    </p:spTree>
    <p:extLst>
      <p:ext uri="{BB962C8B-B14F-4D97-AF65-F5344CB8AC3E}">
        <p14:creationId xmlns:p14="http://schemas.microsoft.com/office/powerpoint/2010/main" val="31634793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30359"/>
            <a:ext cx="7808976" cy="1088136"/>
          </a:xfrm>
        </p:spPr>
        <p:txBody>
          <a:bodyPr>
            <a:normAutofit fontScale="90000"/>
          </a:bodyPr>
          <a:lstStyle/>
          <a:p>
            <a:r>
              <a:rPr lang="en-US" b="1" dirty="0"/>
              <a:t>DEPTH-LIMITED SEARCH:</a:t>
            </a:r>
            <a:br>
              <a:rPr lang="en-US" b="1" dirty="0"/>
            </a:br>
            <a:r>
              <a:rPr lang="en-US" b="1" dirty="0"/>
              <a:t>PSEUDOCODE</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059132"/>
            <a:ext cx="79248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4591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674088"/>
            <a:ext cx="7808976" cy="1088136"/>
          </a:xfrm>
        </p:spPr>
        <p:txBody>
          <a:bodyPr>
            <a:normAutofit fontScale="90000"/>
          </a:bodyPr>
          <a:lstStyle/>
          <a:p>
            <a:r>
              <a:rPr lang="en-US" b="1" dirty="0"/>
              <a:t>ITERATIVE DEEPENING </a:t>
            </a:r>
            <a:br>
              <a:rPr lang="en-US" b="1" dirty="0"/>
            </a:br>
            <a:r>
              <a:rPr lang="en-US" b="1" dirty="0"/>
              <a:t>DEPTH-FIRST SEARCH</a:t>
            </a:r>
            <a:endParaRPr lang="en-US" dirty="0"/>
          </a:p>
        </p:txBody>
      </p:sp>
      <p:sp>
        <p:nvSpPr>
          <p:cNvPr id="3" name="Rectangle 2">
            <a:extLst>
              <a:ext uri="{FF2B5EF4-FFF2-40B4-BE49-F238E27FC236}">
                <a16:creationId xmlns:a16="http://schemas.microsoft.com/office/drawing/2014/main" id="{2B39B481-BB8F-4CEB-8C61-359D0F796359}"/>
              </a:ext>
            </a:extLst>
          </p:cNvPr>
          <p:cNvSpPr/>
          <p:nvPr/>
        </p:nvSpPr>
        <p:spPr>
          <a:xfrm>
            <a:off x="168119" y="2204874"/>
            <a:ext cx="8708591" cy="1015663"/>
          </a:xfrm>
          <a:prstGeom prst="rect">
            <a:avLst/>
          </a:prstGeom>
        </p:spPr>
        <p:txBody>
          <a:bodyPr wrap="square">
            <a:spAutoFit/>
          </a:bodyPr>
          <a:lstStyle/>
          <a:p>
            <a:pPr marL="342900" indent="-342900" algn="just">
              <a:buFont typeface="Arial" panose="020B0604020202020204" pitchFamily="34" charset="0"/>
              <a:buChar char="•"/>
            </a:pPr>
            <a:r>
              <a:rPr lang="en-US" sz="2000" b="1" dirty="0">
                <a:latin typeface="Times-Bold"/>
              </a:rPr>
              <a:t>Iterative deepening search </a:t>
            </a:r>
            <a:r>
              <a:rPr lang="en-US" sz="2000" dirty="0">
                <a:latin typeface="Times-Roman"/>
              </a:rPr>
              <a:t>(or iterative deepening depth-first search) is a general strategy, often used in combination with depth-first tree search, that finds the best depth limit. </a:t>
            </a:r>
            <a:endParaRPr lang="en-US" sz="2000" dirty="0"/>
          </a:p>
        </p:txBody>
      </p:sp>
      <p:sp>
        <p:nvSpPr>
          <p:cNvPr id="4" name="Rectangle 3">
            <a:extLst>
              <a:ext uri="{FF2B5EF4-FFF2-40B4-BE49-F238E27FC236}">
                <a16:creationId xmlns:a16="http://schemas.microsoft.com/office/drawing/2014/main" id="{F7489DB7-E77C-435A-B8AE-8723073E1073}"/>
              </a:ext>
            </a:extLst>
          </p:cNvPr>
          <p:cNvSpPr/>
          <p:nvPr/>
        </p:nvSpPr>
        <p:spPr>
          <a:xfrm>
            <a:off x="168120" y="3312998"/>
            <a:ext cx="8708590" cy="707886"/>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Roman"/>
              </a:rPr>
              <a:t>It does this by gradually increasing the limit—first 0, then 1, then 2, and so on—until a goal is found</a:t>
            </a:r>
            <a:endParaRPr lang="en-US" sz="2000" dirty="0"/>
          </a:p>
        </p:txBody>
      </p:sp>
      <p:sp>
        <p:nvSpPr>
          <p:cNvPr id="5" name="Rectangle 4">
            <a:extLst>
              <a:ext uri="{FF2B5EF4-FFF2-40B4-BE49-F238E27FC236}">
                <a16:creationId xmlns:a16="http://schemas.microsoft.com/office/drawing/2014/main" id="{6E23BF6C-4424-4450-9F64-F6D602775DED}"/>
              </a:ext>
            </a:extLst>
          </p:cNvPr>
          <p:cNvSpPr/>
          <p:nvPr/>
        </p:nvSpPr>
        <p:spPr>
          <a:xfrm>
            <a:off x="168120" y="4020884"/>
            <a:ext cx="9017391" cy="1815882"/>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Roman"/>
              </a:rPr>
              <a:t>Iterative deepening combines the benefits of depth-first and breadth-first search. </a:t>
            </a:r>
          </a:p>
          <a:p>
            <a:pPr marL="457200" indent="-457200" algn="just">
              <a:buFont typeface="+mj-lt"/>
              <a:buAutoNum type="arabicPeriod"/>
            </a:pPr>
            <a:r>
              <a:rPr lang="en-US" dirty="0">
                <a:latin typeface="Times-Roman"/>
              </a:rPr>
              <a:t>Like depth-first search, its </a:t>
            </a:r>
            <a:r>
              <a:rPr lang="en-US" b="1" dirty="0">
                <a:latin typeface="Times-Roman"/>
              </a:rPr>
              <a:t>memory requirements are modest: </a:t>
            </a:r>
            <a:r>
              <a:rPr lang="en-US" b="1" dirty="0">
                <a:latin typeface="CMMI10"/>
              </a:rPr>
              <a:t>O</a:t>
            </a:r>
            <a:r>
              <a:rPr lang="en-US" b="1" dirty="0">
                <a:latin typeface="CMR10"/>
              </a:rPr>
              <a:t>(</a:t>
            </a:r>
            <a:r>
              <a:rPr lang="en-US" b="1" dirty="0">
                <a:latin typeface="CMMI10"/>
              </a:rPr>
              <a:t>bd</a:t>
            </a:r>
            <a:r>
              <a:rPr lang="en-US" b="1" dirty="0">
                <a:latin typeface="CMR10"/>
              </a:rPr>
              <a:t>)</a:t>
            </a:r>
            <a:r>
              <a:rPr lang="en-US" dirty="0">
                <a:latin typeface="CMR10"/>
              </a:rPr>
              <a:t> </a:t>
            </a:r>
            <a:r>
              <a:rPr lang="en-US" dirty="0">
                <a:latin typeface="Times-Roman"/>
              </a:rPr>
              <a:t>to be precise.</a:t>
            </a:r>
          </a:p>
          <a:p>
            <a:pPr marL="457200" indent="-457200" algn="just">
              <a:buFont typeface="+mj-lt"/>
              <a:buAutoNum type="arabicPeriod"/>
            </a:pPr>
            <a:r>
              <a:rPr lang="en-US" dirty="0">
                <a:latin typeface="Times-Roman"/>
              </a:rPr>
              <a:t>Like breadth-first search, it is complete when the branching factor is finite </a:t>
            </a:r>
            <a:r>
              <a:rPr lang="en-US" b="1" dirty="0">
                <a:latin typeface="Times-Roman"/>
              </a:rPr>
              <a:t>and optimal </a:t>
            </a:r>
            <a:r>
              <a:rPr lang="en-US" dirty="0">
                <a:latin typeface="Times-Roman"/>
              </a:rPr>
              <a:t>when the path cost is a nondecreasing function of the depth of the node</a:t>
            </a:r>
            <a:endParaRPr lang="en-US" dirty="0"/>
          </a:p>
        </p:txBody>
      </p:sp>
    </p:spTree>
    <p:extLst>
      <p:ext uri="{BB962C8B-B14F-4D97-AF65-F5344CB8AC3E}">
        <p14:creationId xmlns:p14="http://schemas.microsoft.com/office/powerpoint/2010/main" val="3400545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674088"/>
            <a:ext cx="7808976" cy="1088136"/>
          </a:xfrm>
        </p:spPr>
        <p:txBody>
          <a:bodyPr>
            <a:normAutofit fontScale="90000"/>
          </a:bodyPr>
          <a:lstStyle/>
          <a:p>
            <a:r>
              <a:rPr lang="en-US" b="1" dirty="0"/>
              <a:t>ITERATIVE DEEPENING </a:t>
            </a:r>
            <a:br>
              <a:rPr lang="en-US" b="1" dirty="0"/>
            </a:br>
            <a:r>
              <a:rPr lang="en-US" b="1" dirty="0"/>
              <a:t>DEPTH-FIRST SEARCH TREE</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29" y="2144857"/>
            <a:ext cx="862965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8575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674088"/>
            <a:ext cx="7808976" cy="1088136"/>
          </a:xfrm>
        </p:spPr>
        <p:txBody>
          <a:bodyPr>
            <a:normAutofit fontScale="90000"/>
          </a:bodyPr>
          <a:lstStyle/>
          <a:p>
            <a:r>
              <a:rPr lang="en-US" b="1" dirty="0"/>
              <a:t>ITERATIVE DEEPENING </a:t>
            </a:r>
            <a:br>
              <a:rPr lang="en-US" b="1" dirty="0"/>
            </a:br>
            <a:r>
              <a:rPr lang="en-US" b="1" dirty="0"/>
              <a:t>DEPTH-FIRST SEARCH TREE</a:t>
            </a:r>
            <a:endParaRPr lang="en-US" dirty="0"/>
          </a:p>
        </p:txBody>
      </p:sp>
      <p:pic>
        <p:nvPicPr>
          <p:cNvPr id="1229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8568" y="2147452"/>
            <a:ext cx="8677275" cy="462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8275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just"/>
            <a:r>
              <a:rPr lang="en-US" b="1" dirty="0"/>
              <a:t>IDP: COMPLEXITY</a:t>
            </a:r>
            <a:endParaRPr lang="en-US" dirty="0"/>
          </a:p>
        </p:txBody>
      </p:sp>
      <p:sp>
        <p:nvSpPr>
          <p:cNvPr id="3" name="Rectangle 2">
            <a:extLst>
              <a:ext uri="{FF2B5EF4-FFF2-40B4-BE49-F238E27FC236}">
                <a16:creationId xmlns:a16="http://schemas.microsoft.com/office/drawing/2014/main" id="{F5AA9BA5-99C9-4A9E-85C9-D1C3576F92F3}"/>
              </a:ext>
            </a:extLst>
          </p:cNvPr>
          <p:cNvSpPr/>
          <p:nvPr/>
        </p:nvSpPr>
        <p:spPr>
          <a:xfrm>
            <a:off x="175846" y="2044005"/>
            <a:ext cx="8785274" cy="707886"/>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FF0000"/>
                </a:solidFill>
              </a:rPr>
              <a:t>Iterative deepening search may seem wasteful because states are generated multiple times. It turns out this is not too costly</a:t>
            </a:r>
            <a:r>
              <a:rPr lang="en-US" sz="2000" dirty="0"/>
              <a:t>.</a:t>
            </a:r>
          </a:p>
        </p:txBody>
      </p:sp>
      <p:sp>
        <p:nvSpPr>
          <p:cNvPr id="4" name="Rectangle 3">
            <a:extLst>
              <a:ext uri="{FF2B5EF4-FFF2-40B4-BE49-F238E27FC236}">
                <a16:creationId xmlns:a16="http://schemas.microsoft.com/office/drawing/2014/main" id="{13C66115-D483-497F-8E23-E98AD4FC549B}"/>
              </a:ext>
            </a:extLst>
          </p:cNvPr>
          <p:cNvSpPr/>
          <p:nvPr/>
        </p:nvSpPr>
        <p:spPr>
          <a:xfrm>
            <a:off x="175846" y="2921168"/>
            <a:ext cx="8968154" cy="1015663"/>
          </a:xfrm>
          <a:prstGeom prst="rect">
            <a:avLst/>
          </a:prstGeom>
        </p:spPr>
        <p:txBody>
          <a:bodyPr wrap="square">
            <a:spAutoFit/>
          </a:bodyPr>
          <a:lstStyle/>
          <a:p>
            <a:pPr marL="342900" indent="-342900" algn="just">
              <a:buFont typeface="Arial" panose="020B0604020202020204" pitchFamily="34" charset="0"/>
              <a:buChar char="•"/>
            </a:pPr>
            <a:r>
              <a:rPr lang="en-US" sz="2000" dirty="0"/>
              <a:t>The reason is that in a search tree with the same (or nearly the same) branching factor at each level, most of the nodes are in the bottom level, so it does not matter much that the upper levels are generated multiple times.</a:t>
            </a:r>
          </a:p>
        </p:txBody>
      </p:sp>
      <p:sp>
        <p:nvSpPr>
          <p:cNvPr id="5" name="Rectangle 4">
            <a:extLst>
              <a:ext uri="{FF2B5EF4-FFF2-40B4-BE49-F238E27FC236}">
                <a16:creationId xmlns:a16="http://schemas.microsoft.com/office/drawing/2014/main" id="{FCC89A01-7065-480B-9A8F-F762DE3390DA}"/>
              </a:ext>
            </a:extLst>
          </p:cNvPr>
          <p:cNvSpPr/>
          <p:nvPr/>
        </p:nvSpPr>
        <p:spPr>
          <a:xfrm>
            <a:off x="175846" y="4210521"/>
            <a:ext cx="8968154" cy="1015663"/>
          </a:xfrm>
          <a:prstGeom prst="rect">
            <a:avLst/>
          </a:prstGeom>
        </p:spPr>
        <p:txBody>
          <a:bodyPr wrap="square">
            <a:spAutoFit/>
          </a:bodyPr>
          <a:lstStyle/>
          <a:p>
            <a:pPr marL="342900" indent="-342900" algn="just">
              <a:buFont typeface="Arial" panose="020B0604020202020204" pitchFamily="34" charset="0"/>
              <a:buChar char="•"/>
            </a:pPr>
            <a:r>
              <a:rPr lang="en-US" sz="2000" dirty="0"/>
              <a:t>In an iterative deepening search, the nodes on the bottom level (depth d) are generated once, those on the next-to-bottom level are generated twice, and so on, up to the children of the root, which are generated d times.</a:t>
            </a:r>
          </a:p>
        </p:txBody>
      </p:sp>
      <p:sp>
        <p:nvSpPr>
          <p:cNvPr id="6" name="Rectangle 5">
            <a:extLst>
              <a:ext uri="{FF2B5EF4-FFF2-40B4-BE49-F238E27FC236}">
                <a16:creationId xmlns:a16="http://schemas.microsoft.com/office/drawing/2014/main" id="{1EDE6D2C-42DE-4BF9-A61C-B1C3B96BDC2B}"/>
              </a:ext>
            </a:extLst>
          </p:cNvPr>
          <p:cNvSpPr/>
          <p:nvPr/>
        </p:nvSpPr>
        <p:spPr>
          <a:xfrm>
            <a:off x="175846" y="5356091"/>
            <a:ext cx="8054471" cy="400110"/>
          </a:xfrm>
          <a:prstGeom prst="rect">
            <a:avLst/>
          </a:prstGeom>
        </p:spPr>
        <p:txBody>
          <a:bodyPr wrap="square">
            <a:spAutoFit/>
          </a:bodyPr>
          <a:lstStyle/>
          <a:p>
            <a:pPr marL="342900" indent="-342900" algn="just">
              <a:buFont typeface="Arial" panose="020B0604020202020204" pitchFamily="34" charset="0"/>
              <a:buChar char="•"/>
            </a:pPr>
            <a:r>
              <a:rPr lang="en-US" sz="2000" dirty="0"/>
              <a:t>So the total number of nodes generated in the worst case is</a:t>
            </a:r>
          </a:p>
        </p:txBody>
      </p:sp>
      <p:pic>
        <p:nvPicPr>
          <p:cNvPr id="7" name="Picture 6">
            <a:extLst>
              <a:ext uri="{FF2B5EF4-FFF2-40B4-BE49-F238E27FC236}">
                <a16:creationId xmlns:a16="http://schemas.microsoft.com/office/drawing/2014/main" id="{9D0DFEBA-2AA8-4FEA-8DCC-BA5BFADDF6C0}"/>
              </a:ext>
            </a:extLst>
          </p:cNvPr>
          <p:cNvPicPr>
            <a:picLocks noChangeAspect="1"/>
          </p:cNvPicPr>
          <p:nvPr/>
        </p:nvPicPr>
        <p:blipFill>
          <a:blip r:embed="rId2"/>
          <a:stretch>
            <a:fillRect/>
          </a:stretch>
        </p:blipFill>
        <p:spPr>
          <a:xfrm>
            <a:off x="1389257" y="5756201"/>
            <a:ext cx="5686792" cy="400050"/>
          </a:xfrm>
          <a:prstGeom prst="rect">
            <a:avLst/>
          </a:prstGeom>
        </p:spPr>
      </p:pic>
    </p:spTree>
    <p:extLst>
      <p:ext uri="{BB962C8B-B14F-4D97-AF65-F5344CB8AC3E}">
        <p14:creationId xmlns:p14="http://schemas.microsoft.com/office/powerpoint/2010/main" val="15072090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490047"/>
            <a:ext cx="7808976" cy="1088136"/>
          </a:xfrm>
        </p:spPr>
        <p:txBody>
          <a:bodyPr>
            <a:normAutofit/>
          </a:bodyPr>
          <a:lstStyle/>
          <a:p>
            <a:r>
              <a:rPr lang="en-US" sz="4400" b="1" dirty="0"/>
              <a:t>BIDIRECTIONAL SEARCH</a:t>
            </a:r>
            <a:endParaRPr lang="en-US" sz="4400" dirty="0"/>
          </a:p>
        </p:txBody>
      </p:sp>
      <p:sp>
        <p:nvSpPr>
          <p:cNvPr id="3" name="Rectangle 2">
            <a:extLst>
              <a:ext uri="{FF2B5EF4-FFF2-40B4-BE49-F238E27FC236}">
                <a16:creationId xmlns:a16="http://schemas.microsoft.com/office/drawing/2014/main" id="{1EB5DD69-E4CC-481C-B6AA-9FBEFF23B8AC}"/>
              </a:ext>
            </a:extLst>
          </p:cNvPr>
          <p:cNvSpPr/>
          <p:nvPr/>
        </p:nvSpPr>
        <p:spPr>
          <a:xfrm>
            <a:off x="218048" y="1983214"/>
            <a:ext cx="8757139" cy="1015663"/>
          </a:xfrm>
          <a:prstGeom prst="rect">
            <a:avLst/>
          </a:prstGeom>
        </p:spPr>
        <p:txBody>
          <a:bodyPr wrap="square">
            <a:spAutoFit/>
          </a:bodyPr>
          <a:lstStyle/>
          <a:p>
            <a:pPr marL="342900" indent="-342900" algn="just">
              <a:buFont typeface="Arial" panose="020B0604020202020204" pitchFamily="34" charset="0"/>
              <a:buChar char="•"/>
            </a:pPr>
            <a:r>
              <a:rPr lang="en-US" sz="2000" dirty="0"/>
              <a:t>The idea behind bidirectional search is to run two simultaneous searches—one forward from the initial state and the other backward from the goal—hoping that the two searches meet in the middle</a:t>
            </a:r>
          </a:p>
        </p:txBody>
      </p:sp>
      <p:pic>
        <p:nvPicPr>
          <p:cNvPr id="4" name="Picture 3">
            <a:extLst>
              <a:ext uri="{FF2B5EF4-FFF2-40B4-BE49-F238E27FC236}">
                <a16:creationId xmlns:a16="http://schemas.microsoft.com/office/drawing/2014/main" id="{6F1CDF1B-D2C8-4700-A8AB-18DF76DAAB5C}"/>
              </a:ext>
            </a:extLst>
          </p:cNvPr>
          <p:cNvPicPr>
            <a:picLocks noChangeAspect="1"/>
          </p:cNvPicPr>
          <p:nvPr/>
        </p:nvPicPr>
        <p:blipFill>
          <a:blip r:embed="rId2"/>
          <a:stretch>
            <a:fillRect/>
          </a:stretch>
        </p:blipFill>
        <p:spPr>
          <a:xfrm>
            <a:off x="0" y="3951457"/>
            <a:ext cx="9144000" cy="2743200"/>
          </a:xfrm>
          <a:prstGeom prst="rect">
            <a:avLst/>
          </a:prstGeom>
        </p:spPr>
      </p:pic>
      <p:sp>
        <p:nvSpPr>
          <p:cNvPr id="5" name="Rectangle 4">
            <a:extLst>
              <a:ext uri="{FF2B5EF4-FFF2-40B4-BE49-F238E27FC236}">
                <a16:creationId xmlns:a16="http://schemas.microsoft.com/office/drawing/2014/main" id="{A32F311E-760C-410F-A7A5-16D7DBE2C7BB}"/>
              </a:ext>
            </a:extLst>
          </p:cNvPr>
          <p:cNvSpPr/>
          <p:nvPr/>
        </p:nvSpPr>
        <p:spPr>
          <a:xfrm>
            <a:off x="196949" y="2962816"/>
            <a:ext cx="8778238" cy="707886"/>
          </a:xfrm>
          <a:prstGeom prst="rect">
            <a:avLst/>
          </a:prstGeom>
        </p:spPr>
        <p:txBody>
          <a:bodyPr wrap="square">
            <a:spAutoFit/>
          </a:bodyPr>
          <a:lstStyle/>
          <a:p>
            <a:pPr marL="342900" indent="-342900" algn="just">
              <a:buFont typeface="Arial" panose="020B0604020202020204" pitchFamily="34" charset="0"/>
              <a:buChar char="•"/>
            </a:pPr>
            <a:r>
              <a:rPr lang="en-US" sz="2000" dirty="0"/>
              <a:t>Bidirectional search is implemented by replacing the goal test with a check </a:t>
            </a:r>
            <a:r>
              <a:rPr lang="en-US" sz="2000" dirty="0">
                <a:solidFill>
                  <a:srgbClr val="FF0000"/>
                </a:solidFill>
              </a:rPr>
              <a:t>to see whether the frontiers of the two searches intersect;</a:t>
            </a:r>
          </a:p>
        </p:txBody>
      </p:sp>
    </p:spTree>
    <p:extLst>
      <p:ext uri="{BB962C8B-B14F-4D97-AF65-F5344CB8AC3E}">
        <p14:creationId xmlns:p14="http://schemas.microsoft.com/office/powerpoint/2010/main" val="646076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772562"/>
            <a:ext cx="7808976" cy="1088136"/>
          </a:xfrm>
        </p:spPr>
        <p:txBody>
          <a:bodyPr>
            <a:noAutofit/>
          </a:bodyPr>
          <a:lstStyle/>
          <a:p>
            <a:r>
              <a:rPr lang="en-US" sz="3600" b="1" dirty="0"/>
              <a:t>COMPARING </a:t>
            </a:r>
            <a:br>
              <a:rPr lang="en-US" sz="3600" b="1" dirty="0"/>
            </a:br>
            <a:r>
              <a:rPr lang="en-US" sz="3600" b="1" dirty="0"/>
              <a:t>UNINFORMED SEARCH STRATEGIES</a:t>
            </a:r>
            <a:endParaRPr lang="en-US" sz="36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3" y="2253093"/>
            <a:ext cx="8905875"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4424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77768"/>
            <a:ext cx="8625626" cy="646331"/>
          </a:xfrm>
          <a:prstGeom prst="rect">
            <a:avLst/>
          </a:prstGeom>
          <a:noFill/>
        </p:spPr>
        <p:txBody>
          <a:bodyPr wrap="square" rtlCol="0">
            <a:spAutoFit/>
          </a:bodyPr>
          <a:lstStyle/>
          <a:p>
            <a:pPr marL="342900" indent="-342900">
              <a:buAutoNum type="arabicPeriod"/>
            </a:pPr>
            <a:r>
              <a:rPr lang="en-US" dirty="0"/>
              <a:t>Chapter 3: Solving Problem by Searching ,  Pages 64-91</a:t>
            </a:r>
          </a:p>
          <a:p>
            <a:r>
              <a:rPr lang="en-US" dirty="0"/>
              <a:t>“Artificial Intelligence: A Modern Approach,” by Stuart J. Russell and Peter </a:t>
            </a:r>
            <a:r>
              <a:rPr lang="en-US" dirty="0" err="1"/>
              <a:t>Norvig</a:t>
            </a:r>
            <a:r>
              <a:rPr lang="en-US" dirty="0"/>
              <a:t>, </a:t>
            </a:r>
            <a:endParaRPr lang="x-none" dirty="0"/>
          </a:p>
        </p:txBody>
      </p:sp>
    </p:spTree>
    <p:extLst>
      <p:ext uri="{BB962C8B-B14F-4D97-AF65-F5344CB8AC3E}">
        <p14:creationId xmlns:p14="http://schemas.microsoft.com/office/powerpoint/2010/main" val="3224969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168812" y="1423023"/>
            <a:ext cx="8975188" cy="4708981"/>
          </a:xfrm>
          <a:prstGeom prst="rect">
            <a:avLst/>
          </a:prstGeom>
          <a:noFill/>
        </p:spPr>
        <p:txBody>
          <a:bodyPr wrap="square" rtlCol="0">
            <a:spAutoFit/>
          </a:bodyPr>
          <a:lstStyle/>
          <a:p>
            <a:pPr marL="342900" indent="-342900" algn="just">
              <a:buAutoNum type="arabicPeriod"/>
            </a:pPr>
            <a:r>
              <a:rPr lang="en-US" sz="2000" dirty="0"/>
              <a:t>“Artificial Intelligence: A Modern Approach,” by Stuart J. Russell and Peter </a:t>
            </a:r>
            <a:r>
              <a:rPr lang="en-US" sz="2000" dirty="0" err="1"/>
              <a:t>Norvig</a:t>
            </a:r>
            <a:r>
              <a:rPr lang="en-US" sz="2000" dirty="0"/>
              <a:t>.</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p:spTree>
    <p:extLst>
      <p:ext uri="{BB962C8B-B14F-4D97-AF65-F5344CB8AC3E}">
        <p14:creationId xmlns:p14="http://schemas.microsoft.com/office/powerpoint/2010/main" val="192338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9089"/>
            <a:ext cx="7808976" cy="1301774"/>
          </a:xfrm>
        </p:spPr>
        <p:txBody>
          <a:bodyPr>
            <a:normAutofit fontScale="90000"/>
          </a:bodyPr>
          <a:lstStyle/>
          <a:p>
            <a:br>
              <a:rPr lang="en-US" dirty="0"/>
            </a:br>
            <a:r>
              <a:rPr lang="en-US" dirty="0"/>
              <a:t>GOAL FORMULATION </a:t>
            </a:r>
            <a:br>
              <a:rPr lang="en-US" dirty="0"/>
            </a:br>
            <a:endParaRPr lang="en-US" dirty="0"/>
          </a:p>
        </p:txBody>
      </p:sp>
      <p:sp>
        <p:nvSpPr>
          <p:cNvPr id="5" name="Rectangle 4">
            <a:extLst>
              <a:ext uri="{FF2B5EF4-FFF2-40B4-BE49-F238E27FC236}">
                <a16:creationId xmlns:a16="http://schemas.microsoft.com/office/drawing/2014/main" id="{EC657E07-B28D-4A4F-A4BF-C7B97B0748EA}"/>
              </a:ext>
            </a:extLst>
          </p:cNvPr>
          <p:cNvSpPr/>
          <p:nvPr/>
        </p:nvSpPr>
        <p:spPr>
          <a:xfrm>
            <a:off x="246184" y="2032059"/>
            <a:ext cx="8630529" cy="830997"/>
          </a:xfrm>
          <a:prstGeom prst="rect">
            <a:avLst/>
          </a:prstGeom>
        </p:spPr>
        <p:txBody>
          <a:bodyPr wrap="square">
            <a:spAutoFit/>
          </a:bodyPr>
          <a:lstStyle/>
          <a:p>
            <a:pPr algn="just"/>
            <a:r>
              <a:rPr lang="en-US" sz="2400" dirty="0"/>
              <a:t>Goals help organize behavior by limiting the objectives that the agent is trying to achieve and hence the actions it needs to consider.</a:t>
            </a:r>
          </a:p>
        </p:txBody>
      </p:sp>
      <p:sp>
        <p:nvSpPr>
          <p:cNvPr id="6" name="Rectangle 5">
            <a:extLst>
              <a:ext uri="{FF2B5EF4-FFF2-40B4-BE49-F238E27FC236}">
                <a16:creationId xmlns:a16="http://schemas.microsoft.com/office/drawing/2014/main" id="{DBFB05CC-87C0-45D5-9D88-B6465507F79C}"/>
              </a:ext>
            </a:extLst>
          </p:cNvPr>
          <p:cNvSpPr/>
          <p:nvPr/>
        </p:nvSpPr>
        <p:spPr>
          <a:xfrm>
            <a:off x="246182" y="3034905"/>
            <a:ext cx="8630528" cy="830997"/>
          </a:xfrm>
          <a:prstGeom prst="rect">
            <a:avLst/>
          </a:prstGeom>
        </p:spPr>
        <p:txBody>
          <a:bodyPr wrap="square">
            <a:spAutoFit/>
          </a:bodyPr>
          <a:lstStyle/>
          <a:p>
            <a:pPr algn="just"/>
            <a:r>
              <a:rPr lang="en-US" sz="2400" b="1" dirty="0"/>
              <a:t>Goal formulation </a:t>
            </a:r>
            <a:r>
              <a:rPr lang="en-US" sz="2400" dirty="0"/>
              <a:t>is the first step in problem solving. It is based on the current situation and the agent’s performance measure, </a:t>
            </a:r>
          </a:p>
        </p:txBody>
      </p:sp>
      <p:sp>
        <p:nvSpPr>
          <p:cNvPr id="7" name="Rectangle 6">
            <a:extLst>
              <a:ext uri="{FF2B5EF4-FFF2-40B4-BE49-F238E27FC236}">
                <a16:creationId xmlns:a16="http://schemas.microsoft.com/office/drawing/2014/main" id="{811F774C-B4FE-4E86-8423-A5E397C019DE}"/>
              </a:ext>
            </a:extLst>
          </p:cNvPr>
          <p:cNvSpPr/>
          <p:nvPr/>
        </p:nvSpPr>
        <p:spPr>
          <a:xfrm>
            <a:off x="256734" y="4004701"/>
            <a:ext cx="8630529" cy="830997"/>
          </a:xfrm>
          <a:prstGeom prst="rect">
            <a:avLst/>
          </a:prstGeom>
        </p:spPr>
        <p:txBody>
          <a:bodyPr wrap="square">
            <a:spAutoFit/>
          </a:bodyPr>
          <a:lstStyle/>
          <a:p>
            <a:pPr algn="just"/>
            <a:r>
              <a:rPr lang="en-US" sz="2400" b="1" dirty="0"/>
              <a:t>Goal: </a:t>
            </a:r>
            <a:r>
              <a:rPr lang="en-US" sz="2400" dirty="0"/>
              <a:t>A set of world states—exactly those states in which the goal is satisfied.</a:t>
            </a:r>
          </a:p>
        </p:txBody>
      </p:sp>
      <p:sp>
        <p:nvSpPr>
          <p:cNvPr id="8" name="Rectangle 7">
            <a:extLst>
              <a:ext uri="{FF2B5EF4-FFF2-40B4-BE49-F238E27FC236}">
                <a16:creationId xmlns:a16="http://schemas.microsoft.com/office/drawing/2014/main" id="{C3AF6B61-3ED6-4C56-82C8-5562D92B8A61}"/>
              </a:ext>
            </a:extLst>
          </p:cNvPr>
          <p:cNvSpPr/>
          <p:nvPr/>
        </p:nvSpPr>
        <p:spPr>
          <a:xfrm>
            <a:off x="256734" y="5044498"/>
            <a:ext cx="8897817" cy="830997"/>
          </a:xfrm>
          <a:prstGeom prst="rect">
            <a:avLst/>
          </a:prstGeom>
        </p:spPr>
        <p:txBody>
          <a:bodyPr wrap="square">
            <a:spAutoFit/>
          </a:bodyPr>
          <a:lstStyle/>
          <a:p>
            <a:r>
              <a:rPr lang="en-US" sz="2400" dirty="0"/>
              <a:t>The agent’s task is to find out how to act, now and in the future, so that it reaches a goal state.</a:t>
            </a:r>
          </a:p>
        </p:txBody>
      </p:sp>
    </p:spTree>
    <p:extLst>
      <p:ext uri="{BB962C8B-B14F-4D97-AF65-F5344CB8AC3E}">
        <p14:creationId xmlns:p14="http://schemas.microsoft.com/office/powerpoint/2010/main" val="3580320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702223"/>
            <a:ext cx="7808976" cy="1088136"/>
          </a:xfrm>
        </p:spPr>
        <p:txBody>
          <a:bodyPr>
            <a:normAutofit fontScale="90000"/>
          </a:bodyPr>
          <a:lstStyle/>
          <a:p>
            <a:r>
              <a:rPr lang="en-US" dirty="0"/>
              <a:t>PROBLEM FORMULATION:</a:t>
            </a:r>
            <a:br>
              <a:rPr lang="en-US" dirty="0"/>
            </a:br>
            <a:r>
              <a:rPr lang="en-US" dirty="0"/>
              <a:t>BASED ON ENVIRONMENT</a:t>
            </a:r>
          </a:p>
        </p:txBody>
      </p:sp>
      <p:sp>
        <p:nvSpPr>
          <p:cNvPr id="3" name="Rectangle 2">
            <a:extLst>
              <a:ext uri="{FF2B5EF4-FFF2-40B4-BE49-F238E27FC236}">
                <a16:creationId xmlns:a16="http://schemas.microsoft.com/office/drawing/2014/main" id="{568E15CF-9286-4A89-9013-8C04DA6D8BE6}"/>
              </a:ext>
            </a:extLst>
          </p:cNvPr>
          <p:cNvSpPr/>
          <p:nvPr/>
        </p:nvSpPr>
        <p:spPr>
          <a:xfrm>
            <a:off x="119574" y="1973250"/>
            <a:ext cx="9024426" cy="707886"/>
          </a:xfrm>
          <a:prstGeom prst="rect">
            <a:avLst/>
          </a:prstGeom>
        </p:spPr>
        <p:txBody>
          <a:bodyPr wrap="square">
            <a:spAutoFit/>
          </a:bodyPr>
          <a:lstStyle/>
          <a:p>
            <a:pPr algn="just"/>
            <a:r>
              <a:rPr lang="en-US" sz="2000" b="1" dirty="0"/>
              <a:t>Problem formulation </a:t>
            </a:r>
            <a:r>
              <a:rPr lang="en-US" sz="2000" dirty="0"/>
              <a:t>is the process of deciding what </a:t>
            </a:r>
            <a:r>
              <a:rPr lang="en-US" sz="2000" b="1" dirty="0">
                <a:solidFill>
                  <a:srgbClr val="FF0000"/>
                </a:solidFill>
              </a:rPr>
              <a:t>actions</a:t>
            </a:r>
            <a:r>
              <a:rPr lang="en-US" sz="900" dirty="0"/>
              <a:t>  </a:t>
            </a:r>
            <a:r>
              <a:rPr lang="en-US" sz="2000" dirty="0"/>
              <a:t>and </a:t>
            </a:r>
            <a:r>
              <a:rPr lang="en-US" sz="2000" b="1" dirty="0">
                <a:solidFill>
                  <a:srgbClr val="FF0000"/>
                </a:solidFill>
              </a:rPr>
              <a:t>states</a:t>
            </a:r>
            <a:r>
              <a:rPr lang="en-US" sz="2000" dirty="0">
                <a:solidFill>
                  <a:srgbClr val="FF0000"/>
                </a:solidFill>
              </a:rPr>
              <a:t> </a:t>
            </a:r>
            <a:r>
              <a:rPr lang="en-US" sz="2000" dirty="0"/>
              <a:t>to consider, given a goal.</a:t>
            </a:r>
          </a:p>
        </p:txBody>
      </p:sp>
      <p:sp>
        <p:nvSpPr>
          <p:cNvPr id="4" name="Rectangle 3">
            <a:extLst>
              <a:ext uri="{FF2B5EF4-FFF2-40B4-BE49-F238E27FC236}">
                <a16:creationId xmlns:a16="http://schemas.microsoft.com/office/drawing/2014/main" id="{B925E770-0B73-4732-94A4-2B335506D4EC}"/>
              </a:ext>
            </a:extLst>
          </p:cNvPr>
          <p:cNvSpPr/>
          <p:nvPr/>
        </p:nvSpPr>
        <p:spPr>
          <a:xfrm>
            <a:off x="119574" y="2695215"/>
            <a:ext cx="8925952" cy="2246769"/>
          </a:xfrm>
          <a:prstGeom prst="rect">
            <a:avLst/>
          </a:prstGeom>
        </p:spPr>
        <p:txBody>
          <a:bodyPr wrap="square">
            <a:spAutoFit/>
          </a:bodyPr>
          <a:lstStyle/>
          <a:p>
            <a:pPr algn="just"/>
            <a:r>
              <a:rPr lang="en-US" sz="2000" dirty="0"/>
              <a:t>In an </a:t>
            </a:r>
            <a:r>
              <a:rPr lang="en-US" sz="2000" b="1" dirty="0"/>
              <a:t>Unknown</a:t>
            </a:r>
            <a:r>
              <a:rPr lang="en-US" sz="2000" dirty="0"/>
              <a:t> environment the agent will not know which of its possible actions is best, because it does not yet know enough about the state that results from taking each action. </a:t>
            </a:r>
          </a:p>
          <a:p>
            <a:pPr algn="just"/>
            <a:endParaRPr lang="en-US" sz="2000" dirty="0"/>
          </a:p>
          <a:p>
            <a:pPr algn="just"/>
            <a:r>
              <a:rPr lang="en-US" sz="2000" dirty="0"/>
              <a:t>If the agent has no additional information—i.e., if the environment is </a:t>
            </a:r>
            <a:r>
              <a:rPr lang="en-US" sz="2000" b="1" dirty="0"/>
              <a:t>unknown </a:t>
            </a:r>
            <a:r>
              <a:rPr lang="en-US" sz="2000" dirty="0"/>
              <a:t>in the sense defined in Section 2.3—then it is having no choice but to try one of the actions at </a:t>
            </a:r>
            <a:r>
              <a:rPr lang="en-US" sz="2000" b="1" dirty="0"/>
              <a:t>random</a:t>
            </a:r>
            <a:r>
              <a:rPr lang="en-US" sz="2000" dirty="0"/>
              <a:t>.</a:t>
            </a:r>
          </a:p>
        </p:txBody>
      </p:sp>
      <p:sp>
        <p:nvSpPr>
          <p:cNvPr id="5" name="Rectangle 4">
            <a:extLst>
              <a:ext uri="{FF2B5EF4-FFF2-40B4-BE49-F238E27FC236}">
                <a16:creationId xmlns:a16="http://schemas.microsoft.com/office/drawing/2014/main" id="{E7364FC8-B16C-443F-BE0B-BEEAB2E3306E}"/>
              </a:ext>
            </a:extLst>
          </p:cNvPr>
          <p:cNvSpPr/>
          <p:nvPr/>
        </p:nvSpPr>
        <p:spPr>
          <a:xfrm>
            <a:off x="119574" y="5081844"/>
            <a:ext cx="8925952" cy="1200329"/>
          </a:xfrm>
          <a:prstGeom prst="rect">
            <a:avLst/>
          </a:prstGeom>
        </p:spPr>
        <p:txBody>
          <a:bodyPr wrap="square">
            <a:spAutoFit/>
          </a:bodyPr>
          <a:lstStyle/>
          <a:p>
            <a:pPr algn="just"/>
            <a:r>
              <a:rPr lang="en-US" sz="2400" i="1" dirty="0"/>
              <a:t>an agent with several immediate options of </a:t>
            </a:r>
            <a:r>
              <a:rPr lang="en-US" sz="2400" b="1" i="1" dirty="0"/>
              <a:t>unknown value </a:t>
            </a:r>
            <a:r>
              <a:rPr lang="en-US" sz="2400" i="1" dirty="0"/>
              <a:t>can decide what to do by first </a:t>
            </a:r>
            <a:r>
              <a:rPr lang="en-US" sz="2400" b="1" i="1" dirty="0"/>
              <a:t>examining </a:t>
            </a:r>
            <a:r>
              <a:rPr lang="en-US" sz="2400" b="1" dirty="0"/>
              <a:t>future </a:t>
            </a:r>
            <a:r>
              <a:rPr lang="en-US" sz="2400" b="1" i="1" dirty="0"/>
              <a:t>actions </a:t>
            </a:r>
            <a:r>
              <a:rPr lang="en-US" sz="2400" i="1" dirty="0"/>
              <a:t>that eventually lead to </a:t>
            </a:r>
            <a:r>
              <a:rPr lang="en-US" sz="2400" b="1" i="1" dirty="0"/>
              <a:t>states of known value.</a:t>
            </a:r>
            <a:endParaRPr lang="en-US" sz="2400" b="1" dirty="0"/>
          </a:p>
        </p:txBody>
      </p:sp>
    </p:spTree>
    <p:extLst>
      <p:ext uri="{BB962C8B-B14F-4D97-AF65-F5344CB8AC3E}">
        <p14:creationId xmlns:p14="http://schemas.microsoft.com/office/powerpoint/2010/main" val="1653403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30359"/>
            <a:ext cx="7808976" cy="1088136"/>
          </a:xfrm>
        </p:spPr>
        <p:txBody>
          <a:bodyPr>
            <a:normAutofit fontScale="90000"/>
          </a:bodyPr>
          <a:lstStyle/>
          <a:p>
            <a:r>
              <a:rPr lang="en-US" dirty="0"/>
              <a:t>SEARCH-SOLUTION-EXECUTE:</a:t>
            </a:r>
            <a:br>
              <a:rPr lang="en-US" dirty="0"/>
            </a:br>
            <a:r>
              <a:rPr lang="en-US" dirty="0"/>
              <a:t>OPEN LOOP SYSTEM</a:t>
            </a:r>
          </a:p>
        </p:txBody>
      </p:sp>
      <p:sp>
        <p:nvSpPr>
          <p:cNvPr id="3" name="Rectangle 2">
            <a:extLst>
              <a:ext uri="{FF2B5EF4-FFF2-40B4-BE49-F238E27FC236}">
                <a16:creationId xmlns:a16="http://schemas.microsoft.com/office/drawing/2014/main" id="{B7E79C24-9DB5-4E84-A378-CA9AA87FB9A2}"/>
              </a:ext>
            </a:extLst>
          </p:cNvPr>
          <p:cNvSpPr/>
          <p:nvPr/>
        </p:nvSpPr>
        <p:spPr>
          <a:xfrm>
            <a:off x="56272" y="1979415"/>
            <a:ext cx="9143999" cy="1938992"/>
          </a:xfrm>
          <a:prstGeom prst="rect">
            <a:avLst/>
          </a:prstGeom>
        </p:spPr>
        <p:txBody>
          <a:bodyPr wrap="square">
            <a:spAutoFit/>
          </a:bodyPr>
          <a:lstStyle/>
          <a:p>
            <a:r>
              <a:rPr lang="en-US" sz="2000" dirty="0"/>
              <a:t>The process of looking for a sequence of actions that reaches the goal is called </a:t>
            </a:r>
            <a:r>
              <a:rPr lang="en-US" sz="2000" b="1" dirty="0"/>
              <a:t>search</a:t>
            </a:r>
            <a:r>
              <a:rPr lang="en-US" sz="2000" dirty="0"/>
              <a:t>.</a:t>
            </a:r>
          </a:p>
          <a:p>
            <a:r>
              <a:rPr lang="en-US" sz="2000" b="1" dirty="0"/>
              <a:t>Solution</a:t>
            </a:r>
            <a:r>
              <a:rPr lang="en-US" sz="2000" dirty="0"/>
              <a:t> is the sequence of actions that takes any agent to the goal state, exactly those state the agent is satisfied.</a:t>
            </a:r>
          </a:p>
          <a:p>
            <a:pPr algn="just"/>
            <a:endParaRPr lang="en-US" sz="2000" dirty="0"/>
          </a:p>
          <a:p>
            <a:pPr algn="just"/>
            <a:r>
              <a:rPr lang="en-US" sz="2000" dirty="0">
                <a:solidFill>
                  <a:srgbClr val="FF0000"/>
                </a:solidFill>
              </a:rPr>
              <a:t>A search algorithm takes a problem as input and returns a </a:t>
            </a:r>
            <a:r>
              <a:rPr lang="en-US" sz="2000" b="1" dirty="0">
                <a:solidFill>
                  <a:srgbClr val="FF0000"/>
                </a:solidFill>
              </a:rPr>
              <a:t>solution </a:t>
            </a:r>
            <a:r>
              <a:rPr lang="en-US" sz="2000" dirty="0">
                <a:solidFill>
                  <a:srgbClr val="FF0000"/>
                </a:solidFill>
              </a:rPr>
              <a:t>in the form of an action sequence.</a:t>
            </a:r>
          </a:p>
        </p:txBody>
      </p:sp>
      <p:sp>
        <p:nvSpPr>
          <p:cNvPr id="5" name="Rectangle 4">
            <a:extLst>
              <a:ext uri="{FF2B5EF4-FFF2-40B4-BE49-F238E27FC236}">
                <a16:creationId xmlns:a16="http://schemas.microsoft.com/office/drawing/2014/main" id="{C3700453-ABDB-4F44-B740-436D7742E7F5}"/>
              </a:ext>
            </a:extLst>
          </p:cNvPr>
          <p:cNvSpPr/>
          <p:nvPr/>
        </p:nvSpPr>
        <p:spPr>
          <a:xfrm>
            <a:off x="56272" y="4036589"/>
            <a:ext cx="9143999" cy="1938992"/>
          </a:xfrm>
          <a:prstGeom prst="rect">
            <a:avLst/>
          </a:prstGeom>
        </p:spPr>
        <p:txBody>
          <a:bodyPr wrap="square">
            <a:spAutoFit/>
          </a:bodyPr>
          <a:lstStyle/>
          <a:p>
            <a:pPr algn="just"/>
            <a:r>
              <a:rPr lang="en-US" sz="2000" dirty="0"/>
              <a:t>While the agent is executing the solution sequence it </a:t>
            </a:r>
            <a:r>
              <a:rPr lang="en-US" sz="2000" i="1" dirty="0"/>
              <a:t>ignores its percepts </a:t>
            </a:r>
            <a:r>
              <a:rPr lang="en-US" sz="2000" dirty="0"/>
              <a:t>when choosing an action because it knows in advance what they will be.  An agent that carries out its plans with its eyes closed must be quite certain of what is going on.</a:t>
            </a:r>
          </a:p>
          <a:p>
            <a:pPr algn="just"/>
            <a:endParaRPr lang="en-US" sz="2000" dirty="0"/>
          </a:p>
          <a:p>
            <a:pPr algn="just"/>
            <a:r>
              <a:rPr lang="en-US" sz="2000" dirty="0"/>
              <a:t>Control theorists call this an </a:t>
            </a:r>
            <a:r>
              <a:rPr lang="en-US" sz="2000" b="1" dirty="0"/>
              <a:t>open-loop </a:t>
            </a:r>
            <a:r>
              <a:rPr lang="en-US" sz="2000" dirty="0"/>
              <a:t>system, because ignoring the percepts breaks the loop between agent and environment.</a:t>
            </a:r>
          </a:p>
        </p:txBody>
      </p:sp>
    </p:spTree>
    <p:extLst>
      <p:ext uri="{BB962C8B-B14F-4D97-AF65-F5344CB8AC3E}">
        <p14:creationId xmlns:p14="http://schemas.microsoft.com/office/powerpoint/2010/main" val="4089848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014" y="488339"/>
            <a:ext cx="7808976" cy="1088136"/>
          </a:xfrm>
        </p:spPr>
        <p:txBody>
          <a:bodyPr/>
          <a:lstStyle/>
          <a:p>
            <a:r>
              <a:rPr lang="en-US" dirty="0"/>
              <a:t>ROMANIAN MAP</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415" y="1870365"/>
            <a:ext cx="7511278"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07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91208"/>
            <a:ext cx="7808976" cy="1088136"/>
          </a:xfrm>
        </p:spPr>
        <p:txBody>
          <a:bodyPr>
            <a:normAutofit/>
          </a:bodyPr>
          <a:lstStyle/>
          <a:p>
            <a:r>
              <a:rPr lang="en-US" b="1" dirty="0"/>
              <a:t>WELL-DEFINED PROBLEMS</a:t>
            </a:r>
            <a:endParaRPr lang="en-US" dirty="0"/>
          </a:p>
        </p:txBody>
      </p:sp>
      <p:sp>
        <p:nvSpPr>
          <p:cNvPr id="3" name="Rectangle 2">
            <a:extLst>
              <a:ext uri="{FF2B5EF4-FFF2-40B4-BE49-F238E27FC236}">
                <a16:creationId xmlns:a16="http://schemas.microsoft.com/office/drawing/2014/main" id="{7610C46C-B2DE-45FA-946E-D22A840A8B4D}"/>
              </a:ext>
            </a:extLst>
          </p:cNvPr>
          <p:cNvSpPr/>
          <p:nvPr/>
        </p:nvSpPr>
        <p:spPr>
          <a:xfrm>
            <a:off x="457199" y="1475120"/>
            <a:ext cx="6548511" cy="400110"/>
          </a:xfrm>
          <a:prstGeom prst="rect">
            <a:avLst/>
          </a:prstGeom>
        </p:spPr>
        <p:txBody>
          <a:bodyPr wrap="square">
            <a:spAutoFit/>
          </a:bodyPr>
          <a:lstStyle/>
          <a:p>
            <a:r>
              <a:rPr lang="en-US" sz="2000" dirty="0">
                <a:solidFill>
                  <a:schemeClr val="bg1"/>
                </a:solidFill>
              </a:rPr>
              <a:t>A </a:t>
            </a:r>
            <a:r>
              <a:rPr lang="en-US" sz="2000" b="1" dirty="0">
                <a:solidFill>
                  <a:schemeClr val="bg1"/>
                </a:solidFill>
              </a:rPr>
              <a:t>problem </a:t>
            </a:r>
            <a:r>
              <a:rPr lang="en-US" sz="2000" dirty="0">
                <a:solidFill>
                  <a:schemeClr val="bg1"/>
                </a:solidFill>
              </a:rPr>
              <a:t>can be defined formally by five components:</a:t>
            </a:r>
          </a:p>
        </p:txBody>
      </p:sp>
      <p:sp>
        <p:nvSpPr>
          <p:cNvPr id="4" name="Rectangle 3">
            <a:extLst>
              <a:ext uri="{FF2B5EF4-FFF2-40B4-BE49-F238E27FC236}">
                <a16:creationId xmlns:a16="http://schemas.microsoft.com/office/drawing/2014/main" id="{3CEA1EF4-F0E5-4DD0-9CAF-FEA2430FA4FD}"/>
              </a:ext>
            </a:extLst>
          </p:cNvPr>
          <p:cNvSpPr/>
          <p:nvPr/>
        </p:nvSpPr>
        <p:spPr>
          <a:xfrm>
            <a:off x="421339" y="1984755"/>
            <a:ext cx="8722659" cy="646331"/>
          </a:xfrm>
          <a:prstGeom prst="rect">
            <a:avLst/>
          </a:prstGeom>
        </p:spPr>
        <p:txBody>
          <a:bodyPr wrap="square">
            <a:spAutoFit/>
          </a:bodyPr>
          <a:lstStyle/>
          <a:p>
            <a:pPr algn="just"/>
            <a:r>
              <a:rPr lang="en-US" dirty="0"/>
              <a:t>1. The </a:t>
            </a:r>
            <a:r>
              <a:rPr lang="en-US" b="1" dirty="0">
                <a:solidFill>
                  <a:srgbClr val="FF0000"/>
                </a:solidFill>
              </a:rPr>
              <a:t>initial state </a:t>
            </a:r>
            <a:r>
              <a:rPr lang="en-US" dirty="0"/>
              <a:t>that the agent starts in. For example, the initial state for our agent in Romania might be described as In(Arad).</a:t>
            </a:r>
          </a:p>
        </p:txBody>
      </p:sp>
      <p:sp>
        <p:nvSpPr>
          <p:cNvPr id="5" name="Rectangle 4">
            <a:extLst>
              <a:ext uri="{FF2B5EF4-FFF2-40B4-BE49-F238E27FC236}">
                <a16:creationId xmlns:a16="http://schemas.microsoft.com/office/drawing/2014/main" id="{3EC24DB7-09D7-45EA-A4BF-AF651E592D75}"/>
              </a:ext>
            </a:extLst>
          </p:cNvPr>
          <p:cNvSpPr/>
          <p:nvPr/>
        </p:nvSpPr>
        <p:spPr>
          <a:xfrm>
            <a:off x="421339" y="2692641"/>
            <a:ext cx="8722658" cy="1200329"/>
          </a:xfrm>
          <a:prstGeom prst="rect">
            <a:avLst/>
          </a:prstGeom>
        </p:spPr>
        <p:txBody>
          <a:bodyPr wrap="square">
            <a:spAutoFit/>
          </a:bodyPr>
          <a:lstStyle/>
          <a:p>
            <a:pPr algn="just"/>
            <a:r>
              <a:rPr lang="en-US" dirty="0"/>
              <a:t>2. A description of the possible </a:t>
            </a:r>
            <a:r>
              <a:rPr lang="en-US" b="1" dirty="0">
                <a:solidFill>
                  <a:srgbClr val="FF0000"/>
                </a:solidFill>
              </a:rPr>
              <a:t>actions</a:t>
            </a:r>
            <a:r>
              <a:rPr lang="en-US" b="1" dirty="0"/>
              <a:t> </a:t>
            </a:r>
            <a:r>
              <a:rPr lang="en-US" dirty="0"/>
              <a:t>available to the agent. Given a particular state s,  A</a:t>
            </a:r>
            <a:r>
              <a:rPr lang="en-US" sz="1100" dirty="0"/>
              <a:t>CTIONS</a:t>
            </a:r>
            <a:r>
              <a:rPr lang="en-US" dirty="0"/>
              <a:t>(s) returns the set of actions that can be executed in s. We say that each of these actions is </a:t>
            </a:r>
            <a:r>
              <a:rPr lang="en-US" b="1" dirty="0"/>
              <a:t>applicable </a:t>
            </a:r>
            <a:r>
              <a:rPr lang="en-US" dirty="0"/>
              <a:t>in s. For example, from the state In(Arad), the applicable actions are {Go(Sibiu), Go(Timisoara), Go(</a:t>
            </a:r>
            <a:r>
              <a:rPr lang="en-US" dirty="0" err="1"/>
              <a:t>Zerind</a:t>
            </a:r>
            <a:r>
              <a:rPr lang="en-US" dirty="0"/>
              <a:t>)}.</a:t>
            </a:r>
          </a:p>
        </p:txBody>
      </p:sp>
      <p:sp>
        <p:nvSpPr>
          <p:cNvPr id="6" name="Rectangle 5">
            <a:extLst>
              <a:ext uri="{FF2B5EF4-FFF2-40B4-BE49-F238E27FC236}">
                <a16:creationId xmlns:a16="http://schemas.microsoft.com/office/drawing/2014/main" id="{F7E39598-7C58-4B0A-9070-89DE9C132925}"/>
              </a:ext>
            </a:extLst>
          </p:cNvPr>
          <p:cNvSpPr/>
          <p:nvPr/>
        </p:nvSpPr>
        <p:spPr>
          <a:xfrm>
            <a:off x="421339" y="4011765"/>
            <a:ext cx="8722658" cy="1231106"/>
          </a:xfrm>
          <a:prstGeom prst="rect">
            <a:avLst/>
          </a:prstGeom>
        </p:spPr>
        <p:txBody>
          <a:bodyPr wrap="square">
            <a:spAutoFit/>
          </a:bodyPr>
          <a:lstStyle/>
          <a:p>
            <a:pPr algn="just"/>
            <a:r>
              <a:rPr lang="en-US" dirty="0"/>
              <a:t>3. A description of what each action does; the formal name for this is the </a:t>
            </a:r>
            <a:r>
              <a:rPr lang="en-US" b="1" dirty="0">
                <a:solidFill>
                  <a:srgbClr val="FF0000"/>
                </a:solidFill>
              </a:rPr>
              <a:t>transition</a:t>
            </a:r>
            <a:r>
              <a:rPr lang="en-US" b="1" dirty="0"/>
              <a:t> model</a:t>
            </a:r>
            <a:r>
              <a:rPr lang="en-US" dirty="0"/>
              <a:t>, specified by a function R</a:t>
            </a:r>
            <a:r>
              <a:rPr lang="en-US" sz="1100" dirty="0"/>
              <a:t>ESULT</a:t>
            </a:r>
            <a:r>
              <a:rPr lang="en-US" dirty="0"/>
              <a:t>(s, a) that returns the state that results from doing action a in state s. We also use the term </a:t>
            </a:r>
            <a:r>
              <a:rPr lang="en-US" b="1" dirty="0"/>
              <a:t>successor </a:t>
            </a:r>
            <a:r>
              <a:rPr lang="en-US" dirty="0"/>
              <a:t>to refer to any state reachable from a given state by a single action.</a:t>
            </a:r>
            <a:r>
              <a:rPr lang="en-US" sz="1100" dirty="0"/>
              <a:t>2 </a:t>
            </a:r>
            <a:r>
              <a:rPr lang="en-US" dirty="0"/>
              <a:t>For example, we have R</a:t>
            </a:r>
            <a:r>
              <a:rPr lang="en-US" sz="1100" dirty="0"/>
              <a:t>ESULT</a:t>
            </a:r>
            <a:r>
              <a:rPr lang="en-US" dirty="0"/>
              <a:t>(In(Arad),Go(</a:t>
            </a:r>
            <a:r>
              <a:rPr lang="en-US" dirty="0" err="1"/>
              <a:t>Zerind</a:t>
            </a:r>
            <a:r>
              <a:rPr lang="en-US" dirty="0"/>
              <a:t>)) = In(</a:t>
            </a:r>
            <a:r>
              <a:rPr lang="en-US" dirty="0" err="1"/>
              <a:t>Zerind</a:t>
            </a:r>
            <a:r>
              <a:rPr lang="en-US" dirty="0"/>
              <a:t>) .</a:t>
            </a:r>
          </a:p>
        </p:txBody>
      </p:sp>
      <p:sp>
        <p:nvSpPr>
          <p:cNvPr id="7" name="Rectangle 6">
            <a:extLst>
              <a:ext uri="{FF2B5EF4-FFF2-40B4-BE49-F238E27FC236}">
                <a16:creationId xmlns:a16="http://schemas.microsoft.com/office/drawing/2014/main" id="{FCBB5ECD-8D49-43A3-BB9A-3AED3A646D97}"/>
              </a:ext>
            </a:extLst>
          </p:cNvPr>
          <p:cNvSpPr/>
          <p:nvPr/>
        </p:nvSpPr>
        <p:spPr>
          <a:xfrm>
            <a:off x="421340" y="5242871"/>
            <a:ext cx="8174020" cy="369332"/>
          </a:xfrm>
          <a:prstGeom prst="rect">
            <a:avLst/>
          </a:prstGeom>
        </p:spPr>
        <p:txBody>
          <a:bodyPr wrap="square">
            <a:spAutoFit/>
          </a:bodyPr>
          <a:lstStyle/>
          <a:p>
            <a:r>
              <a:rPr lang="en-US" dirty="0"/>
              <a:t>4. The </a:t>
            </a:r>
            <a:r>
              <a:rPr lang="en-US" b="1" dirty="0">
                <a:solidFill>
                  <a:srgbClr val="FF0000"/>
                </a:solidFill>
              </a:rPr>
              <a:t>goal test</a:t>
            </a:r>
            <a:r>
              <a:rPr lang="en-US" dirty="0"/>
              <a:t>, which determines whether a given state is a goal state.</a:t>
            </a:r>
          </a:p>
        </p:txBody>
      </p:sp>
      <p:sp>
        <p:nvSpPr>
          <p:cNvPr id="8" name="Rectangle 7">
            <a:extLst>
              <a:ext uri="{FF2B5EF4-FFF2-40B4-BE49-F238E27FC236}">
                <a16:creationId xmlns:a16="http://schemas.microsoft.com/office/drawing/2014/main" id="{1786BC6C-D726-4F37-8D79-C622BA014262}"/>
              </a:ext>
            </a:extLst>
          </p:cNvPr>
          <p:cNvSpPr/>
          <p:nvPr/>
        </p:nvSpPr>
        <p:spPr>
          <a:xfrm>
            <a:off x="457199" y="5619759"/>
            <a:ext cx="8722658" cy="369332"/>
          </a:xfrm>
          <a:prstGeom prst="rect">
            <a:avLst/>
          </a:prstGeom>
        </p:spPr>
        <p:txBody>
          <a:bodyPr wrap="square">
            <a:spAutoFit/>
          </a:bodyPr>
          <a:lstStyle/>
          <a:p>
            <a:r>
              <a:rPr lang="en-US" dirty="0"/>
              <a:t>5. A </a:t>
            </a:r>
            <a:r>
              <a:rPr lang="en-US" b="1" dirty="0">
                <a:solidFill>
                  <a:srgbClr val="FF0000"/>
                </a:solidFill>
              </a:rPr>
              <a:t>path </a:t>
            </a:r>
            <a:r>
              <a:rPr lang="en-US" sz="800" dirty="0">
                <a:solidFill>
                  <a:srgbClr val="FF0000"/>
                </a:solidFill>
              </a:rPr>
              <a:t> </a:t>
            </a:r>
            <a:r>
              <a:rPr lang="en-US" b="1" dirty="0">
                <a:solidFill>
                  <a:srgbClr val="FF0000"/>
                </a:solidFill>
              </a:rPr>
              <a:t>cost </a:t>
            </a:r>
            <a:r>
              <a:rPr lang="en-US" dirty="0"/>
              <a:t>function that assigns a numeric cost to each path.</a:t>
            </a:r>
          </a:p>
        </p:txBody>
      </p:sp>
    </p:spTree>
    <p:extLst>
      <p:ext uri="{BB962C8B-B14F-4D97-AF65-F5344CB8AC3E}">
        <p14:creationId xmlns:p14="http://schemas.microsoft.com/office/powerpoint/2010/main" val="417866586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0" ma:contentTypeDescription="Create a new document." ma:contentTypeScope="" ma:versionID="a248ef2cc14f185a9cb005221174113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10A0F1-6DAE-4064-BF10-FE76C61874A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7BF5235-ACB2-4168-AA8E-EDF4072F82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8535829-AEF6-4504-A0F1-86B0570A95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1417</TotalTime>
  <Words>2687</Words>
  <Application>Microsoft Office PowerPoint</Application>
  <PresentationFormat>On-screen Show (4:3)</PresentationFormat>
  <Paragraphs>235</Paragraphs>
  <Slides>49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Calibri</vt:lpstr>
      <vt:lpstr>CMMI10</vt:lpstr>
      <vt:lpstr>CMR10</vt:lpstr>
      <vt:lpstr>Corbel</vt:lpstr>
      <vt:lpstr>Forte</vt:lpstr>
      <vt:lpstr>Times-Bold</vt:lpstr>
      <vt:lpstr>Times-Roman</vt:lpstr>
      <vt:lpstr>Wingdings</vt:lpstr>
      <vt:lpstr>Spectrum</vt:lpstr>
      <vt:lpstr>   Solving Problem by Searching : Uninformed Search</vt:lpstr>
      <vt:lpstr>Lecture Outline</vt:lpstr>
      <vt:lpstr>PROBLEM SOLVING AGENTS</vt:lpstr>
      <vt:lpstr> Steps in problem solving </vt:lpstr>
      <vt:lpstr> GOAL FORMULATION  </vt:lpstr>
      <vt:lpstr>PROBLEM FORMULATION: BASED ON ENVIRONMENT</vt:lpstr>
      <vt:lpstr>SEARCH-SOLUTION-EXECUTE: OPEN LOOP SYSTEM</vt:lpstr>
      <vt:lpstr>ROMANIAN MAP</vt:lpstr>
      <vt:lpstr>WELL-DEFINED PROBLEMS</vt:lpstr>
      <vt:lpstr>Vacuum World Problem</vt:lpstr>
      <vt:lpstr>VACUUM WORLD: PROBLEM FORMULATION</vt:lpstr>
      <vt:lpstr>8-PUZZLE: PROBLEM FORMULATION</vt:lpstr>
      <vt:lpstr>8-PUZZLE: PROBLEM FORMULATION</vt:lpstr>
      <vt:lpstr>SEARCHING FOR SOLUTIONS</vt:lpstr>
      <vt:lpstr>SEARCH TREE</vt:lpstr>
      <vt:lpstr>SEARCH TREE</vt:lpstr>
      <vt:lpstr>SEARCH STRATEGY</vt:lpstr>
      <vt:lpstr>TREE SEARCH / GRAPH SEARCH</vt:lpstr>
      <vt:lpstr>INFRASTRUCTURE  FOR SEARCH ALGORITHMS</vt:lpstr>
      <vt:lpstr>FRONTIER [FRINGE]</vt:lpstr>
      <vt:lpstr>MEASURING PROBLEM-SOLVING PERFORMANCE</vt:lpstr>
      <vt:lpstr>SEARCH ALGORITHMS</vt:lpstr>
      <vt:lpstr>UNINFORMED  SEARCH STRATEGIES</vt:lpstr>
      <vt:lpstr>BREADTH-FIRST SEARCH</vt:lpstr>
      <vt:lpstr>BREADTH-FIRST SEARCH: PSEUDOCODE</vt:lpstr>
      <vt:lpstr>BREADTH-FIRST SEARCH:  FOUR CRITERIA</vt:lpstr>
      <vt:lpstr>BREADTH-FIRST SEARCH: MEMORY REQUIREMENTS</vt:lpstr>
      <vt:lpstr>UNIFORM-COST SEARCH</vt:lpstr>
      <vt:lpstr>UNIFORM-COST SEARCH: PSEUDOCODE</vt:lpstr>
      <vt:lpstr>UNIFORM-COST SEARCH: Arad  Bucharest</vt:lpstr>
      <vt:lpstr>UNIFORM-COST SEARCH: ILLUSTRATION</vt:lpstr>
      <vt:lpstr>UNIFORM-COST SEARCH: OPTIMALITY</vt:lpstr>
      <vt:lpstr>UNIFORM-COST SEARCH: COMPLETENESS &amp; COMPLEXITY</vt:lpstr>
      <vt:lpstr>DEPTH-FIRST SEARCH</vt:lpstr>
      <vt:lpstr>DEPTH-FIRST SEARCH: SEARCH TREE</vt:lpstr>
      <vt:lpstr>DEPTH-FIRST SEARCH: SEARCH TREE</vt:lpstr>
      <vt:lpstr>DEPTH-FIRST SEARCH: Optimality, Complexity, Completeness</vt:lpstr>
      <vt:lpstr>DFS v/s BFS</vt:lpstr>
      <vt:lpstr>DFS v/s BFS</vt:lpstr>
      <vt:lpstr>DEPTH-LIMITED SEARCH</vt:lpstr>
      <vt:lpstr>DEPTH-LIMITED SEARCH: PSEUDOCODE</vt:lpstr>
      <vt:lpstr>ITERATIVE DEEPENING  DEPTH-FIRST SEARCH</vt:lpstr>
      <vt:lpstr>ITERATIVE DEEPENING  DEPTH-FIRST SEARCH TREE</vt:lpstr>
      <vt:lpstr>ITERATIVE DEEPENING  DEPTH-FIRST SEARCH TREE</vt:lpstr>
      <vt:lpstr>IDP: COMPLEXITY</vt:lpstr>
      <vt:lpstr>BIDIRECTIONAL SEARCH</vt:lpstr>
      <vt:lpstr>COMPARING  UNINFORMED SEARCH STRATEGIES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Student</cp:lastModifiedBy>
  <cp:revision>187</cp:revision>
  <dcterms:created xsi:type="dcterms:W3CDTF">2018-12-10T17:20:29Z</dcterms:created>
  <dcterms:modified xsi:type="dcterms:W3CDTF">2022-10-12T09:02:28Z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