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7.jpg" ContentType="image/jpeg"/>
  <Override PartName="/ppt/notesSlides/notesSlide1.xml" ContentType="application/vnd.openxmlformats-officedocument.presentationml.notesSlide+xml"/>
  <Override PartName="/ppt/media/image18.jpg" ContentType="image/jpeg"/>
  <Override PartName="/ppt/media/image19.jpg" ContentType="image/jpeg"/>
  <Override PartName="/ppt/media/image20.jpg" ContentType="image/jpeg"/>
  <Override PartName="/ppt/media/image21.jpg" ContentType="image/jpeg"/>
  <Override PartName="/ppt/media/image22.jpg" ContentType="image/jpeg"/>
  <Override PartName="/ppt/media/image23.jpg" ContentType="image/jpeg"/>
  <Override PartName="/ppt/media/image24.jpg" ContentType="image/jpeg"/>
  <Override PartName="/ppt/media/image25.jpg" ContentType="image/jpeg"/>
  <Override PartName="/ppt/media/image26.jpg" ContentType="image/jpeg"/>
  <Override PartName="/ppt/media/image27.jpg" ContentType="image/jpeg"/>
  <Override PartName="/ppt/media/image28.jpg" ContentType="image/jpeg"/>
  <Override PartName="/ppt/media/image2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6" r:id="rId25"/>
    <p:sldId id="287" r:id="rId26"/>
    <p:sldId id="288"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7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2AC3568-B82A-48A8-8234-FC393CE2AAC7}" type="datetimeFigureOut">
              <a:rPr lang="en-US" smtClean="0"/>
              <a:t>11-Jun-20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2ED352F-CC20-4040-B203-85CD8B96C16B}" type="slidenum">
              <a:rPr lang="en-US" smtClean="0"/>
              <a:t>‹#›</a:t>
            </a:fld>
            <a:endParaRPr lang="en-US"/>
          </a:p>
        </p:txBody>
      </p:sp>
    </p:spTree>
    <p:extLst>
      <p:ext uri="{BB962C8B-B14F-4D97-AF65-F5344CB8AC3E}">
        <p14:creationId xmlns:p14="http://schemas.microsoft.com/office/powerpoint/2010/main" val="137139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5F2C1-BDB8-4A02-8A66-9C1CC5249C1B}" type="slidenum">
              <a:rPr lang="en-US" smtClean="0"/>
              <a:t>15</a:t>
            </a:fld>
            <a:endParaRPr lang="en-US"/>
          </a:p>
        </p:txBody>
      </p:sp>
    </p:spTree>
    <p:extLst>
      <p:ext uri="{BB962C8B-B14F-4D97-AF65-F5344CB8AC3E}">
        <p14:creationId xmlns:p14="http://schemas.microsoft.com/office/powerpoint/2010/main" val="292822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11-Jun-20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11-Jun-20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11-Jun-20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11-Jun-20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11-Jun-20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39" y="6807"/>
            <a:ext cx="12034520" cy="514350"/>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a:xfrm>
            <a:off x="357022" y="1093673"/>
            <a:ext cx="11477955" cy="46564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11-Jun-20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ntel_At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533400"/>
            <a:ext cx="9601200" cy="1784463"/>
          </a:xfrm>
          <a:prstGeom prst="rect">
            <a:avLst/>
          </a:prstGeom>
        </p:spPr>
        <p:txBody>
          <a:bodyPr vert="horz" wrap="square" lIns="0" tIns="116205" rIns="0" bIns="0" rtlCol="0">
            <a:spAutoFit/>
          </a:bodyPr>
          <a:lstStyle/>
          <a:p>
            <a:pPr marL="2550795" marR="5080" indent="-664845">
              <a:lnSpc>
                <a:spcPts val="6480"/>
              </a:lnSpc>
              <a:spcBef>
                <a:spcPts val="915"/>
              </a:spcBef>
            </a:pPr>
            <a:r>
              <a:rPr sz="6000" b="0" spc="-75" dirty="0">
                <a:latin typeface="Calibri Light"/>
                <a:cs typeface="Calibri Light"/>
              </a:rPr>
              <a:t>Integrated</a:t>
            </a:r>
            <a:r>
              <a:rPr sz="6000" b="0" spc="-180" dirty="0">
                <a:latin typeface="Calibri Light"/>
                <a:cs typeface="Calibri Light"/>
              </a:rPr>
              <a:t> </a:t>
            </a:r>
            <a:r>
              <a:rPr sz="6000" b="0" spc="-50" dirty="0">
                <a:latin typeface="Calibri Light"/>
                <a:cs typeface="Calibri Light"/>
              </a:rPr>
              <a:t>Circuit  </a:t>
            </a:r>
            <a:r>
              <a:rPr sz="6000" b="0" spc="-90" dirty="0">
                <a:latin typeface="Calibri Light"/>
                <a:cs typeface="Calibri Light"/>
              </a:rPr>
              <a:t>Technologies</a:t>
            </a:r>
            <a:endParaRPr sz="6000" dirty="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p:nvPr/>
        </p:nvSpPr>
        <p:spPr>
          <a:xfrm>
            <a:off x="7499985" y="152400"/>
            <a:ext cx="4296146" cy="1981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90459" y="2122932"/>
            <a:ext cx="4372356" cy="197205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77100" y="3811522"/>
            <a:ext cx="4837176" cy="304647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7940" y="612724"/>
            <a:ext cx="6690995" cy="5434965"/>
          </a:xfrm>
          <a:prstGeom prst="rect">
            <a:avLst/>
          </a:prstGeom>
        </p:spPr>
        <p:txBody>
          <a:bodyPr vert="horz" wrap="square" lIns="0" tIns="12700" rIns="0" bIns="0" rtlCol="0">
            <a:spAutoFit/>
          </a:bodyPr>
          <a:lstStyle/>
          <a:p>
            <a:pPr marL="63500" marR="41910" algn="just">
              <a:lnSpc>
                <a:spcPct val="100000"/>
              </a:lnSpc>
              <a:spcBef>
                <a:spcPts val="100"/>
              </a:spcBef>
            </a:pPr>
            <a:r>
              <a:rPr sz="2400" b="1" spc="-5" dirty="0">
                <a:latin typeface="Calibri"/>
                <a:cs typeface="Calibri"/>
              </a:rPr>
              <a:t>Noise Immunity</a:t>
            </a:r>
            <a:r>
              <a:rPr sz="2400" spc="-5" dirty="0">
                <a:latin typeface="Calibri"/>
                <a:cs typeface="Calibri"/>
              </a:rPr>
              <a:t>: </a:t>
            </a:r>
            <a:r>
              <a:rPr sz="2400" dirty="0">
                <a:latin typeface="Calibri"/>
                <a:cs typeface="Calibri"/>
              </a:rPr>
              <a:t>All </a:t>
            </a:r>
            <a:r>
              <a:rPr sz="2400" spc="-5" dirty="0">
                <a:latin typeface="Calibri"/>
                <a:cs typeface="Calibri"/>
              </a:rPr>
              <a:t>electrical </a:t>
            </a:r>
            <a:r>
              <a:rPr sz="2400" spc="-10" dirty="0">
                <a:latin typeface="Calibri"/>
                <a:cs typeface="Calibri"/>
              </a:rPr>
              <a:t>circuits </a:t>
            </a:r>
            <a:r>
              <a:rPr sz="2400" spc="-15" dirty="0">
                <a:latin typeface="Calibri"/>
                <a:cs typeface="Calibri"/>
              </a:rPr>
              <a:t>are </a:t>
            </a:r>
            <a:r>
              <a:rPr sz="2400" spc="-5" dirty="0">
                <a:latin typeface="Calibri"/>
                <a:cs typeface="Calibri"/>
              </a:rPr>
              <a:t>susceptible  </a:t>
            </a:r>
            <a:r>
              <a:rPr sz="2400" spc="-15" dirty="0">
                <a:latin typeface="Calibri"/>
                <a:cs typeface="Calibri"/>
              </a:rPr>
              <a:t>to </a:t>
            </a:r>
            <a:r>
              <a:rPr sz="2400" spc="-5" dirty="0">
                <a:latin typeface="Calibri"/>
                <a:cs typeface="Calibri"/>
              </a:rPr>
              <a:t>noise. Noise </a:t>
            </a:r>
            <a:r>
              <a:rPr sz="2400" dirty="0">
                <a:latin typeface="Calibri"/>
                <a:cs typeface="Calibri"/>
              </a:rPr>
              <a:t>is the </a:t>
            </a:r>
            <a:r>
              <a:rPr sz="2400" spc="-10" dirty="0">
                <a:latin typeface="Calibri"/>
                <a:cs typeface="Calibri"/>
              </a:rPr>
              <a:t>presence </a:t>
            </a:r>
            <a:r>
              <a:rPr sz="2400" spc="-5" dirty="0">
                <a:latin typeface="Calibri"/>
                <a:cs typeface="Calibri"/>
              </a:rPr>
              <a:t>of </a:t>
            </a:r>
            <a:r>
              <a:rPr sz="2400" spc="-15" dirty="0">
                <a:latin typeface="Calibri"/>
                <a:cs typeface="Calibri"/>
              </a:rPr>
              <a:t>unwanted </a:t>
            </a:r>
            <a:r>
              <a:rPr sz="2400" spc="-5" dirty="0">
                <a:latin typeface="Calibri"/>
                <a:cs typeface="Calibri"/>
              </a:rPr>
              <a:t>induced  </a:t>
            </a:r>
            <a:r>
              <a:rPr sz="2400" spc="-15" dirty="0">
                <a:latin typeface="Calibri"/>
                <a:cs typeface="Calibri"/>
              </a:rPr>
              <a:t>voltage </a:t>
            </a:r>
            <a:r>
              <a:rPr sz="2400" dirty="0">
                <a:latin typeface="Calibri"/>
                <a:cs typeface="Calibri"/>
              </a:rPr>
              <a:t>in the </a:t>
            </a:r>
            <a:r>
              <a:rPr sz="2400" spc="-5" dirty="0">
                <a:latin typeface="Calibri"/>
                <a:cs typeface="Calibri"/>
              </a:rPr>
              <a:t>electrical </a:t>
            </a:r>
            <a:r>
              <a:rPr sz="2400" spc="-10" dirty="0">
                <a:latin typeface="Calibri"/>
                <a:cs typeface="Calibri"/>
              </a:rPr>
              <a:t>circuit. </a:t>
            </a:r>
            <a:r>
              <a:rPr sz="2400" spc="-5" dirty="0">
                <a:latin typeface="Calibri"/>
                <a:cs typeface="Calibri"/>
              </a:rPr>
              <a:t>This </a:t>
            </a:r>
            <a:r>
              <a:rPr sz="2400" spc="-15" dirty="0">
                <a:latin typeface="Calibri"/>
                <a:cs typeface="Calibri"/>
              </a:rPr>
              <a:t>unwanted  </a:t>
            </a:r>
            <a:r>
              <a:rPr sz="2400" dirty="0">
                <a:latin typeface="Calibri"/>
                <a:cs typeface="Calibri"/>
              </a:rPr>
              <a:t>induced </a:t>
            </a:r>
            <a:r>
              <a:rPr sz="2400" spc="-15" dirty="0">
                <a:latin typeface="Calibri"/>
                <a:cs typeface="Calibri"/>
              </a:rPr>
              <a:t>voltage </a:t>
            </a:r>
            <a:r>
              <a:rPr sz="2400" spc="-10" dirty="0">
                <a:latin typeface="Calibri"/>
                <a:cs typeface="Calibri"/>
              </a:rPr>
              <a:t>can disrupt </a:t>
            </a:r>
            <a:r>
              <a:rPr sz="2400" dirty="0">
                <a:latin typeface="Calibri"/>
                <a:cs typeface="Calibri"/>
              </a:rPr>
              <a:t>the </a:t>
            </a:r>
            <a:r>
              <a:rPr sz="2400" spc="-15" dirty="0">
                <a:latin typeface="Calibri"/>
                <a:cs typeface="Calibri"/>
              </a:rPr>
              <a:t>operation </a:t>
            </a:r>
            <a:r>
              <a:rPr sz="2400" spc="-5" dirty="0">
                <a:latin typeface="Calibri"/>
                <a:cs typeface="Calibri"/>
              </a:rPr>
              <a:t>of </a:t>
            </a:r>
            <a:r>
              <a:rPr sz="2400" dirty="0">
                <a:latin typeface="Calibri"/>
                <a:cs typeface="Calibri"/>
              </a:rPr>
              <a:t>a </a:t>
            </a:r>
            <a:r>
              <a:rPr sz="2400" spc="-10" dirty="0">
                <a:latin typeface="Calibri"/>
                <a:cs typeface="Calibri"/>
              </a:rPr>
              <a:t>digital  </a:t>
            </a:r>
            <a:r>
              <a:rPr sz="2400" spc="-5" dirty="0">
                <a:latin typeface="Calibri"/>
                <a:cs typeface="Calibri"/>
              </a:rPr>
              <a:t>circuit. In </a:t>
            </a:r>
            <a:r>
              <a:rPr sz="2400" spc="-15" dirty="0">
                <a:latin typeface="Calibri"/>
                <a:cs typeface="Calibri"/>
              </a:rPr>
              <a:t>order to </a:t>
            </a:r>
            <a:r>
              <a:rPr sz="2400" spc="-5" dirty="0">
                <a:latin typeface="Calibri"/>
                <a:cs typeface="Calibri"/>
              </a:rPr>
              <a:t>not </a:t>
            </a:r>
            <a:r>
              <a:rPr sz="2400" spc="-10" dirty="0">
                <a:latin typeface="Calibri"/>
                <a:cs typeface="Calibri"/>
              </a:rPr>
              <a:t>get adversely </a:t>
            </a:r>
            <a:r>
              <a:rPr sz="2400" spc="-20" dirty="0">
                <a:latin typeface="Calibri"/>
                <a:cs typeface="Calibri"/>
              </a:rPr>
              <a:t>affected </a:t>
            </a:r>
            <a:r>
              <a:rPr sz="2400" spc="-15" dirty="0">
                <a:latin typeface="Calibri"/>
                <a:cs typeface="Calibri"/>
              </a:rPr>
              <a:t>by  </a:t>
            </a:r>
            <a:r>
              <a:rPr sz="2400" spc="-5" dirty="0">
                <a:latin typeface="Calibri"/>
                <a:cs typeface="Calibri"/>
              </a:rPr>
              <a:t>noise </a:t>
            </a:r>
            <a:r>
              <a:rPr sz="2400" dirty="0">
                <a:latin typeface="Calibri"/>
                <a:cs typeface="Calibri"/>
              </a:rPr>
              <a:t>the </a:t>
            </a:r>
            <a:r>
              <a:rPr sz="2400" spc="-10" dirty="0">
                <a:latin typeface="Calibri"/>
                <a:cs typeface="Calibri"/>
              </a:rPr>
              <a:t>circuit </a:t>
            </a:r>
            <a:r>
              <a:rPr sz="2400" spc="-5" dirty="0">
                <a:latin typeface="Calibri"/>
                <a:cs typeface="Calibri"/>
              </a:rPr>
              <a:t>should </a:t>
            </a:r>
            <a:r>
              <a:rPr sz="2400" spc="-20" dirty="0">
                <a:latin typeface="Calibri"/>
                <a:cs typeface="Calibri"/>
              </a:rPr>
              <a:t>have </a:t>
            </a:r>
            <a:r>
              <a:rPr sz="2400" spc="-5" dirty="0">
                <a:latin typeface="Calibri"/>
                <a:cs typeface="Calibri"/>
              </a:rPr>
              <a:t>some amount of noise  </a:t>
            </a:r>
            <a:r>
              <a:rPr sz="2400" spc="-20" dirty="0">
                <a:latin typeface="Calibri"/>
                <a:cs typeface="Calibri"/>
              </a:rPr>
              <a:t>immunity. </a:t>
            </a:r>
            <a:r>
              <a:rPr sz="2400" spc="-5" dirty="0">
                <a:latin typeface="Calibri"/>
                <a:cs typeface="Calibri"/>
              </a:rPr>
              <a:t>Noise Immunity </a:t>
            </a:r>
            <a:r>
              <a:rPr sz="2400" dirty="0">
                <a:latin typeface="Calibri"/>
                <a:cs typeface="Calibri"/>
              </a:rPr>
              <a:t>is the ability </a:t>
            </a:r>
            <a:r>
              <a:rPr sz="2400" spc="-15" dirty="0">
                <a:latin typeface="Calibri"/>
                <a:cs typeface="Calibri"/>
              </a:rPr>
              <a:t>to </a:t>
            </a:r>
            <a:r>
              <a:rPr sz="2400" spc="-20" dirty="0">
                <a:latin typeface="Calibri"/>
                <a:cs typeface="Calibri"/>
              </a:rPr>
              <a:t>tolerate  </a:t>
            </a:r>
            <a:r>
              <a:rPr sz="2400" spc="-15" dirty="0">
                <a:latin typeface="Calibri"/>
                <a:cs typeface="Calibri"/>
              </a:rPr>
              <a:t>unwanted voltage</a:t>
            </a:r>
            <a:r>
              <a:rPr sz="2400" spc="-5" dirty="0">
                <a:latin typeface="Calibri"/>
                <a:cs typeface="Calibri"/>
              </a:rPr>
              <a:t> fluctuation.</a:t>
            </a:r>
            <a:endParaRPr sz="2400">
              <a:latin typeface="Calibri"/>
              <a:cs typeface="Calibri"/>
            </a:endParaRPr>
          </a:p>
          <a:p>
            <a:pPr>
              <a:lnSpc>
                <a:spcPct val="100000"/>
              </a:lnSpc>
              <a:spcBef>
                <a:spcPts val="10"/>
              </a:spcBef>
            </a:pPr>
            <a:endParaRPr sz="1950">
              <a:latin typeface="Times New Roman"/>
              <a:cs typeface="Times New Roman"/>
            </a:endParaRPr>
          </a:p>
          <a:p>
            <a:pPr marL="63500" marR="43180">
              <a:lnSpc>
                <a:spcPct val="100000"/>
              </a:lnSpc>
              <a:spcBef>
                <a:spcPts val="5"/>
              </a:spcBef>
              <a:tabLst>
                <a:tab pos="906144" algn="l"/>
                <a:tab pos="971550" algn="l"/>
                <a:tab pos="1569085" algn="l"/>
                <a:tab pos="2019935" algn="l"/>
                <a:tab pos="2239645" algn="l"/>
                <a:tab pos="2608580" algn="l"/>
                <a:tab pos="3094355" algn="l"/>
                <a:tab pos="3705860" algn="l"/>
                <a:tab pos="4086860" algn="l"/>
                <a:tab pos="4353560" algn="l"/>
                <a:tab pos="5109845" algn="l"/>
                <a:tab pos="5464810" algn="l"/>
                <a:tab pos="5939155" algn="l"/>
                <a:tab pos="6493510" algn="l"/>
              </a:tabLst>
            </a:pPr>
            <a:r>
              <a:rPr sz="2400" b="1" dirty="0">
                <a:latin typeface="Calibri"/>
                <a:cs typeface="Calibri"/>
              </a:rPr>
              <a:t>No</a:t>
            </a:r>
            <a:r>
              <a:rPr sz="2400" b="1" spc="-10" dirty="0">
                <a:latin typeface="Calibri"/>
                <a:cs typeface="Calibri"/>
              </a:rPr>
              <a:t>i</a:t>
            </a:r>
            <a:r>
              <a:rPr sz="2400" b="1" dirty="0">
                <a:latin typeface="Calibri"/>
                <a:cs typeface="Calibri"/>
              </a:rPr>
              <a:t>se	</a:t>
            </a:r>
            <a:r>
              <a:rPr sz="2400" b="1" spc="-5" dirty="0">
                <a:latin typeface="Calibri"/>
                <a:cs typeface="Calibri"/>
              </a:rPr>
              <a:t>M</a:t>
            </a:r>
            <a:r>
              <a:rPr sz="2400" b="1" dirty="0">
                <a:latin typeface="Calibri"/>
                <a:cs typeface="Calibri"/>
              </a:rPr>
              <a:t>a</a:t>
            </a:r>
            <a:r>
              <a:rPr sz="2400" b="1" spc="-30" dirty="0">
                <a:latin typeface="Calibri"/>
                <a:cs typeface="Calibri"/>
              </a:rPr>
              <a:t>r</a:t>
            </a:r>
            <a:r>
              <a:rPr sz="2400" b="1" spc="-10" dirty="0">
                <a:latin typeface="Calibri"/>
                <a:cs typeface="Calibri"/>
              </a:rPr>
              <a:t>g</a:t>
            </a:r>
            <a:r>
              <a:rPr sz="2400" b="1" dirty="0">
                <a:latin typeface="Calibri"/>
                <a:cs typeface="Calibri"/>
              </a:rPr>
              <a:t>i</a:t>
            </a:r>
            <a:r>
              <a:rPr sz="2400" b="1" spc="-5" dirty="0">
                <a:latin typeface="Calibri"/>
                <a:cs typeface="Calibri"/>
              </a:rPr>
              <a:t>n</a:t>
            </a:r>
            <a:r>
              <a:rPr sz="2400" dirty="0">
                <a:latin typeface="Calibri"/>
                <a:cs typeface="Calibri"/>
              </a:rPr>
              <a:t>:	</a:t>
            </a:r>
            <a:r>
              <a:rPr sz="2400" spc="-5" dirty="0">
                <a:latin typeface="Calibri"/>
                <a:cs typeface="Calibri"/>
              </a:rPr>
              <a:t>Th</a:t>
            </a:r>
            <a:r>
              <a:rPr sz="2400" dirty="0">
                <a:latin typeface="Calibri"/>
                <a:cs typeface="Calibri"/>
              </a:rPr>
              <a:t>e	amou</a:t>
            </a:r>
            <a:r>
              <a:rPr sz="2400" spc="-25" dirty="0">
                <a:latin typeface="Calibri"/>
                <a:cs typeface="Calibri"/>
              </a:rPr>
              <a:t>n</a:t>
            </a:r>
            <a:r>
              <a:rPr sz="2400" dirty="0">
                <a:latin typeface="Calibri"/>
                <a:cs typeface="Calibri"/>
              </a:rPr>
              <a:t>t	</a:t>
            </a:r>
            <a:r>
              <a:rPr sz="2400" spc="-10" dirty="0">
                <a:latin typeface="Calibri"/>
                <a:cs typeface="Calibri"/>
              </a:rPr>
              <a:t>o</a:t>
            </a:r>
            <a:r>
              <a:rPr sz="2400" dirty="0">
                <a:latin typeface="Calibri"/>
                <a:cs typeface="Calibri"/>
              </a:rPr>
              <a:t>f	</a:t>
            </a:r>
            <a:r>
              <a:rPr sz="2400" spc="-5" dirty="0">
                <a:latin typeface="Calibri"/>
                <a:cs typeface="Calibri"/>
              </a:rPr>
              <a:t>un</a:t>
            </a:r>
            <a:r>
              <a:rPr sz="2400" spc="-25" dirty="0">
                <a:latin typeface="Calibri"/>
                <a:cs typeface="Calibri"/>
              </a:rPr>
              <a:t>w</a:t>
            </a:r>
            <a:r>
              <a:rPr sz="2400" dirty="0">
                <a:latin typeface="Calibri"/>
                <a:cs typeface="Calibri"/>
              </a:rPr>
              <a:t>a</a:t>
            </a:r>
            <a:r>
              <a:rPr sz="2400" spc="-25" dirty="0">
                <a:latin typeface="Calibri"/>
                <a:cs typeface="Calibri"/>
              </a:rPr>
              <a:t>nt</a:t>
            </a:r>
            <a:r>
              <a:rPr sz="2400" dirty="0">
                <a:latin typeface="Calibri"/>
                <a:cs typeface="Calibri"/>
              </a:rPr>
              <a:t>ed	</a:t>
            </a:r>
            <a:r>
              <a:rPr sz="2400" spc="-30" dirty="0">
                <a:latin typeface="Calibri"/>
                <a:cs typeface="Calibri"/>
              </a:rPr>
              <a:t>v</a:t>
            </a:r>
            <a:r>
              <a:rPr sz="2400" spc="-5" dirty="0">
                <a:latin typeface="Calibri"/>
                <a:cs typeface="Calibri"/>
              </a:rPr>
              <a:t>ol</a:t>
            </a:r>
            <a:r>
              <a:rPr sz="2400" spc="-45" dirty="0">
                <a:latin typeface="Calibri"/>
                <a:cs typeface="Calibri"/>
              </a:rPr>
              <a:t>t</a:t>
            </a:r>
            <a:r>
              <a:rPr sz="2400" dirty="0">
                <a:latin typeface="Calibri"/>
                <a:cs typeface="Calibri"/>
              </a:rPr>
              <a:t>a</a:t>
            </a:r>
            <a:r>
              <a:rPr sz="2400" spc="-25" dirty="0">
                <a:latin typeface="Calibri"/>
                <a:cs typeface="Calibri"/>
              </a:rPr>
              <a:t>g</a:t>
            </a:r>
            <a:r>
              <a:rPr sz="2400" dirty="0">
                <a:latin typeface="Calibri"/>
                <a:cs typeface="Calibri"/>
              </a:rPr>
              <a:t>e	a  </a:t>
            </a:r>
            <a:r>
              <a:rPr sz="2400" spc="-5" dirty="0">
                <a:latin typeface="Calibri"/>
                <a:cs typeface="Calibri"/>
              </a:rPr>
              <a:t>circuit </a:t>
            </a:r>
            <a:r>
              <a:rPr sz="2400" spc="-10" dirty="0">
                <a:latin typeface="Calibri"/>
                <a:cs typeface="Calibri"/>
              </a:rPr>
              <a:t>can </a:t>
            </a:r>
            <a:r>
              <a:rPr sz="2400" spc="-20" dirty="0">
                <a:latin typeface="Calibri"/>
                <a:cs typeface="Calibri"/>
              </a:rPr>
              <a:t>tolerate </a:t>
            </a:r>
            <a:r>
              <a:rPr sz="2400" dirty="0">
                <a:latin typeface="Calibri"/>
                <a:cs typeface="Calibri"/>
              </a:rPr>
              <a:t>is </a:t>
            </a:r>
            <a:r>
              <a:rPr sz="2400" spc="-10" dirty="0">
                <a:latin typeface="Calibri"/>
                <a:cs typeface="Calibri"/>
              </a:rPr>
              <a:t>measured by </a:t>
            </a:r>
            <a:r>
              <a:rPr sz="2400" dirty="0">
                <a:latin typeface="Calibri"/>
                <a:cs typeface="Calibri"/>
              </a:rPr>
              <a:t>the </a:t>
            </a:r>
            <a:r>
              <a:rPr sz="2400" spc="-5" dirty="0">
                <a:latin typeface="Calibri"/>
                <a:cs typeface="Calibri"/>
              </a:rPr>
              <a:t>noise </a:t>
            </a:r>
            <a:r>
              <a:rPr sz="2400" spc="-10" dirty="0">
                <a:latin typeface="Calibri"/>
                <a:cs typeface="Calibri"/>
              </a:rPr>
              <a:t>margin.  </a:t>
            </a:r>
            <a:r>
              <a:rPr sz="2400" spc="-5" dirty="0">
                <a:latin typeface="Calibri"/>
                <a:cs typeface="Calibri"/>
              </a:rPr>
              <a:t>T</a:t>
            </a:r>
            <a:r>
              <a:rPr sz="2400" spc="-10" dirty="0">
                <a:latin typeface="Calibri"/>
                <a:cs typeface="Calibri"/>
              </a:rPr>
              <a:t>h</a:t>
            </a:r>
            <a:r>
              <a:rPr sz="2400" dirty="0">
                <a:latin typeface="Calibri"/>
                <a:cs typeface="Calibri"/>
              </a:rPr>
              <a:t>e</a:t>
            </a:r>
            <a:r>
              <a:rPr sz="2400" spc="-35" dirty="0">
                <a:latin typeface="Calibri"/>
                <a:cs typeface="Calibri"/>
              </a:rPr>
              <a:t>r</a:t>
            </a:r>
            <a:r>
              <a:rPr sz="2400" dirty="0">
                <a:latin typeface="Calibri"/>
                <a:cs typeface="Calibri"/>
              </a:rPr>
              <a:t>e		a</a:t>
            </a:r>
            <a:r>
              <a:rPr sz="2400" spc="-30" dirty="0">
                <a:latin typeface="Calibri"/>
                <a:cs typeface="Calibri"/>
              </a:rPr>
              <a:t>r</a:t>
            </a:r>
            <a:r>
              <a:rPr sz="2400" dirty="0">
                <a:latin typeface="Calibri"/>
                <a:cs typeface="Calibri"/>
              </a:rPr>
              <a:t>e	t</a:t>
            </a:r>
            <a:r>
              <a:rPr sz="2400" spc="-30" dirty="0">
                <a:latin typeface="Calibri"/>
                <a:cs typeface="Calibri"/>
              </a:rPr>
              <a:t>w</a:t>
            </a:r>
            <a:r>
              <a:rPr sz="2400" dirty="0">
                <a:latin typeface="Calibri"/>
                <a:cs typeface="Calibri"/>
              </a:rPr>
              <a:t>o	</a:t>
            </a:r>
            <a:r>
              <a:rPr sz="2400" spc="-5" dirty="0">
                <a:latin typeface="Calibri"/>
                <a:cs typeface="Calibri"/>
              </a:rPr>
              <a:t>n</a:t>
            </a:r>
            <a:r>
              <a:rPr sz="2400" spc="-10" dirty="0">
                <a:latin typeface="Calibri"/>
                <a:cs typeface="Calibri"/>
              </a:rPr>
              <a:t>o</a:t>
            </a:r>
            <a:r>
              <a:rPr sz="2400" dirty="0">
                <a:latin typeface="Calibri"/>
                <a:cs typeface="Calibri"/>
              </a:rPr>
              <a:t>ise	ma</a:t>
            </a:r>
            <a:r>
              <a:rPr sz="2400" spc="-35" dirty="0">
                <a:latin typeface="Calibri"/>
                <a:cs typeface="Calibri"/>
              </a:rPr>
              <a:t>r</a:t>
            </a:r>
            <a:r>
              <a:rPr sz="2400" dirty="0">
                <a:latin typeface="Calibri"/>
                <a:cs typeface="Calibri"/>
              </a:rPr>
              <a:t>gin</a:t>
            </a:r>
            <a:r>
              <a:rPr sz="2400" spc="-25" dirty="0">
                <a:latin typeface="Calibri"/>
                <a:cs typeface="Calibri"/>
              </a:rPr>
              <a:t>s</a:t>
            </a:r>
            <a:r>
              <a:rPr sz="2400" dirty="0">
                <a:latin typeface="Calibri"/>
                <a:cs typeface="Calibri"/>
              </a:rPr>
              <a:t>:	</a:t>
            </a:r>
            <a:r>
              <a:rPr sz="2400" spc="-5" dirty="0">
                <a:latin typeface="Calibri"/>
                <a:cs typeface="Calibri"/>
              </a:rPr>
              <a:t>H</a:t>
            </a:r>
            <a:r>
              <a:rPr sz="2400" spc="-10" dirty="0">
                <a:latin typeface="Calibri"/>
                <a:cs typeface="Calibri"/>
              </a:rPr>
              <a:t>i</a:t>
            </a:r>
            <a:r>
              <a:rPr sz="2400" dirty="0">
                <a:latin typeface="Calibri"/>
                <a:cs typeface="Calibri"/>
              </a:rPr>
              <a:t>gh	</a:t>
            </a:r>
            <a:r>
              <a:rPr sz="2400" spc="-5" dirty="0">
                <a:latin typeface="Calibri"/>
                <a:cs typeface="Calibri"/>
              </a:rPr>
              <a:t>L</a:t>
            </a:r>
            <a:r>
              <a:rPr sz="2400" spc="-15" dirty="0">
                <a:latin typeface="Calibri"/>
                <a:cs typeface="Calibri"/>
              </a:rPr>
              <a:t>e</a:t>
            </a:r>
            <a:r>
              <a:rPr sz="2400" spc="-30" dirty="0">
                <a:latin typeface="Calibri"/>
                <a:cs typeface="Calibri"/>
              </a:rPr>
              <a:t>v</a:t>
            </a:r>
            <a:r>
              <a:rPr sz="2400" dirty="0">
                <a:latin typeface="Calibri"/>
                <a:cs typeface="Calibri"/>
              </a:rPr>
              <a:t>el	</a:t>
            </a:r>
            <a:r>
              <a:rPr sz="2400" spc="5" dirty="0">
                <a:latin typeface="Calibri"/>
                <a:cs typeface="Calibri"/>
              </a:rPr>
              <a:t>N</a:t>
            </a:r>
            <a:r>
              <a:rPr sz="2400" spc="-5" dirty="0">
                <a:latin typeface="Calibri"/>
                <a:cs typeface="Calibri"/>
              </a:rPr>
              <a:t>oi</a:t>
            </a:r>
            <a:r>
              <a:rPr sz="2400" spc="-15" dirty="0">
                <a:latin typeface="Calibri"/>
                <a:cs typeface="Calibri"/>
              </a:rPr>
              <a:t>s</a:t>
            </a:r>
            <a:r>
              <a:rPr sz="2400" dirty="0">
                <a:latin typeface="Calibri"/>
                <a:cs typeface="Calibri"/>
              </a:rPr>
              <a:t>e  </a:t>
            </a:r>
            <a:r>
              <a:rPr sz="2400" spc="-10" dirty="0">
                <a:latin typeface="Calibri"/>
                <a:cs typeface="Calibri"/>
              </a:rPr>
              <a:t>Margin </a:t>
            </a:r>
            <a:r>
              <a:rPr sz="2400" dirty="0">
                <a:latin typeface="Calibri"/>
                <a:cs typeface="Calibri"/>
              </a:rPr>
              <a:t>and </a:t>
            </a:r>
            <a:r>
              <a:rPr sz="2400" spc="-10" dirty="0">
                <a:latin typeface="Calibri"/>
                <a:cs typeface="Calibri"/>
              </a:rPr>
              <a:t>Low Level </a:t>
            </a:r>
            <a:r>
              <a:rPr sz="2400" spc="-5" dirty="0">
                <a:latin typeface="Calibri"/>
                <a:cs typeface="Calibri"/>
              </a:rPr>
              <a:t>Noise</a:t>
            </a:r>
            <a:r>
              <a:rPr sz="2400" spc="15" dirty="0">
                <a:latin typeface="Calibri"/>
                <a:cs typeface="Calibri"/>
              </a:rPr>
              <a:t> </a:t>
            </a:r>
            <a:r>
              <a:rPr sz="2400" spc="-10" dirty="0">
                <a:latin typeface="Calibri"/>
                <a:cs typeface="Calibri"/>
              </a:rPr>
              <a:t>Margin.</a:t>
            </a:r>
            <a:endParaRPr sz="2400">
              <a:latin typeface="Calibri"/>
              <a:cs typeface="Calibri"/>
            </a:endParaRPr>
          </a:p>
          <a:p>
            <a:pPr marR="450215" algn="ctr">
              <a:lnSpc>
                <a:spcPct val="100000"/>
              </a:lnSpc>
              <a:spcBef>
                <a:spcPts val="10"/>
              </a:spcBef>
            </a:pPr>
            <a:r>
              <a:rPr sz="2400" spc="-5" dirty="0">
                <a:latin typeface="Cambria Math"/>
                <a:cs typeface="Cambria Math"/>
              </a:rPr>
              <a:t>𝐍𝐌</a:t>
            </a:r>
            <a:r>
              <a:rPr sz="2625" spc="-7" baseline="-15873" dirty="0">
                <a:latin typeface="Cambria Math"/>
                <a:cs typeface="Cambria Math"/>
              </a:rPr>
              <a:t>𝐋  </a:t>
            </a:r>
            <a:r>
              <a:rPr sz="2400" dirty="0">
                <a:latin typeface="Cambria Math"/>
                <a:cs typeface="Cambria Math"/>
              </a:rPr>
              <a:t>= </a:t>
            </a:r>
            <a:r>
              <a:rPr sz="2400" spc="-75" dirty="0">
                <a:latin typeface="Cambria Math"/>
                <a:cs typeface="Cambria Math"/>
              </a:rPr>
              <a:t>𝐕</a:t>
            </a:r>
            <a:r>
              <a:rPr sz="2625" spc="-112" baseline="-15873" dirty="0">
                <a:latin typeface="Cambria Math"/>
                <a:cs typeface="Cambria Math"/>
              </a:rPr>
              <a:t>𝐈𝐋  </a:t>
            </a:r>
            <a:r>
              <a:rPr sz="2400" dirty="0">
                <a:latin typeface="Cambria Math"/>
                <a:cs typeface="Cambria Math"/>
              </a:rPr>
              <a:t>−</a:t>
            </a:r>
            <a:r>
              <a:rPr sz="2400" spc="55" dirty="0">
                <a:latin typeface="Cambria Math"/>
                <a:cs typeface="Cambria Math"/>
              </a:rPr>
              <a:t> </a:t>
            </a:r>
            <a:r>
              <a:rPr sz="2400" spc="-75" dirty="0">
                <a:latin typeface="Cambria Math"/>
                <a:cs typeface="Cambria Math"/>
              </a:rPr>
              <a:t>𝐕</a:t>
            </a:r>
            <a:r>
              <a:rPr sz="2625" spc="-112" baseline="-15873" dirty="0">
                <a:latin typeface="Cambria Math"/>
                <a:cs typeface="Cambria Math"/>
              </a:rPr>
              <a:t>𝐎𝐋</a:t>
            </a:r>
            <a:endParaRPr sz="2625" baseline="-15873">
              <a:latin typeface="Cambria Math"/>
              <a:cs typeface="Cambria Math"/>
            </a:endParaRPr>
          </a:p>
          <a:p>
            <a:pPr marR="449580" algn="ctr">
              <a:lnSpc>
                <a:spcPct val="100000"/>
              </a:lnSpc>
            </a:pPr>
            <a:r>
              <a:rPr sz="2400" spc="-5" dirty="0">
                <a:latin typeface="Cambria Math"/>
                <a:cs typeface="Cambria Math"/>
              </a:rPr>
              <a:t>𝐍𝐌</a:t>
            </a:r>
            <a:r>
              <a:rPr sz="2625" spc="-7" baseline="-15873" dirty="0">
                <a:latin typeface="Cambria Math"/>
                <a:cs typeface="Cambria Math"/>
              </a:rPr>
              <a:t>𝐇  </a:t>
            </a:r>
            <a:r>
              <a:rPr sz="2400" dirty="0">
                <a:latin typeface="Cambria Math"/>
                <a:cs typeface="Cambria Math"/>
              </a:rPr>
              <a:t>= </a:t>
            </a:r>
            <a:r>
              <a:rPr sz="2400" spc="-75" dirty="0">
                <a:latin typeface="Cambria Math"/>
                <a:cs typeface="Cambria Math"/>
              </a:rPr>
              <a:t>𝐕</a:t>
            </a:r>
            <a:r>
              <a:rPr sz="2625" spc="-112" baseline="-15873" dirty="0">
                <a:latin typeface="Cambria Math"/>
                <a:cs typeface="Cambria Math"/>
              </a:rPr>
              <a:t>𝐎𝐇  </a:t>
            </a:r>
            <a:r>
              <a:rPr sz="2400" dirty="0">
                <a:latin typeface="Cambria Math"/>
                <a:cs typeface="Cambria Math"/>
              </a:rPr>
              <a:t>−</a:t>
            </a:r>
            <a:r>
              <a:rPr sz="2400" spc="65" dirty="0">
                <a:latin typeface="Cambria Math"/>
                <a:cs typeface="Cambria Math"/>
              </a:rPr>
              <a:t> </a:t>
            </a:r>
            <a:r>
              <a:rPr sz="2400" spc="-80" dirty="0">
                <a:latin typeface="Cambria Math"/>
                <a:cs typeface="Cambria Math"/>
              </a:rPr>
              <a:t>𝐕</a:t>
            </a:r>
            <a:r>
              <a:rPr sz="2625" spc="-120" baseline="-15873" dirty="0">
                <a:latin typeface="Cambria Math"/>
                <a:cs typeface="Cambria Math"/>
              </a:rPr>
              <a:t>𝐈𝐇</a:t>
            </a:r>
            <a:endParaRPr sz="2625" baseline="-15873">
              <a:latin typeface="Cambria Math"/>
              <a:cs typeface="Cambria Mat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1432"/>
            <a:ext cx="10515600" cy="1325563"/>
          </a:xfrm>
        </p:spPr>
        <p:txBody>
          <a:bodyPr>
            <a:normAutofit/>
          </a:bodyPr>
          <a:lstStyle/>
          <a:p>
            <a:pPr algn="ctr"/>
            <a:r>
              <a:rPr lang="en-US" dirty="0">
                <a:solidFill>
                  <a:schemeClr val="accent2">
                    <a:lumMod val="75000"/>
                  </a:schemeClr>
                </a:solidFill>
              </a:rPr>
              <a:t>Digital Logic Families</a:t>
            </a:r>
          </a:p>
        </p:txBody>
      </p:sp>
      <p:sp>
        <p:nvSpPr>
          <p:cNvPr id="3" name="Content Placeholder 2"/>
          <p:cNvSpPr>
            <a:spLocks noGrp="1"/>
          </p:cNvSpPr>
          <p:nvPr>
            <p:ph idx="1"/>
          </p:nvPr>
        </p:nvSpPr>
        <p:spPr>
          <a:xfrm>
            <a:off x="838200" y="2146995"/>
            <a:ext cx="10515600" cy="3927742"/>
          </a:xfrm>
        </p:spPr>
        <p:txBody>
          <a:bodyPr wrap="square" lIns="91440" anchor="ctr" anchorCtr="1">
            <a:spAutoFit/>
          </a:bodyPr>
          <a:lstStyle/>
          <a:p>
            <a:r>
              <a:rPr lang="en-US" sz="2000" dirty="0"/>
              <a:t>Digital integrated circuits are classified not only by their complexity or logical operation, but also by the specific circuit technology to which they belong. The circuit technology is referred to as a </a:t>
            </a:r>
            <a:r>
              <a:rPr lang="en-US" sz="2000" dirty="0">
                <a:solidFill>
                  <a:srgbClr val="00B0F0"/>
                </a:solidFill>
              </a:rPr>
              <a:t>digital logic family</a:t>
            </a:r>
            <a:r>
              <a:rPr lang="en-US" sz="2000" dirty="0"/>
              <a:t>.</a:t>
            </a:r>
          </a:p>
          <a:p>
            <a:r>
              <a:rPr lang="en-US" sz="2000" dirty="0"/>
              <a:t>The basic circuit in each technology is a NAND, NOR, or an inverter gate.</a:t>
            </a:r>
          </a:p>
          <a:p>
            <a:r>
              <a:rPr lang="en-US" sz="2000" dirty="0"/>
              <a:t> The Logic Families are :</a:t>
            </a:r>
          </a:p>
          <a:p>
            <a:pPr lvl="6" algn="just">
              <a:buFont typeface="Wingdings" panose="05000000000000000000" pitchFamily="2" charset="2"/>
              <a:buChar char="v"/>
            </a:pPr>
            <a:r>
              <a:rPr lang="en-US" dirty="0"/>
              <a:t> RTL  </a:t>
            </a:r>
            <a:r>
              <a:rPr lang="en-US" dirty="0">
                <a:sym typeface="Wingdings" panose="05000000000000000000" pitchFamily="2" charset="2"/>
              </a:rPr>
              <a:t> Resistor-Transistor Logic</a:t>
            </a:r>
          </a:p>
          <a:p>
            <a:pPr lvl="6" algn="just">
              <a:buFont typeface="Wingdings" panose="05000000000000000000" pitchFamily="2" charset="2"/>
              <a:buChar char="v"/>
            </a:pPr>
            <a:r>
              <a:rPr lang="en-US" dirty="0">
                <a:sym typeface="Wingdings" panose="05000000000000000000" pitchFamily="2" charset="2"/>
              </a:rPr>
              <a:t> DTL   Diode Transistor Logic</a:t>
            </a:r>
          </a:p>
          <a:p>
            <a:pPr lvl="6" algn="just">
              <a:buFont typeface="Wingdings" panose="05000000000000000000" pitchFamily="2" charset="2"/>
              <a:buChar char="v"/>
            </a:pPr>
            <a:r>
              <a:rPr lang="en-US" dirty="0"/>
              <a:t> I</a:t>
            </a:r>
            <a:r>
              <a:rPr lang="en-US" baseline="30000" dirty="0"/>
              <a:t>2</a:t>
            </a:r>
            <a:r>
              <a:rPr lang="en-US" dirty="0"/>
              <a:t>L    </a:t>
            </a:r>
            <a:r>
              <a:rPr lang="en-US" dirty="0">
                <a:sym typeface="Wingdings" panose="05000000000000000000" pitchFamily="2" charset="2"/>
              </a:rPr>
              <a:t></a:t>
            </a:r>
            <a:r>
              <a:rPr lang="en-US" dirty="0"/>
              <a:t> Integrated Injection Logic  </a:t>
            </a:r>
          </a:p>
          <a:p>
            <a:pPr lvl="6" algn="just">
              <a:buFont typeface="Wingdings" panose="05000000000000000000" pitchFamily="2" charset="2"/>
              <a:buChar char="v"/>
            </a:pPr>
            <a:r>
              <a:rPr lang="en-US" dirty="0"/>
              <a:t> ECL  </a:t>
            </a:r>
            <a:r>
              <a:rPr lang="en-US" dirty="0">
                <a:sym typeface="Wingdings" panose="05000000000000000000" pitchFamily="2" charset="2"/>
              </a:rPr>
              <a:t></a:t>
            </a:r>
            <a:r>
              <a:rPr lang="en-US" dirty="0"/>
              <a:t> Emitter Collector Logic</a:t>
            </a:r>
          </a:p>
          <a:p>
            <a:pPr lvl="6" algn="just">
              <a:buFont typeface="Wingdings" panose="05000000000000000000" pitchFamily="2" charset="2"/>
              <a:buChar char="v"/>
            </a:pPr>
            <a:r>
              <a:rPr lang="en-US" dirty="0"/>
              <a:t> TTL  </a:t>
            </a:r>
            <a:r>
              <a:rPr lang="en-US" dirty="0">
                <a:sym typeface="Wingdings" panose="05000000000000000000" pitchFamily="2" charset="2"/>
              </a:rPr>
              <a:t></a:t>
            </a:r>
            <a:r>
              <a:rPr lang="en-US" dirty="0"/>
              <a:t> Transistor Transistor Logic </a:t>
            </a:r>
          </a:p>
          <a:p>
            <a:pPr lvl="6" algn="just">
              <a:buFont typeface="Wingdings" panose="05000000000000000000" pitchFamily="2" charset="2"/>
              <a:buChar char="v"/>
            </a:pPr>
            <a:r>
              <a:rPr lang="en-US" dirty="0"/>
              <a:t> MOS</a:t>
            </a:r>
            <a:r>
              <a:rPr lang="en-US" dirty="0">
                <a:sym typeface="Wingdings" panose="05000000000000000000" pitchFamily="2" charset="2"/>
              </a:rPr>
              <a:t> Metal Oxide Semiconductor</a:t>
            </a:r>
          </a:p>
          <a:p>
            <a:pPr lvl="6" algn="just">
              <a:buFont typeface="Wingdings" panose="05000000000000000000" pitchFamily="2" charset="2"/>
              <a:buChar char="v"/>
            </a:pPr>
            <a:r>
              <a:rPr lang="en-US" dirty="0">
                <a:sym typeface="Wingdings" panose="05000000000000000000" pitchFamily="2" charset="2"/>
              </a:rPr>
              <a:t> CMOS  Complementary MOS</a:t>
            </a:r>
            <a:endParaRPr lang="en-US" dirty="0"/>
          </a:p>
        </p:txBody>
      </p:sp>
    </p:spTree>
    <p:extLst>
      <p:ext uri="{BB962C8B-B14F-4D97-AF65-F5344CB8AC3E}">
        <p14:creationId xmlns:p14="http://schemas.microsoft.com/office/powerpoint/2010/main" val="189374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4807"/>
            <a:ext cx="10515600" cy="1325563"/>
          </a:xfrm>
        </p:spPr>
        <p:txBody>
          <a:bodyPr>
            <a:normAutofit/>
          </a:bodyPr>
          <a:lstStyle/>
          <a:p>
            <a:pPr algn="ctr"/>
            <a:r>
              <a:rPr lang="en-US" dirty="0">
                <a:solidFill>
                  <a:schemeClr val="accent2">
                    <a:lumMod val="75000"/>
                  </a:schemeClr>
                </a:solidFill>
              </a:rPr>
              <a:t>Special Characteristics</a:t>
            </a:r>
          </a:p>
        </p:txBody>
      </p:sp>
      <p:sp>
        <p:nvSpPr>
          <p:cNvPr id="3" name="Content Placeholder 2"/>
          <p:cNvSpPr>
            <a:spLocks noGrp="1"/>
          </p:cNvSpPr>
          <p:nvPr>
            <p:ph idx="1"/>
          </p:nvPr>
        </p:nvSpPr>
        <p:spPr>
          <a:xfrm>
            <a:off x="838200" y="2569109"/>
            <a:ext cx="10515600" cy="4351338"/>
          </a:xfrm>
        </p:spPr>
        <p:txBody>
          <a:bodyPr>
            <a:normAutofit/>
          </a:bodyPr>
          <a:lstStyle/>
          <a:p>
            <a:r>
              <a:rPr lang="en-US" sz="2000" dirty="0"/>
              <a:t>The characteristics of IC digital logic families are usually compared by analyzing the circuit of the basic gate in each family.</a:t>
            </a:r>
          </a:p>
          <a:p>
            <a:r>
              <a:rPr lang="en-US" sz="2000" dirty="0"/>
              <a:t>The most important parameters that are evaluated and compared are</a:t>
            </a:r>
          </a:p>
          <a:p>
            <a:pPr marL="0" indent="0">
              <a:buNone/>
            </a:pPr>
            <a:endParaRPr lang="en-US" sz="2000" dirty="0"/>
          </a:p>
          <a:p>
            <a:pPr lvl="7">
              <a:buFont typeface="Wingdings" panose="05000000000000000000" pitchFamily="2" charset="2"/>
              <a:buChar char="v"/>
            </a:pPr>
            <a:r>
              <a:rPr lang="en-US" dirty="0"/>
              <a:t> Fan-Out</a:t>
            </a:r>
          </a:p>
          <a:p>
            <a:pPr lvl="7">
              <a:buFont typeface="Wingdings" panose="05000000000000000000" pitchFamily="2" charset="2"/>
              <a:buChar char="v"/>
            </a:pPr>
            <a:r>
              <a:rPr lang="en-US" dirty="0"/>
              <a:t> Fan-In</a:t>
            </a:r>
          </a:p>
          <a:p>
            <a:pPr lvl="7">
              <a:buFont typeface="Wingdings" panose="05000000000000000000" pitchFamily="2" charset="2"/>
              <a:buChar char="v"/>
            </a:pPr>
            <a:r>
              <a:rPr lang="en-US" dirty="0"/>
              <a:t> Power Dissipation</a:t>
            </a:r>
          </a:p>
          <a:p>
            <a:pPr lvl="7">
              <a:buFont typeface="Wingdings" panose="05000000000000000000" pitchFamily="2" charset="2"/>
              <a:buChar char="v"/>
            </a:pPr>
            <a:r>
              <a:rPr lang="en-US" dirty="0"/>
              <a:t> Propagation Delay</a:t>
            </a:r>
          </a:p>
          <a:p>
            <a:pPr lvl="7">
              <a:buFont typeface="Wingdings" panose="05000000000000000000" pitchFamily="2" charset="2"/>
              <a:buChar char="v"/>
            </a:pPr>
            <a:r>
              <a:rPr lang="en-US" dirty="0"/>
              <a:t> Speed-Power Product</a:t>
            </a:r>
          </a:p>
          <a:p>
            <a:pPr lvl="7">
              <a:buFont typeface="Wingdings" panose="05000000000000000000" pitchFamily="2" charset="2"/>
              <a:buChar char="v"/>
            </a:pPr>
            <a:r>
              <a:rPr lang="en-US" dirty="0"/>
              <a:t> Noise Margin</a:t>
            </a:r>
            <a:br>
              <a:rPr lang="en-US" sz="1000" dirty="0"/>
            </a:br>
            <a:endParaRPr lang="en-US" sz="1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5059735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2">
                    <a:lumMod val="75000"/>
                  </a:schemeClr>
                </a:solidFill>
              </a:rPr>
              <a:t>Fan-Out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425" y="2191544"/>
            <a:ext cx="9201150" cy="3619500"/>
          </a:xfrm>
        </p:spPr>
      </p:pic>
    </p:spTree>
    <p:extLst>
      <p:ext uri="{BB962C8B-B14F-4D97-AF65-F5344CB8AC3E}">
        <p14:creationId xmlns:p14="http://schemas.microsoft.com/office/powerpoint/2010/main" val="1784834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28" y="961534"/>
            <a:ext cx="10515600" cy="1325563"/>
          </a:xfrm>
        </p:spPr>
        <p:txBody>
          <a:bodyPr/>
          <a:lstStyle/>
          <a:p>
            <a:pPr algn="ctr"/>
            <a:r>
              <a:rPr lang="en-US" dirty="0">
                <a:solidFill>
                  <a:schemeClr val="accent2">
                    <a:lumMod val="75000"/>
                  </a:schemeClr>
                </a:solidFill>
              </a:rPr>
              <a:t>Fan-Out</a:t>
            </a:r>
            <a:endParaRPr lang="en-US" dirty="0"/>
          </a:p>
        </p:txBody>
      </p:sp>
      <p:sp>
        <p:nvSpPr>
          <p:cNvPr id="3" name="Content Placeholder 2"/>
          <p:cNvSpPr>
            <a:spLocks noGrp="1"/>
          </p:cNvSpPr>
          <p:nvPr>
            <p:ph idx="1"/>
          </p:nvPr>
        </p:nvSpPr>
        <p:spPr>
          <a:xfrm>
            <a:off x="838200" y="2287097"/>
            <a:ext cx="10515600" cy="4351338"/>
          </a:xfrm>
        </p:spPr>
        <p:txBody>
          <a:bodyPr>
            <a:normAutofit/>
          </a:bodyPr>
          <a:lstStyle/>
          <a:p>
            <a:r>
              <a:rPr lang="en-US" sz="2000" dirty="0"/>
              <a:t>The </a:t>
            </a:r>
            <a:r>
              <a:rPr lang="en-US" sz="2000" dirty="0">
                <a:solidFill>
                  <a:srgbClr val="00B0F0"/>
                </a:solidFill>
              </a:rPr>
              <a:t>fan-out</a:t>
            </a:r>
            <a:r>
              <a:rPr lang="en-US" sz="2000" dirty="0"/>
              <a:t> of a gate specifies the number of standard loads that can be connected to the output of the gate without degrading its normal operation.</a:t>
            </a:r>
          </a:p>
          <a:p>
            <a:r>
              <a:rPr lang="en-US" sz="2000" dirty="0"/>
              <a:t>A </a:t>
            </a:r>
            <a:r>
              <a:rPr lang="en-US" sz="2000" dirty="0">
                <a:solidFill>
                  <a:srgbClr val="00B0F0"/>
                </a:solidFill>
              </a:rPr>
              <a:t>standard load </a:t>
            </a:r>
            <a:r>
              <a:rPr lang="en-US" sz="2000" dirty="0"/>
              <a:t>is usually defined as the amount of current needed by an input of another gate in the same logic family. Sometimes the term </a:t>
            </a:r>
            <a:r>
              <a:rPr lang="en-US" sz="2000" i="1" dirty="0">
                <a:solidFill>
                  <a:srgbClr val="00B0F0"/>
                </a:solidFill>
              </a:rPr>
              <a:t>loading</a:t>
            </a:r>
            <a:r>
              <a:rPr lang="en-US" sz="2000" i="1" dirty="0"/>
              <a:t> </a:t>
            </a:r>
            <a:r>
              <a:rPr lang="en-US" sz="2000" dirty="0"/>
              <a:t>is used instead of fan-out.</a:t>
            </a:r>
          </a:p>
          <a:p>
            <a:r>
              <a:rPr lang="en-US" sz="2000" dirty="0"/>
              <a:t>This term is derived because the output of a gate can supply a limited amount of current, above which it ceases to operate properly and is said to be overloaded.</a:t>
            </a:r>
          </a:p>
          <a:p>
            <a:r>
              <a:rPr lang="en-US" sz="2000" dirty="0"/>
              <a:t>Each input consumes a certain amount of current from the gate output, so that each additional connection adds to the load of the gate.</a:t>
            </a:r>
          </a:p>
          <a:p>
            <a:r>
              <a:rPr lang="en-US" sz="2000" dirty="0"/>
              <a:t>Exceeding the specified maximum load may cause a malfunction because the circuit cannot supply the power demanded from it.</a:t>
            </a:r>
          </a:p>
          <a:p>
            <a:r>
              <a:rPr lang="en-US" sz="2000" dirty="0"/>
              <a:t>The fan-out is the maximum number of inputs that can be connected to the output of a gate, and is expressed by a number.</a:t>
            </a:r>
          </a:p>
        </p:txBody>
      </p:sp>
    </p:spTree>
    <p:extLst>
      <p:ext uri="{BB962C8B-B14F-4D97-AF65-F5344CB8AC3E}">
        <p14:creationId xmlns:p14="http://schemas.microsoft.com/office/powerpoint/2010/main" val="1560861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Fan-Out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9267" y="1594676"/>
            <a:ext cx="5413646" cy="4216336"/>
          </a:xfrm>
        </p:spPr>
      </p:pic>
      <p:sp>
        <p:nvSpPr>
          <p:cNvPr id="5" name="TextBox 4"/>
          <p:cNvSpPr txBox="1"/>
          <p:nvPr/>
        </p:nvSpPr>
        <p:spPr>
          <a:xfrm>
            <a:off x="1388936" y="1998838"/>
            <a:ext cx="4041648"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The fan-out of the gate is calculated from the ratio </a:t>
            </a:r>
            <a:r>
              <a:rPr lang="en-US" i="1" dirty="0"/>
              <a:t>I</a:t>
            </a:r>
            <a:r>
              <a:rPr lang="en-US" i="1" baseline="-25000" dirty="0"/>
              <a:t>OH</a:t>
            </a:r>
            <a:r>
              <a:rPr lang="en-US" i="1" dirty="0"/>
              <a:t>/</a:t>
            </a:r>
            <a:r>
              <a:rPr lang="en-US" i="1" dirty="0" err="1"/>
              <a:t>l</a:t>
            </a:r>
            <a:r>
              <a:rPr lang="en-US" i="1" baseline="-25000" dirty="0" err="1"/>
              <a:t>IH</a:t>
            </a:r>
            <a:r>
              <a:rPr lang="en-US" i="1" dirty="0"/>
              <a:t> </a:t>
            </a:r>
            <a:r>
              <a:rPr lang="en-US" dirty="0"/>
              <a:t>or </a:t>
            </a:r>
            <a:r>
              <a:rPr lang="en-US" i="1" dirty="0" err="1"/>
              <a:t>l</a:t>
            </a:r>
            <a:r>
              <a:rPr lang="en-US" i="1" baseline="-25000" dirty="0" err="1"/>
              <a:t>OL</a:t>
            </a:r>
            <a:r>
              <a:rPr lang="en-US" i="1" dirty="0"/>
              <a:t> I I</a:t>
            </a:r>
            <a:r>
              <a:rPr lang="en-US" i="1" baseline="-25000" dirty="0"/>
              <a:t>IL</a:t>
            </a:r>
          </a:p>
          <a:p>
            <a:pPr marL="285750" indent="-285750">
              <a:buFont typeface="Wingdings" panose="05000000000000000000" pitchFamily="2" charset="2"/>
              <a:buChar char="q"/>
            </a:pPr>
            <a:r>
              <a:rPr lang="en-US" dirty="0"/>
              <a:t>For example, the standard TTL gates have the following values for the currents:</a:t>
            </a:r>
            <a:endParaRPr lang="en-US" baseline="-250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416" y="3407664"/>
            <a:ext cx="4191373" cy="3183064"/>
          </a:xfrm>
          <a:prstGeom prst="rect">
            <a:avLst/>
          </a:prstGeom>
        </p:spPr>
      </p:pic>
      <p:cxnSp>
        <p:nvCxnSpPr>
          <p:cNvPr id="8" name="Straight Arrow Connector 7"/>
          <p:cNvCxnSpPr/>
          <p:nvPr/>
        </p:nvCxnSpPr>
        <p:spPr>
          <a:xfrm flipV="1">
            <a:off x="4790859" y="1968405"/>
            <a:ext cx="1956816" cy="17282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41333" y="2737502"/>
            <a:ext cx="2670048" cy="13624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25258" y="5688203"/>
            <a:ext cx="1005840" cy="8046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4641333" y="3588846"/>
            <a:ext cx="2670048" cy="5111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797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049" y="743604"/>
            <a:ext cx="10515600" cy="1280490"/>
          </a:xfrm>
        </p:spPr>
        <p:txBody>
          <a:bodyPr/>
          <a:lstStyle/>
          <a:p>
            <a:pPr algn="ctr"/>
            <a:r>
              <a:rPr lang="en-US" dirty="0">
                <a:solidFill>
                  <a:schemeClr val="accent2">
                    <a:lumMod val="75000"/>
                  </a:schemeClr>
                </a:solidFill>
              </a:rPr>
              <a:t>Fan-In</a:t>
            </a:r>
            <a:endParaRPr lang="en-US" dirty="0"/>
          </a:p>
        </p:txBody>
      </p:sp>
      <p:sp>
        <p:nvSpPr>
          <p:cNvPr id="3" name="Content Placeholder 2"/>
          <p:cNvSpPr>
            <a:spLocks noGrp="1"/>
          </p:cNvSpPr>
          <p:nvPr>
            <p:ph idx="1"/>
          </p:nvPr>
        </p:nvSpPr>
        <p:spPr>
          <a:xfrm>
            <a:off x="838200" y="2201640"/>
            <a:ext cx="10515600" cy="4351338"/>
          </a:xfrm>
        </p:spPr>
        <p:txBody>
          <a:bodyPr>
            <a:normAutofit/>
          </a:bodyPr>
          <a:lstStyle/>
          <a:p>
            <a:r>
              <a:rPr lang="en-US" sz="2000" dirty="0">
                <a:effectLst/>
              </a:rPr>
              <a:t>The fan in defined as the maximum number of inputs that a logic gate can accept.</a:t>
            </a:r>
          </a:p>
          <a:p>
            <a:r>
              <a:rPr lang="en-US" sz="2000" dirty="0">
                <a:effectLst/>
              </a:rPr>
              <a:t>If number of input exceeds, the output will be undefined or incorrect.</a:t>
            </a:r>
          </a:p>
          <a:p>
            <a:r>
              <a:rPr lang="en-US" sz="2000" dirty="0">
                <a:effectLst/>
              </a:rPr>
              <a:t>It is specified by manufacturer and is provided in the data sheet.</a:t>
            </a:r>
          </a:p>
          <a:p>
            <a:endParaRPr lang="en-US" sz="20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8720"/>
          <a:stretch/>
        </p:blipFill>
        <p:spPr>
          <a:xfrm>
            <a:off x="3009614" y="3437382"/>
            <a:ext cx="2486025" cy="173888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4872" r="3114" b="7682"/>
          <a:stretch/>
        </p:blipFill>
        <p:spPr>
          <a:xfrm>
            <a:off x="7667053" y="3465576"/>
            <a:ext cx="2519363" cy="1682496"/>
          </a:xfrm>
          <a:prstGeom prst="rect">
            <a:avLst/>
          </a:prstGeom>
        </p:spPr>
      </p:pic>
      <p:sp>
        <p:nvSpPr>
          <p:cNvPr id="9" name="Left Brace 8"/>
          <p:cNvSpPr/>
          <p:nvPr/>
        </p:nvSpPr>
        <p:spPr>
          <a:xfrm>
            <a:off x="2779776" y="3566160"/>
            <a:ext cx="338328" cy="1444752"/>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Left Brace 9"/>
          <p:cNvSpPr/>
          <p:nvPr/>
        </p:nvSpPr>
        <p:spPr>
          <a:xfrm>
            <a:off x="7315200" y="3437382"/>
            <a:ext cx="351853" cy="171069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1" name="TextBox 10"/>
          <p:cNvSpPr txBox="1"/>
          <p:nvPr/>
        </p:nvSpPr>
        <p:spPr>
          <a:xfrm>
            <a:off x="1275302" y="4103870"/>
            <a:ext cx="1527048" cy="369332"/>
          </a:xfrm>
          <a:prstGeom prst="rect">
            <a:avLst/>
          </a:prstGeom>
          <a:noFill/>
        </p:spPr>
        <p:txBody>
          <a:bodyPr wrap="square" rtlCol="0">
            <a:spAutoFit/>
          </a:bodyPr>
          <a:lstStyle/>
          <a:p>
            <a:r>
              <a:rPr lang="en-US" dirty="0"/>
              <a:t>Fan In = 2</a:t>
            </a:r>
          </a:p>
        </p:txBody>
      </p:sp>
      <p:sp>
        <p:nvSpPr>
          <p:cNvPr id="12" name="TextBox 11"/>
          <p:cNvSpPr txBox="1"/>
          <p:nvPr/>
        </p:nvSpPr>
        <p:spPr>
          <a:xfrm>
            <a:off x="6096000" y="4103870"/>
            <a:ext cx="1082040" cy="369332"/>
          </a:xfrm>
          <a:prstGeom prst="rect">
            <a:avLst/>
          </a:prstGeom>
          <a:noFill/>
        </p:spPr>
        <p:txBody>
          <a:bodyPr wrap="square" rtlCol="0">
            <a:spAutoFit/>
          </a:bodyPr>
          <a:lstStyle/>
          <a:p>
            <a:r>
              <a:rPr lang="en-US" dirty="0"/>
              <a:t>Fan In = 3</a:t>
            </a:r>
          </a:p>
        </p:txBody>
      </p:sp>
    </p:spTree>
    <p:extLst>
      <p:ext uri="{BB962C8B-B14F-4D97-AF65-F5344CB8AC3E}">
        <p14:creationId xmlns:p14="http://schemas.microsoft.com/office/powerpoint/2010/main" val="12747303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889" y="776702"/>
            <a:ext cx="10515600" cy="1325563"/>
          </a:xfrm>
        </p:spPr>
        <p:txBody>
          <a:bodyPr>
            <a:normAutofit/>
          </a:bodyPr>
          <a:lstStyle/>
          <a:p>
            <a:pPr algn="ctr"/>
            <a:r>
              <a:rPr lang="en-US" dirty="0">
                <a:solidFill>
                  <a:schemeClr val="accent2">
                    <a:lumMod val="75000"/>
                  </a:schemeClr>
                </a:solidFill>
              </a:rPr>
              <a:t>Power Dissipation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109" y="2102265"/>
            <a:ext cx="9281160" cy="4218544"/>
          </a:xfrm>
        </p:spPr>
      </p:pic>
    </p:spTree>
    <p:extLst>
      <p:ext uri="{BB962C8B-B14F-4D97-AF65-F5344CB8AC3E}">
        <p14:creationId xmlns:p14="http://schemas.microsoft.com/office/powerpoint/2010/main" val="2088081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570" y="625014"/>
            <a:ext cx="10515600" cy="1325563"/>
          </a:xfrm>
        </p:spPr>
        <p:txBody>
          <a:bodyPr/>
          <a:lstStyle/>
          <a:p>
            <a:pPr algn="ctr"/>
            <a:r>
              <a:rPr lang="en-US" dirty="0">
                <a:solidFill>
                  <a:schemeClr val="accent2">
                    <a:lumMod val="75000"/>
                  </a:schemeClr>
                </a:solidFill>
              </a:rPr>
              <a:t>Power Dissipation</a:t>
            </a:r>
            <a:endParaRPr lang="en-US" dirty="0"/>
          </a:p>
        </p:txBody>
      </p:sp>
      <p:sp>
        <p:nvSpPr>
          <p:cNvPr id="3" name="Content Placeholder 2"/>
          <p:cNvSpPr>
            <a:spLocks noGrp="1"/>
          </p:cNvSpPr>
          <p:nvPr>
            <p:ph idx="1"/>
          </p:nvPr>
        </p:nvSpPr>
        <p:spPr>
          <a:xfrm>
            <a:off x="838200" y="1950577"/>
            <a:ext cx="10515600" cy="4576763"/>
          </a:xfrm>
        </p:spPr>
        <p:txBody>
          <a:bodyPr>
            <a:normAutofit/>
          </a:bodyPr>
          <a:lstStyle/>
          <a:p>
            <a:r>
              <a:rPr lang="en-US" sz="2000" dirty="0">
                <a:solidFill>
                  <a:srgbClr val="00B0F0"/>
                </a:solidFill>
              </a:rPr>
              <a:t>The power dissipation </a:t>
            </a:r>
            <a:r>
              <a:rPr lang="en-US" sz="2000" dirty="0"/>
              <a:t>is a parameter expressed in </a:t>
            </a:r>
            <a:r>
              <a:rPr lang="en-US" sz="2000" dirty="0" err="1"/>
              <a:t>milliwatts</a:t>
            </a:r>
            <a:r>
              <a:rPr lang="en-US" sz="2000" dirty="0"/>
              <a:t> (</a:t>
            </a:r>
            <a:r>
              <a:rPr lang="en-US" sz="2000" dirty="0" err="1"/>
              <a:t>mW</a:t>
            </a:r>
            <a:r>
              <a:rPr lang="en-US" sz="2000" dirty="0"/>
              <a:t>) and represents the amount of power needed by the gate.</a:t>
            </a:r>
          </a:p>
          <a:p>
            <a:r>
              <a:rPr lang="en-US" sz="2000" dirty="0"/>
              <a:t>The number that represents this parameter does not include the power delivered from another gate; rather, it represents the power delivered to the gate from the power supply.</a:t>
            </a:r>
          </a:p>
          <a:p>
            <a:r>
              <a:rPr lang="en-US" sz="2000" dirty="0"/>
              <a:t>An IC with four gates will require, from its power supply, four times the power dissipated in each gate.</a:t>
            </a:r>
          </a:p>
          <a:p>
            <a:r>
              <a:rPr lang="en-US" sz="2000" dirty="0"/>
              <a:t>When gate is pulsed, its output switches back and forth between HIGH and Low, and the amount of supply current varies between I</a:t>
            </a:r>
            <a:r>
              <a:rPr lang="en-US" sz="2000" baseline="-25000" dirty="0"/>
              <a:t>CCH </a:t>
            </a:r>
            <a:r>
              <a:rPr lang="en-US" sz="2000" dirty="0"/>
              <a:t>  and I</a:t>
            </a:r>
            <a:r>
              <a:rPr lang="en-US" sz="2000" baseline="-25000" dirty="0"/>
              <a:t>CCL.</a:t>
            </a:r>
            <a:r>
              <a:rPr lang="en-US" sz="2000" dirty="0"/>
              <a:t> The average power dissipation depends on the duty cycle is 50%, the output is HIGH half the time and LOW the other half. The average Supply Current is Therefore:  </a:t>
            </a:r>
            <a:endParaRPr lang="en-US" sz="2000" baseline="-25000" dirty="0"/>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952" y="4896740"/>
            <a:ext cx="4267200" cy="1732660"/>
          </a:xfrm>
          <a:prstGeom prst="rect">
            <a:avLst/>
          </a:prstGeom>
        </p:spPr>
      </p:pic>
    </p:spTree>
    <p:extLst>
      <p:ext uri="{BB962C8B-B14F-4D97-AF65-F5344CB8AC3E}">
        <p14:creationId xmlns:p14="http://schemas.microsoft.com/office/powerpoint/2010/main" val="2415095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570" y="734938"/>
            <a:ext cx="10515600" cy="1323219"/>
          </a:xfrm>
        </p:spPr>
        <p:txBody>
          <a:bodyPr/>
          <a:lstStyle/>
          <a:p>
            <a:pPr algn="ctr"/>
            <a:r>
              <a:rPr lang="en-US" dirty="0">
                <a:solidFill>
                  <a:schemeClr val="accent2">
                    <a:lumMod val="75000"/>
                  </a:schemeClr>
                </a:solidFill>
              </a:rPr>
              <a:t>Power Dissipation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194890"/>
            <a:ext cx="9601200" cy="4167981"/>
          </a:xfrm>
        </p:spPr>
      </p:pic>
    </p:spTree>
    <p:extLst>
      <p:ext uri="{BB962C8B-B14F-4D97-AF65-F5344CB8AC3E}">
        <p14:creationId xmlns:p14="http://schemas.microsoft.com/office/powerpoint/2010/main" val="2183305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2135505" cy="514350"/>
          </a:xfrm>
          <a:prstGeom prst="rect">
            <a:avLst/>
          </a:prstGeom>
        </p:spPr>
        <p:txBody>
          <a:bodyPr vert="horz" wrap="square" lIns="0" tIns="13335" rIns="0" bIns="0" rtlCol="0">
            <a:spAutoFit/>
          </a:bodyPr>
          <a:lstStyle/>
          <a:p>
            <a:pPr marL="12700">
              <a:lnSpc>
                <a:spcPct val="100000"/>
              </a:lnSpc>
              <a:spcBef>
                <a:spcPts val="105"/>
              </a:spcBef>
            </a:pPr>
            <a:r>
              <a:rPr dirty="0"/>
              <a:t>I</a:t>
            </a:r>
            <a:r>
              <a:rPr spc="-35" dirty="0"/>
              <a:t>n</a:t>
            </a:r>
            <a:r>
              <a:rPr dirty="0"/>
              <a:t>t</a:t>
            </a:r>
            <a:r>
              <a:rPr spc="-35" dirty="0"/>
              <a:t>r</a:t>
            </a:r>
            <a:r>
              <a:rPr dirty="0"/>
              <a:t>oduct</a:t>
            </a:r>
            <a:r>
              <a:rPr spc="-10" dirty="0"/>
              <a:t>i</a:t>
            </a:r>
            <a:r>
              <a:rPr dirty="0"/>
              <a:t>on</a:t>
            </a:r>
          </a:p>
        </p:txBody>
      </p:sp>
      <p:sp>
        <p:nvSpPr>
          <p:cNvPr id="3" name="object 3"/>
          <p:cNvSpPr txBox="1"/>
          <p:nvPr/>
        </p:nvSpPr>
        <p:spPr>
          <a:xfrm>
            <a:off x="78739" y="601218"/>
            <a:ext cx="2253615" cy="330835"/>
          </a:xfrm>
          <a:prstGeom prst="rect">
            <a:avLst/>
          </a:prstGeom>
        </p:spPr>
        <p:txBody>
          <a:bodyPr vert="horz" wrap="square" lIns="0" tIns="13335" rIns="0" bIns="0" rtlCol="0">
            <a:spAutoFit/>
          </a:bodyPr>
          <a:lstStyle/>
          <a:p>
            <a:pPr marL="12700">
              <a:lnSpc>
                <a:spcPct val="100000"/>
              </a:lnSpc>
              <a:spcBef>
                <a:spcPts val="105"/>
              </a:spcBef>
              <a:tabLst>
                <a:tab pos="794385" algn="l"/>
                <a:tab pos="1781810" algn="l"/>
              </a:tabLst>
            </a:pPr>
            <a:r>
              <a:rPr sz="2000" spc="-10" dirty="0">
                <a:latin typeface="Calibri"/>
                <a:cs typeface="Calibri"/>
              </a:rPr>
              <a:t>W</a:t>
            </a:r>
            <a:r>
              <a:rPr sz="2000" spc="-5" dirty="0">
                <a:latin typeface="Calibri"/>
                <a:cs typeface="Calibri"/>
              </a:rPr>
              <a:t>he</a:t>
            </a:r>
            <a:r>
              <a:rPr sz="2000" dirty="0">
                <a:latin typeface="Calibri"/>
                <a:cs typeface="Calibri"/>
              </a:rPr>
              <a:t>n	</a:t>
            </a:r>
            <a:r>
              <a:rPr sz="2000" spc="-30" dirty="0">
                <a:latin typeface="Calibri"/>
                <a:cs typeface="Calibri"/>
              </a:rPr>
              <a:t>w</a:t>
            </a:r>
            <a:r>
              <a:rPr sz="2000" spc="-5" dirty="0">
                <a:latin typeface="Calibri"/>
                <a:cs typeface="Calibri"/>
              </a:rPr>
              <a:t>ork</a:t>
            </a:r>
            <a:r>
              <a:rPr sz="2000" spc="-10" dirty="0">
                <a:latin typeface="Calibri"/>
                <a:cs typeface="Calibri"/>
              </a:rPr>
              <a:t>in</a:t>
            </a:r>
            <a:r>
              <a:rPr sz="2000" dirty="0">
                <a:latin typeface="Calibri"/>
                <a:cs typeface="Calibri"/>
              </a:rPr>
              <a:t>g	w</a:t>
            </a:r>
            <a:r>
              <a:rPr sz="2000" spc="-10" dirty="0">
                <a:latin typeface="Calibri"/>
                <a:cs typeface="Calibri"/>
              </a:rPr>
              <a:t>i</a:t>
            </a:r>
            <a:r>
              <a:rPr sz="2000" dirty="0">
                <a:latin typeface="Calibri"/>
                <a:cs typeface="Calibri"/>
              </a:rPr>
              <a:t>th</a:t>
            </a:r>
            <a:endParaRPr sz="2000">
              <a:latin typeface="Calibri"/>
              <a:cs typeface="Calibri"/>
            </a:endParaRPr>
          </a:p>
        </p:txBody>
      </p:sp>
      <p:sp>
        <p:nvSpPr>
          <p:cNvPr id="4" name="object 4"/>
          <p:cNvSpPr txBox="1"/>
          <p:nvPr/>
        </p:nvSpPr>
        <p:spPr>
          <a:xfrm>
            <a:off x="2468626" y="601218"/>
            <a:ext cx="3879850" cy="330835"/>
          </a:xfrm>
          <a:prstGeom prst="rect">
            <a:avLst/>
          </a:prstGeom>
        </p:spPr>
        <p:txBody>
          <a:bodyPr vert="horz" wrap="square" lIns="0" tIns="13335" rIns="0" bIns="0" rtlCol="0">
            <a:spAutoFit/>
          </a:bodyPr>
          <a:lstStyle/>
          <a:p>
            <a:pPr marL="12700">
              <a:lnSpc>
                <a:spcPct val="100000"/>
              </a:lnSpc>
              <a:spcBef>
                <a:spcPts val="105"/>
              </a:spcBef>
              <a:tabLst>
                <a:tab pos="428625" algn="l"/>
                <a:tab pos="788035" algn="l"/>
                <a:tab pos="1172210" algn="l"/>
                <a:tab pos="2404110" algn="l"/>
                <a:tab pos="3228340" algn="l"/>
                <a:tab pos="3611245" algn="l"/>
              </a:tabLst>
            </a:pPr>
            <a:r>
              <a:rPr sz="2000" dirty="0">
                <a:latin typeface="Calibri"/>
                <a:cs typeface="Calibri"/>
              </a:rPr>
              <a:t>an	</a:t>
            </a:r>
            <a:r>
              <a:rPr sz="2000" spc="-5" dirty="0">
                <a:latin typeface="Calibri"/>
                <a:cs typeface="Calibri"/>
              </a:rPr>
              <a:t>I</a:t>
            </a:r>
            <a:r>
              <a:rPr sz="2000" dirty="0">
                <a:latin typeface="Calibri"/>
                <a:cs typeface="Calibri"/>
              </a:rPr>
              <a:t>C	or	I</a:t>
            </a:r>
            <a:r>
              <a:rPr sz="2000" spc="-25" dirty="0">
                <a:latin typeface="Calibri"/>
                <a:cs typeface="Calibri"/>
              </a:rPr>
              <a:t>nt</a:t>
            </a:r>
            <a:r>
              <a:rPr sz="2000" dirty="0">
                <a:latin typeface="Calibri"/>
                <a:cs typeface="Calibri"/>
              </a:rPr>
              <a:t>eg</a:t>
            </a:r>
            <a:r>
              <a:rPr sz="2000" spc="-40" dirty="0">
                <a:latin typeface="Calibri"/>
                <a:cs typeface="Calibri"/>
              </a:rPr>
              <a:t>r</a:t>
            </a:r>
            <a:r>
              <a:rPr sz="2000" spc="-25" dirty="0">
                <a:latin typeface="Calibri"/>
                <a:cs typeface="Calibri"/>
              </a:rPr>
              <a:t>at</a:t>
            </a:r>
            <a:r>
              <a:rPr sz="2000" dirty="0">
                <a:latin typeface="Calibri"/>
                <a:cs typeface="Calibri"/>
              </a:rPr>
              <a:t>ed	</a:t>
            </a:r>
            <a:r>
              <a:rPr sz="2000" spc="-5" dirty="0">
                <a:latin typeface="Calibri"/>
                <a:cs typeface="Calibri"/>
              </a:rPr>
              <a:t>Ci</a:t>
            </a:r>
            <a:r>
              <a:rPr sz="2000" spc="-35" dirty="0">
                <a:latin typeface="Calibri"/>
                <a:cs typeface="Calibri"/>
              </a:rPr>
              <a:t>r</a:t>
            </a:r>
            <a:r>
              <a:rPr sz="2000" spc="-10" dirty="0">
                <a:latin typeface="Calibri"/>
                <a:cs typeface="Calibri"/>
              </a:rPr>
              <a:t>c</a:t>
            </a:r>
            <a:r>
              <a:rPr sz="2000" spc="-5" dirty="0">
                <a:latin typeface="Calibri"/>
                <a:cs typeface="Calibri"/>
              </a:rPr>
              <a:t>ui</a:t>
            </a:r>
            <a:r>
              <a:rPr sz="2000" dirty="0">
                <a:latin typeface="Calibri"/>
                <a:cs typeface="Calibri"/>
              </a:rPr>
              <a:t>t	as	an</a:t>
            </a:r>
            <a:endParaRPr sz="2000">
              <a:latin typeface="Calibri"/>
              <a:cs typeface="Calibri"/>
            </a:endParaRPr>
          </a:p>
        </p:txBody>
      </p:sp>
      <p:sp>
        <p:nvSpPr>
          <p:cNvPr id="5" name="object 5"/>
          <p:cNvSpPr txBox="1"/>
          <p:nvPr/>
        </p:nvSpPr>
        <p:spPr>
          <a:xfrm>
            <a:off x="78739" y="906271"/>
            <a:ext cx="5565775" cy="15506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engineer </a:t>
            </a:r>
            <a:r>
              <a:rPr sz="2000" spc="-10" dirty="0">
                <a:latin typeface="Calibri"/>
                <a:cs typeface="Calibri"/>
              </a:rPr>
              <a:t>we </a:t>
            </a:r>
            <a:r>
              <a:rPr sz="2000" spc="-5" dirty="0">
                <a:latin typeface="Calibri"/>
                <a:cs typeface="Calibri"/>
              </a:rPr>
              <a:t>should </a:t>
            </a:r>
            <a:r>
              <a:rPr sz="2000" dirty="0">
                <a:latin typeface="Calibri"/>
                <a:cs typeface="Calibri"/>
              </a:rPr>
              <a:t>be </a:t>
            </a:r>
            <a:r>
              <a:rPr sz="2000" spc="-15" dirty="0">
                <a:latin typeface="Calibri"/>
                <a:cs typeface="Calibri"/>
              </a:rPr>
              <a:t>aware </a:t>
            </a:r>
            <a:r>
              <a:rPr sz="2000" spc="-5" dirty="0">
                <a:latin typeface="Calibri"/>
                <a:cs typeface="Calibri"/>
              </a:rPr>
              <a:t>of </a:t>
            </a:r>
            <a:r>
              <a:rPr sz="2000" dirty="0">
                <a:latin typeface="Calibri"/>
                <a:cs typeface="Calibri"/>
              </a:rPr>
              <a:t>the </a:t>
            </a:r>
            <a:r>
              <a:rPr sz="2000" spc="-10" dirty="0">
                <a:latin typeface="Calibri"/>
                <a:cs typeface="Calibri"/>
              </a:rPr>
              <a:t>following</a:t>
            </a:r>
            <a:r>
              <a:rPr sz="2000" spc="-20" dirty="0">
                <a:latin typeface="Calibri"/>
                <a:cs typeface="Calibri"/>
              </a:rPr>
              <a:t> </a:t>
            </a:r>
            <a:r>
              <a:rPr sz="2000" spc="-15" dirty="0">
                <a:latin typeface="Calibri"/>
                <a:cs typeface="Calibri"/>
              </a:rPr>
              <a:t>factors:</a:t>
            </a:r>
            <a:endParaRPr sz="2000">
              <a:latin typeface="Calibri"/>
              <a:cs typeface="Calibri"/>
            </a:endParaRPr>
          </a:p>
          <a:p>
            <a:pPr marL="355600" indent="-342900">
              <a:lnSpc>
                <a:spcPct val="100000"/>
              </a:lnSpc>
              <a:buAutoNum type="arabicPeriod"/>
              <a:tabLst>
                <a:tab pos="354965" algn="l"/>
                <a:tab pos="355600" algn="l"/>
              </a:tabLst>
            </a:pPr>
            <a:r>
              <a:rPr sz="2000" spc="-5" dirty="0">
                <a:latin typeface="Calibri"/>
                <a:cs typeface="Calibri"/>
              </a:rPr>
              <a:t>The </a:t>
            </a:r>
            <a:r>
              <a:rPr sz="2000" spc="-10" dirty="0">
                <a:latin typeface="Calibri"/>
                <a:cs typeface="Calibri"/>
              </a:rPr>
              <a:t>integration</a:t>
            </a:r>
            <a:r>
              <a:rPr sz="2000" dirty="0">
                <a:latin typeface="Calibri"/>
                <a:cs typeface="Calibri"/>
              </a:rPr>
              <a:t> </a:t>
            </a:r>
            <a:r>
              <a:rPr sz="2000" spc="-10" dirty="0">
                <a:latin typeface="Calibri"/>
                <a:cs typeface="Calibri"/>
              </a:rPr>
              <a:t>level</a:t>
            </a:r>
            <a:endParaRPr sz="2000">
              <a:latin typeface="Calibri"/>
              <a:cs typeface="Calibri"/>
            </a:endParaRPr>
          </a:p>
          <a:p>
            <a:pPr marL="355600" indent="-342900">
              <a:lnSpc>
                <a:spcPct val="100000"/>
              </a:lnSpc>
              <a:buAutoNum type="arabicPeriod"/>
              <a:tabLst>
                <a:tab pos="354965" algn="l"/>
                <a:tab pos="355600" algn="l"/>
              </a:tabLst>
            </a:pPr>
            <a:r>
              <a:rPr sz="2000" spc="-5" dirty="0">
                <a:latin typeface="Calibri"/>
                <a:cs typeface="Calibri"/>
              </a:rPr>
              <a:t>The </a:t>
            </a:r>
            <a:r>
              <a:rPr sz="2000" dirty="0">
                <a:latin typeface="Calibri"/>
                <a:cs typeface="Calibri"/>
              </a:rPr>
              <a:t>logic </a:t>
            </a:r>
            <a:r>
              <a:rPr sz="2000" spc="-10" dirty="0">
                <a:latin typeface="Calibri"/>
                <a:cs typeface="Calibri"/>
              </a:rPr>
              <a:t>family </a:t>
            </a:r>
            <a:r>
              <a:rPr sz="2000" spc="-5" dirty="0">
                <a:latin typeface="Calibri"/>
                <a:cs typeface="Calibri"/>
              </a:rPr>
              <a:t>or</a:t>
            </a:r>
            <a:r>
              <a:rPr sz="2000" spc="-10" dirty="0">
                <a:latin typeface="Calibri"/>
                <a:cs typeface="Calibri"/>
              </a:rPr>
              <a:t> </a:t>
            </a:r>
            <a:r>
              <a:rPr sz="2000" spc="-5" dirty="0">
                <a:latin typeface="Calibri"/>
                <a:cs typeface="Calibri"/>
              </a:rPr>
              <a:t>technology</a:t>
            </a:r>
            <a:endParaRPr sz="2000">
              <a:latin typeface="Calibri"/>
              <a:cs typeface="Calibri"/>
            </a:endParaRPr>
          </a:p>
          <a:p>
            <a:pPr marL="355600" indent="-342900">
              <a:lnSpc>
                <a:spcPct val="100000"/>
              </a:lnSpc>
              <a:buAutoNum type="arabicPeriod"/>
              <a:tabLst>
                <a:tab pos="354965" algn="l"/>
                <a:tab pos="355600" algn="l"/>
              </a:tabLst>
            </a:pPr>
            <a:r>
              <a:rPr sz="2000" spc="-5" dirty="0">
                <a:latin typeface="Calibri"/>
                <a:cs typeface="Calibri"/>
              </a:rPr>
              <a:t>The </a:t>
            </a:r>
            <a:r>
              <a:rPr sz="2000" dirty="0">
                <a:latin typeface="Calibri"/>
                <a:cs typeface="Calibri"/>
              </a:rPr>
              <a:t>logic </a:t>
            </a:r>
            <a:r>
              <a:rPr sz="2000" spc="-10" dirty="0">
                <a:latin typeface="Calibri"/>
                <a:cs typeface="Calibri"/>
              </a:rPr>
              <a:t>level</a:t>
            </a:r>
            <a:r>
              <a:rPr sz="2000" spc="-5" dirty="0">
                <a:latin typeface="Calibri"/>
                <a:cs typeface="Calibri"/>
              </a:rPr>
              <a:t> </a:t>
            </a:r>
            <a:r>
              <a:rPr sz="2000" spc="-15" dirty="0">
                <a:latin typeface="Calibri"/>
                <a:cs typeface="Calibri"/>
              </a:rPr>
              <a:t>parameters</a:t>
            </a:r>
            <a:endParaRPr sz="2000">
              <a:latin typeface="Calibri"/>
              <a:cs typeface="Calibri"/>
            </a:endParaRPr>
          </a:p>
          <a:p>
            <a:pPr marL="355600" indent="-342900">
              <a:lnSpc>
                <a:spcPct val="100000"/>
              </a:lnSpc>
              <a:buAutoNum type="arabicPeriod"/>
              <a:tabLst>
                <a:tab pos="354965" algn="l"/>
                <a:tab pos="355600" algn="l"/>
              </a:tabLst>
            </a:pPr>
            <a:r>
              <a:rPr sz="2000" spc="-5" dirty="0">
                <a:latin typeface="Calibri"/>
                <a:cs typeface="Calibri"/>
              </a:rPr>
              <a:t>The performance </a:t>
            </a:r>
            <a:r>
              <a:rPr sz="2000" spc="-15" dirty="0">
                <a:latin typeface="Calibri"/>
                <a:cs typeface="Calibri"/>
              </a:rPr>
              <a:t>parameters</a:t>
            </a:r>
            <a:endParaRPr sz="20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74" y="1031697"/>
            <a:ext cx="10515600" cy="1325563"/>
          </a:xfrm>
        </p:spPr>
        <p:txBody>
          <a:bodyPr/>
          <a:lstStyle/>
          <a:p>
            <a:pPr algn="ctr"/>
            <a:r>
              <a:rPr lang="en-US" dirty="0">
                <a:solidFill>
                  <a:schemeClr val="accent2">
                    <a:lumMod val="75000"/>
                  </a:schemeClr>
                </a:solidFill>
              </a:rPr>
              <a:t>Propagation Delay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972" y="2716852"/>
            <a:ext cx="9172575" cy="3267075"/>
          </a:xfrm>
        </p:spPr>
      </p:pic>
    </p:spTree>
    <p:extLst>
      <p:ext uri="{BB962C8B-B14F-4D97-AF65-F5344CB8AC3E}">
        <p14:creationId xmlns:p14="http://schemas.microsoft.com/office/powerpoint/2010/main" val="25150781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101" y="932870"/>
            <a:ext cx="10515600" cy="1325563"/>
          </a:xfrm>
        </p:spPr>
        <p:txBody>
          <a:bodyPr/>
          <a:lstStyle/>
          <a:p>
            <a:pPr algn="ctr"/>
            <a:r>
              <a:rPr lang="en-US" dirty="0">
                <a:solidFill>
                  <a:schemeClr val="accent2">
                    <a:lumMod val="75000"/>
                  </a:schemeClr>
                </a:solidFill>
              </a:rPr>
              <a:t>Propagation Delay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945" y="2258433"/>
            <a:ext cx="9244583" cy="4251816"/>
          </a:xfrm>
        </p:spPr>
      </p:pic>
    </p:spTree>
    <p:extLst>
      <p:ext uri="{BB962C8B-B14F-4D97-AF65-F5344CB8AC3E}">
        <p14:creationId xmlns:p14="http://schemas.microsoft.com/office/powerpoint/2010/main" val="2169589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Speed Power Product</a:t>
            </a:r>
            <a:endParaRPr lang="en-US" dirty="0"/>
          </a:p>
        </p:txBody>
      </p:sp>
      <p:sp>
        <p:nvSpPr>
          <p:cNvPr id="3" name="Content Placeholder 2"/>
          <p:cNvSpPr>
            <a:spLocks noGrp="1"/>
          </p:cNvSpPr>
          <p:nvPr>
            <p:ph idx="1"/>
          </p:nvPr>
        </p:nvSpPr>
        <p:spPr>
          <a:xfrm>
            <a:off x="838200" y="1626012"/>
            <a:ext cx="10515600" cy="4787075"/>
          </a:xfrm>
        </p:spPr>
        <p:txBody>
          <a:bodyPr>
            <a:normAutofit/>
          </a:bodyPr>
          <a:lstStyle/>
          <a:p>
            <a:r>
              <a:rPr lang="en-US" sz="1800" dirty="0"/>
              <a:t>The speed power product provides the basis for the comparison of logic circuits when both propagation delay time and power dissipation are important considerations in the selection of the type of logic to be used in a certain application.</a:t>
            </a:r>
          </a:p>
          <a:p>
            <a:r>
              <a:rPr lang="en-US" sz="1800" dirty="0"/>
              <a:t>The lower the speed-power the better.</a:t>
            </a:r>
          </a:p>
          <a:p>
            <a:r>
              <a:rPr lang="en-US" sz="1800" dirty="0"/>
              <a:t>The unit of speed-power product is Pico joule(</a:t>
            </a:r>
            <a:r>
              <a:rPr lang="en-US" sz="1800" dirty="0" err="1"/>
              <a:t>pJ</a:t>
            </a:r>
            <a:r>
              <a:rPr lang="en-US" sz="1800" dirty="0"/>
              <a:t>).</a:t>
            </a:r>
          </a:p>
          <a:p>
            <a:pPr marL="0" indent="0">
              <a:buNone/>
            </a:pPr>
            <a:endParaRPr lang="en-US" sz="1800" dirty="0"/>
          </a:p>
          <a:p>
            <a:pPr marL="0" indent="0" algn="ctr">
              <a:buNone/>
            </a:pPr>
            <a:r>
              <a:rPr lang="en-US" sz="1800" dirty="0"/>
              <a:t>  </a:t>
            </a:r>
            <a:r>
              <a:rPr lang="en-US" sz="1800" dirty="0">
                <a:solidFill>
                  <a:srgbClr val="00B0F0"/>
                </a:solidFill>
              </a:rPr>
              <a:t>Speed-Power Product = Propagation Delay × Power Dissipation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786" y="4019550"/>
            <a:ext cx="9496425" cy="2838450"/>
          </a:xfrm>
          <a:prstGeom prst="rect">
            <a:avLst/>
          </a:prstGeom>
        </p:spPr>
      </p:pic>
    </p:spTree>
    <p:extLst>
      <p:ext uri="{BB962C8B-B14F-4D97-AF65-F5344CB8AC3E}">
        <p14:creationId xmlns:p14="http://schemas.microsoft.com/office/powerpoint/2010/main" val="2588118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16" y="698411"/>
            <a:ext cx="10515600" cy="1325563"/>
          </a:xfrm>
        </p:spPr>
        <p:txBody>
          <a:bodyPr>
            <a:normAutofit/>
          </a:bodyPr>
          <a:lstStyle/>
          <a:p>
            <a:pPr algn="ctr"/>
            <a:r>
              <a:rPr lang="en-US" dirty="0">
                <a:solidFill>
                  <a:schemeClr val="accent2">
                    <a:lumMod val="75000"/>
                  </a:schemeClr>
                </a:solidFill>
              </a:rPr>
              <a:t>Noise Margin</a:t>
            </a:r>
          </a:p>
        </p:txBody>
      </p:sp>
      <p:sp>
        <p:nvSpPr>
          <p:cNvPr id="3" name="Content Placeholder 2"/>
          <p:cNvSpPr>
            <a:spLocks noGrp="1"/>
          </p:cNvSpPr>
          <p:nvPr>
            <p:ph idx="1"/>
          </p:nvPr>
        </p:nvSpPr>
        <p:spPr>
          <a:xfrm>
            <a:off x="943291" y="2125789"/>
            <a:ext cx="10515600" cy="4732211"/>
          </a:xfrm>
        </p:spPr>
        <p:txBody>
          <a:bodyPr>
            <a:normAutofit/>
          </a:bodyPr>
          <a:lstStyle/>
          <a:p>
            <a:r>
              <a:rPr lang="en-US" sz="2000" dirty="0"/>
              <a:t>Unwanted signals are referred to as </a:t>
            </a:r>
            <a:r>
              <a:rPr lang="en-US" sz="2000" i="1" dirty="0">
                <a:solidFill>
                  <a:srgbClr val="00B0F0"/>
                </a:solidFill>
              </a:rPr>
              <a:t>noise.</a:t>
            </a:r>
          </a:p>
          <a:p>
            <a:r>
              <a:rPr lang="en-US" sz="2000" dirty="0"/>
              <a:t>There are two types of noise to be considered :</a:t>
            </a:r>
          </a:p>
          <a:p>
            <a:pPr lvl="2">
              <a:buFont typeface="Wingdings" panose="05000000000000000000" pitchFamily="2" charset="2"/>
              <a:buChar char="Ø"/>
            </a:pPr>
            <a:r>
              <a:rPr lang="en-US" sz="1800" b="1" dirty="0"/>
              <a:t>DC noise is </a:t>
            </a:r>
            <a:r>
              <a:rPr lang="en-US" sz="1800" dirty="0"/>
              <a:t>caused by a drift in the voltage levels of a signal.</a:t>
            </a:r>
          </a:p>
          <a:p>
            <a:pPr lvl="2">
              <a:buFont typeface="Wingdings" panose="05000000000000000000" pitchFamily="2" charset="2"/>
              <a:buChar char="Ø"/>
            </a:pPr>
            <a:r>
              <a:rPr lang="en-US" sz="1800" dirty="0"/>
              <a:t>AC noise is a random pulse that may be created by other switching signals.</a:t>
            </a:r>
            <a:endParaRPr lang="en-US" sz="1800" dirty="0">
              <a:solidFill>
                <a:srgbClr val="00B0F0"/>
              </a:solidFill>
            </a:endParaRPr>
          </a:p>
          <a:p>
            <a:pPr lvl="2">
              <a:buFont typeface="Wingdings" panose="05000000000000000000" pitchFamily="2" charset="2"/>
              <a:buChar char="Ø"/>
            </a:pPr>
            <a:endParaRPr lang="en-US" sz="1800" dirty="0"/>
          </a:p>
          <a:p>
            <a:r>
              <a:rPr lang="en-US" sz="2000" dirty="0">
                <a:solidFill>
                  <a:srgbClr val="00B0F0"/>
                </a:solidFill>
              </a:rPr>
              <a:t>Noise margin </a:t>
            </a:r>
            <a:r>
              <a:rPr lang="en-US" sz="2000" dirty="0"/>
              <a:t>is the maximum noise voltage added to an input signal of a digital circuit that does not cause an undesirable change in the circuit output.</a:t>
            </a:r>
          </a:p>
          <a:p>
            <a:r>
              <a:rPr lang="en-US" sz="2000" dirty="0"/>
              <a:t>Noise margin is expressed in </a:t>
            </a:r>
            <a:r>
              <a:rPr lang="en-US" sz="2000" dirty="0">
                <a:solidFill>
                  <a:srgbClr val="00B0F0"/>
                </a:solidFill>
              </a:rPr>
              <a:t>volts</a:t>
            </a:r>
            <a:r>
              <a:rPr lang="en-US" sz="2000" dirty="0"/>
              <a:t> and represents the maximum noise signal that can be tolerated by the gate.</a:t>
            </a:r>
          </a:p>
        </p:txBody>
      </p:sp>
    </p:spTree>
    <p:extLst>
      <p:ext uri="{BB962C8B-B14F-4D97-AF65-F5344CB8AC3E}">
        <p14:creationId xmlns:p14="http://schemas.microsoft.com/office/powerpoint/2010/main" val="6395723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Noise Margin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974" y="2093976"/>
            <a:ext cx="9103233" cy="34122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14218068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2">
                    <a:lumMod val="75000"/>
                  </a:schemeClr>
                </a:solidFill>
              </a:rPr>
              <a:t>Bipolar-transistor Characteristics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888" y="1901952"/>
            <a:ext cx="9162287" cy="4114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1557543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2">
                    <a:lumMod val="75000"/>
                  </a:schemeClr>
                </a:solidFill>
              </a:rPr>
              <a:t>References</a:t>
            </a:r>
          </a:p>
        </p:txBody>
      </p:sp>
      <p:sp>
        <p:nvSpPr>
          <p:cNvPr id="3" name="Content Placeholder 2"/>
          <p:cNvSpPr>
            <a:spLocks noGrp="1"/>
          </p:cNvSpPr>
          <p:nvPr>
            <p:ph idx="1"/>
          </p:nvPr>
        </p:nvSpPr>
        <p:spPr/>
        <p:txBody>
          <a:bodyPr/>
          <a:lstStyle/>
          <a:p>
            <a:endParaRPr lang="en-US" dirty="0"/>
          </a:p>
          <a:p>
            <a:pPr marL="514350" indent="-514350">
              <a:buFont typeface="+mj-lt"/>
              <a:buAutoNum type="arabicPeriod"/>
            </a:pPr>
            <a:r>
              <a:rPr lang="en-US" sz="1600" dirty="0"/>
              <a:t>Thomas L. Floyd, “Digital Fundamentals” 8th edition, Prentice Hall – Pearson Education. </a:t>
            </a:r>
          </a:p>
          <a:p>
            <a:pPr marL="514350" indent="-514350">
              <a:buFont typeface="+mj-lt"/>
              <a:buAutoNum type="arabicPeriod"/>
            </a:pPr>
            <a:r>
              <a:rPr lang="it-IT" sz="1600" dirty="0"/>
              <a:t>M. Morris Mano, “Digital Logic &amp; Computer Design” Prentice Hall </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080584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2854325" cy="514350"/>
          </a:xfrm>
          <a:prstGeom prst="rect">
            <a:avLst/>
          </a:prstGeom>
        </p:spPr>
        <p:txBody>
          <a:bodyPr vert="horz" wrap="square" lIns="0" tIns="13335" rIns="0" bIns="0" rtlCol="0">
            <a:spAutoFit/>
          </a:bodyPr>
          <a:lstStyle/>
          <a:p>
            <a:pPr marL="12700">
              <a:lnSpc>
                <a:spcPct val="100000"/>
              </a:lnSpc>
              <a:spcBef>
                <a:spcPts val="105"/>
              </a:spcBef>
            </a:pPr>
            <a:r>
              <a:rPr spc="-15" dirty="0"/>
              <a:t>Integration</a:t>
            </a:r>
            <a:r>
              <a:rPr spc="-75" dirty="0"/>
              <a:t> </a:t>
            </a:r>
            <a:r>
              <a:rPr spc="-15" dirty="0"/>
              <a:t>Level</a:t>
            </a:r>
          </a:p>
        </p:txBody>
      </p:sp>
      <p:sp>
        <p:nvSpPr>
          <p:cNvPr id="3" name="object 3"/>
          <p:cNvSpPr txBox="1"/>
          <p:nvPr/>
        </p:nvSpPr>
        <p:spPr>
          <a:xfrm>
            <a:off x="78739" y="612775"/>
            <a:ext cx="12034520" cy="5148580"/>
          </a:xfrm>
          <a:prstGeom prst="rect">
            <a:avLst/>
          </a:prstGeom>
        </p:spPr>
        <p:txBody>
          <a:bodyPr vert="horz" wrap="square" lIns="0" tIns="13335" rIns="0" bIns="0" rtlCol="0">
            <a:spAutoFit/>
          </a:bodyPr>
          <a:lstStyle/>
          <a:p>
            <a:pPr marL="12700" marR="5080">
              <a:lnSpc>
                <a:spcPct val="100000"/>
              </a:lnSpc>
              <a:spcBef>
                <a:spcPts val="105"/>
              </a:spcBef>
            </a:pPr>
            <a:r>
              <a:rPr sz="2000" b="1" dirty="0">
                <a:latin typeface="Calibri"/>
                <a:cs typeface="Calibri"/>
              </a:rPr>
              <a:t>The </a:t>
            </a:r>
            <a:r>
              <a:rPr sz="2000" b="1" spc="-15" dirty="0">
                <a:latin typeface="Calibri"/>
                <a:cs typeface="Calibri"/>
              </a:rPr>
              <a:t>integration </a:t>
            </a:r>
            <a:r>
              <a:rPr sz="2000" b="1" spc="-10" dirty="0">
                <a:latin typeface="Calibri"/>
                <a:cs typeface="Calibri"/>
              </a:rPr>
              <a:t>level </a:t>
            </a:r>
            <a:r>
              <a:rPr sz="2000" b="1" dirty="0">
                <a:latin typeface="Calibri"/>
                <a:cs typeface="Calibri"/>
              </a:rPr>
              <a:t>of </a:t>
            </a:r>
            <a:r>
              <a:rPr sz="2000" b="1" spc="-5" dirty="0">
                <a:latin typeface="Calibri"/>
                <a:cs typeface="Calibri"/>
              </a:rPr>
              <a:t>an </a:t>
            </a:r>
            <a:r>
              <a:rPr sz="2000" b="1" dirty="0">
                <a:latin typeface="Calibri"/>
                <a:cs typeface="Calibri"/>
              </a:rPr>
              <a:t>IC or a </a:t>
            </a:r>
            <a:r>
              <a:rPr sz="2000" b="1" spc="-5" dirty="0">
                <a:latin typeface="Calibri"/>
                <a:cs typeface="Calibri"/>
              </a:rPr>
              <a:t>semiconductor chip </a:t>
            </a:r>
            <a:r>
              <a:rPr sz="2000" b="1" spc="-10" dirty="0">
                <a:latin typeface="Calibri"/>
                <a:cs typeface="Calibri"/>
              </a:rPr>
              <a:t>gives </a:t>
            </a:r>
            <a:r>
              <a:rPr sz="2000" b="1" dirty="0">
                <a:latin typeface="Calibri"/>
                <a:cs typeface="Calibri"/>
              </a:rPr>
              <a:t>us </a:t>
            </a:r>
            <a:r>
              <a:rPr sz="2000" b="1" spc="-5" dirty="0">
                <a:latin typeface="Calibri"/>
                <a:cs typeface="Calibri"/>
              </a:rPr>
              <a:t>an idea about </a:t>
            </a:r>
            <a:r>
              <a:rPr sz="2000" b="1" dirty="0">
                <a:latin typeface="Calibri"/>
                <a:cs typeface="Calibri"/>
              </a:rPr>
              <a:t>the </a:t>
            </a:r>
            <a:r>
              <a:rPr sz="2000" b="1" spc="-5" dirty="0">
                <a:latin typeface="Calibri"/>
                <a:cs typeface="Calibri"/>
              </a:rPr>
              <a:t>number </a:t>
            </a:r>
            <a:r>
              <a:rPr sz="2000" b="1" dirty="0">
                <a:latin typeface="Calibri"/>
                <a:cs typeface="Calibri"/>
              </a:rPr>
              <a:t>of </a:t>
            </a:r>
            <a:r>
              <a:rPr sz="2000" b="1" spc="-20" dirty="0">
                <a:latin typeface="Calibri"/>
                <a:cs typeface="Calibri"/>
              </a:rPr>
              <a:t>gates </a:t>
            </a:r>
            <a:r>
              <a:rPr sz="2000" b="1" spc="-10" dirty="0">
                <a:latin typeface="Calibri"/>
                <a:cs typeface="Calibri"/>
              </a:rPr>
              <a:t>that are present  </a:t>
            </a:r>
            <a:r>
              <a:rPr sz="2000" b="1" spc="-5" dirty="0">
                <a:latin typeface="Calibri"/>
                <a:cs typeface="Calibri"/>
              </a:rPr>
              <a:t>in </a:t>
            </a:r>
            <a:r>
              <a:rPr sz="2000" b="1" dirty="0">
                <a:latin typeface="Calibri"/>
                <a:cs typeface="Calibri"/>
              </a:rPr>
              <a:t>the</a:t>
            </a:r>
            <a:r>
              <a:rPr sz="2000" b="1" spc="-25" dirty="0">
                <a:latin typeface="Calibri"/>
                <a:cs typeface="Calibri"/>
              </a:rPr>
              <a:t> </a:t>
            </a:r>
            <a:r>
              <a:rPr sz="2000" b="1" dirty="0">
                <a:latin typeface="Calibri"/>
                <a:cs typeface="Calibri"/>
              </a:rPr>
              <a:t>chip.</a:t>
            </a:r>
            <a:endParaRPr sz="2000">
              <a:latin typeface="Calibri"/>
              <a:cs typeface="Calibri"/>
            </a:endParaRPr>
          </a:p>
          <a:p>
            <a:pPr>
              <a:lnSpc>
                <a:spcPct val="100000"/>
              </a:lnSpc>
              <a:spcBef>
                <a:spcPts val="40"/>
              </a:spcBef>
            </a:pPr>
            <a:endParaRPr sz="2050">
              <a:latin typeface="Times New Roman"/>
              <a:cs typeface="Times New Roman"/>
            </a:endParaRPr>
          </a:p>
          <a:p>
            <a:pPr marL="12700">
              <a:lnSpc>
                <a:spcPct val="100000"/>
              </a:lnSpc>
            </a:pPr>
            <a:r>
              <a:rPr sz="2000" b="1" spc="-15" dirty="0">
                <a:latin typeface="Calibri"/>
                <a:cs typeface="Calibri"/>
              </a:rPr>
              <a:t>Integration </a:t>
            </a:r>
            <a:r>
              <a:rPr sz="2000" b="1" spc="-10" dirty="0">
                <a:latin typeface="Calibri"/>
                <a:cs typeface="Calibri"/>
              </a:rPr>
              <a:t>Level </a:t>
            </a:r>
            <a:r>
              <a:rPr sz="2000" b="1" spc="-15" dirty="0">
                <a:latin typeface="Calibri"/>
                <a:cs typeface="Calibri"/>
              </a:rPr>
              <a:t>for </a:t>
            </a:r>
            <a:r>
              <a:rPr sz="2000" b="1" spc="-20" dirty="0">
                <a:latin typeface="Calibri"/>
                <a:cs typeface="Calibri"/>
              </a:rPr>
              <a:t>Integrated</a:t>
            </a:r>
            <a:r>
              <a:rPr sz="2000" b="1" spc="35" dirty="0">
                <a:latin typeface="Calibri"/>
                <a:cs typeface="Calibri"/>
              </a:rPr>
              <a:t> </a:t>
            </a:r>
            <a:r>
              <a:rPr sz="2000" b="1" spc="-5" dirty="0">
                <a:latin typeface="Calibri"/>
                <a:cs typeface="Calibri"/>
              </a:rPr>
              <a:t>Circuits.</a:t>
            </a:r>
            <a:endParaRPr sz="2000">
              <a:latin typeface="Calibri"/>
              <a:cs typeface="Calibri"/>
            </a:endParaRPr>
          </a:p>
          <a:p>
            <a:pPr marL="299085" indent="-287020">
              <a:lnSpc>
                <a:spcPct val="100000"/>
              </a:lnSpc>
              <a:buFont typeface="Arial"/>
              <a:buChar char="•"/>
              <a:tabLst>
                <a:tab pos="299085" algn="l"/>
                <a:tab pos="299720" algn="l"/>
              </a:tabLst>
            </a:pPr>
            <a:r>
              <a:rPr sz="2000" spc="-5" dirty="0">
                <a:latin typeface="Calibri"/>
                <a:cs typeface="Calibri"/>
              </a:rPr>
              <a:t>Small Scale </a:t>
            </a:r>
            <a:r>
              <a:rPr sz="2000" spc="-10" dirty="0">
                <a:latin typeface="Calibri"/>
                <a:cs typeface="Calibri"/>
              </a:rPr>
              <a:t>Integration </a:t>
            </a:r>
            <a:r>
              <a:rPr sz="2000" dirty="0">
                <a:latin typeface="Calibri"/>
                <a:cs typeface="Calibri"/>
              </a:rPr>
              <a:t>(SSI) </a:t>
            </a:r>
            <a:r>
              <a:rPr sz="2000" spc="-5" dirty="0">
                <a:latin typeface="Calibri"/>
                <a:cs typeface="Calibri"/>
              </a:rPr>
              <a:t>(&lt;12</a:t>
            </a:r>
            <a:r>
              <a:rPr sz="2000" spc="10" dirty="0">
                <a:latin typeface="Calibri"/>
                <a:cs typeface="Calibri"/>
              </a:rPr>
              <a:t> </a:t>
            </a:r>
            <a:r>
              <a:rPr sz="2000" spc="-10" dirty="0">
                <a:latin typeface="Calibri"/>
                <a:cs typeface="Calibri"/>
              </a:rPr>
              <a:t>gates/chip).</a:t>
            </a:r>
            <a:endParaRPr sz="2000">
              <a:latin typeface="Calibri"/>
              <a:cs typeface="Calibri"/>
            </a:endParaRPr>
          </a:p>
          <a:p>
            <a:pPr marL="299085" indent="-287020">
              <a:lnSpc>
                <a:spcPct val="100000"/>
              </a:lnSpc>
              <a:buFont typeface="Arial"/>
              <a:buChar char="•"/>
              <a:tabLst>
                <a:tab pos="299085" algn="l"/>
                <a:tab pos="299720" algn="l"/>
              </a:tabLst>
            </a:pPr>
            <a:r>
              <a:rPr sz="2000" dirty="0">
                <a:latin typeface="Calibri"/>
                <a:cs typeface="Calibri"/>
              </a:rPr>
              <a:t>Medium </a:t>
            </a:r>
            <a:r>
              <a:rPr sz="2000" spc="-5" dirty="0">
                <a:latin typeface="Calibri"/>
                <a:cs typeface="Calibri"/>
              </a:rPr>
              <a:t>Scale </a:t>
            </a:r>
            <a:r>
              <a:rPr sz="2000" spc="-10" dirty="0">
                <a:latin typeface="Calibri"/>
                <a:cs typeface="Calibri"/>
              </a:rPr>
              <a:t>Integration </a:t>
            </a:r>
            <a:r>
              <a:rPr sz="2000" dirty="0">
                <a:latin typeface="Calibri"/>
                <a:cs typeface="Calibri"/>
              </a:rPr>
              <a:t>(MSI) (&lt;100</a:t>
            </a:r>
            <a:r>
              <a:rPr sz="2000" spc="-40" dirty="0">
                <a:latin typeface="Calibri"/>
                <a:cs typeface="Calibri"/>
              </a:rPr>
              <a:t> </a:t>
            </a:r>
            <a:r>
              <a:rPr sz="2000" spc="-10" dirty="0">
                <a:latin typeface="Calibri"/>
                <a:cs typeface="Calibri"/>
              </a:rPr>
              <a:t>gates/chip).</a:t>
            </a:r>
            <a:endParaRPr sz="2000">
              <a:latin typeface="Calibri"/>
              <a:cs typeface="Calibri"/>
            </a:endParaRPr>
          </a:p>
          <a:p>
            <a:pPr marL="299085" indent="-287020">
              <a:lnSpc>
                <a:spcPct val="100000"/>
              </a:lnSpc>
              <a:spcBef>
                <a:spcPts val="5"/>
              </a:spcBef>
              <a:buFont typeface="Arial"/>
              <a:buChar char="•"/>
              <a:tabLst>
                <a:tab pos="299085" algn="l"/>
                <a:tab pos="299720" algn="l"/>
              </a:tabLst>
            </a:pPr>
            <a:r>
              <a:rPr sz="2000" spc="-10" dirty="0">
                <a:latin typeface="Calibri"/>
                <a:cs typeface="Calibri"/>
              </a:rPr>
              <a:t>Large </a:t>
            </a:r>
            <a:r>
              <a:rPr sz="2000" spc="-5" dirty="0">
                <a:latin typeface="Calibri"/>
                <a:cs typeface="Calibri"/>
              </a:rPr>
              <a:t>Scale </a:t>
            </a:r>
            <a:r>
              <a:rPr sz="2000" spc="-10" dirty="0">
                <a:latin typeface="Calibri"/>
                <a:cs typeface="Calibri"/>
              </a:rPr>
              <a:t>Integration </a:t>
            </a:r>
            <a:r>
              <a:rPr sz="2000" dirty="0">
                <a:latin typeface="Calibri"/>
                <a:cs typeface="Calibri"/>
              </a:rPr>
              <a:t>(LSI) </a:t>
            </a:r>
            <a:r>
              <a:rPr sz="2000" spc="-5" dirty="0">
                <a:latin typeface="Calibri"/>
                <a:cs typeface="Calibri"/>
              </a:rPr>
              <a:t>(…1K</a:t>
            </a:r>
            <a:r>
              <a:rPr sz="2000" spc="-20" dirty="0">
                <a:latin typeface="Calibri"/>
                <a:cs typeface="Calibri"/>
              </a:rPr>
              <a:t> </a:t>
            </a:r>
            <a:r>
              <a:rPr sz="2000" spc="-10" dirty="0">
                <a:latin typeface="Calibri"/>
                <a:cs typeface="Calibri"/>
              </a:rPr>
              <a:t>gates/chip).</a:t>
            </a:r>
            <a:endParaRPr sz="2000">
              <a:latin typeface="Calibri"/>
              <a:cs typeface="Calibri"/>
            </a:endParaRPr>
          </a:p>
          <a:p>
            <a:pPr marL="299085" indent="-287020">
              <a:lnSpc>
                <a:spcPct val="100000"/>
              </a:lnSpc>
              <a:buFont typeface="Arial"/>
              <a:buChar char="•"/>
              <a:tabLst>
                <a:tab pos="299085" algn="l"/>
                <a:tab pos="299720" algn="l"/>
              </a:tabLst>
            </a:pPr>
            <a:r>
              <a:rPr sz="2000" spc="-25" dirty="0">
                <a:latin typeface="Calibri"/>
                <a:cs typeface="Calibri"/>
              </a:rPr>
              <a:t>Very </a:t>
            </a:r>
            <a:r>
              <a:rPr sz="2000" spc="-10" dirty="0">
                <a:latin typeface="Calibri"/>
                <a:cs typeface="Calibri"/>
              </a:rPr>
              <a:t>Large </a:t>
            </a:r>
            <a:r>
              <a:rPr sz="2000" spc="-5" dirty="0">
                <a:latin typeface="Calibri"/>
                <a:cs typeface="Calibri"/>
              </a:rPr>
              <a:t>Scale </a:t>
            </a:r>
            <a:r>
              <a:rPr sz="2000" spc="-10" dirty="0">
                <a:latin typeface="Calibri"/>
                <a:cs typeface="Calibri"/>
              </a:rPr>
              <a:t>Integration </a:t>
            </a:r>
            <a:r>
              <a:rPr sz="2000" dirty="0">
                <a:latin typeface="Calibri"/>
                <a:cs typeface="Calibri"/>
              </a:rPr>
              <a:t>(VLSI) </a:t>
            </a:r>
            <a:r>
              <a:rPr sz="2000" spc="-5" dirty="0">
                <a:latin typeface="Calibri"/>
                <a:cs typeface="Calibri"/>
              </a:rPr>
              <a:t>(…10K</a:t>
            </a:r>
            <a:r>
              <a:rPr sz="2000" spc="-10" dirty="0">
                <a:latin typeface="Calibri"/>
                <a:cs typeface="Calibri"/>
              </a:rPr>
              <a:t> gates/chip).</a:t>
            </a:r>
            <a:endParaRPr sz="2000">
              <a:latin typeface="Calibri"/>
              <a:cs typeface="Calibri"/>
            </a:endParaRPr>
          </a:p>
          <a:p>
            <a:pPr marL="299085" indent="-287020">
              <a:lnSpc>
                <a:spcPct val="100000"/>
              </a:lnSpc>
              <a:buFont typeface="Arial"/>
              <a:buChar char="•"/>
              <a:tabLst>
                <a:tab pos="299085" algn="l"/>
                <a:tab pos="299720" algn="l"/>
              </a:tabLst>
            </a:pPr>
            <a:r>
              <a:rPr sz="2000" spc="-10" dirty="0">
                <a:latin typeface="Calibri"/>
                <a:cs typeface="Calibri"/>
              </a:rPr>
              <a:t>Ultra Large </a:t>
            </a:r>
            <a:r>
              <a:rPr sz="2000" spc="-5" dirty="0">
                <a:latin typeface="Calibri"/>
                <a:cs typeface="Calibri"/>
              </a:rPr>
              <a:t>Scale </a:t>
            </a:r>
            <a:r>
              <a:rPr sz="2000" spc="-10" dirty="0">
                <a:latin typeface="Calibri"/>
                <a:cs typeface="Calibri"/>
              </a:rPr>
              <a:t>Integration </a:t>
            </a:r>
            <a:r>
              <a:rPr sz="2000" dirty="0">
                <a:latin typeface="Calibri"/>
                <a:cs typeface="Calibri"/>
              </a:rPr>
              <a:t>(ULSI) </a:t>
            </a:r>
            <a:r>
              <a:rPr sz="2000" spc="-5" dirty="0">
                <a:latin typeface="Calibri"/>
                <a:cs typeface="Calibri"/>
              </a:rPr>
              <a:t>(…100K </a:t>
            </a:r>
            <a:r>
              <a:rPr sz="2000" spc="-10" dirty="0">
                <a:latin typeface="Calibri"/>
                <a:cs typeface="Calibri"/>
              </a:rPr>
              <a:t>gates/chip).</a:t>
            </a:r>
            <a:endParaRPr sz="2000">
              <a:latin typeface="Calibri"/>
              <a:cs typeface="Calibri"/>
            </a:endParaRPr>
          </a:p>
          <a:p>
            <a:pPr marL="299085" indent="-287020">
              <a:lnSpc>
                <a:spcPct val="100000"/>
              </a:lnSpc>
              <a:buFont typeface="Arial"/>
              <a:buChar char="•"/>
              <a:tabLst>
                <a:tab pos="299085" algn="l"/>
                <a:tab pos="299720" algn="l"/>
              </a:tabLst>
            </a:pPr>
            <a:r>
              <a:rPr sz="2000" spc="-10" dirty="0">
                <a:latin typeface="Calibri"/>
                <a:cs typeface="Calibri"/>
              </a:rPr>
              <a:t>Giga </a:t>
            </a:r>
            <a:r>
              <a:rPr sz="2000" spc="-5" dirty="0">
                <a:latin typeface="Calibri"/>
                <a:cs typeface="Calibri"/>
              </a:rPr>
              <a:t>Scale </a:t>
            </a:r>
            <a:r>
              <a:rPr sz="2000" spc="-10" dirty="0">
                <a:latin typeface="Calibri"/>
                <a:cs typeface="Calibri"/>
              </a:rPr>
              <a:t>Integration </a:t>
            </a:r>
            <a:r>
              <a:rPr sz="2000" spc="-5" dirty="0">
                <a:latin typeface="Calibri"/>
                <a:cs typeface="Calibri"/>
              </a:rPr>
              <a:t>(GSI) </a:t>
            </a:r>
            <a:r>
              <a:rPr sz="2000" dirty="0">
                <a:latin typeface="Calibri"/>
                <a:cs typeface="Calibri"/>
              </a:rPr>
              <a:t>(…1M</a:t>
            </a:r>
            <a:r>
              <a:rPr sz="2000" spc="-10" dirty="0">
                <a:latin typeface="Calibri"/>
                <a:cs typeface="Calibri"/>
              </a:rPr>
              <a:t> gates/chip).</a:t>
            </a:r>
            <a:endParaRPr sz="2000">
              <a:latin typeface="Calibri"/>
              <a:cs typeface="Calibri"/>
            </a:endParaRPr>
          </a:p>
          <a:p>
            <a:pPr>
              <a:lnSpc>
                <a:spcPct val="100000"/>
              </a:lnSpc>
              <a:spcBef>
                <a:spcPts val="30"/>
              </a:spcBef>
              <a:buChar char="•"/>
            </a:pPr>
            <a:endParaRPr sz="2900">
              <a:latin typeface="Times New Roman"/>
              <a:cs typeface="Times New Roman"/>
            </a:endParaRPr>
          </a:p>
          <a:p>
            <a:pPr marL="12700">
              <a:lnSpc>
                <a:spcPct val="100000"/>
              </a:lnSpc>
            </a:pPr>
            <a:r>
              <a:rPr sz="1800" b="1" spc="-5" dirty="0">
                <a:latin typeface="Calibri"/>
                <a:cs typeface="Calibri"/>
              </a:rPr>
              <a:t>Examples:</a:t>
            </a:r>
            <a:endParaRPr sz="1800">
              <a:latin typeface="Calibri"/>
              <a:cs typeface="Calibri"/>
            </a:endParaRPr>
          </a:p>
          <a:p>
            <a:pPr marL="299085" indent="-287020">
              <a:lnSpc>
                <a:spcPct val="100000"/>
              </a:lnSpc>
              <a:buFont typeface="Arial"/>
              <a:buChar char="•"/>
              <a:tabLst>
                <a:tab pos="299085" algn="l"/>
                <a:tab pos="299720" algn="l"/>
              </a:tabLst>
            </a:pPr>
            <a:r>
              <a:rPr sz="1800" b="1" spc="-10" dirty="0">
                <a:latin typeface="Calibri"/>
                <a:cs typeface="Calibri"/>
              </a:rPr>
              <a:t>Pentium </a:t>
            </a:r>
            <a:r>
              <a:rPr sz="1800" b="1" dirty="0">
                <a:latin typeface="Calibri"/>
                <a:cs typeface="Calibri"/>
              </a:rPr>
              <a:t>III </a:t>
            </a:r>
            <a:r>
              <a:rPr sz="1800" b="1" spc="-5" dirty="0">
                <a:latin typeface="Calibri"/>
                <a:cs typeface="Calibri"/>
              </a:rPr>
              <a:t>Coppermine( </a:t>
            </a:r>
            <a:r>
              <a:rPr sz="1800" b="1" dirty="0">
                <a:latin typeface="Calibri"/>
                <a:cs typeface="Calibri"/>
              </a:rPr>
              <a:t>32-bit, </a:t>
            </a:r>
            <a:r>
              <a:rPr sz="1800" b="1" spc="-15" dirty="0">
                <a:latin typeface="Calibri"/>
                <a:cs typeface="Calibri"/>
              </a:rPr>
              <a:t>large </a:t>
            </a:r>
            <a:r>
              <a:rPr sz="1800" b="1" spc="-5" dirty="0">
                <a:latin typeface="Calibri"/>
                <a:cs typeface="Calibri"/>
              </a:rPr>
              <a:t>cache): </a:t>
            </a:r>
            <a:r>
              <a:rPr sz="1800" b="1" dirty="0">
                <a:latin typeface="Calibri"/>
                <a:cs typeface="Calibri"/>
              </a:rPr>
              <a:t>21,000,000</a:t>
            </a:r>
            <a:r>
              <a:rPr sz="1800" b="1" spc="-85" dirty="0">
                <a:latin typeface="Calibri"/>
                <a:cs typeface="Calibri"/>
              </a:rPr>
              <a:t> </a:t>
            </a:r>
            <a:r>
              <a:rPr sz="1800" b="1" spc="-20" dirty="0">
                <a:latin typeface="Calibri"/>
                <a:cs typeface="Calibri"/>
              </a:rPr>
              <a:t>gates</a:t>
            </a:r>
            <a:endParaRPr sz="1800">
              <a:latin typeface="Calibri"/>
              <a:cs typeface="Calibri"/>
            </a:endParaRPr>
          </a:p>
          <a:p>
            <a:pPr marL="299085" indent="-287020">
              <a:lnSpc>
                <a:spcPct val="100000"/>
              </a:lnSpc>
              <a:buFont typeface="Arial"/>
              <a:buChar char="•"/>
              <a:tabLst>
                <a:tab pos="299085" algn="l"/>
                <a:tab pos="299720" algn="l"/>
              </a:tabLst>
            </a:pPr>
            <a:r>
              <a:rPr sz="1800" b="1" spc="-10" dirty="0">
                <a:latin typeface="Calibri"/>
                <a:cs typeface="Calibri"/>
              </a:rPr>
              <a:t>Pentium </a:t>
            </a:r>
            <a:r>
              <a:rPr sz="1800" b="1" dirty="0">
                <a:latin typeface="Calibri"/>
                <a:cs typeface="Calibri"/>
              </a:rPr>
              <a:t>4 </a:t>
            </a:r>
            <a:r>
              <a:rPr sz="1800" b="1" spc="-10" dirty="0">
                <a:latin typeface="Calibri"/>
                <a:cs typeface="Calibri"/>
              </a:rPr>
              <a:t>Willamette </a:t>
            </a:r>
            <a:r>
              <a:rPr sz="1800" b="1" dirty="0">
                <a:latin typeface="Calibri"/>
                <a:cs typeface="Calibri"/>
              </a:rPr>
              <a:t>(32-bit, </a:t>
            </a:r>
            <a:r>
              <a:rPr sz="1800" b="1" spc="-15" dirty="0">
                <a:latin typeface="Calibri"/>
                <a:cs typeface="Calibri"/>
              </a:rPr>
              <a:t>large </a:t>
            </a:r>
            <a:r>
              <a:rPr sz="1800" b="1" dirty="0">
                <a:latin typeface="Calibri"/>
                <a:cs typeface="Calibri"/>
              </a:rPr>
              <a:t>cache): 42,000,000</a:t>
            </a:r>
            <a:r>
              <a:rPr sz="1800" b="1" spc="-75" dirty="0">
                <a:latin typeface="Calibri"/>
                <a:cs typeface="Calibri"/>
              </a:rPr>
              <a:t> </a:t>
            </a:r>
            <a:r>
              <a:rPr sz="1800" b="1" spc="-20" dirty="0">
                <a:latin typeface="Calibri"/>
                <a:cs typeface="Calibri"/>
              </a:rPr>
              <a:t>gates</a:t>
            </a:r>
            <a:endParaRPr sz="1800">
              <a:latin typeface="Calibri"/>
              <a:cs typeface="Calibri"/>
            </a:endParaRPr>
          </a:p>
          <a:p>
            <a:pPr marL="299085" indent="-287020">
              <a:lnSpc>
                <a:spcPct val="100000"/>
              </a:lnSpc>
              <a:spcBef>
                <a:spcPts val="5"/>
              </a:spcBef>
              <a:buFont typeface="Arial"/>
              <a:buChar char="•"/>
              <a:tabLst>
                <a:tab pos="299085" algn="l"/>
                <a:tab pos="299720" algn="l"/>
              </a:tabLst>
            </a:pPr>
            <a:r>
              <a:rPr sz="1800" b="1" spc="-10" dirty="0">
                <a:latin typeface="Calibri"/>
                <a:cs typeface="Calibri"/>
              </a:rPr>
              <a:t>Core </a:t>
            </a:r>
            <a:r>
              <a:rPr sz="1800" b="1" dirty="0">
                <a:latin typeface="Calibri"/>
                <a:cs typeface="Calibri"/>
              </a:rPr>
              <a:t>2 Duo </a:t>
            </a:r>
            <a:r>
              <a:rPr sz="1800" b="1" spc="-10" dirty="0">
                <a:latin typeface="Calibri"/>
                <a:cs typeface="Calibri"/>
              </a:rPr>
              <a:t>Conroe </a:t>
            </a:r>
            <a:r>
              <a:rPr sz="1800" b="1" spc="-5" dirty="0">
                <a:latin typeface="Calibri"/>
                <a:cs typeface="Calibri"/>
              </a:rPr>
              <a:t>(dual-core </a:t>
            </a:r>
            <a:r>
              <a:rPr sz="1800" b="1" dirty="0">
                <a:latin typeface="Calibri"/>
                <a:cs typeface="Calibri"/>
              </a:rPr>
              <a:t>64-bit, </a:t>
            </a:r>
            <a:r>
              <a:rPr sz="1800" b="1" spc="-15" dirty="0">
                <a:latin typeface="Calibri"/>
                <a:cs typeface="Calibri"/>
              </a:rPr>
              <a:t>large </a:t>
            </a:r>
            <a:r>
              <a:rPr sz="1800" b="1" spc="-5" dirty="0">
                <a:latin typeface="Calibri"/>
                <a:cs typeface="Calibri"/>
              </a:rPr>
              <a:t>caches): </a:t>
            </a:r>
            <a:r>
              <a:rPr sz="1800" b="1" dirty="0">
                <a:latin typeface="Calibri"/>
                <a:cs typeface="Calibri"/>
              </a:rPr>
              <a:t>291,000,000</a:t>
            </a:r>
            <a:r>
              <a:rPr sz="1800" b="1" spc="-75" dirty="0">
                <a:latin typeface="Calibri"/>
                <a:cs typeface="Calibri"/>
              </a:rPr>
              <a:t> </a:t>
            </a:r>
            <a:r>
              <a:rPr sz="1800" b="1" spc="-15" dirty="0">
                <a:latin typeface="Calibri"/>
                <a:cs typeface="Calibri"/>
              </a:rPr>
              <a:t>gates</a:t>
            </a:r>
            <a:endParaRPr sz="1800">
              <a:latin typeface="Calibri"/>
              <a:cs typeface="Calibri"/>
            </a:endParaRPr>
          </a:p>
          <a:p>
            <a:pPr marL="299085" indent="-287020">
              <a:lnSpc>
                <a:spcPct val="100000"/>
              </a:lnSpc>
              <a:buFont typeface="Arial"/>
              <a:buChar char="•"/>
              <a:tabLst>
                <a:tab pos="299085" algn="l"/>
                <a:tab pos="299720" algn="l"/>
              </a:tabLst>
            </a:pPr>
            <a:r>
              <a:rPr sz="1800" b="1" dirty="0">
                <a:latin typeface="Calibri"/>
                <a:cs typeface="Calibri"/>
              </a:rPr>
              <a:t>ARM </a:t>
            </a:r>
            <a:r>
              <a:rPr sz="1800" b="1" spc="-10" dirty="0">
                <a:latin typeface="Calibri"/>
                <a:cs typeface="Calibri"/>
              </a:rPr>
              <a:t>Cortex-A9 </a:t>
            </a:r>
            <a:r>
              <a:rPr sz="1800" b="1" dirty="0">
                <a:latin typeface="Calibri"/>
                <a:cs typeface="Calibri"/>
              </a:rPr>
              <a:t>(32-bit, </a:t>
            </a:r>
            <a:r>
              <a:rPr sz="1800" b="1" spc="-5" dirty="0">
                <a:latin typeface="Calibri"/>
                <a:cs typeface="Calibri"/>
              </a:rPr>
              <a:t>(optional) </a:t>
            </a:r>
            <a:r>
              <a:rPr sz="1800" b="1" spc="-10" dirty="0">
                <a:latin typeface="Calibri"/>
                <a:cs typeface="Calibri"/>
              </a:rPr>
              <a:t>SIMD, </a:t>
            </a:r>
            <a:r>
              <a:rPr sz="1800" b="1" spc="-5" dirty="0">
                <a:latin typeface="Calibri"/>
                <a:cs typeface="Calibri"/>
              </a:rPr>
              <a:t>caches):26,000,000</a:t>
            </a:r>
            <a:r>
              <a:rPr sz="1800" b="1" spc="-65" dirty="0">
                <a:latin typeface="Calibri"/>
                <a:cs typeface="Calibri"/>
              </a:rPr>
              <a:t> </a:t>
            </a:r>
            <a:r>
              <a:rPr sz="1800" b="1" spc="-20" dirty="0">
                <a:latin typeface="Calibri"/>
                <a:cs typeface="Calibri"/>
              </a:rPr>
              <a:t>gates</a:t>
            </a:r>
            <a:endParaRPr sz="1800">
              <a:latin typeface="Calibri"/>
              <a:cs typeface="Calibri"/>
            </a:endParaRPr>
          </a:p>
          <a:p>
            <a:pPr marL="299085" indent="-287020">
              <a:lnSpc>
                <a:spcPct val="100000"/>
              </a:lnSpc>
              <a:buFont typeface="Arial"/>
              <a:buChar char="•"/>
              <a:tabLst>
                <a:tab pos="299085" algn="l"/>
                <a:tab pos="299720" algn="l"/>
              </a:tabLst>
            </a:pPr>
            <a:r>
              <a:rPr sz="1800" b="1" u="heavy" spc="-20" dirty="0">
                <a:uFill>
                  <a:solidFill>
                    <a:srgbClr val="000000"/>
                  </a:solidFill>
                </a:uFill>
                <a:latin typeface="Calibri"/>
                <a:cs typeface="Calibri"/>
                <a:hlinkClick r:id="rId2"/>
              </a:rPr>
              <a:t>Atom</a:t>
            </a:r>
            <a:r>
              <a:rPr sz="1800" b="1" spc="-20" dirty="0">
                <a:latin typeface="Calibri"/>
                <a:cs typeface="Calibri"/>
                <a:hlinkClick r:id="rId2"/>
              </a:rPr>
              <a:t> </a:t>
            </a:r>
            <a:r>
              <a:rPr sz="1800" b="1" dirty="0">
                <a:latin typeface="Calibri"/>
                <a:cs typeface="Calibri"/>
              </a:rPr>
              <a:t>(32-bit, </a:t>
            </a:r>
            <a:r>
              <a:rPr sz="1800" b="1" spc="-15" dirty="0">
                <a:latin typeface="Calibri"/>
                <a:cs typeface="Calibri"/>
              </a:rPr>
              <a:t>large </a:t>
            </a:r>
            <a:r>
              <a:rPr sz="1800" b="1" spc="-5" dirty="0">
                <a:latin typeface="Calibri"/>
                <a:cs typeface="Calibri"/>
              </a:rPr>
              <a:t>cache):</a:t>
            </a:r>
            <a:r>
              <a:rPr sz="1800" b="1" spc="-25" dirty="0">
                <a:latin typeface="Calibri"/>
                <a:cs typeface="Calibri"/>
              </a:rPr>
              <a:t> </a:t>
            </a:r>
            <a:r>
              <a:rPr sz="1800" b="1" dirty="0">
                <a:latin typeface="Calibri"/>
                <a:cs typeface="Calibri"/>
              </a:rPr>
              <a:t>47,000,000</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6064885" cy="514350"/>
          </a:xfrm>
          <a:prstGeom prst="rect">
            <a:avLst/>
          </a:prstGeom>
        </p:spPr>
        <p:txBody>
          <a:bodyPr vert="horz" wrap="square" lIns="0" tIns="13335" rIns="0" bIns="0" rtlCol="0">
            <a:spAutoFit/>
          </a:bodyPr>
          <a:lstStyle/>
          <a:p>
            <a:pPr marL="12700">
              <a:lnSpc>
                <a:spcPct val="100000"/>
              </a:lnSpc>
              <a:spcBef>
                <a:spcPts val="105"/>
              </a:spcBef>
            </a:pPr>
            <a:r>
              <a:rPr spc="-5" dirty="0"/>
              <a:t>Definition </a:t>
            </a:r>
            <a:r>
              <a:rPr dirty="0"/>
              <a:t>of Logic </a:t>
            </a:r>
            <a:r>
              <a:rPr spc="-10" dirty="0"/>
              <a:t>Level</a:t>
            </a:r>
            <a:r>
              <a:rPr spc="-90" dirty="0"/>
              <a:t> </a:t>
            </a:r>
            <a:r>
              <a:rPr spc="-25" dirty="0"/>
              <a:t>Parameters</a:t>
            </a:r>
          </a:p>
        </p:txBody>
      </p:sp>
      <p:sp>
        <p:nvSpPr>
          <p:cNvPr id="3" name="object 3"/>
          <p:cNvSpPr txBox="1"/>
          <p:nvPr/>
        </p:nvSpPr>
        <p:spPr>
          <a:xfrm>
            <a:off x="66039" y="614298"/>
            <a:ext cx="7927975" cy="5788025"/>
          </a:xfrm>
          <a:prstGeom prst="rect">
            <a:avLst/>
          </a:prstGeom>
        </p:spPr>
        <p:txBody>
          <a:bodyPr vert="horz" wrap="square" lIns="0" tIns="12700" rIns="0" bIns="0" rtlCol="0">
            <a:spAutoFit/>
          </a:bodyPr>
          <a:lstStyle/>
          <a:p>
            <a:pPr marL="25400" marR="17780" algn="just">
              <a:lnSpc>
                <a:spcPct val="100000"/>
              </a:lnSpc>
              <a:spcBef>
                <a:spcPts val="100"/>
              </a:spcBef>
            </a:pPr>
            <a:r>
              <a:rPr sz="1800" spc="-15" dirty="0">
                <a:latin typeface="Calibri"/>
                <a:cs typeface="Calibri"/>
              </a:rPr>
              <a:t>Different </a:t>
            </a:r>
            <a:r>
              <a:rPr sz="1800" spc="-5" dirty="0">
                <a:latin typeface="Calibri"/>
                <a:cs typeface="Calibri"/>
              </a:rPr>
              <a:t>Logic </a:t>
            </a:r>
            <a:r>
              <a:rPr sz="1800" spc="-10" dirty="0">
                <a:latin typeface="Calibri"/>
                <a:cs typeface="Calibri"/>
              </a:rPr>
              <a:t>Families </a:t>
            </a:r>
            <a:r>
              <a:rPr sz="1800" spc="-5" dirty="0">
                <a:latin typeface="Calibri"/>
                <a:cs typeface="Calibri"/>
              </a:rPr>
              <a:t>usually </a:t>
            </a:r>
            <a:r>
              <a:rPr sz="1800" spc="-15" dirty="0">
                <a:latin typeface="Calibri"/>
                <a:cs typeface="Calibri"/>
              </a:rPr>
              <a:t>operate </a:t>
            </a:r>
            <a:r>
              <a:rPr sz="1800" spc="-10" dirty="0">
                <a:latin typeface="Calibri"/>
                <a:cs typeface="Calibri"/>
              </a:rPr>
              <a:t>at different voltage </a:t>
            </a:r>
            <a:r>
              <a:rPr sz="1800" dirty="0">
                <a:latin typeface="Calibri"/>
                <a:cs typeface="Calibri"/>
              </a:rPr>
              <a:t>and </a:t>
            </a:r>
            <a:r>
              <a:rPr sz="1800" spc="-10" dirty="0">
                <a:latin typeface="Calibri"/>
                <a:cs typeface="Calibri"/>
              </a:rPr>
              <a:t>current </a:t>
            </a:r>
            <a:r>
              <a:rPr sz="1800" spc="-5" dirty="0">
                <a:latin typeface="Calibri"/>
                <a:cs typeface="Calibri"/>
              </a:rPr>
              <a:t>levels.  </a:t>
            </a:r>
            <a:r>
              <a:rPr sz="1800" spc="-15" dirty="0">
                <a:latin typeface="Calibri"/>
                <a:cs typeface="Calibri"/>
              </a:rPr>
              <a:t>Before </a:t>
            </a:r>
            <a:r>
              <a:rPr sz="1800" spc="-5" dirty="0">
                <a:latin typeface="Calibri"/>
                <a:cs typeface="Calibri"/>
              </a:rPr>
              <a:t>knowing </a:t>
            </a:r>
            <a:r>
              <a:rPr sz="1800" dirty="0">
                <a:latin typeface="Calibri"/>
                <a:cs typeface="Calibri"/>
              </a:rPr>
              <a:t>the </a:t>
            </a:r>
            <a:r>
              <a:rPr sz="1800" spc="-5" dirty="0">
                <a:latin typeface="Calibri"/>
                <a:cs typeface="Calibri"/>
              </a:rPr>
              <a:t>particular levels </a:t>
            </a:r>
            <a:r>
              <a:rPr sz="1800" spc="-15" dirty="0">
                <a:latin typeface="Calibri"/>
                <a:cs typeface="Calibri"/>
              </a:rPr>
              <a:t>for different </a:t>
            </a:r>
            <a:r>
              <a:rPr sz="1800" spc="-10" dirty="0">
                <a:latin typeface="Calibri"/>
                <a:cs typeface="Calibri"/>
              </a:rPr>
              <a:t>families </a:t>
            </a:r>
            <a:r>
              <a:rPr sz="1800" spc="-5" dirty="0">
                <a:latin typeface="Calibri"/>
                <a:cs typeface="Calibri"/>
              </a:rPr>
              <a:t>one should </a:t>
            </a:r>
            <a:r>
              <a:rPr sz="1800" spc="-15" dirty="0">
                <a:latin typeface="Calibri"/>
                <a:cs typeface="Calibri"/>
              </a:rPr>
              <a:t>first </a:t>
            </a:r>
            <a:r>
              <a:rPr sz="1800" dirty="0">
                <a:latin typeface="Calibri"/>
                <a:cs typeface="Calibri"/>
              </a:rPr>
              <a:t>be  </a:t>
            </a:r>
            <a:r>
              <a:rPr sz="1800" spc="-5" dirty="0">
                <a:latin typeface="Calibri"/>
                <a:cs typeface="Calibri"/>
              </a:rPr>
              <a:t>acquainted with </a:t>
            </a:r>
            <a:r>
              <a:rPr sz="1800" dirty="0">
                <a:latin typeface="Calibri"/>
                <a:cs typeface="Calibri"/>
              </a:rPr>
              <a:t>the </a:t>
            </a:r>
            <a:r>
              <a:rPr sz="1800" spc="-5" dirty="0">
                <a:latin typeface="Calibri"/>
                <a:cs typeface="Calibri"/>
              </a:rPr>
              <a:t>logic level </a:t>
            </a:r>
            <a:r>
              <a:rPr sz="1800" spc="-15" dirty="0">
                <a:latin typeface="Calibri"/>
                <a:cs typeface="Calibri"/>
              </a:rPr>
              <a:t>parameters </a:t>
            </a:r>
            <a:r>
              <a:rPr sz="1800" dirty="0">
                <a:latin typeface="Calibri"/>
                <a:cs typeface="Calibri"/>
              </a:rPr>
              <a:t>and their</a:t>
            </a:r>
            <a:r>
              <a:rPr sz="1800" spc="120" dirty="0">
                <a:latin typeface="Calibri"/>
                <a:cs typeface="Calibri"/>
              </a:rPr>
              <a:t> </a:t>
            </a:r>
            <a:r>
              <a:rPr sz="1800" spc="-5" dirty="0">
                <a:latin typeface="Calibri"/>
                <a:cs typeface="Calibri"/>
              </a:rPr>
              <a:t>definitions.</a:t>
            </a:r>
            <a:endParaRPr sz="1800">
              <a:latin typeface="Calibri"/>
              <a:cs typeface="Calibri"/>
            </a:endParaRPr>
          </a:p>
          <a:p>
            <a:pPr marL="25400" algn="just">
              <a:lnSpc>
                <a:spcPct val="100000"/>
              </a:lnSpc>
            </a:pPr>
            <a:r>
              <a:rPr sz="1800" b="1" spc="-20" dirty="0">
                <a:latin typeface="Calibri"/>
                <a:cs typeface="Calibri"/>
              </a:rPr>
              <a:t>Voltage</a:t>
            </a:r>
            <a:r>
              <a:rPr sz="1800" b="1" spc="-40" dirty="0">
                <a:latin typeface="Calibri"/>
                <a:cs typeface="Calibri"/>
              </a:rPr>
              <a:t> </a:t>
            </a:r>
            <a:r>
              <a:rPr sz="1800" b="1" spc="-15" dirty="0">
                <a:latin typeface="Calibri"/>
                <a:cs typeface="Calibri"/>
              </a:rPr>
              <a:t>Parameters</a:t>
            </a:r>
            <a:endParaRPr sz="1800">
              <a:latin typeface="Calibri"/>
              <a:cs typeface="Calibri"/>
            </a:endParaRPr>
          </a:p>
          <a:p>
            <a:pPr marL="25400" algn="just">
              <a:lnSpc>
                <a:spcPct val="100000"/>
              </a:lnSpc>
            </a:pPr>
            <a:r>
              <a:rPr sz="1800" b="1" spc="-10" dirty="0">
                <a:latin typeface="Calibri"/>
                <a:cs typeface="Calibri"/>
              </a:rPr>
              <a:t>High-Level</a:t>
            </a:r>
            <a:r>
              <a:rPr sz="1800" b="1" spc="80" dirty="0">
                <a:latin typeface="Calibri"/>
                <a:cs typeface="Calibri"/>
              </a:rPr>
              <a:t> </a:t>
            </a:r>
            <a:r>
              <a:rPr sz="1800" b="1" spc="-10" dirty="0">
                <a:latin typeface="Calibri"/>
                <a:cs typeface="Calibri"/>
              </a:rPr>
              <a:t>Output</a:t>
            </a:r>
            <a:r>
              <a:rPr sz="1800" b="1" spc="80" dirty="0">
                <a:latin typeface="Calibri"/>
                <a:cs typeface="Calibri"/>
              </a:rPr>
              <a:t> </a:t>
            </a:r>
            <a:r>
              <a:rPr sz="1800" b="1" spc="-20" dirty="0">
                <a:latin typeface="Calibri"/>
                <a:cs typeface="Calibri"/>
              </a:rPr>
              <a:t>Voltage,</a:t>
            </a:r>
            <a:r>
              <a:rPr sz="1800" b="1" spc="75" dirty="0">
                <a:latin typeface="Calibri"/>
                <a:cs typeface="Calibri"/>
              </a:rPr>
              <a:t> </a:t>
            </a:r>
            <a:r>
              <a:rPr sz="1800" b="1" spc="-15" dirty="0">
                <a:latin typeface="Calibri"/>
                <a:cs typeface="Calibri"/>
              </a:rPr>
              <a:t>V</a:t>
            </a:r>
            <a:r>
              <a:rPr sz="1800" b="1" spc="-22" baseline="-20833" dirty="0">
                <a:latin typeface="Calibri"/>
                <a:cs typeface="Calibri"/>
              </a:rPr>
              <a:t>OH</a:t>
            </a:r>
            <a:r>
              <a:rPr sz="1800" b="1" spc="7" baseline="-20833" dirty="0">
                <a:latin typeface="Calibri"/>
                <a:cs typeface="Calibri"/>
              </a:rPr>
              <a:t> </a:t>
            </a:r>
            <a:r>
              <a:rPr sz="1800" b="1" dirty="0">
                <a:latin typeface="Calibri"/>
                <a:cs typeface="Calibri"/>
              </a:rPr>
              <a:t>(MIN):</a:t>
            </a:r>
            <a:r>
              <a:rPr sz="1800" b="1" spc="70" dirty="0">
                <a:latin typeface="Calibri"/>
                <a:cs typeface="Calibri"/>
              </a:rPr>
              <a:t> </a:t>
            </a:r>
            <a:r>
              <a:rPr sz="1800" spc="-5" dirty="0">
                <a:latin typeface="Calibri"/>
                <a:cs typeface="Calibri"/>
              </a:rPr>
              <a:t>This</a:t>
            </a:r>
            <a:r>
              <a:rPr sz="1800" spc="90" dirty="0">
                <a:latin typeface="Calibri"/>
                <a:cs typeface="Calibri"/>
              </a:rPr>
              <a:t> </a:t>
            </a:r>
            <a:r>
              <a:rPr sz="1800" spc="-5" dirty="0">
                <a:latin typeface="Calibri"/>
                <a:cs typeface="Calibri"/>
              </a:rPr>
              <a:t>is</a:t>
            </a:r>
            <a:r>
              <a:rPr sz="1800" spc="80" dirty="0">
                <a:latin typeface="Calibri"/>
                <a:cs typeface="Calibri"/>
              </a:rPr>
              <a:t> </a:t>
            </a:r>
            <a:r>
              <a:rPr sz="1800" dirty="0">
                <a:latin typeface="Calibri"/>
                <a:cs typeface="Calibri"/>
              </a:rPr>
              <a:t>the</a:t>
            </a:r>
            <a:r>
              <a:rPr sz="1800" spc="90" dirty="0">
                <a:latin typeface="Calibri"/>
                <a:cs typeface="Calibri"/>
              </a:rPr>
              <a:t> </a:t>
            </a:r>
            <a:r>
              <a:rPr sz="1800" spc="-5" dirty="0">
                <a:latin typeface="Calibri"/>
                <a:cs typeface="Calibri"/>
              </a:rPr>
              <a:t>minimum</a:t>
            </a:r>
            <a:r>
              <a:rPr sz="1800" spc="95" dirty="0">
                <a:latin typeface="Calibri"/>
                <a:cs typeface="Calibri"/>
              </a:rPr>
              <a:t> </a:t>
            </a:r>
            <a:r>
              <a:rPr sz="1800" spc="-5" dirty="0">
                <a:latin typeface="Calibri"/>
                <a:cs typeface="Calibri"/>
              </a:rPr>
              <a:t>output</a:t>
            </a:r>
            <a:r>
              <a:rPr sz="1800" spc="80" dirty="0">
                <a:latin typeface="Calibri"/>
                <a:cs typeface="Calibri"/>
              </a:rPr>
              <a:t> </a:t>
            </a:r>
            <a:r>
              <a:rPr sz="1800" spc="-10" dirty="0">
                <a:latin typeface="Calibri"/>
                <a:cs typeface="Calibri"/>
              </a:rPr>
              <a:t>voltage</a:t>
            </a:r>
            <a:r>
              <a:rPr sz="1800" spc="85" dirty="0">
                <a:latin typeface="Calibri"/>
                <a:cs typeface="Calibri"/>
              </a:rPr>
              <a:t> </a:t>
            </a:r>
            <a:r>
              <a:rPr sz="1800" spc="-20" dirty="0">
                <a:latin typeface="Calibri"/>
                <a:cs typeface="Calibri"/>
              </a:rPr>
              <a:t>available</a:t>
            </a:r>
            <a:endParaRPr sz="1800">
              <a:latin typeface="Calibri"/>
              <a:cs typeface="Calibri"/>
            </a:endParaRPr>
          </a:p>
          <a:p>
            <a:pPr marL="25400" algn="just">
              <a:lnSpc>
                <a:spcPct val="100000"/>
              </a:lnSpc>
            </a:pPr>
            <a:r>
              <a:rPr sz="1800" spc="-10" dirty="0">
                <a:latin typeface="Calibri"/>
                <a:cs typeface="Calibri"/>
              </a:rPr>
              <a:t>at </a:t>
            </a:r>
            <a:r>
              <a:rPr sz="1800" dirty="0">
                <a:latin typeface="Calibri"/>
                <a:cs typeface="Calibri"/>
              </a:rPr>
              <a:t>the </a:t>
            </a:r>
            <a:r>
              <a:rPr sz="1800" spc="-5" dirty="0">
                <a:latin typeface="Calibri"/>
                <a:cs typeface="Calibri"/>
              </a:rPr>
              <a:t>output </a:t>
            </a:r>
            <a:r>
              <a:rPr sz="1800" dirty="0">
                <a:latin typeface="Calibri"/>
                <a:cs typeface="Calibri"/>
              </a:rPr>
              <a:t>under </a:t>
            </a:r>
            <a:r>
              <a:rPr sz="1800" spc="-20" dirty="0">
                <a:latin typeface="Calibri"/>
                <a:cs typeface="Calibri"/>
              </a:rPr>
              <a:t>stated </a:t>
            </a:r>
            <a:r>
              <a:rPr sz="1800" spc="-5" dirty="0">
                <a:latin typeface="Calibri"/>
                <a:cs typeface="Calibri"/>
              </a:rPr>
              <a:t>loaded condition which </a:t>
            </a:r>
            <a:r>
              <a:rPr sz="1800" spc="-10" dirty="0">
                <a:latin typeface="Calibri"/>
                <a:cs typeface="Calibri"/>
              </a:rPr>
              <a:t>corresponds to </a:t>
            </a:r>
            <a:r>
              <a:rPr sz="1800" spc="-5" dirty="0">
                <a:latin typeface="Calibri"/>
                <a:cs typeface="Calibri"/>
              </a:rPr>
              <a:t>logic</a:t>
            </a:r>
            <a:r>
              <a:rPr sz="1800" spc="185" dirty="0">
                <a:latin typeface="Calibri"/>
                <a:cs typeface="Calibri"/>
              </a:rPr>
              <a:t> </a:t>
            </a:r>
            <a:r>
              <a:rPr sz="1800" spc="-50" dirty="0">
                <a:latin typeface="Calibri"/>
                <a:cs typeface="Calibri"/>
              </a:rPr>
              <a:t>‘1’.</a:t>
            </a:r>
            <a:endParaRPr sz="1800">
              <a:latin typeface="Calibri"/>
              <a:cs typeface="Calibri"/>
            </a:endParaRPr>
          </a:p>
          <a:p>
            <a:pPr marL="25400" marR="17780" algn="just">
              <a:lnSpc>
                <a:spcPct val="100000"/>
              </a:lnSpc>
              <a:spcBef>
                <a:spcPts val="5"/>
              </a:spcBef>
            </a:pPr>
            <a:r>
              <a:rPr sz="1800" b="1" spc="-10" dirty="0">
                <a:latin typeface="Calibri"/>
                <a:cs typeface="Calibri"/>
              </a:rPr>
              <a:t>Low-Level </a:t>
            </a:r>
            <a:r>
              <a:rPr sz="1800" b="1" spc="-5" dirty="0">
                <a:latin typeface="Calibri"/>
                <a:cs typeface="Calibri"/>
              </a:rPr>
              <a:t>Output </a:t>
            </a:r>
            <a:r>
              <a:rPr sz="1800" b="1" spc="-20" dirty="0">
                <a:latin typeface="Calibri"/>
                <a:cs typeface="Calibri"/>
              </a:rPr>
              <a:t>Voltage, </a:t>
            </a:r>
            <a:r>
              <a:rPr sz="1800" b="1" spc="-15" dirty="0">
                <a:latin typeface="Calibri"/>
                <a:cs typeface="Calibri"/>
              </a:rPr>
              <a:t>V</a:t>
            </a:r>
            <a:r>
              <a:rPr sz="1800" b="1" spc="-22" baseline="-20833" dirty="0">
                <a:latin typeface="Calibri"/>
                <a:cs typeface="Calibri"/>
              </a:rPr>
              <a:t>OL </a:t>
            </a:r>
            <a:r>
              <a:rPr sz="1800" b="1" dirty="0">
                <a:latin typeface="Calibri"/>
                <a:cs typeface="Calibri"/>
              </a:rPr>
              <a:t>(MAX): </a:t>
            </a:r>
            <a:r>
              <a:rPr sz="1800" spc="-5" dirty="0">
                <a:latin typeface="Calibri"/>
                <a:cs typeface="Calibri"/>
              </a:rPr>
              <a:t>This is </a:t>
            </a:r>
            <a:r>
              <a:rPr sz="1800" dirty="0">
                <a:latin typeface="Calibri"/>
                <a:cs typeface="Calibri"/>
              </a:rPr>
              <a:t>the </a:t>
            </a:r>
            <a:r>
              <a:rPr sz="1800" spc="-5" dirty="0">
                <a:latin typeface="Calibri"/>
                <a:cs typeface="Calibri"/>
              </a:rPr>
              <a:t>maximum output </a:t>
            </a:r>
            <a:r>
              <a:rPr sz="1800" spc="-10" dirty="0">
                <a:latin typeface="Calibri"/>
                <a:cs typeface="Calibri"/>
              </a:rPr>
              <a:t>voltage </a:t>
            </a:r>
            <a:r>
              <a:rPr sz="1800" spc="-20" dirty="0">
                <a:latin typeface="Calibri"/>
                <a:cs typeface="Calibri"/>
              </a:rPr>
              <a:t>available  </a:t>
            </a:r>
            <a:r>
              <a:rPr sz="1800" spc="-10" dirty="0">
                <a:latin typeface="Calibri"/>
                <a:cs typeface="Calibri"/>
              </a:rPr>
              <a:t>at </a:t>
            </a:r>
            <a:r>
              <a:rPr sz="1800" dirty="0">
                <a:latin typeface="Calibri"/>
                <a:cs typeface="Calibri"/>
              </a:rPr>
              <a:t>the </a:t>
            </a:r>
            <a:r>
              <a:rPr sz="1800" spc="-5" dirty="0">
                <a:latin typeface="Calibri"/>
                <a:cs typeface="Calibri"/>
              </a:rPr>
              <a:t>output </a:t>
            </a:r>
            <a:r>
              <a:rPr sz="1800" dirty="0">
                <a:latin typeface="Calibri"/>
                <a:cs typeface="Calibri"/>
              </a:rPr>
              <a:t>under </a:t>
            </a:r>
            <a:r>
              <a:rPr sz="1800" spc="-20" dirty="0">
                <a:latin typeface="Calibri"/>
                <a:cs typeface="Calibri"/>
              </a:rPr>
              <a:t>stated </a:t>
            </a:r>
            <a:r>
              <a:rPr sz="1800" spc="-5" dirty="0">
                <a:latin typeface="Calibri"/>
                <a:cs typeface="Calibri"/>
              </a:rPr>
              <a:t>loaded condition which </a:t>
            </a:r>
            <a:r>
              <a:rPr sz="1800" spc="-10" dirty="0">
                <a:latin typeface="Calibri"/>
                <a:cs typeface="Calibri"/>
              </a:rPr>
              <a:t>corresponds to </a:t>
            </a:r>
            <a:r>
              <a:rPr sz="1800" spc="-5" dirty="0">
                <a:latin typeface="Calibri"/>
                <a:cs typeface="Calibri"/>
              </a:rPr>
              <a:t>logic</a:t>
            </a:r>
            <a:r>
              <a:rPr sz="1800" spc="180" dirty="0">
                <a:latin typeface="Calibri"/>
                <a:cs typeface="Calibri"/>
              </a:rPr>
              <a:t> </a:t>
            </a:r>
            <a:r>
              <a:rPr sz="1800" spc="-5" dirty="0">
                <a:latin typeface="Calibri"/>
                <a:cs typeface="Calibri"/>
              </a:rPr>
              <a:t>‘0’</a:t>
            </a:r>
            <a:endParaRPr sz="1800">
              <a:latin typeface="Calibri"/>
              <a:cs typeface="Calibri"/>
            </a:endParaRPr>
          </a:p>
          <a:p>
            <a:pPr marL="25400" marR="19050" algn="just">
              <a:lnSpc>
                <a:spcPct val="100000"/>
              </a:lnSpc>
            </a:pPr>
            <a:r>
              <a:rPr sz="1800" b="1" spc="-10" dirty="0">
                <a:latin typeface="Calibri"/>
                <a:cs typeface="Calibri"/>
              </a:rPr>
              <a:t>High-Level Input </a:t>
            </a:r>
            <a:r>
              <a:rPr sz="1800" b="1" spc="-20" dirty="0">
                <a:latin typeface="Calibri"/>
                <a:cs typeface="Calibri"/>
              </a:rPr>
              <a:t>Voltage, </a:t>
            </a:r>
            <a:r>
              <a:rPr sz="1800" b="1" dirty="0">
                <a:latin typeface="Calibri"/>
                <a:cs typeface="Calibri"/>
              </a:rPr>
              <a:t>V</a:t>
            </a:r>
            <a:r>
              <a:rPr sz="1800" b="1" baseline="-20833" dirty="0">
                <a:latin typeface="Calibri"/>
                <a:cs typeface="Calibri"/>
              </a:rPr>
              <a:t>IH </a:t>
            </a:r>
            <a:r>
              <a:rPr sz="1800" b="1" dirty="0">
                <a:latin typeface="Calibri"/>
                <a:cs typeface="Calibri"/>
              </a:rPr>
              <a:t>(MIN): </a:t>
            </a:r>
            <a:r>
              <a:rPr sz="1800" spc="-5" dirty="0">
                <a:latin typeface="Calibri"/>
                <a:cs typeface="Calibri"/>
              </a:rPr>
              <a:t>This is </a:t>
            </a:r>
            <a:r>
              <a:rPr sz="1800" dirty="0">
                <a:latin typeface="Calibri"/>
                <a:cs typeface="Calibri"/>
              </a:rPr>
              <a:t>the </a:t>
            </a:r>
            <a:r>
              <a:rPr sz="1800" spc="-5" dirty="0">
                <a:latin typeface="Calibri"/>
                <a:cs typeface="Calibri"/>
              </a:rPr>
              <a:t>minimum </a:t>
            </a:r>
            <a:r>
              <a:rPr sz="1800" spc="-10" dirty="0">
                <a:latin typeface="Calibri"/>
                <a:cs typeface="Calibri"/>
              </a:rPr>
              <a:t>voltage required at </a:t>
            </a:r>
            <a:r>
              <a:rPr sz="1800" dirty="0">
                <a:latin typeface="Calibri"/>
                <a:cs typeface="Calibri"/>
              </a:rPr>
              <a:t>an  </a:t>
            </a:r>
            <a:r>
              <a:rPr sz="1800" spc="-5" dirty="0">
                <a:latin typeface="Calibri"/>
                <a:cs typeface="Calibri"/>
              </a:rPr>
              <a:t>input </a:t>
            </a:r>
            <a:r>
              <a:rPr sz="1800" spc="-10" dirty="0">
                <a:latin typeface="Calibri"/>
                <a:cs typeface="Calibri"/>
              </a:rPr>
              <a:t>to </a:t>
            </a:r>
            <a:r>
              <a:rPr sz="1800" dirty="0">
                <a:latin typeface="Calibri"/>
                <a:cs typeface="Calibri"/>
              </a:rPr>
              <a:t>be </a:t>
            </a:r>
            <a:r>
              <a:rPr sz="1800" spc="-10" dirty="0">
                <a:latin typeface="Calibri"/>
                <a:cs typeface="Calibri"/>
              </a:rPr>
              <a:t>recognized </a:t>
            </a:r>
            <a:r>
              <a:rPr sz="1800" dirty="0">
                <a:latin typeface="Calibri"/>
                <a:cs typeface="Calibri"/>
              </a:rPr>
              <a:t>as a </a:t>
            </a:r>
            <a:r>
              <a:rPr sz="1800" spc="-5" dirty="0">
                <a:latin typeface="Calibri"/>
                <a:cs typeface="Calibri"/>
              </a:rPr>
              <a:t>logic</a:t>
            </a:r>
            <a:r>
              <a:rPr sz="1800" spc="75" dirty="0">
                <a:latin typeface="Calibri"/>
                <a:cs typeface="Calibri"/>
              </a:rPr>
              <a:t> </a:t>
            </a:r>
            <a:r>
              <a:rPr sz="1800" spc="-50" dirty="0">
                <a:latin typeface="Calibri"/>
                <a:cs typeface="Calibri"/>
              </a:rPr>
              <a:t>‘1’.</a:t>
            </a:r>
            <a:endParaRPr sz="1800">
              <a:latin typeface="Calibri"/>
              <a:cs typeface="Calibri"/>
            </a:endParaRPr>
          </a:p>
          <a:p>
            <a:pPr marL="25400" algn="just">
              <a:lnSpc>
                <a:spcPct val="100000"/>
              </a:lnSpc>
            </a:pPr>
            <a:r>
              <a:rPr sz="1800" b="1" spc="-10" dirty="0">
                <a:latin typeface="Calibri"/>
                <a:cs typeface="Calibri"/>
              </a:rPr>
              <a:t>Low-Level</a:t>
            </a:r>
            <a:r>
              <a:rPr sz="1800" b="1" spc="135" dirty="0">
                <a:latin typeface="Calibri"/>
                <a:cs typeface="Calibri"/>
              </a:rPr>
              <a:t> </a:t>
            </a:r>
            <a:r>
              <a:rPr sz="1800" b="1" spc="-5" dirty="0">
                <a:latin typeface="Calibri"/>
                <a:cs typeface="Calibri"/>
              </a:rPr>
              <a:t>Input</a:t>
            </a:r>
            <a:r>
              <a:rPr sz="1800" b="1" spc="114" dirty="0">
                <a:latin typeface="Calibri"/>
                <a:cs typeface="Calibri"/>
              </a:rPr>
              <a:t> </a:t>
            </a:r>
            <a:r>
              <a:rPr sz="1800" b="1" spc="-20" dirty="0">
                <a:latin typeface="Calibri"/>
                <a:cs typeface="Calibri"/>
              </a:rPr>
              <a:t>Voltage,</a:t>
            </a:r>
            <a:r>
              <a:rPr sz="1800" b="1" spc="130" dirty="0">
                <a:latin typeface="Calibri"/>
                <a:cs typeface="Calibri"/>
              </a:rPr>
              <a:t> </a:t>
            </a:r>
            <a:r>
              <a:rPr sz="1800" b="1" dirty="0">
                <a:latin typeface="Calibri"/>
                <a:cs typeface="Calibri"/>
              </a:rPr>
              <a:t>V</a:t>
            </a:r>
            <a:r>
              <a:rPr sz="1800" b="1" baseline="-20833" dirty="0">
                <a:latin typeface="Calibri"/>
                <a:cs typeface="Calibri"/>
              </a:rPr>
              <a:t>IL </a:t>
            </a:r>
            <a:r>
              <a:rPr sz="1800" b="1" dirty="0">
                <a:latin typeface="Calibri"/>
                <a:cs typeface="Calibri"/>
              </a:rPr>
              <a:t>(MAX):</a:t>
            </a:r>
            <a:r>
              <a:rPr sz="1800" b="1" spc="125" dirty="0">
                <a:latin typeface="Calibri"/>
                <a:cs typeface="Calibri"/>
              </a:rPr>
              <a:t> </a:t>
            </a:r>
            <a:r>
              <a:rPr sz="1800" spc="-5" dirty="0">
                <a:latin typeface="Calibri"/>
                <a:cs typeface="Calibri"/>
              </a:rPr>
              <a:t>This</a:t>
            </a:r>
            <a:r>
              <a:rPr sz="1800" spc="140" dirty="0">
                <a:latin typeface="Calibri"/>
                <a:cs typeface="Calibri"/>
              </a:rPr>
              <a:t> </a:t>
            </a:r>
            <a:r>
              <a:rPr sz="1800" spc="-5" dirty="0">
                <a:latin typeface="Calibri"/>
                <a:cs typeface="Calibri"/>
              </a:rPr>
              <a:t>is</a:t>
            </a:r>
            <a:r>
              <a:rPr sz="1800" spc="135" dirty="0">
                <a:latin typeface="Calibri"/>
                <a:cs typeface="Calibri"/>
              </a:rPr>
              <a:t> </a:t>
            </a:r>
            <a:r>
              <a:rPr sz="1800" dirty="0">
                <a:latin typeface="Calibri"/>
                <a:cs typeface="Calibri"/>
              </a:rPr>
              <a:t>the</a:t>
            </a:r>
            <a:r>
              <a:rPr sz="1800" spc="120" dirty="0">
                <a:latin typeface="Calibri"/>
                <a:cs typeface="Calibri"/>
              </a:rPr>
              <a:t> </a:t>
            </a:r>
            <a:r>
              <a:rPr sz="1800" spc="-5" dirty="0">
                <a:latin typeface="Calibri"/>
                <a:cs typeface="Calibri"/>
              </a:rPr>
              <a:t>maximum</a:t>
            </a:r>
            <a:r>
              <a:rPr sz="1800" spc="125" dirty="0">
                <a:latin typeface="Calibri"/>
                <a:cs typeface="Calibri"/>
              </a:rPr>
              <a:t> </a:t>
            </a:r>
            <a:r>
              <a:rPr sz="1800" spc="-10" dirty="0">
                <a:latin typeface="Calibri"/>
                <a:cs typeface="Calibri"/>
              </a:rPr>
              <a:t>voltage</a:t>
            </a:r>
            <a:r>
              <a:rPr sz="1800" spc="120" dirty="0">
                <a:latin typeface="Calibri"/>
                <a:cs typeface="Calibri"/>
              </a:rPr>
              <a:t> </a:t>
            </a:r>
            <a:r>
              <a:rPr sz="1800" spc="-10" dirty="0">
                <a:latin typeface="Calibri"/>
                <a:cs typeface="Calibri"/>
              </a:rPr>
              <a:t>at</a:t>
            </a:r>
            <a:r>
              <a:rPr sz="1800" spc="125" dirty="0">
                <a:latin typeface="Calibri"/>
                <a:cs typeface="Calibri"/>
              </a:rPr>
              <a:t> </a:t>
            </a:r>
            <a:r>
              <a:rPr sz="1800" dirty="0">
                <a:latin typeface="Calibri"/>
                <a:cs typeface="Calibri"/>
              </a:rPr>
              <a:t>an</a:t>
            </a:r>
            <a:r>
              <a:rPr sz="1800" spc="135" dirty="0">
                <a:latin typeface="Calibri"/>
                <a:cs typeface="Calibri"/>
              </a:rPr>
              <a:t> </a:t>
            </a:r>
            <a:r>
              <a:rPr sz="1800" spc="-5" dirty="0">
                <a:latin typeface="Calibri"/>
                <a:cs typeface="Calibri"/>
              </a:rPr>
              <a:t>input</a:t>
            </a:r>
            <a:r>
              <a:rPr sz="1800" spc="135" dirty="0">
                <a:latin typeface="Calibri"/>
                <a:cs typeface="Calibri"/>
              </a:rPr>
              <a:t> </a:t>
            </a:r>
            <a:r>
              <a:rPr sz="1800" spc="-10" dirty="0">
                <a:latin typeface="Calibri"/>
                <a:cs typeface="Calibri"/>
              </a:rPr>
              <a:t>which</a:t>
            </a:r>
            <a:endParaRPr sz="1800">
              <a:latin typeface="Calibri"/>
              <a:cs typeface="Calibri"/>
            </a:endParaRPr>
          </a:p>
          <a:p>
            <a:pPr marL="25400" algn="just">
              <a:lnSpc>
                <a:spcPct val="100000"/>
              </a:lnSpc>
            </a:pPr>
            <a:r>
              <a:rPr sz="1800" spc="-5" dirty="0">
                <a:latin typeface="Calibri"/>
                <a:cs typeface="Calibri"/>
              </a:rPr>
              <a:t>will </a:t>
            </a:r>
            <a:r>
              <a:rPr sz="1800" dirty="0">
                <a:latin typeface="Calibri"/>
                <a:cs typeface="Calibri"/>
              </a:rPr>
              <a:t>be </a:t>
            </a:r>
            <a:r>
              <a:rPr sz="1800" spc="-10" dirty="0">
                <a:latin typeface="Calibri"/>
                <a:cs typeface="Calibri"/>
              </a:rPr>
              <a:t>recognized </a:t>
            </a:r>
            <a:r>
              <a:rPr sz="1800" dirty="0">
                <a:latin typeface="Calibri"/>
                <a:cs typeface="Calibri"/>
              </a:rPr>
              <a:t>as a </a:t>
            </a:r>
            <a:r>
              <a:rPr sz="1800" spc="-5" dirty="0">
                <a:latin typeface="Calibri"/>
                <a:cs typeface="Calibri"/>
              </a:rPr>
              <a:t>logic</a:t>
            </a:r>
            <a:r>
              <a:rPr sz="1800" spc="75" dirty="0">
                <a:latin typeface="Calibri"/>
                <a:cs typeface="Calibri"/>
              </a:rPr>
              <a:t> </a:t>
            </a:r>
            <a:r>
              <a:rPr sz="1800" spc="-50" dirty="0">
                <a:latin typeface="Calibri"/>
                <a:cs typeface="Calibri"/>
              </a:rPr>
              <a:t>‘0’.</a:t>
            </a:r>
            <a:endParaRPr sz="1800">
              <a:latin typeface="Calibri"/>
              <a:cs typeface="Calibri"/>
            </a:endParaRPr>
          </a:p>
          <a:p>
            <a:pPr marL="25400" algn="just">
              <a:lnSpc>
                <a:spcPct val="100000"/>
              </a:lnSpc>
            </a:pPr>
            <a:r>
              <a:rPr sz="1800" b="1" spc="-10" dirty="0">
                <a:latin typeface="Calibri"/>
                <a:cs typeface="Calibri"/>
              </a:rPr>
              <a:t>Current</a:t>
            </a:r>
            <a:r>
              <a:rPr sz="1800" b="1" spc="-30" dirty="0">
                <a:latin typeface="Calibri"/>
                <a:cs typeface="Calibri"/>
              </a:rPr>
              <a:t> </a:t>
            </a:r>
            <a:r>
              <a:rPr sz="1800" b="1" spc="-15" dirty="0">
                <a:latin typeface="Calibri"/>
                <a:cs typeface="Calibri"/>
              </a:rPr>
              <a:t>Parameters</a:t>
            </a:r>
            <a:endParaRPr sz="1800">
              <a:latin typeface="Calibri"/>
              <a:cs typeface="Calibri"/>
            </a:endParaRPr>
          </a:p>
          <a:p>
            <a:pPr marL="25400" algn="just">
              <a:lnSpc>
                <a:spcPct val="100000"/>
              </a:lnSpc>
            </a:pPr>
            <a:r>
              <a:rPr sz="1800" b="1" spc="-10" dirty="0">
                <a:latin typeface="Calibri"/>
                <a:cs typeface="Calibri"/>
              </a:rPr>
              <a:t>High-Level</a:t>
            </a:r>
            <a:r>
              <a:rPr sz="1800" b="1" spc="210" dirty="0">
                <a:latin typeface="Calibri"/>
                <a:cs typeface="Calibri"/>
              </a:rPr>
              <a:t> </a:t>
            </a:r>
            <a:r>
              <a:rPr sz="1800" b="1" spc="-10" dirty="0">
                <a:latin typeface="Calibri"/>
                <a:cs typeface="Calibri"/>
              </a:rPr>
              <a:t>Output</a:t>
            </a:r>
            <a:r>
              <a:rPr sz="1800" b="1" spc="210" dirty="0">
                <a:latin typeface="Calibri"/>
                <a:cs typeface="Calibri"/>
              </a:rPr>
              <a:t> </a:t>
            </a:r>
            <a:r>
              <a:rPr sz="1800" b="1" spc="-10" dirty="0">
                <a:latin typeface="Calibri"/>
                <a:cs typeface="Calibri"/>
              </a:rPr>
              <a:t>Current,</a:t>
            </a:r>
            <a:r>
              <a:rPr sz="1800" b="1" spc="210" dirty="0">
                <a:latin typeface="Calibri"/>
                <a:cs typeface="Calibri"/>
              </a:rPr>
              <a:t> </a:t>
            </a:r>
            <a:r>
              <a:rPr sz="1800" b="1" dirty="0">
                <a:latin typeface="Calibri"/>
                <a:cs typeface="Calibri"/>
              </a:rPr>
              <a:t>I</a:t>
            </a:r>
            <a:r>
              <a:rPr sz="1800" b="1" baseline="-20833" dirty="0">
                <a:latin typeface="Calibri"/>
                <a:cs typeface="Calibri"/>
              </a:rPr>
              <a:t>OH</a:t>
            </a:r>
            <a:r>
              <a:rPr sz="1800" b="1" spc="75" baseline="-20833" dirty="0">
                <a:latin typeface="Calibri"/>
                <a:cs typeface="Calibri"/>
              </a:rPr>
              <a:t> </a:t>
            </a:r>
            <a:r>
              <a:rPr sz="1800" b="1" dirty="0">
                <a:latin typeface="Calibri"/>
                <a:cs typeface="Calibri"/>
              </a:rPr>
              <a:t>:</a:t>
            </a:r>
            <a:r>
              <a:rPr sz="1800" b="1" spc="215" dirty="0">
                <a:latin typeface="Calibri"/>
                <a:cs typeface="Calibri"/>
              </a:rPr>
              <a:t> </a:t>
            </a:r>
            <a:r>
              <a:rPr sz="1800" spc="-5" dirty="0">
                <a:latin typeface="Calibri"/>
                <a:cs typeface="Calibri"/>
              </a:rPr>
              <a:t>This</a:t>
            </a:r>
            <a:r>
              <a:rPr sz="1800" spc="220" dirty="0">
                <a:latin typeface="Calibri"/>
                <a:cs typeface="Calibri"/>
              </a:rPr>
              <a:t> </a:t>
            </a:r>
            <a:r>
              <a:rPr sz="1800" spc="-5" dirty="0">
                <a:latin typeface="Calibri"/>
                <a:cs typeface="Calibri"/>
              </a:rPr>
              <a:t>is</a:t>
            </a:r>
            <a:r>
              <a:rPr sz="1800" spc="220" dirty="0">
                <a:latin typeface="Calibri"/>
                <a:cs typeface="Calibri"/>
              </a:rPr>
              <a:t> </a:t>
            </a:r>
            <a:r>
              <a:rPr sz="1800" dirty="0">
                <a:latin typeface="Calibri"/>
                <a:cs typeface="Calibri"/>
              </a:rPr>
              <a:t>the</a:t>
            </a:r>
            <a:r>
              <a:rPr sz="1800" spc="220" dirty="0">
                <a:latin typeface="Calibri"/>
                <a:cs typeface="Calibri"/>
              </a:rPr>
              <a:t> </a:t>
            </a:r>
            <a:r>
              <a:rPr sz="1800" spc="-10" dirty="0">
                <a:latin typeface="Calibri"/>
                <a:cs typeface="Calibri"/>
              </a:rPr>
              <a:t>maximum</a:t>
            </a:r>
            <a:r>
              <a:rPr sz="1800" spc="220" dirty="0">
                <a:latin typeface="Calibri"/>
                <a:cs typeface="Calibri"/>
              </a:rPr>
              <a:t> </a:t>
            </a:r>
            <a:r>
              <a:rPr sz="1800" spc="-10" dirty="0">
                <a:latin typeface="Calibri"/>
                <a:cs typeface="Calibri"/>
              </a:rPr>
              <a:t>current</a:t>
            </a:r>
            <a:r>
              <a:rPr sz="1800" spc="215" dirty="0">
                <a:latin typeface="Calibri"/>
                <a:cs typeface="Calibri"/>
              </a:rPr>
              <a:t> </a:t>
            </a:r>
            <a:r>
              <a:rPr sz="1800" spc="-10" dirty="0">
                <a:latin typeface="Calibri"/>
                <a:cs typeface="Calibri"/>
              </a:rPr>
              <a:t>at</a:t>
            </a:r>
            <a:r>
              <a:rPr sz="1800" spc="220" dirty="0">
                <a:latin typeface="Calibri"/>
                <a:cs typeface="Calibri"/>
              </a:rPr>
              <a:t> </a:t>
            </a:r>
            <a:r>
              <a:rPr sz="1800" dirty="0">
                <a:latin typeface="Calibri"/>
                <a:cs typeface="Calibri"/>
              </a:rPr>
              <a:t>the</a:t>
            </a:r>
            <a:r>
              <a:rPr sz="1800" spc="220" dirty="0">
                <a:latin typeface="Calibri"/>
                <a:cs typeface="Calibri"/>
              </a:rPr>
              <a:t> </a:t>
            </a:r>
            <a:r>
              <a:rPr sz="1800" spc="-5" dirty="0">
                <a:latin typeface="Calibri"/>
                <a:cs typeface="Calibri"/>
              </a:rPr>
              <a:t>output</a:t>
            </a:r>
            <a:r>
              <a:rPr sz="1800" spc="215" dirty="0">
                <a:latin typeface="Calibri"/>
                <a:cs typeface="Calibri"/>
              </a:rPr>
              <a:t> </a:t>
            </a:r>
            <a:r>
              <a:rPr sz="1800" dirty="0">
                <a:latin typeface="Calibri"/>
                <a:cs typeface="Calibri"/>
              </a:rPr>
              <a:t>under</a:t>
            </a:r>
            <a:endParaRPr sz="1800">
              <a:latin typeface="Calibri"/>
              <a:cs typeface="Calibri"/>
            </a:endParaRPr>
          </a:p>
          <a:p>
            <a:pPr marL="25400" algn="just">
              <a:lnSpc>
                <a:spcPct val="100000"/>
              </a:lnSpc>
            </a:pPr>
            <a:r>
              <a:rPr sz="1800" spc="-5" dirty="0">
                <a:latin typeface="Calibri"/>
                <a:cs typeface="Calibri"/>
              </a:rPr>
              <a:t>specified loaded </a:t>
            </a:r>
            <a:r>
              <a:rPr sz="1800" spc="-10" dirty="0">
                <a:latin typeface="Calibri"/>
                <a:cs typeface="Calibri"/>
              </a:rPr>
              <a:t>condition </a:t>
            </a:r>
            <a:r>
              <a:rPr sz="1800" spc="-5" dirty="0">
                <a:latin typeface="Calibri"/>
                <a:cs typeface="Calibri"/>
              </a:rPr>
              <a:t>that </a:t>
            </a:r>
            <a:r>
              <a:rPr sz="1800" dirty="0">
                <a:latin typeface="Calibri"/>
                <a:cs typeface="Calibri"/>
              </a:rPr>
              <a:t>a </a:t>
            </a:r>
            <a:r>
              <a:rPr sz="1800" spc="-20" dirty="0">
                <a:latin typeface="Calibri"/>
                <a:cs typeface="Calibri"/>
              </a:rPr>
              <a:t>gate </a:t>
            </a:r>
            <a:r>
              <a:rPr sz="1800" spc="-10" dirty="0">
                <a:latin typeface="Calibri"/>
                <a:cs typeface="Calibri"/>
              </a:rPr>
              <a:t>can </a:t>
            </a:r>
            <a:r>
              <a:rPr sz="1800" spc="-5" dirty="0">
                <a:latin typeface="Calibri"/>
                <a:cs typeface="Calibri"/>
              </a:rPr>
              <a:t>sink </a:t>
            </a:r>
            <a:r>
              <a:rPr sz="1800" spc="-10" dirty="0">
                <a:latin typeface="Calibri"/>
                <a:cs typeface="Calibri"/>
              </a:rPr>
              <a:t>at </a:t>
            </a:r>
            <a:r>
              <a:rPr sz="1800" spc="-5" dirty="0">
                <a:latin typeface="Calibri"/>
                <a:cs typeface="Calibri"/>
              </a:rPr>
              <a:t>logic </a:t>
            </a:r>
            <a:r>
              <a:rPr sz="1800" spc="-10" dirty="0">
                <a:latin typeface="Calibri"/>
                <a:cs typeface="Calibri"/>
              </a:rPr>
              <a:t>level</a:t>
            </a:r>
            <a:r>
              <a:rPr sz="1800" spc="155" dirty="0">
                <a:latin typeface="Calibri"/>
                <a:cs typeface="Calibri"/>
              </a:rPr>
              <a:t> </a:t>
            </a:r>
            <a:r>
              <a:rPr sz="1800" spc="-50" dirty="0">
                <a:latin typeface="Calibri"/>
                <a:cs typeface="Calibri"/>
              </a:rPr>
              <a:t>‘1’.</a:t>
            </a:r>
            <a:endParaRPr sz="1800">
              <a:latin typeface="Calibri"/>
              <a:cs typeface="Calibri"/>
            </a:endParaRPr>
          </a:p>
          <a:p>
            <a:pPr marL="25400" marR="19685" algn="just">
              <a:lnSpc>
                <a:spcPct val="100000"/>
              </a:lnSpc>
              <a:spcBef>
                <a:spcPts val="5"/>
              </a:spcBef>
            </a:pPr>
            <a:r>
              <a:rPr sz="1800" b="1" spc="-10" dirty="0">
                <a:latin typeface="Calibri"/>
                <a:cs typeface="Calibri"/>
              </a:rPr>
              <a:t>Low-Level Output Current, </a:t>
            </a:r>
            <a:r>
              <a:rPr sz="1800" b="1" spc="-5" dirty="0">
                <a:latin typeface="Calibri"/>
                <a:cs typeface="Calibri"/>
              </a:rPr>
              <a:t>I</a:t>
            </a:r>
            <a:r>
              <a:rPr sz="1800" b="1" spc="-7" baseline="-20833" dirty="0">
                <a:latin typeface="Calibri"/>
                <a:cs typeface="Calibri"/>
              </a:rPr>
              <a:t>OL</a:t>
            </a:r>
            <a:r>
              <a:rPr sz="1800" b="1" spc="-5" dirty="0">
                <a:latin typeface="Calibri"/>
                <a:cs typeface="Calibri"/>
              </a:rPr>
              <a:t>: </a:t>
            </a:r>
            <a:r>
              <a:rPr sz="1800" spc="-5" dirty="0">
                <a:latin typeface="Calibri"/>
                <a:cs typeface="Calibri"/>
              </a:rPr>
              <a:t>This is </a:t>
            </a:r>
            <a:r>
              <a:rPr sz="1800" dirty="0">
                <a:latin typeface="Calibri"/>
                <a:cs typeface="Calibri"/>
              </a:rPr>
              <a:t>the </a:t>
            </a:r>
            <a:r>
              <a:rPr sz="1800" spc="-5" dirty="0">
                <a:latin typeface="Calibri"/>
                <a:cs typeface="Calibri"/>
              </a:rPr>
              <a:t>maximum </a:t>
            </a:r>
            <a:r>
              <a:rPr sz="1800" spc="-10" dirty="0">
                <a:latin typeface="Calibri"/>
                <a:cs typeface="Calibri"/>
              </a:rPr>
              <a:t>current </a:t>
            </a:r>
            <a:r>
              <a:rPr sz="1800" dirty="0">
                <a:latin typeface="Calibri"/>
                <a:cs typeface="Calibri"/>
              </a:rPr>
              <a:t>a </a:t>
            </a:r>
            <a:r>
              <a:rPr sz="1800" spc="-20" dirty="0">
                <a:latin typeface="Calibri"/>
                <a:cs typeface="Calibri"/>
              </a:rPr>
              <a:t>gate </a:t>
            </a:r>
            <a:r>
              <a:rPr sz="1800" spc="-10" dirty="0">
                <a:latin typeface="Calibri"/>
                <a:cs typeface="Calibri"/>
              </a:rPr>
              <a:t>can </a:t>
            </a:r>
            <a:r>
              <a:rPr sz="1800" spc="-5" dirty="0">
                <a:latin typeface="Calibri"/>
                <a:cs typeface="Calibri"/>
              </a:rPr>
              <a:t>sink </a:t>
            </a:r>
            <a:r>
              <a:rPr sz="1800" spc="-15" dirty="0">
                <a:latin typeface="Calibri"/>
                <a:cs typeface="Calibri"/>
              </a:rPr>
              <a:t>at  </a:t>
            </a:r>
            <a:r>
              <a:rPr sz="1800" spc="-5" dirty="0">
                <a:latin typeface="Calibri"/>
                <a:cs typeface="Calibri"/>
              </a:rPr>
              <a:t>specified load </a:t>
            </a:r>
            <a:r>
              <a:rPr sz="1800" spc="-10" dirty="0">
                <a:latin typeface="Calibri"/>
                <a:cs typeface="Calibri"/>
              </a:rPr>
              <a:t>at </a:t>
            </a:r>
            <a:r>
              <a:rPr sz="1800" spc="-5" dirty="0">
                <a:latin typeface="Calibri"/>
                <a:cs typeface="Calibri"/>
              </a:rPr>
              <a:t>logic</a:t>
            </a:r>
            <a:r>
              <a:rPr sz="1800" spc="55" dirty="0">
                <a:latin typeface="Calibri"/>
                <a:cs typeface="Calibri"/>
              </a:rPr>
              <a:t> </a:t>
            </a:r>
            <a:r>
              <a:rPr sz="1800" spc="-95" dirty="0">
                <a:latin typeface="Calibri"/>
                <a:cs typeface="Calibri"/>
              </a:rPr>
              <a:t>‘0’,</a:t>
            </a:r>
            <a:endParaRPr sz="1800">
              <a:latin typeface="Calibri"/>
              <a:cs typeface="Calibri"/>
            </a:endParaRPr>
          </a:p>
          <a:p>
            <a:pPr marL="25400" marR="19685" algn="just">
              <a:lnSpc>
                <a:spcPct val="100000"/>
              </a:lnSpc>
            </a:pPr>
            <a:r>
              <a:rPr sz="1800" b="1" spc="-10" dirty="0">
                <a:latin typeface="Calibri"/>
                <a:cs typeface="Calibri"/>
              </a:rPr>
              <a:t>High-Level Input Current, </a:t>
            </a:r>
            <a:r>
              <a:rPr sz="1800" b="1" spc="-5" dirty="0">
                <a:latin typeface="Calibri"/>
                <a:cs typeface="Calibri"/>
              </a:rPr>
              <a:t>I</a:t>
            </a:r>
            <a:r>
              <a:rPr sz="1800" b="1" spc="-7" baseline="-20833" dirty="0">
                <a:latin typeface="Calibri"/>
                <a:cs typeface="Calibri"/>
              </a:rPr>
              <a:t>IH</a:t>
            </a:r>
            <a:r>
              <a:rPr sz="1800" b="1" spc="-5" dirty="0">
                <a:latin typeface="Calibri"/>
                <a:cs typeface="Calibri"/>
              </a:rPr>
              <a:t>: </a:t>
            </a:r>
            <a:r>
              <a:rPr sz="1800" dirty="0">
                <a:latin typeface="Calibri"/>
                <a:cs typeface="Calibri"/>
              </a:rPr>
              <a:t>This </a:t>
            </a:r>
            <a:r>
              <a:rPr sz="1800" spc="-5" dirty="0">
                <a:latin typeface="Calibri"/>
                <a:cs typeface="Calibri"/>
              </a:rPr>
              <a:t>is </a:t>
            </a:r>
            <a:r>
              <a:rPr sz="1800" dirty="0">
                <a:latin typeface="Calibri"/>
                <a:cs typeface="Calibri"/>
              </a:rPr>
              <a:t>the minimum </a:t>
            </a:r>
            <a:r>
              <a:rPr sz="1800" spc="-10" dirty="0">
                <a:latin typeface="Calibri"/>
                <a:cs typeface="Calibri"/>
              </a:rPr>
              <a:t>current </a:t>
            </a:r>
            <a:r>
              <a:rPr sz="1800" dirty="0">
                <a:latin typeface="Calibri"/>
                <a:cs typeface="Calibri"/>
              </a:rPr>
              <a:t>a supply </a:t>
            </a:r>
            <a:r>
              <a:rPr sz="1800" spc="-5" dirty="0">
                <a:latin typeface="Calibri"/>
                <a:cs typeface="Calibri"/>
              </a:rPr>
              <a:t>must provide </a:t>
            </a:r>
            <a:r>
              <a:rPr sz="1800" spc="-10" dirty="0">
                <a:latin typeface="Calibri"/>
                <a:cs typeface="Calibri"/>
              </a:rPr>
              <a:t>in  order to maintain </a:t>
            </a:r>
            <a:r>
              <a:rPr sz="1800" dirty="0">
                <a:latin typeface="Calibri"/>
                <a:cs typeface="Calibri"/>
              </a:rPr>
              <a:t>the </a:t>
            </a:r>
            <a:r>
              <a:rPr sz="1800" spc="-5" dirty="0">
                <a:latin typeface="Calibri"/>
                <a:cs typeface="Calibri"/>
              </a:rPr>
              <a:t>logic</a:t>
            </a:r>
            <a:r>
              <a:rPr sz="1800" spc="55" dirty="0">
                <a:latin typeface="Calibri"/>
                <a:cs typeface="Calibri"/>
              </a:rPr>
              <a:t> </a:t>
            </a:r>
            <a:r>
              <a:rPr sz="1800" spc="-50" dirty="0">
                <a:latin typeface="Calibri"/>
                <a:cs typeface="Calibri"/>
              </a:rPr>
              <a:t>‘1’.</a:t>
            </a:r>
            <a:endParaRPr sz="1800">
              <a:latin typeface="Calibri"/>
              <a:cs typeface="Calibri"/>
            </a:endParaRPr>
          </a:p>
          <a:p>
            <a:pPr marL="25400" algn="just">
              <a:lnSpc>
                <a:spcPct val="100000"/>
              </a:lnSpc>
            </a:pPr>
            <a:r>
              <a:rPr sz="1800" b="1" spc="-10" dirty="0">
                <a:latin typeface="Calibri"/>
                <a:cs typeface="Calibri"/>
              </a:rPr>
              <a:t>Low-Level</a:t>
            </a:r>
            <a:r>
              <a:rPr sz="1800" b="1" spc="160" dirty="0">
                <a:latin typeface="Calibri"/>
                <a:cs typeface="Calibri"/>
              </a:rPr>
              <a:t> </a:t>
            </a:r>
            <a:r>
              <a:rPr sz="1800" b="1" spc="-5" dirty="0">
                <a:latin typeface="Calibri"/>
                <a:cs typeface="Calibri"/>
              </a:rPr>
              <a:t>Input</a:t>
            </a:r>
            <a:r>
              <a:rPr sz="1800" b="1" spc="145" dirty="0">
                <a:latin typeface="Calibri"/>
                <a:cs typeface="Calibri"/>
              </a:rPr>
              <a:t> </a:t>
            </a:r>
            <a:r>
              <a:rPr sz="1800" b="1" spc="-10" dirty="0">
                <a:latin typeface="Calibri"/>
                <a:cs typeface="Calibri"/>
              </a:rPr>
              <a:t>Current,</a:t>
            </a:r>
            <a:r>
              <a:rPr sz="1800" b="1" spc="140" dirty="0">
                <a:latin typeface="Calibri"/>
                <a:cs typeface="Calibri"/>
              </a:rPr>
              <a:t> </a:t>
            </a:r>
            <a:r>
              <a:rPr sz="1800" b="1" spc="-5" dirty="0">
                <a:latin typeface="Calibri"/>
                <a:cs typeface="Calibri"/>
              </a:rPr>
              <a:t>I</a:t>
            </a:r>
            <a:r>
              <a:rPr sz="1800" b="1" spc="-7" baseline="-20833" dirty="0">
                <a:latin typeface="Calibri"/>
                <a:cs typeface="Calibri"/>
              </a:rPr>
              <a:t>IL</a:t>
            </a:r>
            <a:r>
              <a:rPr sz="1800" b="1" spc="-5" dirty="0">
                <a:latin typeface="Calibri"/>
                <a:cs typeface="Calibri"/>
              </a:rPr>
              <a:t>:</a:t>
            </a:r>
            <a:r>
              <a:rPr sz="1800" b="1" spc="155" dirty="0">
                <a:latin typeface="Calibri"/>
                <a:cs typeface="Calibri"/>
              </a:rPr>
              <a:t> </a:t>
            </a:r>
            <a:r>
              <a:rPr sz="1800" dirty="0">
                <a:latin typeface="Calibri"/>
                <a:cs typeface="Calibri"/>
              </a:rPr>
              <a:t>This</a:t>
            </a:r>
            <a:r>
              <a:rPr sz="1800" spc="165" dirty="0">
                <a:latin typeface="Calibri"/>
                <a:cs typeface="Calibri"/>
              </a:rPr>
              <a:t> </a:t>
            </a:r>
            <a:r>
              <a:rPr sz="1800" spc="-5" dirty="0">
                <a:latin typeface="Calibri"/>
                <a:cs typeface="Calibri"/>
              </a:rPr>
              <a:t>is</a:t>
            </a:r>
            <a:r>
              <a:rPr sz="1800" spc="160" dirty="0">
                <a:latin typeface="Calibri"/>
                <a:cs typeface="Calibri"/>
              </a:rPr>
              <a:t> </a:t>
            </a:r>
            <a:r>
              <a:rPr sz="1800" dirty="0">
                <a:latin typeface="Calibri"/>
                <a:cs typeface="Calibri"/>
              </a:rPr>
              <a:t>the</a:t>
            </a:r>
            <a:r>
              <a:rPr sz="1800" spc="160" dirty="0">
                <a:latin typeface="Calibri"/>
                <a:cs typeface="Calibri"/>
              </a:rPr>
              <a:t> </a:t>
            </a:r>
            <a:r>
              <a:rPr sz="1800" spc="-5" dirty="0">
                <a:latin typeface="Calibri"/>
                <a:cs typeface="Calibri"/>
              </a:rPr>
              <a:t>minimum</a:t>
            </a:r>
            <a:r>
              <a:rPr sz="1800" spc="160" dirty="0">
                <a:latin typeface="Calibri"/>
                <a:cs typeface="Calibri"/>
              </a:rPr>
              <a:t> </a:t>
            </a:r>
            <a:r>
              <a:rPr sz="1800" spc="-10" dirty="0">
                <a:latin typeface="Calibri"/>
                <a:cs typeface="Calibri"/>
              </a:rPr>
              <a:t>current</a:t>
            </a:r>
            <a:r>
              <a:rPr sz="1800" spc="150" dirty="0">
                <a:latin typeface="Calibri"/>
                <a:cs typeface="Calibri"/>
              </a:rPr>
              <a:t> </a:t>
            </a:r>
            <a:r>
              <a:rPr sz="1800" spc="-5" dirty="0">
                <a:latin typeface="Calibri"/>
                <a:cs typeface="Calibri"/>
              </a:rPr>
              <a:t>that</a:t>
            </a:r>
            <a:r>
              <a:rPr sz="1800" spc="160" dirty="0">
                <a:latin typeface="Calibri"/>
                <a:cs typeface="Calibri"/>
              </a:rPr>
              <a:t> </a:t>
            </a:r>
            <a:r>
              <a:rPr sz="1800" spc="-5" dirty="0">
                <a:latin typeface="Calibri"/>
                <a:cs typeface="Calibri"/>
              </a:rPr>
              <a:t>must</a:t>
            </a:r>
            <a:r>
              <a:rPr sz="1800" spc="150" dirty="0">
                <a:latin typeface="Calibri"/>
                <a:cs typeface="Calibri"/>
              </a:rPr>
              <a:t> </a:t>
            </a:r>
            <a:r>
              <a:rPr sz="1800" dirty="0">
                <a:latin typeface="Calibri"/>
                <a:cs typeface="Calibri"/>
              </a:rPr>
              <a:t>be</a:t>
            </a:r>
            <a:r>
              <a:rPr sz="1800" spc="165" dirty="0">
                <a:latin typeface="Calibri"/>
                <a:cs typeface="Calibri"/>
              </a:rPr>
              <a:t> </a:t>
            </a:r>
            <a:r>
              <a:rPr sz="1800" spc="-5" dirty="0">
                <a:latin typeface="Calibri"/>
                <a:cs typeface="Calibri"/>
              </a:rPr>
              <a:t>provided</a:t>
            </a:r>
            <a:r>
              <a:rPr sz="1800" spc="165" dirty="0">
                <a:latin typeface="Calibri"/>
                <a:cs typeface="Calibri"/>
              </a:rPr>
              <a:t> </a:t>
            </a:r>
            <a:r>
              <a:rPr sz="1800" spc="-10" dirty="0">
                <a:latin typeface="Calibri"/>
                <a:cs typeface="Calibri"/>
              </a:rPr>
              <a:t>in</a:t>
            </a:r>
            <a:endParaRPr sz="1800">
              <a:latin typeface="Calibri"/>
              <a:cs typeface="Calibri"/>
            </a:endParaRPr>
          </a:p>
          <a:p>
            <a:pPr marL="25400" algn="just">
              <a:lnSpc>
                <a:spcPct val="100000"/>
              </a:lnSpc>
            </a:pPr>
            <a:r>
              <a:rPr sz="1800" spc="-10" dirty="0">
                <a:latin typeface="Calibri"/>
                <a:cs typeface="Calibri"/>
              </a:rPr>
              <a:t>order maintain </a:t>
            </a:r>
            <a:r>
              <a:rPr sz="1800" dirty="0">
                <a:latin typeface="Calibri"/>
                <a:cs typeface="Calibri"/>
              </a:rPr>
              <a:t>a </a:t>
            </a:r>
            <a:r>
              <a:rPr sz="1800" spc="-5" dirty="0">
                <a:latin typeface="Calibri"/>
                <a:cs typeface="Calibri"/>
              </a:rPr>
              <a:t>logic</a:t>
            </a:r>
            <a:r>
              <a:rPr sz="1800" spc="50" dirty="0">
                <a:latin typeface="Calibri"/>
                <a:cs typeface="Calibri"/>
              </a:rPr>
              <a:t> </a:t>
            </a:r>
            <a:r>
              <a:rPr sz="1800" spc="-50" dirty="0">
                <a:latin typeface="Calibri"/>
                <a:cs typeface="Calibri"/>
              </a:rPr>
              <a:t>‘0’.</a:t>
            </a:r>
            <a:endParaRPr sz="1800">
              <a:latin typeface="Calibri"/>
              <a:cs typeface="Calibri"/>
            </a:endParaRPr>
          </a:p>
        </p:txBody>
      </p:sp>
      <p:sp>
        <p:nvSpPr>
          <p:cNvPr id="4" name="object 4"/>
          <p:cNvSpPr/>
          <p:nvPr/>
        </p:nvSpPr>
        <p:spPr>
          <a:xfrm>
            <a:off x="9222835" y="89058"/>
            <a:ext cx="2469014" cy="31008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98925" y="3529119"/>
            <a:ext cx="2601346" cy="324417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p:nvPr/>
        </p:nvSpPr>
        <p:spPr>
          <a:xfrm>
            <a:off x="8038010" y="466198"/>
            <a:ext cx="3304470" cy="293094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57022" y="1093673"/>
            <a:ext cx="5488305" cy="4656455"/>
          </a:xfrm>
          <a:prstGeom prst="rect">
            <a:avLst/>
          </a:prstGeom>
        </p:spPr>
        <p:txBody>
          <a:bodyPr vert="horz" wrap="square" lIns="0" tIns="12700" rIns="0" bIns="0" rtlCol="0">
            <a:spAutoFit/>
          </a:bodyPr>
          <a:lstStyle/>
          <a:p>
            <a:pPr marL="12700" marR="5080" algn="just">
              <a:lnSpc>
                <a:spcPct val="100000"/>
              </a:lnSpc>
              <a:spcBef>
                <a:spcPts val="100"/>
              </a:spcBef>
            </a:pPr>
            <a:r>
              <a:rPr sz="2400" b="1" spc="-15" dirty="0">
                <a:latin typeface="Calibri"/>
                <a:cs typeface="Calibri"/>
              </a:rPr>
              <a:t>Fan-In: </a:t>
            </a:r>
            <a:r>
              <a:rPr sz="2400" spc="-5" dirty="0">
                <a:latin typeface="Calibri"/>
                <a:cs typeface="Calibri"/>
              </a:rPr>
              <a:t>It </a:t>
            </a:r>
            <a:r>
              <a:rPr sz="2400" dirty="0">
                <a:latin typeface="Calibri"/>
                <a:cs typeface="Calibri"/>
              </a:rPr>
              <a:t>is </a:t>
            </a:r>
            <a:r>
              <a:rPr sz="2400" spc="-5" dirty="0">
                <a:latin typeface="Calibri"/>
                <a:cs typeface="Calibri"/>
              </a:rPr>
              <a:t>the number of </a:t>
            </a:r>
            <a:r>
              <a:rPr sz="2400" dirty="0">
                <a:latin typeface="Calibri"/>
                <a:cs typeface="Calibri"/>
              </a:rPr>
              <a:t>input </a:t>
            </a:r>
            <a:r>
              <a:rPr sz="2400" spc="-10" dirty="0">
                <a:latin typeface="Calibri"/>
                <a:cs typeface="Calibri"/>
              </a:rPr>
              <a:t>that can </a:t>
            </a:r>
            <a:r>
              <a:rPr sz="2400" dirty="0">
                <a:latin typeface="Calibri"/>
                <a:cs typeface="Calibri"/>
              </a:rPr>
              <a:t>be  </a:t>
            </a:r>
            <a:r>
              <a:rPr sz="2400" spc="-10" dirty="0">
                <a:latin typeface="Calibri"/>
                <a:cs typeface="Calibri"/>
              </a:rPr>
              <a:t>connected </a:t>
            </a:r>
            <a:r>
              <a:rPr sz="2400" spc="-15" dirty="0">
                <a:latin typeface="Calibri"/>
                <a:cs typeface="Calibri"/>
              </a:rPr>
              <a:t>to </a:t>
            </a:r>
            <a:r>
              <a:rPr sz="2400" dirty="0">
                <a:latin typeface="Calibri"/>
                <a:cs typeface="Calibri"/>
              </a:rPr>
              <a:t>a </a:t>
            </a:r>
            <a:r>
              <a:rPr sz="2400" spc="-10" dirty="0">
                <a:latin typeface="Calibri"/>
                <a:cs typeface="Calibri"/>
              </a:rPr>
              <a:t>particular </a:t>
            </a:r>
            <a:r>
              <a:rPr sz="2400" spc="-20" dirty="0">
                <a:latin typeface="Calibri"/>
                <a:cs typeface="Calibri"/>
              </a:rPr>
              <a:t>gate. </a:t>
            </a:r>
            <a:r>
              <a:rPr sz="2400" dirty="0">
                <a:latin typeface="Calibri"/>
                <a:cs typeface="Calibri"/>
              </a:rPr>
              <a:t>As </a:t>
            </a:r>
            <a:r>
              <a:rPr sz="2400" spc="-10" dirty="0">
                <a:latin typeface="Calibri"/>
                <a:cs typeface="Calibri"/>
              </a:rPr>
              <a:t>more  </a:t>
            </a:r>
            <a:r>
              <a:rPr sz="2400" dirty="0">
                <a:latin typeface="Calibri"/>
                <a:cs typeface="Calibri"/>
              </a:rPr>
              <a:t>inputs </a:t>
            </a:r>
            <a:r>
              <a:rPr sz="2400" spc="-15" dirty="0">
                <a:latin typeface="Calibri"/>
                <a:cs typeface="Calibri"/>
              </a:rPr>
              <a:t>are </a:t>
            </a:r>
            <a:r>
              <a:rPr sz="2400" spc="-10" dirty="0">
                <a:latin typeface="Calibri"/>
                <a:cs typeface="Calibri"/>
              </a:rPr>
              <a:t>connected </a:t>
            </a:r>
            <a:r>
              <a:rPr sz="2400" spc="-5" dirty="0">
                <a:latin typeface="Calibri"/>
                <a:cs typeface="Calibri"/>
              </a:rPr>
              <a:t>the </a:t>
            </a:r>
            <a:r>
              <a:rPr sz="2400" spc="-15" dirty="0">
                <a:latin typeface="Calibri"/>
                <a:cs typeface="Calibri"/>
              </a:rPr>
              <a:t>delay </a:t>
            </a:r>
            <a:r>
              <a:rPr sz="2400" dirty="0">
                <a:latin typeface="Calibri"/>
                <a:cs typeface="Calibri"/>
              </a:rPr>
              <a:t>in </a:t>
            </a:r>
            <a:r>
              <a:rPr sz="2400" spc="-10" dirty="0">
                <a:latin typeface="Calibri"/>
                <a:cs typeface="Calibri"/>
              </a:rPr>
              <a:t>the </a:t>
            </a:r>
            <a:r>
              <a:rPr sz="2400" dirty="0">
                <a:latin typeface="Calibri"/>
                <a:cs typeface="Calibri"/>
              </a:rPr>
              <a:t>input  </a:t>
            </a:r>
            <a:r>
              <a:rPr sz="2400" spc="-5" dirty="0">
                <a:latin typeface="Calibri"/>
                <a:cs typeface="Calibri"/>
              </a:rPr>
              <a:t>side increases. </a:t>
            </a:r>
            <a:r>
              <a:rPr sz="2400" spc="-15" dirty="0">
                <a:latin typeface="Calibri"/>
                <a:cs typeface="Calibri"/>
              </a:rPr>
              <a:t>Delay approximately </a:t>
            </a:r>
            <a:r>
              <a:rPr sz="2400" spc="-5" dirty="0">
                <a:latin typeface="Calibri"/>
                <a:cs typeface="Calibri"/>
              </a:rPr>
              <a:t>has </a:t>
            </a:r>
            <a:r>
              <a:rPr sz="2400" dirty="0">
                <a:latin typeface="Calibri"/>
                <a:cs typeface="Calibri"/>
              </a:rPr>
              <a:t>a  </a:t>
            </a:r>
            <a:r>
              <a:rPr sz="2400" spc="-10" dirty="0">
                <a:latin typeface="Calibri"/>
                <a:cs typeface="Calibri"/>
              </a:rPr>
              <a:t>quadratic relationship </a:t>
            </a:r>
            <a:r>
              <a:rPr sz="2400" dirty="0">
                <a:latin typeface="Calibri"/>
                <a:cs typeface="Calibri"/>
              </a:rPr>
              <a:t>with</a:t>
            </a:r>
            <a:r>
              <a:rPr sz="2400" spc="-35" dirty="0">
                <a:latin typeface="Calibri"/>
                <a:cs typeface="Calibri"/>
              </a:rPr>
              <a:t> </a:t>
            </a:r>
            <a:r>
              <a:rPr sz="2400" spc="-10" dirty="0">
                <a:latin typeface="Calibri"/>
                <a:cs typeface="Calibri"/>
              </a:rPr>
              <a:t>Fan-in.</a:t>
            </a:r>
            <a:endParaRPr sz="2400">
              <a:latin typeface="Calibri"/>
              <a:cs typeface="Calibri"/>
            </a:endParaRPr>
          </a:p>
          <a:p>
            <a:pPr>
              <a:lnSpc>
                <a:spcPct val="100000"/>
              </a:lnSpc>
            </a:pPr>
            <a:endParaRPr sz="2400">
              <a:latin typeface="Times New Roman"/>
              <a:cs typeface="Times New Roman"/>
            </a:endParaRPr>
          </a:p>
          <a:p>
            <a:pPr marL="12700" marR="5080" algn="just">
              <a:lnSpc>
                <a:spcPct val="100000"/>
              </a:lnSpc>
              <a:spcBef>
                <a:spcPts val="2014"/>
              </a:spcBef>
            </a:pPr>
            <a:r>
              <a:rPr sz="2400" b="1" spc="-10" dirty="0">
                <a:latin typeface="Calibri"/>
                <a:cs typeface="Calibri"/>
              </a:rPr>
              <a:t>Fan-Out: </a:t>
            </a:r>
            <a:r>
              <a:rPr sz="2400" spc="-5" dirty="0">
                <a:latin typeface="Calibri"/>
                <a:cs typeface="Calibri"/>
              </a:rPr>
              <a:t>The </a:t>
            </a:r>
            <a:r>
              <a:rPr sz="2400" spc="-10" dirty="0">
                <a:latin typeface="Calibri"/>
                <a:cs typeface="Calibri"/>
              </a:rPr>
              <a:t>maximum </a:t>
            </a:r>
            <a:r>
              <a:rPr sz="2400" spc="-5" dirty="0">
                <a:latin typeface="Calibri"/>
                <a:cs typeface="Calibri"/>
              </a:rPr>
              <a:t>number of logic  </a:t>
            </a:r>
            <a:r>
              <a:rPr sz="2400" dirty="0">
                <a:latin typeface="Calibri"/>
                <a:cs typeface="Calibri"/>
              </a:rPr>
              <a:t>input </a:t>
            </a:r>
            <a:r>
              <a:rPr sz="2400" spc="-10" dirty="0">
                <a:latin typeface="Calibri"/>
                <a:cs typeface="Calibri"/>
              </a:rPr>
              <a:t>that the </a:t>
            </a:r>
            <a:r>
              <a:rPr sz="2400" spc="-5" dirty="0">
                <a:latin typeface="Calibri"/>
                <a:cs typeface="Calibri"/>
              </a:rPr>
              <a:t>output of </a:t>
            </a:r>
            <a:r>
              <a:rPr sz="2400" dirty="0">
                <a:latin typeface="Calibri"/>
                <a:cs typeface="Calibri"/>
              </a:rPr>
              <a:t>a </a:t>
            </a:r>
            <a:r>
              <a:rPr sz="2400" spc="-25" dirty="0">
                <a:latin typeface="Calibri"/>
                <a:cs typeface="Calibri"/>
              </a:rPr>
              <a:t>gate </a:t>
            </a:r>
            <a:r>
              <a:rPr sz="2400" spc="-15" dirty="0">
                <a:latin typeface="Calibri"/>
                <a:cs typeface="Calibri"/>
              </a:rPr>
              <a:t>can </a:t>
            </a:r>
            <a:r>
              <a:rPr sz="2400" spc="-10" dirty="0">
                <a:latin typeface="Calibri"/>
                <a:cs typeface="Calibri"/>
              </a:rPr>
              <a:t>drive  </a:t>
            </a:r>
            <a:r>
              <a:rPr sz="2400" spc="-5" dirty="0">
                <a:latin typeface="Calibri"/>
                <a:cs typeface="Calibri"/>
              </a:rPr>
              <a:t>reliably </a:t>
            </a:r>
            <a:r>
              <a:rPr sz="2400" spc="-10" dirty="0">
                <a:latin typeface="Calibri"/>
                <a:cs typeface="Calibri"/>
              </a:rPr>
              <a:t>without </a:t>
            </a:r>
            <a:r>
              <a:rPr sz="2400" spc="-20" dirty="0">
                <a:latin typeface="Calibri"/>
                <a:cs typeface="Calibri"/>
              </a:rPr>
              <a:t>any </a:t>
            </a:r>
            <a:r>
              <a:rPr sz="2400" spc="-5" dirty="0">
                <a:latin typeface="Calibri"/>
                <a:cs typeface="Calibri"/>
              </a:rPr>
              <a:t>unacceptable </a:t>
            </a:r>
            <a:r>
              <a:rPr sz="2400" spc="-15" dirty="0">
                <a:latin typeface="Calibri"/>
                <a:cs typeface="Calibri"/>
              </a:rPr>
              <a:t>voltage  </a:t>
            </a:r>
            <a:r>
              <a:rPr sz="2400" spc="-10" dirty="0">
                <a:latin typeface="Calibri"/>
                <a:cs typeface="Calibri"/>
              </a:rPr>
              <a:t>degradation </a:t>
            </a:r>
            <a:r>
              <a:rPr sz="2400" dirty="0">
                <a:latin typeface="Calibri"/>
                <a:cs typeface="Calibri"/>
              </a:rPr>
              <a:t>is </a:t>
            </a:r>
            <a:r>
              <a:rPr sz="2400" spc="-5" dirty="0">
                <a:latin typeface="Calibri"/>
                <a:cs typeface="Calibri"/>
              </a:rPr>
              <a:t>called </a:t>
            </a:r>
            <a:r>
              <a:rPr sz="2400" spc="-15" dirty="0">
                <a:latin typeface="Calibri"/>
                <a:cs typeface="Calibri"/>
              </a:rPr>
              <a:t>Fan-out. </a:t>
            </a:r>
            <a:r>
              <a:rPr sz="2400" dirty="0">
                <a:latin typeface="Calibri"/>
                <a:cs typeface="Calibri"/>
              </a:rPr>
              <a:t>As in the </a:t>
            </a:r>
            <a:r>
              <a:rPr sz="2400" spc="-5" dirty="0">
                <a:latin typeface="Calibri"/>
                <a:cs typeface="Calibri"/>
              </a:rPr>
              <a:t>case  of </a:t>
            </a:r>
            <a:r>
              <a:rPr sz="2400" spc="-10" dirty="0">
                <a:latin typeface="Calibri"/>
                <a:cs typeface="Calibri"/>
              </a:rPr>
              <a:t>Fan-in, </a:t>
            </a:r>
            <a:r>
              <a:rPr sz="2400" spc="-15" dirty="0">
                <a:latin typeface="Calibri"/>
                <a:cs typeface="Calibri"/>
              </a:rPr>
              <a:t>delay </a:t>
            </a:r>
            <a:r>
              <a:rPr sz="2400" spc="-10" dirty="0">
                <a:latin typeface="Calibri"/>
                <a:cs typeface="Calibri"/>
              </a:rPr>
              <a:t>increases </a:t>
            </a:r>
            <a:r>
              <a:rPr sz="2400" dirty="0">
                <a:latin typeface="Calibri"/>
                <a:cs typeface="Calibri"/>
              </a:rPr>
              <a:t>with </a:t>
            </a:r>
            <a:r>
              <a:rPr sz="2400" spc="-15" dirty="0">
                <a:latin typeface="Calibri"/>
                <a:cs typeface="Calibri"/>
              </a:rPr>
              <a:t>Fan-out </a:t>
            </a:r>
            <a:r>
              <a:rPr sz="2400" dirty="0">
                <a:latin typeface="Calibri"/>
                <a:cs typeface="Calibri"/>
              </a:rPr>
              <a:t>as  </a:t>
            </a:r>
            <a:r>
              <a:rPr sz="2400" spc="-5" dirty="0">
                <a:latin typeface="Calibri"/>
                <a:cs typeface="Calibri"/>
              </a:rPr>
              <a:t>well.</a:t>
            </a:r>
            <a:endParaRPr sz="2400">
              <a:latin typeface="Calibri"/>
              <a:cs typeface="Calibri"/>
            </a:endParaRPr>
          </a:p>
        </p:txBody>
      </p:sp>
      <p:sp>
        <p:nvSpPr>
          <p:cNvPr id="5" name="object 5"/>
          <p:cNvSpPr txBox="1"/>
          <p:nvPr/>
        </p:nvSpPr>
        <p:spPr>
          <a:xfrm>
            <a:off x="1160475" y="5958941"/>
            <a:ext cx="246253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𝐃𝐂 𝐅𝐚𝐧𝐨𝐮𝐭 =</a:t>
            </a:r>
            <a:r>
              <a:rPr sz="2400" spc="175" dirty="0">
                <a:latin typeface="Cambria Math"/>
                <a:cs typeface="Cambria Math"/>
              </a:rPr>
              <a:t> </a:t>
            </a:r>
            <a:r>
              <a:rPr sz="2400" dirty="0">
                <a:latin typeface="Cambria Math"/>
                <a:cs typeface="Cambria Math"/>
              </a:rPr>
              <a:t>𝐦𝐢𝐧</a:t>
            </a:r>
            <a:endParaRPr sz="2400">
              <a:latin typeface="Cambria Math"/>
              <a:cs typeface="Cambria Math"/>
            </a:endParaRPr>
          </a:p>
        </p:txBody>
      </p:sp>
      <p:sp>
        <p:nvSpPr>
          <p:cNvPr id="6" name="object 6"/>
          <p:cNvSpPr/>
          <p:nvPr/>
        </p:nvSpPr>
        <p:spPr>
          <a:xfrm>
            <a:off x="3685036" y="5799480"/>
            <a:ext cx="1318260" cy="777240"/>
          </a:xfrm>
          <a:custGeom>
            <a:avLst/>
            <a:gdLst/>
            <a:ahLst/>
            <a:cxnLst/>
            <a:rect l="l" t="t" r="r" b="b"/>
            <a:pathLst>
              <a:path w="1318260" h="777240">
                <a:moveTo>
                  <a:pt x="1185159" y="0"/>
                </a:moveTo>
                <a:lnTo>
                  <a:pt x="1178174" y="11163"/>
                </a:lnTo>
                <a:lnTo>
                  <a:pt x="1202909" y="40924"/>
                </a:lnTo>
                <a:lnTo>
                  <a:pt x="1224704" y="76468"/>
                </a:lnTo>
                <a:lnTo>
                  <a:pt x="1243522" y="117796"/>
                </a:lnTo>
                <a:lnTo>
                  <a:pt x="1259327" y="164909"/>
                </a:lnTo>
                <a:lnTo>
                  <a:pt x="1271922" y="216375"/>
                </a:lnTo>
                <a:lnTo>
                  <a:pt x="1280933" y="270762"/>
                </a:lnTo>
                <a:lnTo>
                  <a:pt x="1286348" y="328070"/>
                </a:lnTo>
                <a:lnTo>
                  <a:pt x="1288156" y="388302"/>
                </a:lnTo>
                <a:lnTo>
                  <a:pt x="1286370" y="447404"/>
                </a:lnTo>
                <a:lnTo>
                  <a:pt x="1281012" y="504163"/>
                </a:lnTo>
                <a:lnTo>
                  <a:pt x="1272083" y="558575"/>
                </a:lnTo>
                <a:lnTo>
                  <a:pt x="1259581" y="610641"/>
                </a:lnTo>
                <a:lnTo>
                  <a:pt x="1243772" y="658538"/>
                </a:lnTo>
                <a:lnTo>
                  <a:pt x="1224926" y="700425"/>
                </a:lnTo>
                <a:lnTo>
                  <a:pt x="1203056" y="736305"/>
                </a:lnTo>
                <a:lnTo>
                  <a:pt x="1178174" y="766178"/>
                </a:lnTo>
                <a:lnTo>
                  <a:pt x="1185159" y="777189"/>
                </a:lnTo>
                <a:lnTo>
                  <a:pt x="1214161" y="747806"/>
                </a:lnTo>
                <a:lnTo>
                  <a:pt x="1240007" y="711757"/>
                </a:lnTo>
                <a:lnTo>
                  <a:pt x="1262687" y="669038"/>
                </a:lnTo>
                <a:lnTo>
                  <a:pt x="1282187" y="619645"/>
                </a:lnTo>
                <a:lnTo>
                  <a:pt x="1295142" y="576644"/>
                </a:lnTo>
                <a:lnTo>
                  <a:pt x="1305208" y="531994"/>
                </a:lnTo>
                <a:lnTo>
                  <a:pt x="1312390" y="485695"/>
                </a:lnTo>
                <a:lnTo>
                  <a:pt x="1316694" y="437747"/>
                </a:lnTo>
                <a:lnTo>
                  <a:pt x="1318128" y="388150"/>
                </a:lnTo>
                <a:lnTo>
                  <a:pt x="1316694" y="337916"/>
                </a:lnTo>
                <a:lnTo>
                  <a:pt x="1312390" y="289611"/>
                </a:lnTo>
                <a:lnTo>
                  <a:pt x="1305208" y="243235"/>
                </a:lnTo>
                <a:lnTo>
                  <a:pt x="1295142" y="198790"/>
                </a:lnTo>
                <a:lnTo>
                  <a:pt x="1282187" y="156273"/>
                </a:lnTo>
                <a:lnTo>
                  <a:pt x="1262687" y="107550"/>
                </a:lnTo>
                <a:lnTo>
                  <a:pt x="1240007" y="65263"/>
                </a:lnTo>
                <a:lnTo>
                  <a:pt x="1214161" y="29413"/>
                </a:lnTo>
                <a:lnTo>
                  <a:pt x="1185159" y="0"/>
                </a:lnTo>
                <a:close/>
              </a:path>
              <a:path w="1318260" h="777240">
                <a:moveTo>
                  <a:pt x="133091" y="0"/>
                </a:moveTo>
                <a:lnTo>
                  <a:pt x="104087" y="29413"/>
                </a:lnTo>
                <a:lnTo>
                  <a:pt x="78227" y="65263"/>
                </a:lnTo>
                <a:lnTo>
                  <a:pt x="55510" y="107550"/>
                </a:lnTo>
                <a:lnTo>
                  <a:pt x="35936" y="156273"/>
                </a:lnTo>
                <a:lnTo>
                  <a:pt x="23030" y="198790"/>
                </a:lnTo>
                <a:lnTo>
                  <a:pt x="12970" y="243235"/>
                </a:lnTo>
                <a:lnTo>
                  <a:pt x="5770" y="289611"/>
                </a:lnTo>
                <a:lnTo>
                  <a:pt x="1441" y="337916"/>
                </a:lnTo>
                <a:lnTo>
                  <a:pt x="0" y="388302"/>
                </a:lnTo>
                <a:lnTo>
                  <a:pt x="1441" y="437747"/>
                </a:lnTo>
                <a:lnTo>
                  <a:pt x="5770" y="485695"/>
                </a:lnTo>
                <a:lnTo>
                  <a:pt x="12970" y="531994"/>
                </a:lnTo>
                <a:lnTo>
                  <a:pt x="23030" y="576644"/>
                </a:lnTo>
                <a:lnTo>
                  <a:pt x="35936" y="619645"/>
                </a:lnTo>
                <a:lnTo>
                  <a:pt x="55510" y="669038"/>
                </a:lnTo>
                <a:lnTo>
                  <a:pt x="78227" y="711757"/>
                </a:lnTo>
                <a:lnTo>
                  <a:pt x="104087" y="747806"/>
                </a:lnTo>
                <a:lnTo>
                  <a:pt x="133091" y="777189"/>
                </a:lnTo>
                <a:lnTo>
                  <a:pt x="140076" y="766178"/>
                </a:lnTo>
                <a:lnTo>
                  <a:pt x="115194" y="736305"/>
                </a:lnTo>
                <a:lnTo>
                  <a:pt x="93324" y="700425"/>
                </a:lnTo>
                <a:lnTo>
                  <a:pt x="74479" y="658538"/>
                </a:lnTo>
                <a:lnTo>
                  <a:pt x="58669" y="610641"/>
                </a:lnTo>
                <a:lnTo>
                  <a:pt x="46167" y="558575"/>
                </a:lnTo>
                <a:lnTo>
                  <a:pt x="37238" y="504163"/>
                </a:lnTo>
                <a:lnTo>
                  <a:pt x="31880" y="447404"/>
                </a:lnTo>
                <a:lnTo>
                  <a:pt x="30099" y="388150"/>
                </a:lnTo>
                <a:lnTo>
                  <a:pt x="31880" y="328070"/>
                </a:lnTo>
                <a:lnTo>
                  <a:pt x="37238" y="270762"/>
                </a:lnTo>
                <a:lnTo>
                  <a:pt x="46167" y="216375"/>
                </a:lnTo>
                <a:lnTo>
                  <a:pt x="58669" y="164909"/>
                </a:lnTo>
                <a:lnTo>
                  <a:pt x="74532" y="117796"/>
                </a:lnTo>
                <a:lnTo>
                  <a:pt x="93372" y="76468"/>
                </a:lnTo>
                <a:lnTo>
                  <a:pt x="115212" y="40924"/>
                </a:lnTo>
                <a:lnTo>
                  <a:pt x="140076" y="11163"/>
                </a:lnTo>
                <a:lnTo>
                  <a:pt x="133091" y="0"/>
                </a:lnTo>
                <a:close/>
              </a:path>
            </a:pathLst>
          </a:custGeom>
          <a:solidFill>
            <a:srgbClr val="000000"/>
          </a:solidFill>
        </p:spPr>
        <p:txBody>
          <a:bodyPr wrap="square" lIns="0" tIns="0" rIns="0" bIns="0" rtlCol="0"/>
          <a:lstStyle/>
          <a:p>
            <a:endParaRPr/>
          </a:p>
        </p:txBody>
      </p:sp>
      <p:sp>
        <p:nvSpPr>
          <p:cNvPr id="7" name="object 7"/>
          <p:cNvSpPr/>
          <p:nvPr/>
        </p:nvSpPr>
        <p:spPr>
          <a:xfrm>
            <a:off x="3835272" y="6189179"/>
            <a:ext cx="447040" cy="0"/>
          </a:xfrm>
          <a:custGeom>
            <a:avLst/>
            <a:gdLst/>
            <a:ahLst/>
            <a:cxnLst/>
            <a:rect l="l" t="t" r="r" b="b"/>
            <a:pathLst>
              <a:path w="447039">
                <a:moveTo>
                  <a:pt x="0" y="0"/>
                </a:moveTo>
                <a:lnTo>
                  <a:pt x="446531" y="0"/>
                </a:lnTo>
              </a:path>
            </a:pathLst>
          </a:custGeom>
          <a:ln w="19812">
            <a:solidFill>
              <a:srgbClr val="000000"/>
            </a:solidFill>
          </a:ln>
        </p:spPr>
        <p:txBody>
          <a:bodyPr wrap="square" lIns="0" tIns="0" rIns="0" bIns="0" rtlCol="0"/>
          <a:lstStyle/>
          <a:p>
            <a:endParaRPr/>
          </a:p>
        </p:txBody>
      </p:sp>
      <p:sp>
        <p:nvSpPr>
          <p:cNvPr id="8" name="object 8"/>
          <p:cNvSpPr/>
          <p:nvPr/>
        </p:nvSpPr>
        <p:spPr>
          <a:xfrm>
            <a:off x="4444872" y="6189179"/>
            <a:ext cx="408940" cy="0"/>
          </a:xfrm>
          <a:custGeom>
            <a:avLst/>
            <a:gdLst/>
            <a:ahLst/>
            <a:cxnLst/>
            <a:rect l="l" t="t" r="r" b="b"/>
            <a:pathLst>
              <a:path w="408939">
                <a:moveTo>
                  <a:pt x="0" y="0"/>
                </a:moveTo>
                <a:lnTo>
                  <a:pt x="408431" y="0"/>
                </a:lnTo>
              </a:path>
            </a:pathLst>
          </a:custGeom>
          <a:ln w="19812">
            <a:solidFill>
              <a:srgbClr val="000000"/>
            </a:solidFill>
          </a:ln>
        </p:spPr>
        <p:txBody>
          <a:bodyPr wrap="square" lIns="0" tIns="0" rIns="0" bIns="0" rtlCol="0"/>
          <a:lstStyle/>
          <a:p>
            <a:endParaRPr/>
          </a:p>
        </p:txBody>
      </p:sp>
      <p:sp>
        <p:nvSpPr>
          <p:cNvPr id="9" name="object 9"/>
          <p:cNvSpPr txBox="1"/>
          <p:nvPr/>
        </p:nvSpPr>
        <p:spPr>
          <a:xfrm>
            <a:off x="3797808" y="5791301"/>
            <a:ext cx="1082040" cy="391795"/>
          </a:xfrm>
          <a:prstGeom prst="rect">
            <a:avLst/>
          </a:prstGeom>
        </p:spPr>
        <p:txBody>
          <a:bodyPr vert="horz" wrap="square" lIns="0" tIns="12700" rIns="0" bIns="0" rtlCol="0">
            <a:spAutoFit/>
          </a:bodyPr>
          <a:lstStyle/>
          <a:p>
            <a:pPr marL="38100">
              <a:lnSpc>
                <a:spcPct val="100000"/>
              </a:lnSpc>
              <a:spcBef>
                <a:spcPts val="100"/>
              </a:spcBef>
            </a:pPr>
            <a:r>
              <a:rPr sz="3600" baseline="11574" dirty="0">
                <a:latin typeface="Cambria Math"/>
                <a:cs typeface="Cambria Math"/>
              </a:rPr>
              <a:t>𝐈</a:t>
            </a:r>
            <a:r>
              <a:rPr sz="1750" dirty="0">
                <a:latin typeface="Cambria Math"/>
                <a:cs typeface="Cambria Math"/>
              </a:rPr>
              <a:t>𝐎𝐇 </a:t>
            </a:r>
            <a:r>
              <a:rPr sz="3600" baseline="-30092" dirty="0">
                <a:latin typeface="Cambria Math"/>
                <a:cs typeface="Cambria Math"/>
              </a:rPr>
              <a:t>,</a:t>
            </a:r>
            <a:r>
              <a:rPr sz="3600" spc="-142" baseline="-30092" dirty="0">
                <a:latin typeface="Cambria Math"/>
                <a:cs typeface="Cambria Math"/>
              </a:rPr>
              <a:t> </a:t>
            </a:r>
            <a:r>
              <a:rPr sz="3600" baseline="11574" dirty="0">
                <a:latin typeface="Cambria Math"/>
                <a:cs typeface="Cambria Math"/>
              </a:rPr>
              <a:t>𝐈</a:t>
            </a:r>
            <a:r>
              <a:rPr sz="1750" dirty="0">
                <a:latin typeface="Cambria Math"/>
                <a:cs typeface="Cambria Math"/>
              </a:rPr>
              <a:t>𝐎𝐋</a:t>
            </a:r>
            <a:endParaRPr sz="1750">
              <a:latin typeface="Cambria Math"/>
              <a:cs typeface="Cambria Math"/>
            </a:endParaRPr>
          </a:p>
        </p:txBody>
      </p:sp>
      <p:sp>
        <p:nvSpPr>
          <p:cNvPr id="10" name="object 10"/>
          <p:cNvSpPr txBox="1"/>
          <p:nvPr/>
        </p:nvSpPr>
        <p:spPr>
          <a:xfrm>
            <a:off x="3835908" y="6225946"/>
            <a:ext cx="1003935" cy="391795"/>
          </a:xfrm>
          <a:prstGeom prst="rect">
            <a:avLst/>
          </a:prstGeom>
        </p:spPr>
        <p:txBody>
          <a:bodyPr vert="horz" wrap="square" lIns="0" tIns="12700" rIns="0" bIns="0" rtlCol="0">
            <a:spAutoFit/>
          </a:bodyPr>
          <a:lstStyle/>
          <a:p>
            <a:pPr marL="38100">
              <a:lnSpc>
                <a:spcPct val="100000"/>
              </a:lnSpc>
              <a:spcBef>
                <a:spcPts val="100"/>
              </a:spcBef>
              <a:tabLst>
                <a:tab pos="647065" algn="l"/>
              </a:tabLst>
            </a:pPr>
            <a:r>
              <a:rPr sz="3600" spc="-7" baseline="11574" dirty="0">
                <a:latin typeface="Cambria Math"/>
                <a:cs typeface="Cambria Math"/>
              </a:rPr>
              <a:t>𝐈</a:t>
            </a:r>
            <a:r>
              <a:rPr sz="1750" spc="-5" dirty="0">
                <a:latin typeface="Cambria Math"/>
                <a:cs typeface="Cambria Math"/>
              </a:rPr>
              <a:t>𝐈𝐇	</a:t>
            </a:r>
            <a:r>
              <a:rPr sz="3600" spc="-7" baseline="11574" dirty="0">
                <a:latin typeface="Cambria Math"/>
                <a:cs typeface="Cambria Math"/>
              </a:rPr>
              <a:t>𝐈</a:t>
            </a:r>
            <a:r>
              <a:rPr sz="1750" spc="-5" dirty="0">
                <a:latin typeface="Cambria Math"/>
                <a:cs typeface="Cambria Math"/>
              </a:rPr>
              <a:t>𝐈𝐋</a:t>
            </a:r>
            <a:endParaRPr sz="1750">
              <a:latin typeface="Cambria Math"/>
              <a:cs typeface="Cambria Math"/>
            </a:endParaRPr>
          </a:p>
        </p:txBody>
      </p:sp>
      <p:sp>
        <p:nvSpPr>
          <p:cNvPr id="11" name="object 11"/>
          <p:cNvSpPr/>
          <p:nvPr/>
        </p:nvSpPr>
        <p:spPr>
          <a:xfrm>
            <a:off x="8047293" y="3766165"/>
            <a:ext cx="3285930" cy="26201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txBox="1"/>
          <p:nvPr/>
        </p:nvSpPr>
        <p:spPr>
          <a:xfrm>
            <a:off x="78739" y="597865"/>
            <a:ext cx="6999605" cy="1854835"/>
          </a:xfrm>
          <a:prstGeom prst="rect">
            <a:avLst/>
          </a:prstGeom>
        </p:spPr>
        <p:txBody>
          <a:bodyPr vert="horz" wrap="square" lIns="0" tIns="12700" rIns="0" bIns="0" rtlCol="0">
            <a:spAutoFit/>
          </a:bodyPr>
          <a:lstStyle/>
          <a:p>
            <a:pPr marL="12700" marR="5080" algn="just">
              <a:lnSpc>
                <a:spcPct val="100000"/>
              </a:lnSpc>
              <a:spcBef>
                <a:spcPts val="100"/>
              </a:spcBef>
            </a:pPr>
            <a:r>
              <a:rPr sz="2400" b="1" dirty="0">
                <a:latin typeface="Calibri"/>
                <a:cs typeface="Calibri"/>
              </a:rPr>
              <a:t>Loading </a:t>
            </a:r>
            <a:r>
              <a:rPr sz="2400" b="1" spc="-10" dirty="0">
                <a:latin typeface="Calibri"/>
                <a:cs typeface="Calibri"/>
              </a:rPr>
              <a:t>and </a:t>
            </a:r>
            <a:r>
              <a:rPr sz="2400" b="1" spc="-20" dirty="0">
                <a:latin typeface="Calibri"/>
                <a:cs typeface="Calibri"/>
              </a:rPr>
              <a:t>Fan </a:t>
            </a:r>
            <a:r>
              <a:rPr sz="2400" b="1" spc="-5" dirty="0">
                <a:latin typeface="Calibri"/>
                <a:cs typeface="Calibri"/>
              </a:rPr>
              <a:t>Out: </a:t>
            </a:r>
            <a:r>
              <a:rPr sz="2400" dirty="0">
                <a:latin typeface="Calibri"/>
                <a:cs typeface="Calibri"/>
              </a:rPr>
              <a:t>When </a:t>
            </a:r>
            <a:r>
              <a:rPr sz="2400" spc="-5" dirty="0">
                <a:latin typeface="Calibri"/>
                <a:cs typeface="Calibri"/>
              </a:rPr>
              <a:t>the output of </a:t>
            </a:r>
            <a:r>
              <a:rPr sz="2400" dirty="0">
                <a:latin typeface="Calibri"/>
                <a:cs typeface="Calibri"/>
              </a:rPr>
              <a:t>a </a:t>
            </a:r>
            <a:r>
              <a:rPr sz="2400" spc="-25" dirty="0">
                <a:latin typeface="Calibri"/>
                <a:cs typeface="Calibri"/>
              </a:rPr>
              <a:t>gate </a:t>
            </a:r>
            <a:r>
              <a:rPr sz="2400" dirty="0">
                <a:latin typeface="Calibri"/>
                <a:cs typeface="Calibri"/>
              </a:rPr>
              <a:t>is  </a:t>
            </a:r>
            <a:r>
              <a:rPr sz="2400" spc="-10" dirty="0">
                <a:latin typeface="Calibri"/>
                <a:cs typeface="Calibri"/>
              </a:rPr>
              <a:t>connected </a:t>
            </a:r>
            <a:r>
              <a:rPr sz="2400" spc="-20" dirty="0">
                <a:latin typeface="Calibri"/>
                <a:cs typeface="Calibri"/>
              </a:rPr>
              <a:t>to </a:t>
            </a:r>
            <a:r>
              <a:rPr sz="2400" dirty="0">
                <a:latin typeface="Calibri"/>
                <a:cs typeface="Calibri"/>
              </a:rPr>
              <a:t>the input </a:t>
            </a:r>
            <a:r>
              <a:rPr sz="2400" spc="-5" dirty="0">
                <a:latin typeface="Calibri"/>
                <a:cs typeface="Calibri"/>
              </a:rPr>
              <a:t>of one or </a:t>
            </a:r>
            <a:r>
              <a:rPr sz="2400" spc="-15" dirty="0">
                <a:latin typeface="Calibri"/>
                <a:cs typeface="Calibri"/>
              </a:rPr>
              <a:t>more </a:t>
            </a:r>
            <a:r>
              <a:rPr sz="2400" spc="-20" dirty="0">
                <a:latin typeface="Calibri"/>
                <a:cs typeface="Calibri"/>
              </a:rPr>
              <a:t>gates, </a:t>
            </a:r>
            <a:r>
              <a:rPr sz="2400" dirty="0">
                <a:latin typeface="Calibri"/>
                <a:cs typeface="Calibri"/>
              </a:rPr>
              <a:t>a load </a:t>
            </a:r>
            <a:r>
              <a:rPr sz="2400" spc="-15" dirty="0">
                <a:latin typeface="Calibri"/>
                <a:cs typeface="Calibri"/>
              </a:rPr>
              <a:t>is  created </a:t>
            </a:r>
            <a:r>
              <a:rPr sz="2400" spc="-5" dirty="0">
                <a:latin typeface="Calibri"/>
                <a:cs typeface="Calibri"/>
              </a:rPr>
              <a:t>on </a:t>
            </a:r>
            <a:r>
              <a:rPr sz="2400" dirty="0">
                <a:latin typeface="Calibri"/>
                <a:cs typeface="Calibri"/>
              </a:rPr>
              <a:t>the </a:t>
            </a:r>
            <a:r>
              <a:rPr sz="2400" spc="-10" dirty="0">
                <a:latin typeface="Calibri"/>
                <a:cs typeface="Calibri"/>
              </a:rPr>
              <a:t>driver </a:t>
            </a:r>
            <a:r>
              <a:rPr sz="2400" spc="-20" dirty="0">
                <a:latin typeface="Calibri"/>
                <a:cs typeface="Calibri"/>
              </a:rPr>
              <a:t>gate. </a:t>
            </a:r>
            <a:r>
              <a:rPr sz="2400" spc="-10" dirty="0">
                <a:latin typeface="Calibri"/>
                <a:cs typeface="Calibri"/>
              </a:rPr>
              <a:t>There </a:t>
            </a:r>
            <a:r>
              <a:rPr sz="2400" dirty="0">
                <a:latin typeface="Calibri"/>
                <a:cs typeface="Calibri"/>
              </a:rPr>
              <a:t>is a </a:t>
            </a:r>
            <a:r>
              <a:rPr sz="2400" spc="-5" dirty="0">
                <a:latin typeface="Calibri"/>
                <a:cs typeface="Calibri"/>
              </a:rPr>
              <a:t>limit </a:t>
            </a:r>
            <a:r>
              <a:rPr sz="2400" spc="-15" dirty="0">
                <a:latin typeface="Calibri"/>
                <a:cs typeface="Calibri"/>
              </a:rPr>
              <a:t>to </a:t>
            </a:r>
            <a:r>
              <a:rPr sz="2400" dirty="0">
                <a:latin typeface="Calibri"/>
                <a:cs typeface="Calibri"/>
              </a:rPr>
              <a:t>the  </a:t>
            </a:r>
            <a:r>
              <a:rPr sz="2400" spc="-5" dirty="0">
                <a:latin typeface="Calibri"/>
                <a:cs typeface="Calibri"/>
              </a:rPr>
              <a:t>number of </a:t>
            </a:r>
            <a:r>
              <a:rPr sz="2400" dirty="0">
                <a:latin typeface="Calibri"/>
                <a:cs typeface="Calibri"/>
              </a:rPr>
              <a:t>input </a:t>
            </a:r>
            <a:r>
              <a:rPr sz="2400" spc="-10" dirty="0">
                <a:latin typeface="Calibri"/>
                <a:cs typeface="Calibri"/>
              </a:rPr>
              <a:t>that </a:t>
            </a:r>
            <a:r>
              <a:rPr sz="2400" spc="-5" dirty="0">
                <a:latin typeface="Calibri"/>
                <a:cs typeface="Calibri"/>
              </a:rPr>
              <a:t>the output </a:t>
            </a:r>
            <a:r>
              <a:rPr sz="2400" dirty="0">
                <a:latin typeface="Calibri"/>
                <a:cs typeface="Calibri"/>
              </a:rPr>
              <a:t>a </a:t>
            </a:r>
            <a:r>
              <a:rPr sz="2400" spc="-25" dirty="0">
                <a:latin typeface="Calibri"/>
                <a:cs typeface="Calibri"/>
              </a:rPr>
              <a:t>gate </a:t>
            </a:r>
            <a:r>
              <a:rPr sz="2400" spc="-10" dirty="0">
                <a:latin typeface="Calibri"/>
                <a:cs typeface="Calibri"/>
              </a:rPr>
              <a:t>can drive. </a:t>
            </a:r>
            <a:r>
              <a:rPr sz="2400" spc="-5" dirty="0">
                <a:latin typeface="Calibri"/>
                <a:cs typeface="Calibri"/>
              </a:rPr>
              <a:t>This </a:t>
            </a:r>
            <a:r>
              <a:rPr sz="2400" dirty="0">
                <a:latin typeface="Calibri"/>
                <a:cs typeface="Calibri"/>
              </a:rPr>
              <a:t>is  </a:t>
            </a:r>
            <a:r>
              <a:rPr sz="2400" spc="-5" dirty="0">
                <a:latin typeface="Calibri"/>
                <a:cs typeface="Calibri"/>
              </a:rPr>
              <a:t>determined </a:t>
            </a:r>
            <a:r>
              <a:rPr sz="2400" spc="-10" dirty="0">
                <a:latin typeface="Calibri"/>
                <a:cs typeface="Calibri"/>
              </a:rPr>
              <a:t>by </a:t>
            </a:r>
            <a:r>
              <a:rPr sz="2400" spc="-5" dirty="0">
                <a:latin typeface="Calibri"/>
                <a:cs typeface="Calibri"/>
              </a:rPr>
              <a:t>the</a:t>
            </a:r>
            <a:r>
              <a:rPr sz="2400" spc="-20" dirty="0">
                <a:latin typeface="Calibri"/>
                <a:cs typeface="Calibri"/>
              </a:rPr>
              <a:t> </a:t>
            </a:r>
            <a:r>
              <a:rPr sz="2400" spc="-10" dirty="0">
                <a:latin typeface="Calibri"/>
                <a:cs typeface="Calibri"/>
              </a:rPr>
              <a:t>fan-out.</a:t>
            </a:r>
            <a:endParaRPr sz="2400">
              <a:latin typeface="Calibri"/>
              <a:cs typeface="Calibri"/>
            </a:endParaRPr>
          </a:p>
        </p:txBody>
      </p:sp>
      <p:sp>
        <p:nvSpPr>
          <p:cNvPr id="4" name="object 4"/>
          <p:cNvSpPr/>
          <p:nvPr/>
        </p:nvSpPr>
        <p:spPr>
          <a:xfrm>
            <a:off x="66922" y="2632368"/>
            <a:ext cx="4073918" cy="172963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073" y="4624694"/>
            <a:ext cx="4337806" cy="1705441"/>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28319" y="6494779"/>
            <a:ext cx="331977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TTL </a:t>
            </a:r>
            <a:r>
              <a:rPr sz="1800" b="1" dirty="0">
                <a:latin typeface="Calibri"/>
                <a:cs typeface="Calibri"/>
              </a:rPr>
              <a:t>loading in HIGH and </a:t>
            </a:r>
            <a:r>
              <a:rPr sz="1800" b="1" spc="-25" dirty="0">
                <a:latin typeface="Calibri"/>
                <a:cs typeface="Calibri"/>
              </a:rPr>
              <a:t>LOW</a:t>
            </a:r>
            <a:r>
              <a:rPr sz="1800" b="1" spc="-85" dirty="0">
                <a:latin typeface="Calibri"/>
                <a:cs typeface="Calibri"/>
              </a:rPr>
              <a:t> </a:t>
            </a:r>
            <a:r>
              <a:rPr sz="1800" b="1" spc="-15" dirty="0">
                <a:latin typeface="Calibri"/>
                <a:cs typeface="Calibri"/>
              </a:rPr>
              <a:t>state</a:t>
            </a:r>
            <a:endParaRPr sz="1800">
              <a:latin typeface="Calibri"/>
              <a:cs typeface="Calibri"/>
            </a:endParaRPr>
          </a:p>
        </p:txBody>
      </p:sp>
      <p:sp>
        <p:nvSpPr>
          <p:cNvPr id="7" name="object 7"/>
          <p:cNvSpPr/>
          <p:nvPr/>
        </p:nvSpPr>
        <p:spPr>
          <a:xfrm>
            <a:off x="5440088" y="4140775"/>
            <a:ext cx="6397091" cy="211289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546160" y="125688"/>
            <a:ext cx="3959439" cy="3267899"/>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8344281" y="3532073"/>
            <a:ext cx="236093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TTL loading in </a:t>
            </a:r>
            <a:r>
              <a:rPr sz="1800" b="1" spc="-25" dirty="0">
                <a:latin typeface="Calibri"/>
                <a:cs typeface="Calibri"/>
              </a:rPr>
              <a:t>LOW</a:t>
            </a:r>
            <a:r>
              <a:rPr sz="1800" b="1" spc="-75" dirty="0">
                <a:latin typeface="Calibri"/>
                <a:cs typeface="Calibri"/>
              </a:rPr>
              <a:t> </a:t>
            </a:r>
            <a:r>
              <a:rPr sz="1800" b="1" spc="-15" dirty="0">
                <a:latin typeface="Calibri"/>
                <a:cs typeface="Calibri"/>
              </a:rPr>
              <a:t>state</a:t>
            </a:r>
            <a:endParaRPr sz="1800">
              <a:latin typeface="Calibri"/>
              <a:cs typeface="Calibri"/>
            </a:endParaRPr>
          </a:p>
        </p:txBody>
      </p:sp>
      <p:sp>
        <p:nvSpPr>
          <p:cNvPr id="10" name="object 10"/>
          <p:cNvSpPr txBox="1"/>
          <p:nvPr/>
        </p:nvSpPr>
        <p:spPr>
          <a:xfrm>
            <a:off x="7791704" y="6494779"/>
            <a:ext cx="23996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TTL loading in HIGH</a:t>
            </a:r>
            <a:r>
              <a:rPr sz="1800" b="1" spc="-110" dirty="0">
                <a:latin typeface="Calibri"/>
                <a:cs typeface="Calibri"/>
              </a:rPr>
              <a:t> </a:t>
            </a:r>
            <a:r>
              <a:rPr sz="1800" b="1" spc="-20" dirty="0">
                <a:latin typeface="Calibri"/>
                <a:cs typeface="Calibri"/>
              </a:rPr>
              <a:t>state</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p:nvPr/>
        </p:nvSpPr>
        <p:spPr>
          <a:xfrm>
            <a:off x="2601848" y="2854832"/>
            <a:ext cx="182880" cy="0"/>
          </a:xfrm>
          <a:custGeom>
            <a:avLst/>
            <a:gdLst/>
            <a:ahLst/>
            <a:cxnLst/>
            <a:rect l="l" t="t" r="r" b="b"/>
            <a:pathLst>
              <a:path w="182880">
                <a:moveTo>
                  <a:pt x="0" y="0"/>
                </a:moveTo>
                <a:lnTo>
                  <a:pt x="182880" y="0"/>
                </a:lnTo>
              </a:path>
            </a:pathLst>
          </a:custGeom>
          <a:ln w="19812">
            <a:solidFill>
              <a:srgbClr val="000000"/>
            </a:solidFill>
          </a:ln>
        </p:spPr>
        <p:txBody>
          <a:bodyPr wrap="square" lIns="0" tIns="0" rIns="0" bIns="0" rtlCol="0"/>
          <a:lstStyle/>
          <a:p>
            <a:endParaRPr/>
          </a:p>
        </p:txBody>
      </p:sp>
      <p:sp>
        <p:nvSpPr>
          <p:cNvPr id="4" name="object 4"/>
          <p:cNvSpPr/>
          <p:nvPr/>
        </p:nvSpPr>
        <p:spPr>
          <a:xfrm>
            <a:off x="7630083" y="517557"/>
            <a:ext cx="3654839" cy="246150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7383" y="597865"/>
            <a:ext cx="5781040" cy="5476875"/>
          </a:xfrm>
          <a:prstGeom prst="rect">
            <a:avLst/>
          </a:prstGeom>
        </p:spPr>
        <p:txBody>
          <a:bodyPr vert="horz" wrap="square" lIns="0" tIns="12700" rIns="0" bIns="0" rtlCol="0">
            <a:spAutoFit/>
          </a:bodyPr>
          <a:lstStyle/>
          <a:p>
            <a:pPr marL="51435" marR="64769" algn="just">
              <a:lnSpc>
                <a:spcPct val="100000"/>
              </a:lnSpc>
              <a:spcBef>
                <a:spcPts val="100"/>
              </a:spcBef>
            </a:pPr>
            <a:r>
              <a:rPr sz="2400" b="1" spc="-10" dirty="0">
                <a:latin typeface="Calibri"/>
                <a:cs typeface="Calibri"/>
              </a:rPr>
              <a:t>Propagation Delay: </a:t>
            </a:r>
            <a:r>
              <a:rPr sz="2400" spc="-5" dirty="0">
                <a:latin typeface="Calibri"/>
                <a:cs typeface="Calibri"/>
              </a:rPr>
              <a:t>The </a:t>
            </a:r>
            <a:r>
              <a:rPr sz="2400" dirty="0">
                <a:latin typeface="Calibri"/>
                <a:cs typeface="Calibri"/>
              </a:rPr>
              <a:t>time </a:t>
            </a:r>
            <a:r>
              <a:rPr sz="2400" spc="-5" dirty="0">
                <a:latin typeface="Calibri"/>
                <a:cs typeface="Calibri"/>
              </a:rPr>
              <a:t>elapsed  between 50% change </a:t>
            </a:r>
            <a:r>
              <a:rPr sz="2400" spc="-10" dirty="0">
                <a:latin typeface="Calibri"/>
                <a:cs typeface="Calibri"/>
              </a:rPr>
              <a:t>in </a:t>
            </a:r>
            <a:r>
              <a:rPr sz="2400" dirty="0">
                <a:latin typeface="Calibri"/>
                <a:cs typeface="Calibri"/>
              </a:rPr>
              <a:t>input </a:t>
            </a:r>
            <a:r>
              <a:rPr sz="2400" spc="-20" dirty="0">
                <a:latin typeface="Calibri"/>
                <a:cs typeface="Calibri"/>
              </a:rPr>
              <a:t>wave-form </a:t>
            </a:r>
            <a:r>
              <a:rPr sz="2400" spc="-25" dirty="0">
                <a:latin typeface="Calibri"/>
                <a:cs typeface="Calibri"/>
              </a:rPr>
              <a:t>to  </a:t>
            </a:r>
            <a:r>
              <a:rPr sz="2400" dirty="0">
                <a:latin typeface="Calibri"/>
                <a:cs typeface="Calibri"/>
              </a:rPr>
              <a:t>the </a:t>
            </a:r>
            <a:r>
              <a:rPr sz="2400" spc="-5" dirty="0">
                <a:latin typeface="Calibri"/>
                <a:cs typeface="Calibri"/>
              </a:rPr>
              <a:t>50% change </a:t>
            </a:r>
            <a:r>
              <a:rPr sz="2400" dirty="0">
                <a:latin typeface="Calibri"/>
                <a:cs typeface="Calibri"/>
              </a:rPr>
              <a:t>in </a:t>
            </a:r>
            <a:r>
              <a:rPr sz="2400" spc="-5" dirty="0">
                <a:latin typeface="Calibri"/>
                <a:cs typeface="Calibri"/>
              </a:rPr>
              <a:t>output</a:t>
            </a:r>
            <a:r>
              <a:rPr sz="2400" spc="-35" dirty="0">
                <a:latin typeface="Calibri"/>
                <a:cs typeface="Calibri"/>
              </a:rPr>
              <a:t> </a:t>
            </a:r>
            <a:r>
              <a:rPr sz="2400" spc="-15" dirty="0">
                <a:latin typeface="Calibri"/>
                <a:cs typeface="Calibri"/>
              </a:rPr>
              <a:t>wave-form.</a:t>
            </a:r>
            <a:endParaRPr sz="2400">
              <a:latin typeface="Calibri"/>
              <a:cs typeface="Calibri"/>
            </a:endParaRPr>
          </a:p>
          <a:p>
            <a:pPr marL="51435" algn="just">
              <a:lnSpc>
                <a:spcPct val="100000"/>
              </a:lnSpc>
              <a:spcBef>
                <a:spcPts val="5"/>
              </a:spcBef>
            </a:pPr>
            <a:r>
              <a:rPr sz="2400" b="1" spc="-30" dirty="0">
                <a:latin typeface="Calibri"/>
                <a:cs typeface="Calibri"/>
              </a:rPr>
              <a:t>T</a:t>
            </a:r>
            <a:r>
              <a:rPr sz="2400" b="1" spc="-44" baseline="-20833" dirty="0">
                <a:latin typeface="Calibri"/>
                <a:cs typeface="Calibri"/>
              </a:rPr>
              <a:t>pHL</a:t>
            </a:r>
            <a:r>
              <a:rPr sz="2400" spc="-30" dirty="0">
                <a:latin typeface="Calibri"/>
                <a:cs typeface="Calibri"/>
              </a:rPr>
              <a:t>: </a:t>
            </a:r>
            <a:r>
              <a:rPr sz="2400" spc="-15" dirty="0">
                <a:latin typeface="Calibri"/>
                <a:cs typeface="Calibri"/>
              </a:rPr>
              <a:t>Propagation delay </a:t>
            </a:r>
            <a:r>
              <a:rPr sz="2400" spc="-20" dirty="0">
                <a:latin typeface="Calibri"/>
                <a:cs typeface="Calibri"/>
              </a:rPr>
              <a:t>for </a:t>
            </a:r>
            <a:r>
              <a:rPr sz="2400" spc="-5" dirty="0">
                <a:latin typeface="Calibri"/>
                <a:cs typeface="Calibri"/>
              </a:rPr>
              <a:t>High </a:t>
            </a:r>
            <a:r>
              <a:rPr sz="2400" spc="-15" dirty="0">
                <a:latin typeface="Calibri"/>
                <a:cs typeface="Calibri"/>
              </a:rPr>
              <a:t>to</a:t>
            </a:r>
            <a:r>
              <a:rPr sz="2400" spc="40" dirty="0">
                <a:latin typeface="Calibri"/>
                <a:cs typeface="Calibri"/>
              </a:rPr>
              <a:t> </a:t>
            </a:r>
            <a:r>
              <a:rPr sz="2400" spc="-50" dirty="0">
                <a:latin typeface="Calibri"/>
                <a:cs typeface="Calibri"/>
              </a:rPr>
              <a:t>Low.</a:t>
            </a:r>
            <a:endParaRPr sz="2400">
              <a:latin typeface="Calibri"/>
              <a:cs typeface="Calibri"/>
            </a:endParaRPr>
          </a:p>
          <a:p>
            <a:pPr marL="51435" algn="just">
              <a:lnSpc>
                <a:spcPts val="2750"/>
              </a:lnSpc>
            </a:pPr>
            <a:r>
              <a:rPr sz="2400" b="1" spc="-30" dirty="0">
                <a:latin typeface="Calibri"/>
                <a:cs typeface="Calibri"/>
              </a:rPr>
              <a:t>T</a:t>
            </a:r>
            <a:r>
              <a:rPr sz="2400" b="1" spc="-44" baseline="-20833" dirty="0">
                <a:latin typeface="Calibri"/>
                <a:cs typeface="Calibri"/>
              </a:rPr>
              <a:t>pLH</a:t>
            </a:r>
            <a:r>
              <a:rPr sz="2400" spc="-30" dirty="0">
                <a:latin typeface="Calibri"/>
                <a:cs typeface="Calibri"/>
              </a:rPr>
              <a:t>: </a:t>
            </a:r>
            <a:r>
              <a:rPr sz="2400" spc="-15" dirty="0">
                <a:latin typeface="Calibri"/>
                <a:cs typeface="Calibri"/>
              </a:rPr>
              <a:t>Propagation delay </a:t>
            </a:r>
            <a:r>
              <a:rPr sz="2400" spc="-20" dirty="0">
                <a:latin typeface="Calibri"/>
                <a:cs typeface="Calibri"/>
              </a:rPr>
              <a:t>for </a:t>
            </a:r>
            <a:r>
              <a:rPr sz="2400" spc="-10" dirty="0">
                <a:latin typeface="Calibri"/>
                <a:cs typeface="Calibri"/>
              </a:rPr>
              <a:t>Low </a:t>
            </a:r>
            <a:r>
              <a:rPr sz="2400" spc="-15" dirty="0">
                <a:latin typeface="Calibri"/>
                <a:cs typeface="Calibri"/>
              </a:rPr>
              <a:t>to</a:t>
            </a:r>
            <a:r>
              <a:rPr sz="2400" spc="40" dirty="0">
                <a:latin typeface="Calibri"/>
                <a:cs typeface="Calibri"/>
              </a:rPr>
              <a:t> </a:t>
            </a:r>
            <a:r>
              <a:rPr sz="2400" spc="-5" dirty="0">
                <a:latin typeface="Calibri"/>
                <a:cs typeface="Calibri"/>
              </a:rPr>
              <a:t>High.</a:t>
            </a:r>
            <a:endParaRPr sz="2400">
              <a:latin typeface="Calibri"/>
              <a:cs typeface="Calibri"/>
            </a:endParaRPr>
          </a:p>
          <a:p>
            <a:pPr marR="981075" algn="ctr">
              <a:lnSpc>
                <a:spcPts val="2460"/>
              </a:lnSpc>
            </a:pPr>
            <a:r>
              <a:rPr sz="2400" dirty="0">
                <a:latin typeface="Cambria Math"/>
                <a:cs typeface="Cambria Math"/>
              </a:rPr>
              <a:t>𝟏</a:t>
            </a:r>
            <a:endParaRPr sz="2400">
              <a:latin typeface="Cambria Math"/>
              <a:cs typeface="Cambria Math"/>
            </a:endParaRPr>
          </a:p>
          <a:p>
            <a:pPr marR="13970" algn="ctr">
              <a:lnSpc>
                <a:spcPts val="2590"/>
              </a:lnSpc>
            </a:pPr>
            <a:r>
              <a:rPr sz="3600" spc="44" baseline="11574" dirty="0">
                <a:latin typeface="Cambria Math"/>
                <a:cs typeface="Cambria Math"/>
              </a:rPr>
              <a:t>𝐭</a:t>
            </a:r>
            <a:r>
              <a:rPr sz="1750" spc="30" dirty="0">
                <a:latin typeface="Cambria Math"/>
                <a:cs typeface="Cambria Math"/>
              </a:rPr>
              <a:t>𝐏𝐃 </a:t>
            </a:r>
            <a:r>
              <a:rPr sz="3600" baseline="11574" dirty="0">
                <a:latin typeface="Cambria Math"/>
                <a:cs typeface="Cambria Math"/>
              </a:rPr>
              <a:t>= </a:t>
            </a:r>
            <a:r>
              <a:rPr sz="3600" baseline="-25462" dirty="0">
                <a:latin typeface="Cambria Math"/>
                <a:cs typeface="Cambria Math"/>
              </a:rPr>
              <a:t>𝟐 </a:t>
            </a:r>
            <a:r>
              <a:rPr sz="3600" spc="22" baseline="11574" dirty="0">
                <a:latin typeface="Cambria Math"/>
                <a:cs typeface="Cambria Math"/>
              </a:rPr>
              <a:t>(𝐭</a:t>
            </a:r>
            <a:r>
              <a:rPr sz="1750" spc="15" dirty="0">
                <a:latin typeface="Cambria Math"/>
                <a:cs typeface="Cambria Math"/>
              </a:rPr>
              <a:t>𝐏𝐇𝐋 </a:t>
            </a:r>
            <a:r>
              <a:rPr sz="3600" baseline="11574" dirty="0">
                <a:latin typeface="Cambria Math"/>
                <a:cs typeface="Cambria Math"/>
              </a:rPr>
              <a:t>+</a:t>
            </a:r>
            <a:r>
              <a:rPr sz="3600" spc="-405" baseline="11574" dirty="0">
                <a:latin typeface="Cambria Math"/>
                <a:cs typeface="Cambria Math"/>
              </a:rPr>
              <a:t> </a:t>
            </a:r>
            <a:r>
              <a:rPr sz="3600" spc="52" baseline="11574" dirty="0">
                <a:latin typeface="Cambria Math"/>
                <a:cs typeface="Cambria Math"/>
              </a:rPr>
              <a:t>𝐭</a:t>
            </a:r>
            <a:r>
              <a:rPr sz="1750" spc="35" dirty="0">
                <a:latin typeface="Cambria Math"/>
                <a:cs typeface="Cambria Math"/>
              </a:rPr>
              <a:t>𝐏𝐋𝐇</a:t>
            </a:r>
            <a:r>
              <a:rPr sz="3600" spc="52" baseline="11574" dirty="0">
                <a:latin typeface="Cambria Math"/>
                <a:cs typeface="Cambria Math"/>
              </a:rPr>
              <a:t>)</a:t>
            </a:r>
            <a:endParaRPr sz="3600" baseline="11574">
              <a:latin typeface="Cambria Math"/>
              <a:cs typeface="Cambria Math"/>
            </a:endParaRPr>
          </a:p>
          <a:p>
            <a:pPr>
              <a:lnSpc>
                <a:spcPct val="100000"/>
              </a:lnSpc>
              <a:spcBef>
                <a:spcPts val="40"/>
              </a:spcBef>
            </a:pPr>
            <a:endParaRPr sz="5450">
              <a:latin typeface="Times New Roman"/>
              <a:cs typeface="Times New Roman"/>
            </a:endParaRPr>
          </a:p>
          <a:p>
            <a:pPr marL="63500" marR="55880" algn="just">
              <a:lnSpc>
                <a:spcPct val="100000"/>
              </a:lnSpc>
              <a:spcBef>
                <a:spcPts val="5"/>
              </a:spcBef>
            </a:pPr>
            <a:r>
              <a:rPr sz="2400" b="1" spc="-5" dirty="0">
                <a:latin typeface="Calibri"/>
                <a:cs typeface="Calibri"/>
              </a:rPr>
              <a:t>Time </a:t>
            </a:r>
            <a:r>
              <a:rPr sz="2400" b="1" dirty="0">
                <a:latin typeface="Calibri"/>
                <a:cs typeface="Calibri"/>
              </a:rPr>
              <a:t>Rise, </a:t>
            </a:r>
            <a:r>
              <a:rPr sz="2400" b="1" spc="-5" dirty="0">
                <a:latin typeface="Calibri"/>
                <a:cs typeface="Calibri"/>
              </a:rPr>
              <a:t>t</a:t>
            </a:r>
            <a:r>
              <a:rPr sz="2400" b="1" spc="-7" baseline="-20833" dirty="0">
                <a:latin typeface="Calibri"/>
                <a:cs typeface="Calibri"/>
              </a:rPr>
              <a:t>r</a:t>
            </a:r>
            <a:r>
              <a:rPr sz="2400" b="1" spc="-5" dirty="0">
                <a:latin typeface="Calibri"/>
                <a:cs typeface="Calibri"/>
              </a:rPr>
              <a:t>: </a:t>
            </a:r>
            <a:r>
              <a:rPr sz="2400" spc="-5" dirty="0">
                <a:latin typeface="Calibri"/>
                <a:cs typeface="Calibri"/>
              </a:rPr>
              <a:t>The </a:t>
            </a:r>
            <a:r>
              <a:rPr sz="2400" dirty="0">
                <a:latin typeface="Calibri"/>
                <a:cs typeface="Calibri"/>
              </a:rPr>
              <a:t>time </a:t>
            </a:r>
            <a:r>
              <a:rPr sz="2400" spc="-10" dirty="0">
                <a:latin typeface="Calibri"/>
                <a:cs typeface="Calibri"/>
              </a:rPr>
              <a:t>required </a:t>
            </a:r>
            <a:r>
              <a:rPr sz="2400" spc="-20" dirty="0">
                <a:latin typeface="Calibri"/>
                <a:cs typeface="Calibri"/>
              </a:rPr>
              <a:t>for </a:t>
            </a:r>
            <a:r>
              <a:rPr sz="2400" dirty="0">
                <a:latin typeface="Calibri"/>
                <a:cs typeface="Calibri"/>
              </a:rPr>
              <a:t>a </a:t>
            </a:r>
            <a:r>
              <a:rPr sz="2400" spc="-5" dirty="0">
                <a:latin typeface="Calibri"/>
                <a:cs typeface="Calibri"/>
              </a:rPr>
              <a:t>logic </a:t>
            </a:r>
            <a:r>
              <a:rPr sz="2400" spc="-25" dirty="0">
                <a:latin typeface="Calibri"/>
                <a:cs typeface="Calibri"/>
              </a:rPr>
              <a:t>to  </a:t>
            </a:r>
            <a:r>
              <a:rPr sz="2400" dirty="0">
                <a:latin typeface="Calibri"/>
                <a:cs typeface="Calibri"/>
              </a:rPr>
              <a:t>rise </a:t>
            </a:r>
            <a:r>
              <a:rPr sz="2400" spc="-15" dirty="0">
                <a:latin typeface="Calibri"/>
                <a:cs typeface="Calibri"/>
              </a:rPr>
              <a:t>from </a:t>
            </a:r>
            <a:r>
              <a:rPr sz="2400" spc="-5" dirty="0">
                <a:latin typeface="Calibri"/>
                <a:cs typeface="Calibri"/>
              </a:rPr>
              <a:t>10% of </a:t>
            </a:r>
            <a:r>
              <a:rPr sz="2400" dirty="0">
                <a:latin typeface="Calibri"/>
                <a:cs typeface="Calibri"/>
              </a:rPr>
              <a:t>its </a:t>
            </a:r>
            <a:r>
              <a:rPr sz="2400" spc="-10" dirty="0">
                <a:latin typeface="Calibri"/>
                <a:cs typeface="Calibri"/>
              </a:rPr>
              <a:t>value </a:t>
            </a:r>
            <a:r>
              <a:rPr sz="2400" spc="-15" dirty="0">
                <a:latin typeface="Calibri"/>
                <a:cs typeface="Calibri"/>
              </a:rPr>
              <a:t>to </a:t>
            </a:r>
            <a:r>
              <a:rPr sz="2400" spc="-5" dirty="0">
                <a:latin typeface="Calibri"/>
                <a:cs typeface="Calibri"/>
              </a:rPr>
              <a:t>90% of </a:t>
            </a:r>
            <a:r>
              <a:rPr sz="2400" dirty="0">
                <a:latin typeface="Calibri"/>
                <a:cs typeface="Calibri"/>
              </a:rPr>
              <a:t>the</a:t>
            </a:r>
            <a:r>
              <a:rPr sz="2400" spc="-35" dirty="0">
                <a:latin typeface="Calibri"/>
                <a:cs typeface="Calibri"/>
              </a:rPr>
              <a:t> </a:t>
            </a:r>
            <a:r>
              <a:rPr sz="2400" spc="-10" dirty="0">
                <a:latin typeface="Calibri"/>
                <a:cs typeface="Calibri"/>
              </a:rPr>
              <a:t>value.</a:t>
            </a:r>
            <a:endParaRPr sz="2400">
              <a:latin typeface="Calibri"/>
              <a:cs typeface="Calibri"/>
            </a:endParaRPr>
          </a:p>
          <a:p>
            <a:pPr>
              <a:lnSpc>
                <a:spcPct val="100000"/>
              </a:lnSpc>
            </a:pPr>
            <a:endParaRPr sz="2500">
              <a:latin typeface="Times New Roman"/>
              <a:cs typeface="Times New Roman"/>
            </a:endParaRPr>
          </a:p>
          <a:p>
            <a:pPr marL="63500" marR="52705" algn="just">
              <a:lnSpc>
                <a:spcPct val="100000"/>
              </a:lnSpc>
              <a:spcBef>
                <a:spcPts val="5"/>
              </a:spcBef>
            </a:pPr>
            <a:r>
              <a:rPr sz="2400" b="1" spc="-5" dirty="0">
                <a:latin typeface="Calibri"/>
                <a:cs typeface="Calibri"/>
              </a:rPr>
              <a:t>Time </a:t>
            </a:r>
            <a:r>
              <a:rPr sz="2400" b="1" spc="-15" dirty="0">
                <a:latin typeface="Calibri"/>
                <a:cs typeface="Calibri"/>
              </a:rPr>
              <a:t>Fall, </a:t>
            </a:r>
            <a:r>
              <a:rPr sz="2400" b="1" dirty="0">
                <a:latin typeface="Calibri"/>
                <a:cs typeface="Calibri"/>
              </a:rPr>
              <a:t>t</a:t>
            </a:r>
            <a:r>
              <a:rPr sz="2400" b="1" baseline="-20833" dirty="0">
                <a:latin typeface="Calibri"/>
                <a:cs typeface="Calibri"/>
              </a:rPr>
              <a:t>f</a:t>
            </a:r>
            <a:r>
              <a:rPr sz="2400" b="1" dirty="0">
                <a:latin typeface="Calibri"/>
                <a:cs typeface="Calibri"/>
              </a:rPr>
              <a:t>: </a:t>
            </a:r>
            <a:r>
              <a:rPr sz="2400" spc="-5" dirty="0">
                <a:latin typeface="Calibri"/>
                <a:cs typeface="Calibri"/>
              </a:rPr>
              <a:t>The </a:t>
            </a:r>
            <a:r>
              <a:rPr sz="2400" dirty="0">
                <a:latin typeface="Calibri"/>
                <a:cs typeface="Calibri"/>
              </a:rPr>
              <a:t>time </a:t>
            </a:r>
            <a:r>
              <a:rPr sz="2400" spc="-10" dirty="0">
                <a:latin typeface="Calibri"/>
                <a:cs typeface="Calibri"/>
              </a:rPr>
              <a:t>required </a:t>
            </a:r>
            <a:r>
              <a:rPr sz="2400" spc="-20" dirty="0">
                <a:latin typeface="Calibri"/>
                <a:cs typeface="Calibri"/>
              </a:rPr>
              <a:t>for </a:t>
            </a:r>
            <a:r>
              <a:rPr sz="2400" spc="-5" dirty="0">
                <a:latin typeface="Calibri"/>
                <a:cs typeface="Calibri"/>
              </a:rPr>
              <a:t>the logic  </a:t>
            </a:r>
            <a:r>
              <a:rPr sz="2400" spc="-15" dirty="0">
                <a:latin typeface="Calibri"/>
                <a:cs typeface="Calibri"/>
              </a:rPr>
              <a:t>to fall from </a:t>
            </a:r>
            <a:r>
              <a:rPr sz="2400" spc="-5" dirty="0">
                <a:latin typeface="Calibri"/>
                <a:cs typeface="Calibri"/>
              </a:rPr>
              <a:t>90% of its </a:t>
            </a:r>
            <a:r>
              <a:rPr sz="2400" spc="-10" dirty="0">
                <a:latin typeface="Calibri"/>
                <a:cs typeface="Calibri"/>
              </a:rPr>
              <a:t>value </a:t>
            </a:r>
            <a:r>
              <a:rPr sz="2400" spc="-15" dirty="0">
                <a:latin typeface="Calibri"/>
                <a:cs typeface="Calibri"/>
              </a:rPr>
              <a:t>to </a:t>
            </a:r>
            <a:r>
              <a:rPr sz="2400" spc="-10" dirty="0">
                <a:latin typeface="Calibri"/>
                <a:cs typeface="Calibri"/>
              </a:rPr>
              <a:t>10% </a:t>
            </a:r>
            <a:r>
              <a:rPr sz="2400" spc="-5" dirty="0">
                <a:latin typeface="Calibri"/>
                <a:cs typeface="Calibri"/>
              </a:rPr>
              <a:t>of </a:t>
            </a:r>
            <a:r>
              <a:rPr sz="2400" dirty="0">
                <a:latin typeface="Calibri"/>
                <a:cs typeface="Calibri"/>
              </a:rPr>
              <a:t>its  </a:t>
            </a:r>
            <a:r>
              <a:rPr sz="2400" spc="-10" dirty="0">
                <a:latin typeface="Calibri"/>
                <a:cs typeface="Calibri"/>
              </a:rPr>
              <a:t>value.</a:t>
            </a:r>
            <a:endParaRPr sz="2400">
              <a:latin typeface="Calibri"/>
              <a:cs typeface="Calibri"/>
            </a:endParaRPr>
          </a:p>
        </p:txBody>
      </p:sp>
      <p:sp>
        <p:nvSpPr>
          <p:cNvPr id="6" name="object 6"/>
          <p:cNvSpPr/>
          <p:nvPr/>
        </p:nvSpPr>
        <p:spPr>
          <a:xfrm>
            <a:off x="7528559" y="3713988"/>
            <a:ext cx="4035552" cy="25587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p:nvPr/>
        </p:nvSpPr>
        <p:spPr>
          <a:xfrm>
            <a:off x="8543780" y="809480"/>
            <a:ext cx="3139702" cy="221274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428421" y="3645789"/>
            <a:ext cx="3236849" cy="229176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7940" y="1008964"/>
            <a:ext cx="7502525" cy="2771775"/>
          </a:xfrm>
          <a:prstGeom prst="rect">
            <a:avLst/>
          </a:prstGeom>
        </p:spPr>
        <p:txBody>
          <a:bodyPr vert="horz" wrap="square" lIns="0" tIns="12700" rIns="0" bIns="0" rtlCol="0">
            <a:spAutoFit/>
          </a:bodyPr>
          <a:lstStyle/>
          <a:p>
            <a:pPr marL="63500" marR="55880" algn="just">
              <a:lnSpc>
                <a:spcPct val="100200"/>
              </a:lnSpc>
              <a:spcBef>
                <a:spcPts val="100"/>
              </a:spcBef>
            </a:pPr>
            <a:r>
              <a:rPr sz="2000" b="1" spc="-10" dirty="0">
                <a:latin typeface="Calibri"/>
                <a:cs typeface="Calibri"/>
              </a:rPr>
              <a:t>Power </a:t>
            </a:r>
            <a:r>
              <a:rPr sz="2000" b="1" spc="-5" dirty="0">
                <a:latin typeface="Calibri"/>
                <a:cs typeface="Calibri"/>
              </a:rPr>
              <a:t>Dissipation: </a:t>
            </a:r>
            <a:r>
              <a:rPr sz="2000" dirty="0">
                <a:latin typeface="Calibri"/>
                <a:cs typeface="Calibri"/>
              </a:rPr>
              <a:t>A </a:t>
            </a:r>
            <a:r>
              <a:rPr sz="2000" spc="-20" dirty="0">
                <a:latin typeface="Calibri"/>
                <a:cs typeface="Calibri"/>
              </a:rPr>
              <a:t>gate </a:t>
            </a:r>
            <a:r>
              <a:rPr sz="2000" spc="-15" dirty="0">
                <a:latin typeface="Calibri"/>
                <a:cs typeface="Calibri"/>
              </a:rPr>
              <a:t>draws </a:t>
            </a:r>
            <a:r>
              <a:rPr sz="2000" spc="-5" dirty="0">
                <a:latin typeface="Calibri"/>
                <a:cs typeface="Calibri"/>
              </a:rPr>
              <a:t>in </a:t>
            </a:r>
            <a:r>
              <a:rPr sz="2000" spc="-10" dirty="0">
                <a:latin typeface="Calibri"/>
                <a:cs typeface="Calibri"/>
              </a:rPr>
              <a:t>current </a:t>
            </a:r>
            <a:r>
              <a:rPr sz="2000" spc="-5" dirty="0">
                <a:latin typeface="Calibri"/>
                <a:cs typeface="Calibri"/>
              </a:rPr>
              <a:t>both in </a:t>
            </a:r>
            <a:r>
              <a:rPr sz="2000" spc="-10" dirty="0">
                <a:latin typeface="Calibri"/>
                <a:cs typeface="Calibri"/>
              </a:rPr>
              <a:t>HIGH </a:t>
            </a:r>
            <a:r>
              <a:rPr sz="2000" dirty="0">
                <a:latin typeface="Calibri"/>
                <a:cs typeface="Calibri"/>
              </a:rPr>
              <a:t>and </a:t>
            </a:r>
            <a:r>
              <a:rPr sz="2000" spc="-30" dirty="0">
                <a:latin typeface="Calibri"/>
                <a:cs typeface="Calibri"/>
              </a:rPr>
              <a:t>LOW  </a:t>
            </a:r>
            <a:r>
              <a:rPr sz="2000" spc="-15" dirty="0">
                <a:latin typeface="Calibri"/>
                <a:cs typeface="Calibri"/>
              </a:rPr>
              <a:t>states. Therefore, </a:t>
            </a:r>
            <a:r>
              <a:rPr sz="2000" spc="-5" dirty="0">
                <a:latin typeface="Calibri"/>
                <a:cs typeface="Calibri"/>
              </a:rPr>
              <a:t>in both </a:t>
            </a:r>
            <a:r>
              <a:rPr sz="2000" spc="-15" dirty="0">
                <a:latin typeface="Calibri"/>
                <a:cs typeface="Calibri"/>
              </a:rPr>
              <a:t>states </a:t>
            </a:r>
            <a:r>
              <a:rPr sz="2000" dirty="0">
                <a:latin typeface="Calibri"/>
                <a:cs typeface="Calibri"/>
              </a:rPr>
              <a:t>a </a:t>
            </a:r>
            <a:r>
              <a:rPr sz="2000" spc="-20" dirty="0">
                <a:latin typeface="Calibri"/>
                <a:cs typeface="Calibri"/>
              </a:rPr>
              <a:t>gate </a:t>
            </a:r>
            <a:r>
              <a:rPr sz="2000" spc="-5" dirty="0">
                <a:latin typeface="Calibri"/>
                <a:cs typeface="Calibri"/>
              </a:rPr>
              <a:t>dissipates </a:t>
            </a:r>
            <a:r>
              <a:rPr sz="2000" spc="-40" dirty="0">
                <a:latin typeface="Calibri"/>
                <a:cs typeface="Calibri"/>
              </a:rPr>
              <a:t>power. </a:t>
            </a:r>
            <a:r>
              <a:rPr sz="2000" spc="-5" dirty="0">
                <a:latin typeface="Calibri"/>
                <a:cs typeface="Calibri"/>
              </a:rPr>
              <a:t>The </a:t>
            </a:r>
            <a:r>
              <a:rPr sz="2000" spc="-10" dirty="0">
                <a:latin typeface="Calibri"/>
                <a:cs typeface="Calibri"/>
              </a:rPr>
              <a:t>current  </a:t>
            </a:r>
            <a:r>
              <a:rPr sz="2000" spc="-5" dirty="0">
                <a:latin typeface="Calibri"/>
                <a:cs typeface="Calibri"/>
              </a:rPr>
              <a:t>associated </a:t>
            </a:r>
            <a:r>
              <a:rPr sz="2000" dirty="0">
                <a:latin typeface="Calibri"/>
                <a:cs typeface="Calibri"/>
              </a:rPr>
              <a:t>with </a:t>
            </a:r>
            <a:r>
              <a:rPr sz="2000" spc="-5" dirty="0">
                <a:latin typeface="Calibri"/>
                <a:cs typeface="Calibri"/>
              </a:rPr>
              <a:t>HIGH </a:t>
            </a:r>
            <a:r>
              <a:rPr sz="2000" spc="-20" dirty="0">
                <a:latin typeface="Calibri"/>
                <a:cs typeface="Calibri"/>
              </a:rPr>
              <a:t>state </a:t>
            </a:r>
            <a:r>
              <a:rPr sz="2000" dirty="0">
                <a:latin typeface="Calibri"/>
                <a:cs typeface="Calibri"/>
              </a:rPr>
              <a:t>is named </a:t>
            </a:r>
            <a:r>
              <a:rPr sz="2000" spc="80" dirty="0">
                <a:latin typeface="Cambria Math"/>
                <a:cs typeface="Cambria Math"/>
              </a:rPr>
              <a:t>I</a:t>
            </a:r>
            <a:r>
              <a:rPr sz="2175" spc="120" baseline="-15325" dirty="0">
                <a:latin typeface="Cambria Math"/>
                <a:cs typeface="Cambria Math"/>
              </a:rPr>
              <a:t>CCH </a:t>
            </a:r>
            <a:r>
              <a:rPr sz="2000" dirty="0">
                <a:latin typeface="Calibri"/>
                <a:cs typeface="Calibri"/>
              </a:rPr>
              <a:t>and the </a:t>
            </a:r>
            <a:r>
              <a:rPr sz="2000" spc="-10" dirty="0">
                <a:latin typeface="Calibri"/>
                <a:cs typeface="Calibri"/>
              </a:rPr>
              <a:t>current </a:t>
            </a:r>
            <a:r>
              <a:rPr sz="2000" spc="-5" dirty="0">
                <a:latin typeface="Calibri"/>
                <a:cs typeface="Calibri"/>
              </a:rPr>
              <a:t>associated  with </a:t>
            </a:r>
            <a:r>
              <a:rPr sz="2000" spc="-25" dirty="0">
                <a:latin typeface="Calibri"/>
                <a:cs typeface="Calibri"/>
              </a:rPr>
              <a:t>LOW </a:t>
            </a:r>
            <a:r>
              <a:rPr sz="2000" spc="-20" dirty="0">
                <a:latin typeface="Calibri"/>
                <a:cs typeface="Calibri"/>
              </a:rPr>
              <a:t>state </a:t>
            </a:r>
            <a:r>
              <a:rPr sz="2000" spc="-5" dirty="0">
                <a:latin typeface="Calibri"/>
                <a:cs typeface="Calibri"/>
              </a:rPr>
              <a:t>is named </a:t>
            </a:r>
            <a:r>
              <a:rPr sz="2000" spc="75" dirty="0">
                <a:latin typeface="Cambria Math"/>
                <a:cs typeface="Cambria Math"/>
              </a:rPr>
              <a:t>I</a:t>
            </a:r>
            <a:r>
              <a:rPr sz="2175" spc="112" baseline="-15325" dirty="0">
                <a:latin typeface="Cambria Math"/>
                <a:cs typeface="Cambria Math"/>
              </a:rPr>
              <a:t>CCL</a:t>
            </a:r>
            <a:r>
              <a:rPr sz="2000" spc="75" dirty="0">
                <a:latin typeface="Calibri"/>
                <a:cs typeface="Calibri"/>
              </a:rPr>
              <a:t>.</a:t>
            </a:r>
            <a:r>
              <a:rPr sz="2000" spc="65" dirty="0">
                <a:latin typeface="Calibri"/>
                <a:cs typeface="Calibri"/>
              </a:rPr>
              <a:t> </a:t>
            </a:r>
            <a:r>
              <a:rPr sz="2000" spc="-15" dirty="0">
                <a:latin typeface="Calibri"/>
                <a:cs typeface="Calibri"/>
              </a:rPr>
              <a:t>Therefore,</a:t>
            </a:r>
            <a:endParaRPr sz="2000">
              <a:latin typeface="Calibri"/>
              <a:cs typeface="Calibri"/>
            </a:endParaRPr>
          </a:p>
          <a:p>
            <a:pPr>
              <a:lnSpc>
                <a:spcPct val="100000"/>
              </a:lnSpc>
              <a:spcBef>
                <a:spcPts val="45"/>
              </a:spcBef>
            </a:pPr>
            <a:endParaRPr sz="2050">
              <a:latin typeface="Times New Roman"/>
              <a:cs typeface="Times New Roman"/>
            </a:endParaRPr>
          </a:p>
          <a:p>
            <a:pPr marL="63500" algn="just">
              <a:lnSpc>
                <a:spcPct val="100000"/>
              </a:lnSpc>
            </a:pPr>
            <a:r>
              <a:rPr sz="2000" spc="-15" dirty="0">
                <a:latin typeface="Calibri"/>
                <a:cs typeface="Calibri"/>
              </a:rPr>
              <a:t>Power </a:t>
            </a:r>
            <a:r>
              <a:rPr sz="2000" spc="-5" dirty="0">
                <a:latin typeface="Calibri"/>
                <a:cs typeface="Calibri"/>
              </a:rPr>
              <a:t>Dissipation in HIGH </a:t>
            </a:r>
            <a:r>
              <a:rPr sz="2000" spc="-20" dirty="0">
                <a:latin typeface="Calibri"/>
                <a:cs typeface="Calibri"/>
              </a:rPr>
              <a:t>state, </a:t>
            </a:r>
            <a:r>
              <a:rPr sz="2000" spc="-15" dirty="0">
                <a:latin typeface="Cambria Math"/>
                <a:cs typeface="Cambria Math"/>
              </a:rPr>
              <a:t>P</a:t>
            </a:r>
            <a:r>
              <a:rPr sz="2175" spc="-22" baseline="-15325" dirty="0">
                <a:latin typeface="Cambria Math"/>
                <a:cs typeface="Cambria Math"/>
              </a:rPr>
              <a:t>DH </a:t>
            </a:r>
            <a:r>
              <a:rPr sz="2000" dirty="0">
                <a:latin typeface="Cambria Math"/>
                <a:cs typeface="Cambria Math"/>
              </a:rPr>
              <a:t>=</a:t>
            </a:r>
            <a:r>
              <a:rPr sz="2000" spc="210" dirty="0">
                <a:latin typeface="Cambria Math"/>
                <a:cs typeface="Cambria Math"/>
              </a:rPr>
              <a:t> </a:t>
            </a:r>
            <a:r>
              <a:rPr sz="2000" spc="60" dirty="0">
                <a:latin typeface="Cambria Math"/>
                <a:cs typeface="Cambria Math"/>
              </a:rPr>
              <a:t>V</a:t>
            </a:r>
            <a:r>
              <a:rPr sz="2175" spc="89" baseline="-15325" dirty="0">
                <a:latin typeface="Cambria Math"/>
                <a:cs typeface="Cambria Math"/>
              </a:rPr>
              <a:t>CC</a:t>
            </a:r>
            <a:r>
              <a:rPr sz="2000" spc="60" dirty="0">
                <a:latin typeface="Cambria Math"/>
                <a:cs typeface="Cambria Math"/>
              </a:rPr>
              <a:t>I</a:t>
            </a:r>
            <a:r>
              <a:rPr sz="2175" spc="89" baseline="-15325" dirty="0">
                <a:latin typeface="Cambria Math"/>
                <a:cs typeface="Cambria Math"/>
              </a:rPr>
              <a:t>CCH</a:t>
            </a:r>
            <a:endParaRPr sz="2175" baseline="-15325">
              <a:latin typeface="Cambria Math"/>
              <a:cs typeface="Cambria Math"/>
            </a:endParaRPr>
          </a:p>
          <a:p>
            <a:pPr marL="63500" algn="just">
              <a:lnSpc>
                <a:spcPct val="100000"/>
              </a:lnSpc>
            </a:pPr>
            <a:r>
              <a:rPr sz="2000" spc="-15" dirty="0">
                <a:latin typeface="Calibri"/>
                <a:cs typeface="Calibri"/>
              </a:rPr>
              <a:t>Power </a:t>
            </a:r>
            <a:r>
              <a:rPr sz="2000" spc="-5" dirty="0">
                <a:latin typeface="Calibri"/>
                <a:cs typeface="Calibri"/>
              </a:rPr>
              <a:t>Dissipation in </a:t>
            </a:r>
            <a:r>
              <a:rPr sz="2000" spc="-25" dirty="0">
                <a:latin typeface="Calibri"/>
                <a:cs typeface="Calibri"/>
              </a:rPr>
              <a:t>LOW </a:t>
            </a:r>
            <a:r>
              <a:rPr sz="2000" spc="-20" dirty="0">
                <a:latin typeface="Calibri"/>
                <a:cs typeface="Calibri"/>
              </a:rPr>
              <a:t>state, </a:t>
            </a:r>
            <a:r>
              <a:rPr sz="2000" spc="-25" dirty="0">
                <a:latin typeface="Cambria Math"/>
                <a:cs typeface="Cambria Math"/>
              </a:rPr>
              <a:t>P</a:t>
            </a:r>
            <a:r>
              <a:rPr sz="2175" spc="-37" baseline="-15325" dirty="0">
                <a:latin typeface="Cambria Math"/>
                <a:cs typeface="Cambria Math"/>
              </a:rPr>
              <a:t>DL </a:t>
            </a:r>
            <a:r>
              <a:rPr sz="2000" dirty="0">
                <a:latin typeface="Cambria Math"/>
                <a:cs typeface="Cambria Math"/>
              </a:rPr>
              <a:t>=</a:t>
            </a:r>
            <a:r>
              <a:rPr sz="2000" spc="229" dirty="0">
                <a:latin typeface="Cambria Math"/>
                <a:cs typeface="Cambria Math"/>
              </a:rPr>
              <a:t> </a:t>
            </a:r>
            <a:r>
              <a:rPr sz="2000" spc="55" dirty="0">
                <a:latin typeface="Cambria Math"/>
                <a:cs typeface="Cambria Math"/>
              </a:rPr>
              <a:t>V</a:t>
            </a:r>
            <a:r>
              <a:rPr sz="2175" spc="82" baseline="-15325" dirty="0">
                <a:latin typeface="Cambria Math"/>
                <a:cs typeface="Cambria Math"/>
              </a:rPr>
              <a:t>CC</a:t>
            </a:r>
            <a:r>
              <a:rPr sz="2000" spc="55" dirty="0">
                <a:latin typeface="Cambria Math"/>
                <a:cs typeface="Cambria Math"/>
              </a:rPr>
              <a:t>I</a:t>
            </a:r>
            <a:r>
              <a:rPr sz="2175" spc="82" baseline="-15325" dirty="0">
                <a:latin typeface="Cambria Math"/>
                <a:cs typeface="Cambria Math"/>
              </a:rPr>
              <a:t>CCL</a:t>
            </a:r>
            <a:endParaRPr sz="2175" baseline="-15325">
              <a:latin typeface="Cambria Math"/>
              <a:cs typeface="Cambria Math"/>
            </a:endParaRPr>
          </a:p>
          <a:p>
            <a:pPr>
              <a:lnSpc>
                <a:spcPct val="100000"/>
              </a:lnSpc>
              <a:spcBef>
                <a:spcPts val="40"/>
              </a:spcBef>
            </a:pPr>
            <a:endParaRPr sz="2050">
              <a:latin typeface="Times New Roman"/>
              <a:cs typeface="Times New Roman"/>
            </a:endParaRPr>
          </a:p>
          <a:p>
            <a:pPr marL="63500" algn="just">
              <a:lnSpc>
                <a:spcPct val="100000"/>
              </a:lnSpc>
            </a:pPr>
            <a:r>
              <a:rPr sz="2000" dirty="0">
                <a:latin typeface="Calibri"/>
                <a:cs typeface="Calibri"/>
              </a:rPr>
              <a:t>So the </a:t>
            </a:r>
            <a:r>
              <a:rPr sz="2000" spc="-15" dirty="0">
                <a:latin typeface="Calibri"/>
                <a:cs typeface="Calibri"/>
              </a:rPr>
              <a:t>average </a:t>
            </a:r>
            <a:r>
              <a:rPr sz="2000" spc="-5" dirty="0">
                <a:latin typeface="Calibri"/>
                <a:cs typeface="Calibri"/>
              </a:rPr>
              <a:t>power </a:t>
            </a:r>
            <a:r>
              <a:rPr sz="2000" spc="-10" dirty="0">
                <a:latin typeface="Calibri"/>
                <a:cs typeface="Calibri"/>
              </a:rPr>
              <a:t>dissipated </a:t>
            </a:r>
            <a:r>
              <a:rPr sz="2000" spc="-5" dirty="0">
                <a:latin typeface="Calibri"/>
                <a:cs typeface="Calibri"/>
              </a:rPr>
              <a:t>in </a:t>
            </a:r>
            <a:r>
              <a:rPr sz="2000" dirty="0">
                <a:latin typeface="Calibri"/>
                <a:cs typeface="Calibri"/>
              </a:rPr>
              <a:t>a </a:t>
            </a:r>
            <a:r>
              <a:rPr sz="2000" spc="-5" dirty="0">
                <a:latin typeface="Calibri"/>
                <a:cs typeface="Calibri"/>
              </a:rPr>
              <a:t>cycle </a:t>
            </a:r>
            <a:r>
              <a:rPr sz="2000" dirty="0">
                <a:latin typeface="Calibri"/>
                <a:cs typeface="Calibri"/>
              </a:rPr>
              <a:t>with </a:t>
            </a:r>
            <a:r>
              <a:rPr sz="2000" spc="-5" dirty="0">
                <a:latin typeface="Calibri"/>
                <a:cs typeface="Calibri"/>
              </a:rPr>
              <a:t>duty cycle </a:t>
            </a:r>
            <a:r>
              <a:rPr sz="2000" dirty="0">
                <a:latin typeface="Calibri"/>
                <a:cs typeface="Calibri"/>
              </a:rPr>
              <a:t>of</a:t>
            </a:r>
            <a:r>
              <a:rPr sz="2000" spc="-20" dirty="0">
                <a:latin typeface="Calibri"/>
                <a:cs typeface="Calibri"/>
              </a:rPr>
              <a:t> </a:t>
            </a:r>
            <a:r>
              <a:rPr sz="2000" spc="-5" dirty="0">
                <a:latin typeface="Cambria Math"/>
                <a:cs typeface="Cambria Math"/>
              </a:rPr>
              <a:t>X%</a:t>
            </a:r>
            <a:r>
              <a:rPr sz="2000" spc="-5" dirty="0">
                <a:latin typeface="Calibri"/>
                <a:cs typeface="Calibri"/>
              </a:rPr>
              <a:t>is,</a:t>
            </a:r>
            <a:endParaRPr sz="2000">
              <a:latin typeface="Calibri"/>
              <a:cs typeface="Calibri"/>
            </a:endParaRPr>
          </a:p>
        </p:txBody>
      </p:sp>
      <p:sp>
        <p:nvSpPr>
          <p:cNvPr id="6" name="object 6"/>
          <p:cNvSpPr txBox="1"/>
          <p:nvPr/>
        </p:nvSpPr>
        <p:spPr>
          <a:xfrm>
            <a:off x="1862073" y="3972814"/>
            <a:ext cx="62865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𝐏𝐃</a:t>
            </a:r>
            <a:r>
              <a:rPr sz="2000" spc="30"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7" name="object 7"/>
          <p:cNvSpPr/>
          <p:nvPr/>
        </p:nvSpPr>
        <p:spPr>
          <a:xfrm>
            <a:off x="2548127" y="4166615"/>
            <a:ext cx="3134995" cy="0"/>
          </a:xfrm>
          <a:custGeom>
            <a:avLst/>
            <a:gdLst/>
            <a:ahLst/>
            <a:cxnLst/>
            <a:rect l="l" t="t" r="r" b="b"/>
            <a:pathLst>
              <a:path w="3134995">
                <a:moveTo>
                  <a:pt x="0" y="0"/>
                </a:moveTo>
                <a:lnTo>
                  <a:pt x="3134868" y="0"/>
                </a:lnTo>
              </a:path>
            </a:pathLst>
          </a:custGeom>
          <a:ln w="16764">
            <a:solidFill>
              <a:srgbClr val="000000"/>
            </a:solidFill>
          </a:ln>
        </p:spPr>
        <p:txBody>
          <a:bodyPr wrap="square" lIns="0" tIns="0" rIns="0" bIns="0" rtlCol="0"/>
          <a:lstStyle/>
          <a:p>
            <a:endParaRPr/>
          </a:p>
        </p:txBody>
      </p:sp>
      <p:sp>
        <p:nvSpPr>
          <p:cNvPr id="8" name="object 8"/>
          <p:cNvSpPr/>
          <p:nvPr/>
        </p:nvSpPr>
        <p:spPr>
          <a:xfrm>
            <a:off x="2570479" y="3855211"/>
            <a:ext cx="1041400" cy="236220"/>
          </a:xfrm>
          <a:custGeom>
            <a:avLst/>
            <a:gdLst/>
            <a:ahLst/>
            <a:cxnLst/>
            <a:rect l="l" t="t" r="r" b="b"/>
            <a:pathLst>
              <a:path w="1041400" h="236220">
                <a:moveTo>
                  <a:pt x="965707" y="0"/>
                </a:moveTo>
                <a:lnTo>
                  <a:pt x="962279" y="9525"/>
                </a:lnTo>
                <a:lnTo>
                  <a:pt x="975919" y="15430"/>
                </a:lnTo>
                <a:lnTo>
                  <a:pt x="987679" y="23622"/>
                </a:lnTo>
                <a:lnTo>
                  <a:pt x="1011533" y="61652"/>
                </a:lnTo>
                <a:lnTo>
                  <a:pt x="1019302" y="116712"/>
                </a:lnTo>
                <a:lnTo>
                  <a:pt x="1018440" y="137477"/>
                </a:lnTo>
                <a:lnTo>
                  <a:pt x="1005332" y="188340"/>
                </a:lnTo>
                <a:lnTo>
                  <a:pt x="976114" y="220237"/>
                </a:lnTo>
                <a:lnTo>
                  <a:pt x="962659" y="226187"/>
                </a:lnTo>
                <a:lnTo>
                  <a:pt x="965707" y="235712"/>
                </a:lnTo>
                <a:lnTo>
                  <a:pt x="1010695" y="208994"/>
                </a:lnTo>
                <a:lnTo>
                  <a:pt x="1036034" y="159591"/>
                </a:lnTo>
                <a:lnTo>
                  <a:pt x="1040892" y="117856"/>
                </a:lnTo>
                <a:lnTo>
                  <a:pt x="1039675" y="96281"/>
                </a:lnTo>
                <a:lnTo>
                  <a:pt x="1029908" y="57991"/>
                </a:lnTo>
                <a:lnTo>
                  <a:pt x="997711" y="15112"/>
                </a:lnTo>
                <a:lnTo>
                  <a:pt x="982757" y="6163"/>
                </a:lnTo>
                <a:lnTo>
                  <a:pt x="965707" y="0"/>
                </a:lnTo>
                <a:close/>
              </a:path>
              <a:path w="1041400" h="236220">
                <a:moveTo>
                  <a:pt x="75183" y="0"/>
                </a:moveTo>
                <a:lnTo>
                  <a:pt x="30214" y="26824"/>
                </a:lnTo>
                <a:lnTo>
                  <a:pt x="4857" y="76327"/>
                </a:lnTo>
                <a:lnTo>
                  <a:pt x="0" y="117856"/>
                </a:lnTo>
                <a:lnTo>
                  <a:pt x="1214" y="139574"/>
                </a:lnTo>
                <a:lnTo>
                  <a:pt x="10929" y="177917"/>
                </a:lnTo>
                <a:lnTo>
                  <a:pt x="43068" y="220662"/>
                </a:lnTo>
                <a:lnTo>
                  <a:pt x="75183" y="235712"/>
                </a:lnTo>
                <a:lnTo>
                  <a:pt x="78231" y="226187"/>
                </a:lnTo>
                <a:lnTo>
                  <a:pt x="64775" y="220237"/>
                </a:lnTo>
                <a:lnTo>
                  <a:pt x="53165" y="211931"/>
                </a:lnTo>
                <a:lnTo>
                  <a:pt x="29338" y="173291"/>
                </a:lnTo>
                <a:lnTo>
                  <a:pt x="21462" y="116712"/>
                </a:lnTo>
                <a:lnTo>
                  <a:pt x="22342" y="96565"/>
                </a:lnTo>
                <a:lnTo>
                  <a:pt x="35432" y="46862"/>
                </a:lnTo>
                <a:lnTo>
                  <a:pt x="64990" y="15430"/>
                </a:lnTo>
                <a:lnTo>
                  <a:pt x="78612" y="9525"/>
                </a:lnTo>
                <a:lnTo>
                  <a:pt x="75183" y="0"/>
                </a:lnTo>
                <a:close/>
              </a:path>
            </a:pathLst>
          </a:custGeom>
          <a:solidFill>
            <a:srgbClr val="000000"/>
          </a:solidFill>
        </p:spPr>
        <p:txBody>
          <a:bodyPr wrap="square" lIns="0" tIns="0" rIns="0" bIns="0" rtlCol="0"/>
          <a:lstStyle/>
          <a:p>
            <a:endParaRPr/>
          </a:p>
        </p:txBody>
      </p:sp>
      <p:sp>
        <p:nvSpPr>
          <p:cNvPr id="9" name="object 9"/>
          <p:cNvSpPr/>
          <p:nvPr/>
        </p:nvSpPr>
        <p:spPr>
          <a:xfrm>
            <a:off x="3958849" y="3819016"/>
            <a:ext cx="1703705" cy="307975"/>
          </a:xfrm>
          <a:custGeom>
            <a:avLst/>
            <a:gdLst/>
            <a:ahLst/>
            <a:cxnLst/>
            <a:rect l="l" t="t" r="r" b="b"/>
            <a:pathLst>
              <a:path w="1703704" h="307975">
                <a:moveTo>
                  <a:pt x="1622546" y="0"/>
                </a:moveTo>
                <a:lnTo>
                  <a:pt x="1619498" y="10159"/>
                </a:lnTo>
                <a:lnTo>
                  <a:pt x="1633567" y="17522"/>
                </a:lnTo>
                <a:lnTo>
                  <a:pt x="1645850" y="28193"/>
                </a:lnTo>
                <a:lnTo>
                  <a:pt x="1671724" y="79680"/>
                </a:lnTo>
                <a:lnTo>
                  <a:pt x="1679483" y="126821"/>
                </a:lnTo>
                <a:lnTo>
                  <a:pt x="1680458" y="153796"/>
                </a:lnTo>
                <a:lnTo>
                  <a:pt x="1679483" y="180754"/>
                </a:lnTo>
                <a:lnTo>
                  <a:pt x="1671724" y="227859"/>
                </a:lnTo>
                <a:lnTo>
                  <a:pt x="1656324" y="265320"/>
                </a:lnTo>
                <a:lnTo>
                  <a:pt x="1619498" y="297306"/>
                </a:lnTo>
                <a:lnTo>
                  <a:pt x="1622546" y="307466"/>
                </a:lnTo>
                <a:lnTo>
                  <a:pt x="1656883" y="289147"/>
                </a:lnTo>
                <a:lnTo>
                  <a:pt x="1682363" y="254634"/>
                </a:lnTo>
                <a:lnTo>
                  <a:pt x="1698079" y="208057"/>
                </a:lnTo>
                <a:lnTo>
                  <a:pt x="1703318" y="153669"/>
                </a:lnTo>
                <a:lnTo>
                  <a:pt x="1702008" y="125519"/>
                </a:lnTo>
                <a:lnTo>
                  <a:pt x="1691530" y="75124"/>
                </a:lnTo>
                <a:lnTo>
                  <a:pt x="1670712" y="33522"/>
                </a:lnTo>
                <a:lnTo>
                  <a:pt x="1640840" y="7094"/>
                </a:lnTo>
                <a:lnTo>
                  <a:pt x="1622546" y="0"/>
                </a:lnTo>
                <a:close/>
              </a:path>
              <a:path w="1703704" h="307975">
                <a:moveTo>
                  <a:pt x="80766" y="0"/>
                </a:moveTo>
                <a:lnTo>
                  <a:pt x="46491" y="18272"/>
                </a:lnTo>
                <a:lnTo>
                  <a:pt x="21076" y="52831"/>
                </a:lnTo>
                <a:lnTo>
                  <a:pt x="5248" y="99345"/>
                </a:lnTo>
                <a:lnTo>
                  <a:pt x="0" y="153796"/>
                </a:lnTo>
                <a:lnTo>
                  <a:pt x="1305" y="181840"/>
                </a:lnTo>
                <a:lnTo>
                  <a:pt x="11834" y="232322"/>
                </a:lnTo>
                <a:lnTo>
                  <a:pt x="32670" y="273927"/>
                </a:lnTo>
                <a:lnTo>
                  <a:pt x="62527" y="300319"/>
                </a:lnTo>
                <a:lnTo>
                  <a:pt x="80766" y="307466"/>
                </a:lnTo>
                <a:lnTo>
                  <a:pt x="83941" y="297306"/>
                </a:lnTo>
                <a:lnTo>
                  <a:pt x="69798" y="289946"/>
                </a:lnTo>
                <a:lnTo>
                  <a:pt x="57477" y="279288"/>
                </a:lnTo>
                <a:lnTo>
                  <a:pt x="31587" y="227859"/>
                </a:lnTo>
                <a:lnTo>
                  <a:pt x="23828" y="180754"/>
                </a:lnTo>
                <a:lnTo>
                  <a:pt x="22858" y="153669"/>
                </a:lnTo>
                <a:lnTo>
                  <a:pt x="23828" y="126821"/>
                </a:lnTo>
                <a:lnTo>
                  <a:pt x="31587" y="79680"/>
                </a:lnTo>
                <a:lnTo>
                  <a:pt x="46990" y="42199"/>
                </a:lnTo>
                <a:lnTo>
                  <a:pt x="83941" y="10159"/>
                </a:lnTo>
                <a:lnTo>
                  <a:pt x="80766" y="0"/>
                </a:lnTo>
                <a:close/>
              </a:path>
            </a:pathLst>
          </a:custGeom>
          <a:solidFill>
            <a:srgbClr val="000000"/>
          </a:solidFill>
        </p:spPr>
        <p:txBody>
          <a:bodyPr wrap="square" lIns="0" tIns="0" rIns="0" bIns="0" rtlCol="0"/>
          <a:lstStyle/>
          <a:p>
            <a:endParaRPr/>
          </a:p>
        </p:txBody>
      </p:sp>
      <p:sp>
        <p:nvSpPr>
          <p:cNvPr id="10" name="object 10"/>
          <p:cNvSpPr/>
          <p:nvPr/>
        </p:nvSpPr>
        <p:spPr>
          <a:xfrm>
            <a:off x="4073144" y="3855211"/>
            <a:ext cx="1083945" cy="236220"/>
          </a:xfrm>
          <a:custGeom>
            <a:avLst/>
            <a:gdLst/>
            <a:ahLst/>
            <a:cxnLst/>
            <a:rect l="l" t="t" r="r" b="b"/>
            <a:pathLst>
              <a:path w="1083945" h="236220">
                <a:moveTo>
                  <a:pt x="1008379" y="0"/>
                </a:moveTo>
                <a:lnTo>
                  <a:pt x="1004951" y="9525"/>
                </a:lnTo>
                <a:lnTo>
                  <a:pt x="1018591" y="15430"/>
                </a:lnTo>
                <a:lnTo>
                  <a:pt x="1030350" y="23622"/>
                </a:lnTo>
                <a:lnTo>
                  <a:pt x="1054205" y="61652"/>
                </a:lnTo>
                <a:lnTo>
                  <a:pt x="1061973" y="116712"/>
                </a:lnTo>
                <a:lnTo>
                  <a:pt x="1061112" y="137477"/>
                </a:lnTo>
                <a:lnTo>
                  <a:pt x="1048003" y="188340"/>
                </a:lnTo>
                <a:lnTo>
                  <a:pt x="1018786" y="220237"/>
                </a:lnTo>
                <a:lnTo>
                  <a:pt x="1005331" y="226187"/>
                </a:lnTo>
                <a:lnTo>
                  <a:pt x="1008379" y="235712"/>
                </a:lnTo>
                <a:lnTo>
                  <a:pt x="1053367" y="208994"/>
                </a:lnTo>
                <a:lnTo>
                  <a:pt x="1078706" y="159591"/>
                </a:lnTo>
                <a:lnTo>
                  <a:pt x="1083564" y="117856"/>
                </a:lnTo>
                <a:lnTo>
                  <a:pt x="1082347" y="96281"/>
                </a:lnTo>
                <a:lnTo>
                  <a:pt x="1072580" y="57991"/>
                </a:lnTo>
                <a:lnTo>
                  <a:pt x="1040383" y="15112"/>
                </a:lnTo>
                <a:lnTo>
                  <a:pt x="1025429" y="6163"/>
                </a:lnTo>
                <a:lnTo>
                  <a:pt x="1008379" y="0"/>
                </a:lnTo>
                <a:close/>
              </a:path>
              <a:path w="1083945" h="236220">
                <a:moveTo>
                  <a:pt x="75183" y="0"/>
                </a:moveTo>
                <a:lnTo>
                  <a:pt x="30214" y="26824"/>
                </a:lnTo>
                <a:lnTo>
                  <a:pt x="4857" y="76327"/>
                </a:lnTo>
                <a:lnTo>
                  <a:pt x="0" y="117856"/>
                </a:lnTo>
                <a:lnTo>
                  <a:pt x="1214" y="139574"/>
                </a:lnTo>
                <a:lnTo>
                  <a:pt x="10929" y="177917"/>
                </a:lnTo>
                <a:lnTo>
                  <a:pt x="43068" y="220662"/>
                </a:lnTo>
                <a:lnTo>
                  <a:pt x="75183" y="235712"/>
                </a:lnTo>
                <a:lnTo>
                  <a:pt x="78231" y="226187"/>
                </a:lnTo>
                <a:lnTo>
                  <a:pt x="64775" y="220237"/>
                </a:lnTo>
                <a:lnTo>
                  <a:pt x="53165" y="211931"/>
                </a:lnTo>
                <a:lnTo>
                  <a:pt x="29338" y="173291"/>
                </a:lnTo>
                <a:lnTo>
                  <a:pt x="21462" y="116712"/>
                </a:lnTo>
                <a:lnTo>
                  <a:pt x="22342" y="96565"/>
                </a:lnTo>
                <a:lnTo>
                  <a:pt x="35432" y="46862"/>
                </a:lnTo>
                <a:lnTo>
                  <a:pt x="64990" y="15430"/>
                </a:lnTo>
                <a:lnTo>
                  <a:pt x="78612" y="9525"/>
                </a:lnTo>
                <a:lnTo>
                  <a:pt x="75183" y="0"/>
                </a:lnTo>
                <a:close/>
              </a:path>
            </a:pathLst>
          </a:custGeom>
          <a:solidFill>
            <a:srgbClr val="000000"/>
          </a:solidFill>
        </p:spPr>
        <p:txBody>
          <a:bodyPr wrap="square" lIns="0" tIns="0" rIns="0" bIns="0" rtlCol="0"/>
          <a:lstStyle/>
          <a:p>
            <a:endParaRPr/>
          </a:p>
        </p:txBody>
      </p:sp>
      <p:sp>
        <p:nvSpPr>
          <p:cNvPr id="11" name="object 11"/>
          <p:cNvSpPr txBox="1"/>
          <p:nvPr/>
        </p:nvSpPr>
        <p:spPr>
          <a:xfrm>
            <a:off x="2590038" y="3779265"/>
            <a:ext cx="3021330" cy="330835"/>
          </a:xfrm>
          <a:prstGeom prst="rect">
            <a:avLst/>
          </a:prstGeom>
        </p:spPr>
        <p:txBody>
          <a:bodyPr vert="horz" wrap="square" lIns="0" tIns="12700" rIns="0" bIns="0" rtlCol="0">
            <a:spAutoFit/>
          </a:bodyPr>
          <a:lstStyle/>
          <a:p>
            <a:pPr marL="63500">
              <a:lnSpc>
                <a:spcPct val="100000"/>
              </a:lnSpc>
              <a:spcBef>
                <a:spcPts val="100"/>
              </a:spcBef>
              <a:tabLst>
                <a:tab pos="1098550" algn="l"/>
                <a:tab pos="1565910" algn="l"/>
              </a:tabLst>
            </a:pPr>
            <a:r>
              <a:rPr sz="2000" dirty="0">
                <a:latin typeface="Cambria Math"/>
                <a:cs typeface="Cambria Math"/>
              </a:rPr>
              <a:t>𝐗</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45" dirty="0">
                <a:latin typeface="Cambria Math"/>
                <a:cs typeface="Cambria Math"/>
              </a:rPr>
              <a:t>𝐏</a:t>
            </a:r>
            <a:r>
              <a:rPr sz="2175" spc="-67" baseline="-15325" dirty="0">
                <a:latin typeface="Cambria Math"/>
                <a:cs typeface="Cambria Math"/>
              </a:rPr>
              <a:t>𝐃𝐇	</a:t>
            </a:r>
            <a:r>
              <a:rPr sz="2000" dirty="0">
                <a:latin typeface="Cambria Math"/>
                <a:cs typeface="Cambria Math"/>
              </a:rPr>
              <a:t>+	𝟏𝟎𝟎 − 𝐗</a:t>
            </a:r>
            <a:r>
              <a:rPr sz="2000" spc="325" dirty="0">
                <a:latin typeface="Cambria Math"/>
                <a:cs typeface="Cambria Math"/>
              </a:rPr>
              <a:t> </a:t>
            </a:r>
            <a:r>
              <a:rPr sz="2000" spc="-45" dirty="0">
                <a:latin typeface="Cambria Math"/>
                <a:cs typeface="Cambria Math"/>
              </a:rPr>
              <a:t>𝐏</a:t>
            </a:r>
            <a:r>
              <a:rPr sz="2175" spc="-67" baseline="-15325" dirty="0">
                <a:latin typeface="Cambria Math"/>
                <a:cs typeface="Cambria Math"/>
              </a:rPr>
              <a:t>𝐃𝐋</a:t>
            </a:r>
            <a:endParaRPr sz="2175" baseline="-15325">
              <a:latin typeface="Cambria Math"/>
              <a:cs typeface="Cambria Math"/>
            </a:endParaRPr>
          </a:p>
        </p:txBody>
      </p:sp>
      <p:sp>
        <p:nvSpPr>
          <p:cNvPr id="12" name="object 12"/>
          <p:cNvSpPr txBox="1"/>
          <p:nvPr/>
        </p:nvSpPr>
        <p:spPr>
          <a:xfrm>
            <a:off x="3874134" y="4143502"/>
            <a:ext cx="48260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𝟏𝟎𝟎</a:t>
            </a:r>
            <a:endParaRPr sz="2000">
              <a:latin typeface="Cambria Math"/>
              <a:cs typeface="Cambria Math"/>
            </a:endParaRPr>
          </a:p>
        </p:txBody>
      </p:sp>
      <p:sp>
        <p:nvSpPr>
          <p:cNvPr id="13" name="object 13"/>
          <p:cNvSpPr txBox="1"/>
          <p:nvPr/>
        </p:nvSpPr>
        <p:spPr>
          <a:xfrm>
            <a:off x="40640" y="4382770"/>
            <a:ext cx="7489825" cy="2160270"/>
          </a:xfrm>
          <a:prstGeom prst="rect">
            <a:avLst/>
          </a:prstGeom>
        </p:spPr>
        <p:txBody>
          <a:bodyPr vert="horz" wrap="square" lIns="0" tIns="12700" rIns="0" bIns="0" rtlCol="0">
            <a:spAutoFit/>
          </a:bodyPr>
          <a:lstStyle/>
          <a:p>
            <a:pPr marL="393700" indent="-342900">
              <a:lnSpc>
                <a:spcPct val="100000"/>
              </a:lnSpc>
              <a:spcBef>
                <a:spcPts val="100"/>
              </a:spcBef>
              <a:buFont typeface="Arial"/>
              <a:buChar char="•"/>
              <a:tabLst>
                <a:tab pos="393065" algn="l"/>
                <a:tab pos="393700" algn="l"/>
              </a:tabLst>
            </a:pPr>
            <a:r>
              <a:rPr sz="2000" spc="-5" dirty="0">
                <a:latin typeface="Calibri"/>
                <a:cs typeface="Calibri"/>
              </a:rPr>
              <a:t>Find </a:t>
            </a:r>
            <a:r>
              <a:rPr sz="2000" dirty="0">
                <a:latin typeface="Calibri"/>
                <a:cs typeface="Calibri"/>
              </a:rPr>
              <a:t>the </a:t>
            </a:r>
            <a:r>
              <a:rPr sz="2000" spc="-20" dirty="0">
                <a:latin typeface="Calibri"/>
                <a:cs typeface="Calibri"/>
              </a:rPr>
              <a:t>average </a:t>
            </a:r>
            <a:r>
              <a:rPr sz="2000" spc="-10" dirty="0">
                <a:latin typeface="Calibri"/>
                <a:cs typeface="Calibri"/>
              </a:rPr>
              <a:t>power dissipated </a:t>
            </a:r>
            <a:r>
              <a:rPr sz="2000" spc="-15" dirty="0">
                <a:latin typeface="Calibri"/>
                <a:cs typeface="Calibri"/>
              </a:rPr>
              <a:t>for </a:t>
            </a:r>
            <a:r>
              <a:rPr sz="2000" dirty="0">
                <a:latin typeface="Calibri"/>
                <a:cs typeface="Calibri"/>
              </a:rPr>
              <a:t>a </a:t>
            </a:r>
            <a:r>
              <a:rPr sz="2000" spc="-5" dirty="0">
                <a:latin typeface="Calibri"/>
                <a:cs typeface="Calibri"/>
              </a:rPr>
              <a:t>NAND </a:t>
            </a:r>
            <a:r>
              <a:rPr sz="2000" spc="-20" dirty="0">
                <a:latin typeface="Calibri"/>
                <a:cs typeface="Calibri"/>
              </a:rPr>
              <a:t>gate </a:t>
            </a:r>
            <a:r>
              <a:rPr sz="2000" spc="-5" dirty="0">
                <a:latin typeface="Calibri"/>
                <a:cs typeface="Calibri"/>
              </a:rPr>
              <a:t>with </a:t>
            </a:r>
            <a:r>
              <a:rPr sz="2000" spc="10" dirty="0">
                <a:latin typeface="Cambria Math"/>
                <a:cs typeface="Cambria Math"/>
              </a:rPr>
              <a:t>V</a:t>
            </a:r>
            <a:r>
              <a:rPr sz="2175" spc="15" baseline="-15325" dirty="0">
                <a:latin typeface="Cambria Math"/>
                <a:cs typeface="Cambria Math"/>
              </a:rPr>
              <a:t>CC </a:t>
            </a:r>
            <a:r>
              <a:rPr sz="2000" dirty="0">
                <a:latin typeface="Cambria Math"/>
                <a:cs typeface="Cambria Math"/>
              </a:rPr>
              <a:t>= 5V</a:t>
            </a:r>
            <a:r>
              <a:rPr sz="2000" dirty="0">
                <a:latin typeface="Calibri"/>
                <a:cs typeface="Calibri"/>
              </a:rPr>
              <a:t>,</a:t>
            </a:r>
            <a:endParaRPr sz="2000">
              <a:latin typeface="Calibri"/>
              <a:cs typeface="Calibri"/>
            </a:endParaRPr>
          </a:p>
          <a:p>
            <a:pPr marL="393700">
              <a:lnSpc>
                <a:spcPct val="100000"/>
              </a:lnSpc>
            </a:pPr>
            <a:r>
              <a:rPr sz="2000" spc="80" dirty="0">
                <a:latin typeface="Cambria Math"/>
                <a:cs typeface="Cambria Math"/>
              </a:rPr>
              <a:t>I</a:t>
            </a:r>
            <a:r>
              <a:rPr sz="2175" spc="120" baseline="-15325" dirty="0">
                <a:latin typeface="Cambria Math"/>
                <a:cs typeface="Cambria Math"/>
              </a:rPr>
              <a:t>CCH </a:t>
            </a:r>
            <a:r>
              <a:rPr sz="2000" dirty="0">
                <a:latin typeface="Cambria Math"/>
                <a:cs typeface="Cambria Math"/>
              </a:rPr>
              <a:t>= </a:t>
            </a:r>
            <a:r>
              <a:rPr sz="2000" spc="-5" dirty="0">
                <a:latin typeface="Cambria Math"/>
                <a:cs typeface="Cambria Math"/>
              </a:rPr>
              <a:t>4mA </a:t>
            </a:r>
            <a:r>
              <a:rPr sz="2000" dirty="0">
                <a:latin typeface="Calibri"/>
                <a:cs typeface="Calibri"/>
              </a:rPr>
              <a:t>and </a:t>
            </a:r>
            <a:r>
              <a:rPr sz="2000" spc="75" dirty="0">
                <a:latin typeface="Cambria Math"/>
                <a:cs typeface="Cambria Math"/>
              </a:rPr>
              <a:t>I</a:t>
            </a:r>
            <a:r>
              <a:rPr sz="2175" spc="112" baseline="-15325" dirty="0">
                <a:latin typeface="Cambria Math"/>
                <a:cs typeface="Cambria Math"/>
              </a:rPr>
              <a:t>CCL </a:t>
            </a:r>
            <a:r>
              <a:rPr sz="2000" dirty="0">
                <a:latin typeface="Cambria Math"/>
                <a:cs typeface="Cambria Math"/>
              </a:rPr>
              <a:t>= </a:t>
            </a:r>
            <a:r>
              <a:rPr sz="2000" spc="-5" dirty="0">
                <a:latin typeface="Cambria Math"/>
                <a:cs typeface="Cambria Math"/>
              </a:rPr>
              <a:t>2mA </a:t>
            </a:r>
            <a:r>
              <a:rPr sz="2000" spc="-5" dirty="0">
                <a:latin typeface="Calibri"/>
                <a:cs typeface="Calibri"/>
              </a:rPr>
              <a:t>when </a:t>
            </a:r>
            <a:r>
              <a:rPr sz="2000" dirty="0">
                <a:latin typeface="Calibri"/>
                <a:cs typeface="Calibri"/>
              </a:rPr>
              <a:t>the </a:t>
            </a:r>
            <a:r>
              <a:rPr sz="2000" spc="-5" dirty="0">
                <a:latin typeface="Calibri"/>
                <a:cs typeface="Calibri"/>
              </a:rPr>
              <a:t>duty cycle</a:t>
            </a:r>
            <a:r>
              <a:rPr sz="2000" spc="-90" dirty="0">
                <a:latin typeface="Calibri"/>
                <a:cs typeface="Calibri"/>
              </a:rPr>
              <a:t> </a:t>
            </a:r>
            <a:r>
              <a:rPr sz="2000" spc="-5" dirty="0">
                <a:latin typeface="Calibri"/>
                <a:cs typeface="Calibri"/>
              </a:rPr>
              <a:t>is:</a:t>
            </a:r>
            <a:endParaRPr sz="2000">
              <a:latin typeface="Calibri"/>
              <a:cs typeface="Calibri"/>
            </a:endParaRPr>
          </a:p>
          <a:p>
            <a:pPr marL="508000">
              <a:lnSpc>
                <a:spcPct val="100000"/>
              </a:lnSpc>
              <a:spcBef>
                <a:spcPts val="5"/>
              </a:spcBef>
              <a:tabLst>
                <a:tab pos="964565" algn="l"/>
              </a:tabLst>
            </a:pPr>
            <a:r>
              <a:rPr sz="2000" dirty="0">
                <a:latin typeface="Cambria Math"/>
                <a:cs typeface="Cambria Math"/>
              </a:rPr>
              <a:t>a)	</a:t>
            </a:r>
            <a:r>
              <a:rPr sz="2000" spc="-5" dirty="0">
                <a:latin typeface="Cambria Math"/>
                <a:cs typeface="Cambria Math"/>
              </a:rPr>
              <a:t>40%</a:t>
            </a:r>
            <a:endParaRPr sz="2000">
              <a:latin typeface="Cambria Math"/>
              <a:cs typeface="Cambria Math"/>
            </a:endParaRPr>
          </a:p>
          <a:p>
            <a:pPr marL="508000">
              <a:lnSpc>
                <a:spcPct val="100000"/>
              </a:lnSpc>
              <a:tabLst>
                <a:tab pos="964565" algn="l"/>
              </a:tabLst>
            </a:pPr>
            <a:r>
              <a:rPr sz="2000" dirty="0">
                <a:latin typeface="Calibri"/>
                <a:cs typeface="Calibri"/>
              </a:rPr>
              <a:t>b)	75%</a:t>
            </a:r>
            <a:endParaRPr sz="2000">
              <a:latin typeface="Calibri"/>
              <a:cs typeface="Calibri"/>
            </a:endParaRPr>
          </a:p>
          <a:p>
            <a:pPr marL="508000">
              <a:lnSpc>
                <a:spcPct val="100000"/>
              </a:lnSpc>
              <a:tabLst>
                <a:tab pos="964565" algn="l"/>
              </a:tabLst>
            </a:pPr>
            <a:r>
              <a:rPr sz="2000" dirty="0">
                <a:latin typeface="Calibri"/>
                <a:cs typeface="Calibri"/>
              </a:rPr>
              <a:t>c)	100%</a:t>
            </a:r>
            <a:endParaRPr sz="2000">
              <a:latin typeface="Calibri"/>
              <a:cs typeface="Calibri"/>
            </a:endParaRPr>
          </a:p>
          <a:p>
            <a:pPr marL="508000">
              <a:lnSpc>
                <a:spcPct val="100000"/>
              </a:lnSpc>
              <a:tabLst>
                <a:tab pos="964565" algn="l"/>
              </a:tabLst>
            </a:pPr>
            <a:r>
              <a:rPr sz="2000" dirty="0">
                <a:latin typeface="Calibri"/>
                <a:cs typeface="Calibri"/>
              </a:rPr>
              <a:t>d)	</a:t>
            </a:r>
            <a:r>
              <a:rPr sz="2000" spc="5" dirty="0">
                <a:latin typeface="Calibri"/>
                <a:cs typeface="Calibri"/>
              </a:rPr>
              <a:t>0%</a:t>
            </a:r>
            <a:endParaRPr sz="2000">
              <a:latin typeface="Calibri"/>
              <a:cs typeface="Calibri"/>
            </a:endParaRPr>
          </a:p>
          <a:p>
            <a:pPr marL="508000">
              <a:lnSpc>
                <a:spcPct val="100000"/>
              </a:lnSpc>
              <a:spcBef>
                <a:spcPts val="5"/>
              </a:spcBef>
              <a:tabLst>
                <a:tab pos="964565" algn="l"/>
              </a:tabLst>
            </a:pPr>
            <a:r>
              <a:rPr sz="2000" spc="-5" dirty="0">
                <a:latin typeface="Calibri"/>
                <a:cs typeface="Calibri"/>
              </a:rPr>
              <a:t>e)	</a:t>
            </a:r>
            <a:r>
              <a:rPr sz="2000" dirty="0">
                <a:latin typeface="Calibri"/>
                <a:cs typeface="Calibri"/>
              </a:rPr>
              <a:t>25%</a:t>
            </a:r>
            <a:endParaRPr sz="20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807"/>
            <a:ext cx="7061834" cy="514350"/>
          </a:xfrm>
          <a:prstGeom prst="rect">
            <a:avLst/>
          </a:prstGeom>
        </p:spPr>
        <p:txBody>
          <a:bodyPr vert="horz" wrap="square" lIns="0" tIns="13335" rIns="0" bIns="0" rtlCol="0">
            <a:spAutoFit/>
          </a:bodyPr>
          <a:lstStyle/>
          <a:p>
            <a:pPr marL="12700">
              <a:lnSpc>
                <a:spcPct val="100000"/>
              </a:lnSpc>
              <a:spcBef>
                <a:spcPts val="105"/>
              </a:spcBef>
            </a:pPr>
            <a:r>
              <a:rPr spc="-10" dirty="0"/>
              <a:t>Performance </a:t>
            </a:r>
            <a:r>
              <a:rPr spc="-25" dirty="0"/>
              <a:t>Parameters </a:t>
            </a:r>
            <a:r>
              <a:rPr dirty="0"/>
              <a:t>of Logic</a:t>
            </a:r>
            <a:r>
              <a:rPr spc="-55" dirty="0"/>
              <a:t> </a:t>
            </a:r>
            <a:r>
              <a:rPr spc="-10" dirty="0"/>
              <a:t>Families</a:t>
            </a:r>
          </a:p>
        </p:txBody>
      </p:sp>
      <p:sp>
        <p:nvSpPr>
          <p:cNvPr id="3" name="object 3"/>
          <p:cNvSpPr txBox="1"/>
          <p:nvPr/>
        </p:nvSpPr>
        <p:spPr>
          <a:xfrm>
            <a:off x="78739" y="597865"/>
            <a:ext cx="11904980" cy="1123315"/>
          </a:xfrm>
          <a:prstGeom prst="rect">
            <a:avLst/>
          </a:prstGeom>
        </p:spPr>
        <p:txBody>
          <a:bodyPr vert="horz" wrap="square" lIns="0" tIns="12700" rIns="0" bIns="0" rtlCol="0">
            <a:spAutoFit/>
          </a:bodyPr>
          <a:lstStyle/>
          <a:p>
            <a:pPr marL="12700" marR="5080" algn="just">
              <a:lnSpc>
                <a:spcPct val="100000"/>
              </a:lnSpc>
              <a:spcBef>
                <a:spcPts val="100"/>
              </a:spcBef>
            </a:pPr>
            <a:r>
              <a:rPr sz="2400" b="1" dirty="0">
                <a:latin typeface="Calibri"/>
                <a:cs typeface="Calibri"/>
              </a:rPr>
              <a:t>Speed </a:t>
            </a:r>
            <a:r>
              <a:rPr sz="2400" b="1" spc="-15" dirty="0">
                <a:latin typeface="Calibri"/>
                <a:cs typeface="Calibri"/>
              </a:rPr>
              <a:t>Power </a:t>
            </a:r>
            <a:r>
              <a:rPr sz="2400" b="1" spc="-10" dirty="0">
                <a:latin typeface="Calibri"/>
                <a:cs typeface="Calibri"/>
              </a:rPr>
              <a:t>Product: </a:t>
            </a:r>
            <a:r>
              <a:rPr sz="2400" spc="-5" dirty="0">
                <a:latin typeface="Calibri"/>
                <a:cs typeface="Calibri"/>
              </a:rPr>
              <a:t>It </a:t>
            </a:r>
            <a:r>
              <a:rPr sz="2400" dirty="0">
                <a:latin typeface="Calibri"/>
                <a:cs typeface="Calibri"/>
              </a:rPr>
              <a:t>is a </a:t>
            </a:r>
            <a:r>
              <a:rPr sz="2400" spc="-5" dirty="0">
                <a:latin typeface="Calibri"/>
                <a:cs typeface="Calibri"/>
              </a:rPr>
              <a:t>very </a:t>
            </a:r>
            <a:r>
              <a:rPr sz="2400" spc="-10" dirty="0">
                <a:latin typeface="Calibri"/>
                <a:cs typeface="Calibri"/>
              </a:rPr>
              <a:t>important </a:t>
            </a:r>
            <a:r>
              <a:rPr sz="2400" spc="-15" dirty="0">
                <a:latin typeface="Calibri"/>
                <a:cs typeface="Calibri"/>
              </a:rPr>
              <a:t>parameter </a:t>
            </a:r>
            <a:r>
              <a:rPr sz="2400" spc="-5" dirty="0">
                <a:latin typeface="Calibri"/>
                <a:cs typeface="Calibri"/>
              </a:rPr>
              <a:t>of </a:t>
            </a:r>
            <a:r>
              <a:rPr sz="2400" spc="-10" dirty="0">
                <a:latin typeface="Calibri"/>
                <a:cs typeface="Calibri"/>
              </a:rPr>
              <a:t>comparison </a:t>
            </a:r>
            <a:r>
              <a:rPr sz="2400" spc="-20" dirty="0">
                <a:latin typeface="Calibri"/>
                <a:cs typeface="Calibri"/>
              </a:rPr>
              <a:t>for </a:t>
            </a:r>
            <a:r>
              <a:rPr sz="2400" spc="-5" dirty="0">
                <a:latin typeface="Calibri"/>
                <a:cs typeface="Calibri"/>
              </a:rPr>
              <a:t>logic </a:t>
            </a:r>
            <a:r>
              <a:rPr sz="2400" spc="-10" dirty="0">
                <a:latin typeface="Calibri"/>
                <a:cs typeface="Calibri"/>
              </a:rPr>
              <a:t>circuit where  </a:t>
            </a:r>
            <a:r>
              <a:rPr sz="2400" spc="-5" dirty="0">
                <a:latin typeface="Calibri"/>
                <a:cs typeface="Calibri"/>
              </a:rPr>
              <a:t>both </a:t>
            </a:r>
            <a:r>
              <a:rPr sz="2400" spc="-10" dirty="0">
                <a:latin typeface="Calibri"/>
                <a:cs typeface="Calibri"/>
              </a:rPr>
              <a:t>power dissipation </a:t>
            </a:r>
            <a:r>
              <a:rPr sz="2400" dirty="0">
                <a:latin typeface="Calibri"/>
                <a:cs typeface="Calibri"/>
              </a:rPr>
              <a:t>and </a:t>
            </a:r>
            <a:r>
              <a:rPr sz="2400" spc="-15" dirty="0">
                <a:latin typeface="Calibri"/>
                <a:cs typeface="Calibri"/>
              </a:rPr>
              <a:t>propagation delay are </a:t>
            </a:r>
            <a:r>
              <a:rPr sz="2400" spc="-10" dirty="0">
                <a:latin typeface="Calibri"/>
                <a:cs typeface="Calibri"/>
              </a:rPr>
              <a:t>together </a:t>
            </a:r>
            <a:r>
              <a:rPr sz="2400" spc="-5" dirty="0">
                <a:latin typeface="Calibri"/>
                <a:cs typeface="Calibri"/>
              </a:rPr>
              <a:t>needed </a:t>
            </a:r>
            <a:r>
              <a:rPr sz="2400" spc="-15" dirty="0">
                <a:latin typeface="Calibri"/>
                <a:cs typeface="Calibri"/>
              </a:rPr>
              <a:t>to </a:t>
            </a:r>
            <a:r>
              <a:rPr sz="2400" spc="-5" dirty="0">
                <a:latin typeface="Calibri"/>
                <a:cs typeface="Calibri"/>
              </a:rPr>
              <a:t>be </a:t>
            </a:r>
            <a:r>
              <a:rPr sz="2400" spc="-10" dirty="0">
                <a:latin typeface="Calibri"/>
                <a:cs typeface="Calibri"/>
              </a:rPr>
              <a:t>considered. </a:t>
            </a:r>
            <a:r>
              <a:rPr sz="2400" spc="-5" dirty="0">
                <a:latin typeface="Calibri"/>
                <a:cs typeface="Calibri"/>
              </a:rPr>
              <a:t>The </a:t>
            </a:r>
            <a:r>
              <a:rPr sz="2400" dirty="0">
                <a:latin typeface="Calibri"/>
                <a:cs typeface="Calibri"/>
              </a:rPr>
              <a:t>speed  </a:t>
            </a:r>
            <a:r>
              <a:rPr sz="2400" spc="-10" dirty="0">
                <a:latin typeface="Calibri"/>
                <a:cs typeface="Calibri"/>
              </a:rPr>
              <a:t>power product </a:t>
            </a:r>
            <a:r>
              <a:rPr sz="2400" dirty="0">
                <a:latin typeface="Calibri"/>
                <a:cs typeface="Calibri"/>
              </a:rPr>
              <a:t>and its </a:t>
            </a:r>
            <a:r>
              <a:rPr sz="2400" spc="-5" dirty="0">
                <a:latin typeface="Calibri"/>
                <a:cs typeface="Calibri"/>
              </a:rPr>
              <a:t>significance </a:t>
            </a:r>
            <a:r>
              <a:rPr sz="2400" spc="-10" dirty="0">
                <a:latin typeface="Calibri"/>
                <a:cs typeface="Calibri"/>
              </a:rPr>
              <a:t>can </a:t>
            </a:r>
            <a:r>
              <a:rPr sz="2400" spc="-5" dirty="0">
                <a:latin typeface="Calibri"/>
                <a:cs typeface="Calibri"/>
              </a:rPr>
              <a:t>be </a:t>
            </a:r>
            <a:r>
              <a:rPr sz="2400" spc="-15" dirty="0">
                <a:latin typeface="Calibri"/>
                <a:cs typeface="Calibri"/>
              </a:rPr>
              <a:t>understood from </a:t>
            </a:r>
            <a:r>
              <a:rPr sz="2400" dirty="0">
                <a:latin typeface="Calibri"/>
                <a:cs typeface="Calibri"/>
              </a:rPr>
              <a:t>the </a:t>
            </a:r>
            <a:r>
              <a:rPr sz="2400" spc="-10" dirty="0">
                <a:latin typeface="Calibri"/>
                <a:cs typeface="Calibri"/>
              </a:rPr>
              <a:t>following</a:t>
            </a:r>
            <a:r>
              <a:rPr sz="2400" spc="-5" dirty="0">
                <a:latin typeface="Calibri"/>
                <a:cs typeface="Calibri"/>
              </a:rPr>
              <a:t> equation:</a:t>
            </a:r>
            <a:endParaRPr sz="2400">
              <a:latin typeface="Calibri"/>
              <a:cs typeface="Calibri"/>
            </a:endParaRPr>
          </a:p>
        </p:txBody>
      </p:sp>
      <p:sp>
        <p:nvSpPr>
          <p:cNvPr id="4" name="object 4"/>
          <p:cNvSpPr txBox="1"/>
          <p:nvPr/>
        </p:nvSpPr>
        <p:spPr>
          <a:xfrm>
            <a:off x="5352415" y="2036775"/>
            <a:ext cx="186055" cy="293370"/>
          </a:xfrm>
          <a:prstGeom prst="rect">
            <a:avLst/>
          </a:prstGeom>
        </p:spPr>
        <p:txBody>
          <a:bodyPr vert="horz" wrap="square" lIns="0" tIns="13335" rIns="0" bIns="0" rtlCol="0">
            <a:spAutoFit/>
          </a:bodyPr>
          <a:lstStyle/>
          <a:p>
            <a:pPr marL="12700">
              <a:lnSpc>
                <a:spcPct val="100000"/>
              </a:lnSpc>
              <a:spcBef>
                <a:spcPts val="105"/>
              </a:spcBef>
            </a:pPr>
            <a:r>
              <a:rPr sz="1750" dirty="0">
                <a:latin typeface="Cambria Math"/>
                <a:cs typeface="Cambria Math"/>
              </a:rPr>
              <a:t>𝐃</a:t>
            </a:r>
            <a:endParaRPr sz="1750">
              <a:latin typeface="Cambria Math"/>
              <a:cs typeface="Cambria Math"/>
            </a:endParaRPr>
          </a:p>
        </p:txBody>
      </p:sp>
      <p:sp>
        <p:nvSpPr>
          <p:cNvPr id="5" name="object 5"/>
          <p:cNvSpPr/>
          <p:nvPr/>
        </p:nvSpPr>
        <p:spPr>
          <a:xfrm>
            <a:off x="5934455" y="2123313"/>
            <a:ext cx="931544" cy="0"/>
          </a:xfrm>
          <a:custGeom>
            <a:avLst/>
            <a:gdLst/>
            <a:ahLst/>
            <a:cxnLst/>
            <a:rect l="l" t="t" r="r" b="b"/>
            <a:pathLst>
              <a:path w="931545">
                <a:moveTo>
                  <a:pt x="0" y="0"/>
                </a:moveTo>
                <a:lnTo>
                  <a:pt x="931163" y="0"/>
                </a:lnTo>
              </a:path>
            </a:pathLst>
          </a:custGeom>
          <a:ln w="19812">
            <a:solidFill>
              <a:srgbClr val="000000"/>
            </a:solidFill>
          </a:ln>
        </p:spPr>
        <p:txBody>
          <a:bodyPr wrap="square" lIns="0" tIns="0" rIns="0" bIns="0" rtlCol="0"/>
          <a:lstStyle/>
          <a:p>
            <a:endParaRPr/>
          </a:p>
        </p:txBody>
      </p:sp>
      <p:sp>
        <p:nvSpPr>
          <p:cNvPr id="6" name="object 6"/>
          <p:cNvSpPr txBox="1"/>
          <p:nvPr/>
        </p:nvSpPr>
        <p:spPr>
          <a:xfrm>
            <a:off x="5157851" y="1662176"/>
            <a:ext cx="1746885" cy="621665"/>
          </a:xfrm>
          <a:prstGeom prst="rect">
            <a:avLst/>
          </a:prstGeom>
        </p:spPr>
        <p:txBody>
          <a:bodyPr vert="horz" wrap="square" lIns="0" tIns="12700" rIns="0" bIns="0" rtlCol="0">
            <a:spAutoFit/>
          </a:bodyPr>
          <a:lstStyle/>
          <a:p>
            <a:pPr marL="777240">
              <a:lnSpc>
                <a:spcPts val="2345"/>
              </a:lnSpc>
              <a:spcBef>
                <a:spcPts val="100"/>
              </a:spcBef>
            </a:pPr>
            <a:r>
              <a:rPr sz="2400" spc="-60" dirty="0">
                <a:latin typeface="Cambria Math"/>
                <a:cs typeface="Cambria Math"/>
              </a:rPr>
              <a:t>𝐂𝐕</a:t>
            </a:r>
            <a:r>
              <a:rPr sz="2625" spc="-89" baseline="-15873" dirty="0">
                <a:latin typeface="Cambria Math"/>
                <a:cs typeface="Cambria Math"/>
              </a:rPr>
              <a:t>𝐂𝐂</a:t>
            </a:r>
            <a:r>
              <a:rPr sz="2400" spc="-60" dirty="0">
                <a:latin typeface="Cambria Math"/>
                <a:cs typeface="Cambria Math"/>
              </a:rPr>
              <a:t>𝐕</a:t>
            </a:r>
            <a:r>
              <a:rPr sz="2625" spc="-89" baseline="-15873" dirty="0">
                <a:latin typeface="Cambria Math"/>
                <a:cs typeface="Cambria Math"/>
              </a:rPr>
              <a:t>𝐋</a:t>
            </a:r>
            <a:endParaRPr sz="2625" baseline="-15873">
              <a:latin typeface="Cambria Math"/>
              <a:cs typeface="Cambria Math"/>
            </a:endParaRPr>
          </a:p>
          <a:p>
            <a:pPr marL="38100">
              <a:lnSpc>
                <a:spcPts val="2345"/>
              </a:lnSpc>
              <a:tabLst>
                <a:tab pos="464184" algn="l"/>
              </a:tabLst>
            </a:pPr>
            <a:r>
              <a:rPr sz="2400" dirty="0">
                <a:latin typeface="Cambria Math"/>
                <a:cs typeface="Cambria Math"/>
              </a:rPr>
              <a:t>𝐏	=</a:t>
            </a:r>
            <a:endParaRPr sz="2400">
              <a:latin typeface="Cambria Math"/>
              <a:cs typeface="Cambria Math"/>
            </a:endParaRPr>
          </a:p>
        </p:txBody>
      </p:sp>
      <p:sp>
        <p:nvSpPr>
          <p:cNvPr id="7" name="object 7"/>
          <p:cNvSpPr txBox="1"/>
          <p:nvPr/>
        </p:nvSpPr>
        <p:spPr>
          <a:xfrm>
            <a:off x="6189853" y="2096770"/>
            <a:ext cx="408940" cy="391160"/>
          </a:xfrm>
          <a:prstGeom prst="rect">
            <a:avLst/>
          </a:prstGeom>
        </p:spPr>
        <p:txBody>
          <a:bodyPr vert="horz" wrap="square" lIns="0" tIns="12700" rIns="0" bIns="0" rtlCol="0">
            <a:spAutoFit/>
          </a:bodyPr>
          <a:lstStyle/>
          <a:p>
            <a:pPr marL="38100">
              <a:lnSpc>
                <a:spcPct val="100000"/>
              </a:lnSpc>
              <a:spcBef>
                <a:spcPts val="100"/>
              </a:spcBef>
            </a:pPr>
            <a:r>
              <a:rPr sz="2400" spc="-110" dirty="0">
                <a:latin typeface="Cambria Math"/>
                <a:cs typeface="Cambria Math"/>
              </a:rPr>
              <a:t>𝐓</a:t>
            </a:r>
            <a:r>
              <a:rPr sz="2625" spc="-165" baseline="-15873" dirty="0">
                <a:latin typeface="Cambria Math"/>
                <a:cs typeface="Cambria Math"/>
              </a:rPr>
              <a:t>𝐃</a:t>
            </a:r>
            <a:endParaRPr sz="2625" baseline="-15873">
              <a:latin typeface="Cambria Math"/>
              <a:cs typeface="Cambria Math"/>
            </a:endParaRPr>
          </a:p>
        </p:txBody>
      </p:sp>
      <p:sp>
        <p:nvSpPr>
          <p:cNvPr id="8" name="object 8"/>
          <p:cNvSpPr txBox="1"/>
          <p:nvPr/>
        </p:nvSpPr>
        <p:spPr>
          <a:xfrm>
            <a:off x="53339" y="2444241"/>
            <a:ext cx="11955780" cy="2585085"/>
          </a:xfrm>
          <a:prstGeom prst="rect">
            <a:avLst/>
          </a:prstGeom>
        </p:spPr>
        <p:txBody>
          <a:bodyPr vert="horz" wrap="square" lIns="0" tIns="12700" rIns="0" bIns="0" rtlCol="0">
            <a:spAutoFit/>
          </a:bodyPr>
          <a:lstStyle/>
          <a:p>
            <a:pPr marL="38100" marR="33020" algn="just">
              <a:lnSpc>
                <a:spcPct val="100000"/>
              </a:lnSpc>
              <a:spcBef>
                <a:spcPts val="100"/>
              </a:spcBef>
            </a:pPr>
            <a:r>
              <a:rPr sz="2400" spc="-10" dirty="0">
                <a:latin typeface="Calibri"/>
                <a:cs typeface="Calibri"/>
              </a:rPr>
              <a:t>where </a:t>
            </a:r>
            <a:r>
              <a:rPr sz="2400" dirty="0">
                <a:latin typeface="Calibri"/>
                <a:cs typeface="Calibri"/>
              </a:rPr>
              <a:t>C is the </a:t>
            </a:r>
            <a:r>
              <a:rPr sz="2400" spc="-10" dirty="0">
                <a:latin typeface="Calibri"/>
                <a:cs typeface="Calibri"/>
              </a:rPr>
              <a:t>capacitance, </a:t>
            </a:r>
            <a:r>
              <a:rPr sz="2400" spc="5" dirty="0">
                <a:latin typeface="Cambria Math"/>
                <a:cs typeface="Cambria Math"/>
              </a:rPr>
              <a:t>V</a:t>
            </a:r>
            <a:r>
              <a:rPr sz="2625" spc="7" baseline="-15873" dirty="0">
                <a:latin typeface="Cambria Math"/>
                <a:cs typeface="Cambria Math"/>
              </a:rPr>
              <a:t>CC </a:t>
            </a:r>
            <a:r>
              <a:rPr sz="2400" dirty="0">
                <a:latin typeface="Calibri"/>
                <a:cs typeface="Calibri"/>
              </a:rPr>
              <a:t>is the </a:t>
            </a:r>
            <a:r>
              <a:rPr sz="2400" spc="-10" dirty="0">
                <a:latin typeface="Calibri"/>
                <a:cs typeface="Calibri"/>
              </a:rPr>
              <a:t>common collector </a:t>
            </a:r>
            <a:r>
              <a:rPr sz="2400" spc="-15" dirty="0">
                <a:latin typeface="Calibri"/>
                <a:cs typeface="Calibri"/>
              </a:rPr>
              <a:t>voltage, </a:t>
            </a:r>
            <a:r>
              <a:rPr sz="2400" spc="-60" dirty="0">
                <a:latin typeface="Cambria Math"/>
                <a:cs typeface="Cambria Math"/>
              </a:rPr>
              <a:t>V</a:t>
            </a:r>
            <a:r>
              <a:rPr sz="2625" spc="-89" baseline="-15873" dirty="0">
                <a:latin typeface="Cambria Math"/>
                <a:cs typeface="Cambria Math"/>
              </a:rPr>
              <a:t>L </a:t>
            </a:r>
            <a:r>
              <a:rPr sz="2400" dirty="0">
                <a:latin typeface="Calibri"/>
                <a:cs typeface="Calibri"/>
              </a:rPr>
              <a:t>is the logic </a:t>
            </a:r>
            <a:r>
              <a:rPr sz="2400" spc="-5" dirty="0">
                <a:latin typeface="Calibri"/>
                <a:cs typeface="Calibri"/>
              </a:rPr>
              <a:t>swing of </a:t>
            </a:r>
            <a:r>
              <a:rPr sz="2400" spc="-15" dirty="0">
                <a:latin typeface="Calibri"/>
                <a:cs typeface="Calibri"/>
              </a:rPr>
              <a:t>voltage  </a:t>
            </a:r>
            <a:r>
              <a:rPr sz="2400" dirty="0">
                <a:latin typeface="Calibri"/>
                <a:cs typeface="Calibri"/>
              </a:rPr>
              <a:t>and </a:t>
            </a:r>
            <a:r>
              <a:rPr sz="2400" spc="-50" dirty="0">
                <a:latin typeface="Cambria Math"/>
                <a:cs typeface="Cambria Math"/>
              </a:rPr>
              <a:t>T</a:t>
            </a:r>
            <a:r>
              <a:rPr sz="2625" spc="-75" baseline="-15873" dirty="0">
                <a:latin typeface="Cambria Math"/>
                <a:cs typeface="Cambria Math"/>
              </a:rPr>
              <a:t>D </a:t>
            </a:r>
            <a:r>
              <a:rPr sz="2400" dirty="0">
                <a:latin typeface="Calibri"/>
                <a:cs typeface="Calibri"/>
              </a:rPr>
              <a:t>is the </a:t>
            </a:r>
            <a:r>
              <a:rPr sz="2400" spc="-15" dirty="0">
                <a:latin typeface="Calibri"/>
                <a:cs typeface="Calibri"/>
              </a:rPr>
              <a:t>propagation </a:t>
            </a:r>
            <a:r>
              <a:rPr sz="2400" spc="-35" dirty="0">
                <a:latin typeface="Calibri"/>
                <a:cs typeface="Calibri"/>
              </a:rPr>
              <a:t>delay. </a:t>
            </a:r>
            <a:r>
              <a:rPr sz="2400" spc="-45" dirty="0">
                <a:latin typeface="Calibri"/>
                <a:cs typeface="Calibri"/>
              </a:rPr>
              <a:t>We </a:t>
            </a:r>
            <a:r>
              <a:rPr sz="2400" spc="-10" dirty="0">
                <a:latin typeface="Calibri"/>
                <a:cs typeface="Calibri"/>
              </a:rPr>
              <a:t>can rewrite </a:t>
            </a:r>
            <a:r>
              <a:rPr sz="2400" dirty="0">
                <a:latin typeface="Calibri"/>
                <a:cs typeface="Calibri"/>
              </a:rPr>
              <a:t>this </a:t>
            </a:r>
            <a:r>
              <a:rPr sz="2400" spc="-5" dirty="0">
                <a:latin typeface="Calibri"/>
                <a:cs typeface="Calibri"/>
              </a:rPr>
              <a:t>equation</a:t>
            </a:r>
            <a:r>
              <a:rPr sz="2400" spc="-25" dirty="0">
                <a:latin typeface="Calibri"/>
                <a:cs typeface="Calibri"/>
              </a:rPr>
              <a:t> </a:t>
            </a:r>
            <a:r>
              <a:rPr sz="2400" dirty="0">
                <a:latin typeface="Calibri"/>
                <a:cs typeface="Calibri"/>
              </a:rPr>
              <a:t>as,</a:t>
            </a:r>
            <a:endParaRPr sz="2400">
              <a:latin typeface="Calibri"/>
              <a:cs typeface="Calibri"/>
            </a:endParaRPr>
          </a:p>
          <a:p>
            <a:pPr marR="6350" algn="ctr">
              <a:lnSpc>
                <a:spcPct val="100000"/>
              </a:lnSpc>
            </a:pPr>
            <a:r>
              <a:rPr sz="2400" spc="-75" dirty="0">
                <a:latin typeface="Cambria Math"/>
                <a:cs typeface="Cambria Math"/>
              </a:rPr>
              <a:t>𝐏</a:t>
            </a:r>
            <a:r>
              <a:rPr sz="2625" spc="-112" baseline="-15873" dirty="0">
                <a:latin typeface="Cambria Math"/>
                <a:cs typeface="Cambria Math"/>
              </a:rPr>
              <a:t>𝐃</a:t>
            </a:r>
            <a:r>
              <a:rPr sz="2400" spc="-75" dirty="0">
                <a:latin typeface="Cambria Math"/>
                <a:cs typeface="Cambria Math"/>
              </a:rPr>
              <a:t>𝐓</a:t>
            </a:r>
            <a:r>
              <a:rPr sz="2625" spc="-112" baseline="-15873" dirty="0">
                <a:latin typeface="Cambria Math"/>
                <a:cs typeface="Cambria Math"/>
              </a:rPr>
              <a:t>𝐃   </a:t>
            </a:r>
            <a:r>
              <a:rPr sz="2400" dirty="0">
                <a:latin typeface="Cambria Math"/>
                <a:cs typeface="Cambria Math"/>
              </a:rPr>
              <a:t>=</a:t>
            </a:r>
            <a:r>
              <a:rPr sz="2400" spc="-40" dirty="0">
                <a:latin typeface="Cambria Math"/>
                <a:cs typeface="Cambria Math"/>
              </a:rPr>
              <a:t> </a:t>
            </a:r>
            <a:r>
              <a:rPr sz="2400" spc="-60" dirty="0">
                <a:latin typeface="Cambria Math"/>
                <a:cs typeface="Cambria Math"/>
              </a:rPr>
              <a:t>𝐂𝐕</a:t>
            </a:r>
            <a:r>
              <a:rPr sz="2625" spc="-89" baseline="-15873" dirty="0">
                <a:latin typeface="Cambria Math"/>
                <a:cs typeface="Cambria Math"/>
              </a:rPr>
              <a:t>𝐂𝐂</a:t>
            </a:r>
            <a:r>
              <a:rPr sz="2400" spc="-60" dirty="0">
                <a:latin typeface="Cambria Math"/>
                <a:cs typeface="Cambria Math"/>
              </a:rPr>
              <a:t>𝐕</a:t>
            </a:r>
            <a:r>
              <a:rPr sz="2625" spc="-89" baseline="-15873" dirty="0">
                <a:latin typeface="Cambria Math"/>
                <a:cs typeface="Cambria Math"/>
              </a:rPr>
              <a:t>𝐋</a:t>
            </a:r>
            <a:endParaRPr sz="2625" baseline="-15873">
              <a:latin typeface="Cambria Math"/>
              <a:cs typeface="Cambria Math"/>
            </a:endParaRPr>
          </a:p>
          <a:p>
            <a:pPr marL="38100" marR="30480" algn="just">
              <a:lnSpc>
                <a:spcPct val="99900"/>
              </a:lnSpc>
              <a:spcBef>
                <a:spcPts val="5"/>
              </a:spcBef>
            </a:pPr>
            <a:r>
              <a:rPr sz="2400" spc="-15" dirty="0">
                <a:latin typeface="Calibri"/>
                <a:cs typeface="Calibri"/>
              </a:rPr>
              <a:t>For </a:t>
            </a:r>
            <a:r>
              <a:rPr sz="2400" dirty="0">
                <a:latin typeface="Calibri"/>
                <a:cs typeface="Calibri"/>
              </a:rPr>
              <a:t>a </a:t>
            </a:r>
            <a:r>
              <a:rPr sz="2400" spc="-5" dirty="0">
                <a:latin typeface="Calibri"/>
                <a:cs typeface="Calibri"/>
              </a:rPr>
              <a:t>logic </a:t>
            </a:r>
            <a:r>
              <a:rPr sz="2400" spc="-35" dirty="0">
                <a:latin typeface="Calibri"/>
                <a:cs typeface="Calibri"/>
              </a:rPr>
              <a:t>family, </a:t>
            </a:r>
            <a:r>
              <a:rPr sz="2400" spc="25" dirty="0">
                <a:latin typeface="Cambria Math"/>
                <a:cs typeface="Cambria Math"/>
              </a:rPr>
              <a:t>V</a:t>
            </a:r>
            <a:r>
              <a:rPr sz="2625" spc="37" baseline="-15873" dirty="0">
                <a:latin typeface="Cambria Math"/>
                <a:cs typeface="Cambria Math"/>
              </a:rPr>
              <a:t>CC</a:t>
            </a:r>
            <a:r>
              <a:rPr sz="2400" spc="25" dirty="0">
                <a:latin typeface="Calibri"/>
                <a:cs typeface="Calibri"/>
              </a:rPr>
              <a:t>, </a:t>
            </a:r>
            <a:r>
              <a:rPr sz="2400" dirty="0">
                <a:latin typeface="Cambria Math"/>
                <a:cs typeface="Cambria Math"/>
              </a:rPr>
              <a:t>C </a:t>
            </a:r>
            <a:r>
              <a:rPr sz="2400" dirty="0">
                <a:latin typeface="Calibri"/>
                <a:cs typeface="Calibri"/>
              </a:rPr>
              <a:t>and </a:t>
            </a:r>
            <a:r>
              <a:rPr sz="2400" spc="-60" dirty="0">
                <a:latin typeface="Cambria Math"/>
                <a:cs typeface="Cambria Math"/>
              </a:rPr>
              <a:t>V</a:t>
            </a:r>
            <a:r>
              <a:rPr sz="2625" spc="-89" baseline="-15873" dirty="0">
                <a:latin typeface="Cambria Math"/>
                <a:cs typeface="Cambria Math"/>
              </a:rPr>
              <a:t>L </a:t>
            </a:r>
            <a:r>
              <a:rPr sz="2400" spc="-15" dirty="0">
                <a:latin typeface="Calibri"/>
                <a:cs typeface="Calibri"/>
              </a:rPr>
              <a:t>are </a:t>
            </a:r>
            <a:r>
              <a:rPr sz="2400" dirty="0">
                <a:latin typeface="Calibri"/>
                <a:cs typeface="Calibri"/>
              </a:rPr>
              <a:t>all </a:t>
            </a:r>
            <a:r>
              <a:rPr sz="2400" spc="-15" dirty="0">
                <a:latin typeface="Calibri"/>
                <a:cs typeface="Calibri"/>
              </a:rPr>
              <a:t>constant. </a:t>
            </a:r>
            <a:r>
              <a:rPr sz="2400" spc="-20" dirty="0">
                <a:latin typeface="Calibri"/>
                <a:cs typeface="Calibri"/>
              </a:rPr>
              <a:t>Therefore, </a:t>
            </a:r>
            <a:r>
              <a:rPr sz="2400" dirty="0">
                <a:latin typeface="Calibri"/>
                <a:cs typeface="Calibri"/>
              </a:rPr>
              <a:t>if </a:t>
            </a:r>
            <a:r>
              <a:rPr sz="2400" spc="-15" dirty="0">
                <a:latin typeface="Calibri"/>
                <a:cs typeface="Calibri"/>
              </a:rPr>
              <a:t>we </a:t>
            </a:r>
            <a:r>
              <a:rPr sz="2400" spc="-5" dirty="0">
                <a:latin typeface="Calibri"/>
                <a:cs typeface="Calibri"/>
              </a:rPr>
              <a:t>decrease </a:t>
            </a:r>
            <a:r>
              <a:rPr sz="2400" spc="-10" dirty="0">
                <a:latin typeface="Calibri"/>
                <a:cs typeface="Calibri"/>
              </a:rPr>
              <a:t>power dissipation  </a:t>
            </a:r>
            <a:r>
              <a:rPr sz="2400" dirty="0">
                <a:latin typeface="Calibri"/>
                <a:cs typeface="Calibri"/>
              </a:rPr>
              <a:t>then </a:t>
            </a:r>
            <a:r>
              <a:rPr sz="2400" spc="-15" dirty="0">
                <a:latin typeface="Calibri"/>
                <a:cs typeface="Calibri"/>
              </a:rPr>
              <a:t>propagation delay </a:t>
            </a:r>
            <a:r>
              <a:rPr sz="2400" dirty="0">
                <a:latin typeface="Calibri"/>
                <a:cs typeface="Calibri"/>
              </a:rPr>
              <a:t>will </a:t>
            </a:r>
            <a:r>
              <a:rPr sz="2400" spc="-5" dirty="0">
                <a:latin typeface="Calibri"/>
                <a:cs typeface="Calibri"/>
              </a:rPr>
              <a:t>increase </a:t>
            </a:r>
            <a:r>
              <a:rPr sz="2400" dirty="0">
                <a:latin typeface="Calibri"/>
                <a:cs typeface="Calibri"/>
              </a:rPr>
              <a:t>and if </a:t>
            </a:r>
            <a:r>
              <a:rPr sz="2400" spc="-15" dirty="0">
                <a:latin typeface="Calibri"/>
                <a:cs typeface="Calibri"/>
              </a:rPr>
              <a:t>we </a:t>
            </a:r>
            <a:r>
              <a:rPr sz="2400" spc="-5" dirty="0">
                <a:latin typeface="Calibri"/>
                <a:cs typeface="Calibri"/>
              </a:rPr>
              <a:t>decrease </a:t>
            </a:r>
            <a:r>
              <a:rPr sz="2400" spc="-15" dirty="0">
                <a:latin typeface="Calibri"/>
                <a:cs typeface="Calibri"/>
              </a:rPr>
              <a:t>propagation delay </a:t>
            </a:r>
            <a:r>
              <a:rPr sz="2400" spc="-10" dirty="0">
                <a:latin typeface="Calibri"/>
                <a:cs typeface="Calibri"/>
              </a:rPr>
              <a:t>power dissipation  </a:t>
            </a:r>
            <a:r>
              <a:rPr sz="2400" dirty="0">
                <a:latin typeface="Calibri"/>
                <a:cs typeface="Calibri"/>
              </a:rPr>
              <a:t>will </a:t>
            </a:r>
            <a:r>
              <a:rPr sz="2400" spc="-5" dirty="0">
                <a:latin typeface="Calibri"/>
                <a:cs typeface="Calibri"/>
              </a:rPr>
              <a:t>increase. </a:t>
            </a:r>
            <a:r>
              <a:rPr sz="2400" spc="-15" dirty="0">
                <a:latin typeface="Calibri"/>
                <a:cs typeface="Calibri"/>
              </a:rPr>
              <a:t>Therefore, </a:t>
            </a:r>
            <a:r>
              <a:rPr sz="2400" spc="-10" dirty="0">
                <a:latin typeface="Calibri"/>
                <a:cs typeface="Calibri"/>
              </a:rPr>
              <a:t>there </a:t>
            </a:r>
            <a:r>
              <a:rPr sz="2400" dirty="0">
                <a:latin typeface="Calibri"/>
                <a:cs typeface="Calibri"/>
              </a:rPr>
              <a:t>will </a:t>
            </a:r>
            <a:r>
              <a:rPr sz="2400" spc="-20" dirty="0">
                <a:latin typeface="Calibri"/>
                <a:cs typeface="Calibri"/>
              </a:rPr>
              <a:t>always </a:t>
            </a:r>
            <a:r>
              <a:rPr sz="2400" spc="-5" dirty="0">
                <a:latin typeface="Calibri"/>
                <a:cs typeface="Calibri"/>
              </a:rPr>
              <a:t>be </a:t>
            </a:r>
            <a:r>
              <a:rPr sz="2400" dirty="0">
                <a:latin typeface="Calibri"/>
                <a:cs typeface="Calibri"/>
              </a:rPr>
              <a:t>a </a:t>
            </a:r>
            <a:r>
              <a:rPr sz="2400" spc="-10" dirty="0">
                <a:latin typeface="Calibri"/>
                <a:cs typeface="Calibri"/>
              </a:rPr>
              <a:t>trade-off </a:t>
            </a:r>
            <a:r>
              <a:rPr sz="2400" spc="-5" dirty="0">
                <a:latin typeface="Calibri"/>
                <a:cs typeface="Calibri"/>
              </a:rPr>
              <a:t>between the </a:t>
            </a:r>
            <a:r>
              <a:rPr sz="2400" spc="-10" dirty="0">
                <a:latin typeface="Calibri"/>
                <a:cs typeface="Calibri"/>
              </a:rPr>
              <a:t>two </a:t>
            </a:r>
            <a:r>
              <a:rPr sz="2400" spc="-15" dirty="0">
                <a:latin typeface="Calibri"/>
                <a:cs typeface="Calibri"/>
              </a:rPr>
              <a:t>parameters. </a:t>
            </a:r>
            <a:r>
              <a:rPr sz="2400" spc="-35" dirty="0">
                <a:latin typeface="Calibri"/>
                <a:cs typeface="Calibri"/>
              </a:rPr>
              <a:t>However,  </a:t>
            </a:r>
            <a:r>
              <a:rPr sz="2400" spc="-15" dirty="0">
                <a:latin typeface="Calibri"/>
                <a:cs typeface="Calibri"/>
              </a:rPr>
              <a:t>to </a:t>
            </a:r>
            <a:r>
              <a:rPr sz="2400" spc="-5" dirty="0">
                <a:latin typeface="Calibri"/>
                <a:cs typeface="Calibri"/>
              </a:rPr>
              <a:t>decrease both </a:t>
            </a:r>
            <a:r>
              <a:rPr sz="2400" spc="-15" dirty="0">
                <a:latin typeface="Calibri"/>
                <a:cs typeface="Calibri"/>
              </a:rPr>
              <a:t>we </a:t>
            </a:r>
            <a:r>
              <a:rPr sz="2400" dirty="0">
                <a:latin typeface="Calibri"/>
                <a:cs typeface="Calibri"/>
              </a:rPr>
              <a:t>will </a:t>
            </a:r>
            <a:r>
              <a:rPr sz="2400" spc="-5" dirty="0">
                <a:latin typeface="Calibri"/>
                <a:cs typeface="Calibri"/>
              </a:rPr>
              <a:t>need </a:t>
            </a:r>
            <a:r>
              <a:rPr sz="2400" spc="-15" dirty="0">
                <a:latin typeface="Calibri"/>
                <a:cs typeface="Calibri"/>
              </a:rPr>
              <a:t>to </a:t>
            </a:r>
            <a:r>
              <a:rPr sz="2400" spc="-5" dirty="0">
                <a:latin typeface="Calibri"/>
                <a:cs typeface="Calibri"/>
              </a:rPr>
              <a:t>change </a:t>
            </a:r>
            <a:r>
              <a:rPr sz="2400" spc="-10" dirty="0">
                <a:latin typeface="Calibri"/>
                <a:cs typeface="Calibri"/>
              </a:rPr>
              <a:t>construction </a:t>
            </a:r>
            <a:r>
              <a:rPr sz="2400" spc="-35" dirty="0">
                <a:latin typeface="Calibri"/>
                <a:cs typeface="Calibri"/>
              </a:rPr>
              <a:t>parameter.</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1831</Words>
  <Application>Microsoft Office PowerPoint</Application>
  <PresentationFormat>Widescreen</PresentationFormat>
  <Paragraphs>164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Times New Roman</vt:lpstr>
      <vt:lpstr>Wingdings</vt:lpstr>
      <vt:lpstr>Office Theme</vt:lpstr>
      <vt:lpstr>Integrated Circuit  Technologies</vt:lpstr>
      <vt:lpstr>Introduction</vt:lpstr>
      <vt:lpstr>Integration Level</vt:lpstr>
      <vt:lpstr>Definition of Logic Level Parameters</vt:lpstr>
      <vt:lpstr>Performance Parameters of Logic Families</vt:lpstr>
      <vt:lpstr>Performance Parameters of Logic Families</vt:lpstr>
      <vt:lpstr>Performance Parameters of Logic Families</vt:lpstr>
      <vt:lpstr>Performance Parameters of Logic Families</vt:lpstr>
      <vt:lpstr>Performance Parameters of Logic Families</vt:lpstr>
      <vt:lpstr>Performance Parameters of Logic Families</vt:lpstr>
      <vt:lpstr>Digital Logic Families</vt:lpstr>
      <vt:lpstr>Special Characteristics</vt:lpstr>
      <vt:lpstr>Fan-Out</vt:lpstr>
      <vt:lpstr>Fan-Out</vt:lpstr>
      <vt:lpstr>Fan-Out</vt:lpstr>
      <vt:lpstr>Fan-In</vt:lpstr>
      <vt:lpstr>Power Dissipation</vt:lpstr>
      <vt:lpstr>Power Dissipation</vt:lpstr>
      <vt:lpstr>Power Dissipation</vt:lpstr>
      <vt:lpstr>Propagation Delay</vt:lpstr>
      <vt:lpstr>Propagation Delay</vt:lpstr>
      <vt:lpstr>Speed Power Product</vt:lpstr>
      <vt:lpstr>Noise Margin</vt:lpstr>
      <vt:lpstr>Noise Margin</vt:lpstr>
      <vt:lpstr>Bipolar-transistor Characteristics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Circuit Technologies</dc:title>
  <dc:creator>Asif Mahfuz</dc:creator>
  <cp:lastModifiedBy>Tawsif Ibne Alam</cp:lastModifiedBy>
  <cp:revision>1</cp:revision>
  <dcterms:created xsi:type="dcterms:W3CDTF">2020-06-10T17:30:56Z</dcterms:created>
  <dcterms:modified xsi:type="dcterms:W3CDTF">2020-06-11T11:18:47Z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2020-02-28T00:00:00Z</vt:filetime>
  </property>
  <property fmtid="{D5CDD505-2E9C-101B-9397-08002B2CF9AE}" pid="3" name="Creator">
    <vt:lpwstr>Microsoft® PowerPoint® for Office 365</vt:lpwstr>
  </property>
  <property fmtid="{D5CDD505-2E9C-101B-9397-08002B2CF9AE}" pid="4" name="LastSaved">
    <vt:filetime>2020-06-10T00:00:00Z</vt:filetime>
  </property>
</Properties>
</file>