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66" r:id="rId4"/>
    <p:sldId id="306" r:id="rId5"/>
    <p:sldId id="307" r:id="rId6"/>
    <p:sldId id="308" r:id="rId7"/>
    <p:sldId id="309" r:id="rId8"/>
    <p:sldId id="267"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5" r:id="rId24"/>
    <p:sldId id="287" r:id="rId25"/>
    <p:sldId id="286" r:id="rId26"/>
    <p:sldId id="288" r:id="rId27"/>
    <p:sldId id="305"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264" r:id="rId42"/>
    <p:sldId id="26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DC133-9B04-E356-83AA-027647E07372}" v="1" dt="2023-09-24T03:13:45.757"/>
    <p1510:client id="{865E8905-3A9F-4DF8-BE85-8764B14DC0D4}" v="1" dt="2019-04-17T04:06:04.648"/>
    <p1510:client id="{B0A26DA2-554E-06C0-2298-82180E22CA12}" v="112" dt="2023-09-23T19:38:18.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Biswas" userId="S::rbiswas@aiub.edu::d3cdf257-287f-42c3-8da1-84f309a882fd" providerId="AD" clId="Web-{2D3DC133-9B04-E356-83AA-027647E07372}"/>
    <pc:docChg chg="sldOrd">
      <pc:chgData name="Rahul Biswas" userId="S::rbiswas@aiub.edu::d3cdf257-287f-42c3-8da1-84f309a882fd" providerId="AD" clId="Web-{2D3DC133-9B04-E356-83AA-027647E07372}" dt="2023-09-24T03:13:45.757" v="0"/>
      <pc:docMkLst>
        <pc:docMk/>
      </pc:docMkLst>
      <pc:sldChg chg="ord">
        <pc:chgData name="Rahul Biswas" userId="S::rbiswas@aiub.edu::d3cdf257-287f-42c3-8da1-84f309a882fd" providerId="AD" clId="Web-{2D3DC133-9B04-E356-83AA-027647E07372}" dt="2023-09-24T03:13:45.757" v="0"/>
        <pc:sldMkLst>
          <pc:docMk/>
          <pc:sldMk cId="2621437430" sldId="286"/>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Rahul Biswas" userId="S::rbiswas@aiub.edu::d3cdf257-287f-42c3-8da1-84f309a882fd" providerId="AD" clId="Web-{B0A26DA2-554E-06C0-2298-82180E22CA12}"/>
    <pc:docChg chg="addSld delSld modSld">
      <pc:chgData name="Rahul Biswas" userId="S::rbiswas@aiub.edu::d3cdf257-287f-42c3-8da1-84f309a882fd" providerId="AD" clId="Web-{B0A26DA2-554E-06C0-2298-82180E22CA12}" dt="2023-09-23T19:38:18.668" v="102"/>
      <pc:docMkLst>
        <pc:docMk/>
      </pc:docMkLst>
      <pc:sldChg chg="addSp delSp modSp">
        <pc:chgData name="Rahul Biswas" userId="S::rbiswas@aiub.edu::d3cdf257-287f-42c3-8da1-84f309a882fd" providerId="AD" clId="Web-{B0A26DA2-554E-06C0-2298-82180E22CA12}" dt="2023-09-23T19:38:18.668" v="102"/>
        <pc:sldMkLst>
          <pc:docMk/>
          <pc:sldMk cId="700707328" sldId="256"/>
        </pc:sldMkLst>
        <pc:spChg chg="add del mod">
          <ac:chgData name="Rahul Biswas" userId="S::rbiswas@aiub.edu::d3cdf257-287f-42c3-8da1-84f309a882fd" providerId="AD" clId="Web-{B0A26DA2-554E-06C0-2298-82180E22CA12}" dt="2023-09-23T19:38:16.059" v="101"/>
          <ac:spMkLst>
            <pc:docMk/>
            <pc:sldMk cId="700707328" sldId="256"/>
            <ac:spMk id="5" creationId="{45C14AED-4DB4-23DE-F00B-D486CB8C69D4}"/>
          </ac:spMkLst>
        </pc:spChg>
        <pc:graphicFrameChg chg="add del mod">
          <ac:chgData name="Rahul Biswas" userId="S::rbiswas@aiub.edu::d3cdf257-287f-42c3-8da1-84f309a882fd" providerId="AD" clId="Web-{B0A26DA2-554E-06C0-2298-82180E22CA12}" dt="2023-09-23T19:38:18.668" v="102"/>
          <ac:graphicFrameMkLst>
            <pc:docMk/>
            <pc:sldMk cId="700707328" sldId="256"/>
            <ac:graphicFrameMk id="7" creationId="{29FF08AD-7519-4C4A-8E0D-640DF5BB5E58}"/>
          </ac:graphicFrameMkLst>
        </pc:graphicFrameChg>
      </pc:sldChg>
      <pc:sldChg chg="mod setBg">
        <pc:chgData name="Rahul Biswas" userId="S::rbiswas@aiub.edu::d3cdf257-287f-42c3-8da1-84f309a882fd" providerId="AD" clId="Web-{B0A26DA2-554E-06C0-2298-82180E22CA12}" dt="2023-09-23T19:38:01.949" v="73"/>
        <pc:sldMkLst>
          <pc:docMk/>
          <pc:sldMk cId="424874041" sldId="257"/>
        </pc:sldMkLst>
      </pc:sldChg>
      <pc:sldChg chg="modSp add del mod replId setBg">
        <pc:chgData name="Rahul Biswas" userId="S::rbiswas@aiub.edu::d3cdf257-287f-42c3-8da1-84f309a882fd" providerId="AD" clId="Web-{B0A26DA2-554E-06C0-2298-82180E22CA12}" dt="2023-09-23T19:38:03.465" v="74"/>
        <pc:sldMkLst>
          <pc:docMk/>
          <pc:sldMk cId="1881463815" sldId="310"/>
        </pc:sldMkLst>
        <pc:spChg chg="mod">
          <ac:chgData name="Rahul Biswas" userId="S::rbiswas@aiub.edu::d3cdf257-287f-42c3-8da1-84f309a882fd" providerId="AD" clId="Web-{B0A26DA2-554E-06C0-2298-82180E22CA12}" dt="2023-09-23T19:37:55.793" v="70" actId="20577"/>
          <ac:spMkLst>
            <pc:docMk/>
            <pc:sldMk cId="1881463815" sldId="310"/>
            <ac:spMk id="2" creationId="{00000000-0000-0000-0000-000000000000}"/>
          </ac:spMkLst>
        </pc:spChg>
        <pc:spChg chg="mod">
          <ac:chgData name="Rahul Biswas" userId="S::rbiswas@aiub.edu::d3cdf257-287f-42c3-8da1-84f309a882fd" providerId="AD" clId="Web-{B0A26DA2-554E-06C0-2298-82180E22CA12}" dt="2023-09-23T19:37:54.261" v="62" actId="20577"/>
          <ac:spMkLst>
            <pc:docMk/>
            <pc:sldMk cId="1881463815" sldId="310"/>
            <ac:spMk id="3" creationId="{00000000-0000-0000-0000-000000000000}"/>
          </ac:spMkLst>
        </pc:spChg>
      </pc:sldChg>
      <pc:sldChg chg="modSp add del replId">
        <pc:chgData name="Rahul Biswas" userId="S::rbiswas@aiub.edu::d3cdf257-287f-42c3-8da1-84f309a882fd" providerId="AD" clId="Web-{B0A26DA2-554E-06C0-2298-82180E22CA12}" dt="2023-09-23T19:37:52.855" v="59"/>
        <pc:sldMkLst>
          <pc:docMk/>
          <pc:sldMk cId="855968464" sldId="311"/>
        </pc:sldMkLst>
        <pc:spChg chg="mod">
          <ac:chgData name="Rahul Biswas" userId="S::rbiswas@aiub.edu::d3cdf257-287f-42c3-8da1-84f309a882fd" providerId="AD" clId="Web-{B0A26DA2-554E-06C0-2298-82180E22CA12}" dt="2023-09-23T19:37:49.761" v="58" actId="20577"/>
          <ac:spMkLst>
            <pc:docMk/>
            <pc:sldMk cId="855968464" sldId="311"/>
            <ac:spMk id="2" creationId="{00000000-0000-0000-0000-000000000000}"/>
          </ac:spMkLst>
        </pc:spChg>
        <pc:spChg chg="mod">
          <ac:chgData name="Rahul Biswas" userId="S::rbiswas@aiub.edu::d3cdf257-287f-42c3-8da1-84f309a882fd" providerId="AD" clId="Web-{B0A26DA2-554E-06C0-2298-82180E22CA12}" dt="2023-09-23T19:37:46.089" v="55" actId="20577"/>
          <ac:spMkLst>
            <pc:docMk/>
            <pc:sldMk cId="855968464" sldId="31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9/23/2023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extLst>
      <p:ext uri="{BB962C8B-B14F-4D97-AF65-F5344CB8AC3E}">
        <p14:creationId xmlns:p14="http://schemas.microsoft.com/office/powerpoint/2010/main" val="3877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14</a:t>
            </a:fld>
            <a:endParaRPr lang="en-US"/>
          </a:p>
        </p:txBody>
      </p:sp>
    </p:spTree>
    <p:extLst>
      <p:ext uri="{BB962C8B-B14F-4D97-AF65-F5344CB8AC3E}">
        <p14:creationId xmlns:p14="http://schemas.microsoft.com/office/powerpoint/2010/main" val="2624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extLst>
      <p:ext uri="{BB962C8B-B14F-4D97-AF65-F5344CB8AC3E}">
        <p14:creationId xmlns:p14="http://schemas.microsoft.com/office/powerpoint/2010/main" val="18539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extLst>
      <p:ext uri="{BB962C8B-B14F-4D97-AF65-F5344CB8AC3E}">
        <p14:creationId xmlns:p14="http://schemas.microsoft.com/office/powerpoint/2010/main" val="2643940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extLst>
      <p:ext uri="{BB962C8B-B14F-4D97-AF65-F5344CB8AC3E}">
        <p14:creationId xmlns:p14="http://schemas.microsoft.com/office/powerpoint/2010/main" val="188169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extLst>
      <p:ext uri="{BB962C8B-B14F-4D97-AF65-F5344CB8AC3E}">
        <p14:creationId xmlns:p14="http://schemas.microsoft.com/office/powerpoint/2010/main" val="32240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extLst>
      <p:ext uri="{BB962C8B-B14F-4D97-AF65-F5344CB8AC3E}">
        <p14:creationId xmlns:p14="http://schemas.microsoft.com/office/powerpoint/2010/main" val="18555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extLst>
      <p:ext uri="{BB962C8B-B14F-4D97-AF65-F5344CB8AC3E}">
        <p14:creationId xmlns:p14="http://schemas.microsoft.com/office/powerpoint/2010/main" val="107379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29</a:t>
            </a:fld>
            <a:endParaRPr lang="en-US"/>
          </a:p>
        </p:txBody>
      </p:sp>
    </p:spTree>
    <p:extLst>
      <p:ext uri="{BB962C8B-B14F-4D97-AF65-F5344CB8AC3E}">
        <p14:creationId xmlns:p14="http://schemas.microsoft.com/office/powerpoint/2010/main" val="11214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extLst>
      <p:ext uri="{BB962C8B-B14F-4D97-AF65-F5344CB8AC3E}">
        <p14:creationId xmlns:p14="http://schemas.microsoft.com/office/powerpoint/2010/main" val="70841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extLst>
      <p:ext uri="{BB962C8B-B14F-4D97-AF65-F5344CB8AC3E}">
        <p14:creationId xmlns:p14="http://schemas.microsoft.com/office/powerpoint/2010/main" val="84091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extLst>
      <p:ext uri="{BB962C8B-B14F-4D97-AF65-F5344CB8AC3E}">
        <p14:creationId xmlns:p14="http://schemas.microsoft.com/office/powerpoint/2010/main" val="370841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15</a:t>
            </a:fld>
            <a:endParaRPr lang="en-US"/>
          </a:p>
        </p:txBody>
      </p:sp>
    </p:spTree>
    <p:extLst>
      <p:ext uri="{BB962C8B-B14F-4D97-AF65-F5344CB8AC3E}">
        <p14:creationId xmlns:p14="http://schemas.microsoft.com/office/powerpoint/2010/main" val="337933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extLst>
      <p:ext uri="{BB962C8B-B14F-4D97-AF65-F5344CB8AC3E}">
        <p14:creationId xmlns:p14="http://schemas.microsoft.com/office/powerpoint/2010/main" val="60235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extLst>
      <p:ext uri="{BB962C8B-B14F-4D97-AF65-F5344CB8AC3E}">
        <p14:creationId xmlns:p14="http://schemas.microsoft.com/office/powerpoint/2010/main" val="50237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35</a:t>
            </a:fld>
            <a:endParaRPr lang="en-US"/>
          </a:p>
        </p:txBody>
      </p:sp>
    </p:spTree>
    <p:extLst>
      <p:ext uri="{BB962C8B-B14F-4D97-AF65-F5344CB8AC3E}">
        <p14:creationId xmlns:p14="http://schemas.microsoft.com/office/powerpoint/2010/main" val="180609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36</a:t>
            </a:fld>
            <a:endParaRPr lang="en-US"/>
          </a:p>
        </p:txBody>
      </p:sp>
    </p:spTree>
    <p:extLst>
      <p:ext uri="{BB962C8B-B14F-4D97-AF65-F5344CB8AC3E}">
        <p14:creationId xmlns:p14="http://schemas.microsoft.com/office/powerpoint/2010/main" val="30598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37</a:t>
            </a:fld>
            <a:endParaRPr lang="en-US"/>
          </a:p>
        </p:txBody>
      </p:sp>
    </p:spTree>
    <p:extLst>
      <p:ext uri="{BB962C8B-B14F-4D97-AF65-F5344CB8AC3E}">
        <p14:creationId xmlns:p14="http://schemas.microsoft.com/office/powerpoint/2010/main" val="17549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38</a:t>
            </a:fld>
            <a:endParaRPr lang="en-US"/>
          </a:p>
        </p:txBody>
      </p:sp>
    </p:spTree>
    <p:extLst>
      <p:ext uri="{BB962C8B-B14F-4D97-AF65-F5344CB8AC3E}">
        <p14:creationId xmlns:p14="http://schemas.microsoft.com/office/powerpoint/2010/main" val="141773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39</a:t>
            </a:fld>
            <a:endParaRPr lang="en-US"/>
          </a:p>
        </p:txBody>
      </p:sp>
    </p:spTree>
    <p:extLst>
      <p:ext uri="{BB962C8B-B14F-4D97-AF65-F5344CB8AC3E}">
        <p14:creationId xmlns:p14="http://schemas.microsoft.com/office/powerpoint/2010/main" val="879076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40</a:t>
            </a:fld>
            <a:endParaRPr lang="en-US"/>
          </a:p>
        </p:txBody>
      </p:sp>
    </p:spTree>
    <p:extLst>
      <p:ext uri="{BB962C8B-B14F-4D97-AF65-F5344CB8AC3E}">
        <p14:creationId xmlns:p14="http://schemas.microsoft.com/office/powerpoint/2010/main" val="253540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16</a:t>
            </a:fld>
            <a:endParaRPr lang="en-US"/>
          </a:p>
        </p:txBody>
      </p:sp>
    </p:spTree>
    <p:extLst>
      <p:ext uri="{BB962C8B-B14F-4D97-AF65-F5344CB8AC3E}">
        <p14:creationId xmlns:p14="http://schemas.microsoft.com/office/powerpoint/2010/main" val="623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17</a:t>
            </a:fld>
            <a:endParaRPr lang="en-US"/>
          </a:p>
        </p:txBody>
      </p:sp>
    </p:spTree>
    <p:extLst>
      <p:ext uri="{BB962C8B-B14F-4D97-AF65-F5344CB8AC3E}">
        <p14:creationId xmlns:p14="http://schemas.microsoft.com/office/powerpoint/2010/main" val="33564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18</a:t>
            </a:fld>
            <a:endParaRPr lang="en-US"/>
          </a:p>
        </p:txBody>
      </p:sp>
    </p:spTree>
    <p:extLst>
      <p:ext uri="{BB962C8B-B14F-4D97-AF65-F5344CB8AC3E}">
        <p14:creationId xmlns:p14="http://schemas.microsoft.com/office/powerpoint/2010/main" val="294102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19</a:t>
            </a:fld>
            <a:endParaRPr lang="en-US"/>
          </a:p>
        </p:txBody>
      </p:sp>
    </p:spTree>
    <p:extLst>
      <p:ext uri="{BB962C8B-B14F-4D97-AF65-F5344CB8AC3E}">
        <p14:creationId xmlns:p14="http://schemas.microsoft.com/office/powerpoint/2010/main" val="17417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extLst>
      <p:ext uri="{BB962C8B-B14F-4D97-AF65-F5344CB8AC3E}">
        <p14:creationId xmlns:p14="http://schemas.microsoft.com/office/powerpoint/2010/main" val="7357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extLst>
      <p:ext uri="{BB962C8B-B14F-4D97-AF65-F5344CB8AC3E}">
        <p14:creationId xmlns:p14="http://schemas.microsoft.com/office/powerpoint/2010/main" val="61453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extLst>
      <p:ext uri="{BB962C8B-B14F-4D97-AF65-F5344CB8AC3E}">
        <p14:creationId xmlns:p14="http://schemas.microsoft.com/office/powerpoint/2010/main" val="297243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9/23/2023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9/23/2023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452167602"/>
              </p:ext>
            </p:extLst>
          </p:nvPr>
        </p:nvGraphicFramePr>
        <p:xfrm>
          <a:off x="476205" y="4495760"/>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09300">
                  <a:extLst>
                    <a:ext uri="{9D8B030D-6E8A-4147-A177-3AD203B41FA5}">
                      <a16:colId xmlns:a16="http://schemas.microsoft.com/office/drawing/2014/main" val="1762131981"/>
                    </a:ext>
                  </a:extLst>
                </a:gridCol>
                <a:gridCol w="1237957">
                  <a:extLst>
                    <a:ext uri="{9D8B030D-6E8A-4147-A177-3AD203B41FA5}">
                      <a16:colId xmlns:a16="http://schemas.microsoft.com/office/drawing/2014/main" val="445458238"/>
                    </a:ext>
                  </a:extLst>
                </a:gridCol>
                <a:gridCol w="167968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2021-2022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p>
        </p:txBody>
      </p:sp>
    </p:spTree>
    <p:extLst>
      <p:ext uri="{BB962C8B-B14F-4D97-AF65-F5344CB8AC3E}">
        <p14:creationId xmlns:p14="http://schemas.microsoft.com/office/powerpoint/2010/main" val="273359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400" dirty="0"/>
              <a:t>Most created images meet these specifications, including logos, letterhead, and fonts.</a:t>
            </a:r>
          </a:p>
          <a:p>
            <a:endParaRPr lang="en-US" sz="2400" dirty="0"/>
          </a:p>
        </p:txBody>
      </p:sp>
    </p:spTree>
    <p:extLst>
      <p:ext uri="{BB962C8B-B14F-4D97-AF65-F5344CB8AC3E}">
        <p14:creationId xmlns:p14="http://schemas.microsoft.com/office/powerpoint/2010/main" val="189360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dirty="0"/>
              <a:t>They 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a:p>
          <a:p>
            <a:endParaRPr lang="en-US" sz="2400" dirty="0"/>
          </a:p>
        </p:txBody>
      </p:sp>
    </p:spTree>
    <p:extLst>
      <p:ext uri="{BB962C8B-B14F-4D97-AF65-F5344CB8AC3E}">
        <p14:creationId xmlns:p14="http://schemas.microsoft.com/office/powerpoint/2010/main" val="97537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extLst>
      <p:ext uri="{BB962C8B-B14F-4D97-AF65-F5344CB8AC3E}">
        <p14:creationId xmlns:p14="http://schemas.microsoft.com/office/powerpoint/2010/main" val="312462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a:extLst>
              <a:ext uri="{FF2B5EF4-FFF2-40B4-BE49-F238E27FC236}">
                <a16:creationId xmlns:a16="http://schemas.microsoft.com/office/drawing/2014/main" id="{752967C1-CB46-4BE7-BE42-80BDE552910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p>
        </p:txBody>
      </p:sp>
    </p:spTree>
    <p:extLst>
      <p:ext uri="{BB962C8B-B14F-4D97-AF65-F5344CB8AC3E}">
        <p14:creationId xmlns:p14="http://schemas.microsoft.com/office/powerpoint/2010/main" val="385527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p>
          <a:p>
            <a:endParaRPr lang="en-US" sz="2400" dirty="0"/>
          </a:p>
          <a:p>
            <a:pPr>
              <a:buFont typeface="Wingdings" panose="05000000000000000000" pitchFamily="2" charset="2"/>
              <a:buChar char="ü"/>
            </a:pPr>
            <a:r>
              <a:rPr lang="en-US" sz="2400" dirty="0"/>
              <a:t>Colors perceived in subtractive models are the result of reflected light.</a:t>
            </a:r>
          </a:p>
        </p:txBody>
      </p:sp>
    </p:spTree>
    <p:extLst>
      <p:ext uri="{BB962C8B-B14F-4D97-AF65-F5344CB8AC3E}">
        <p14:creationId xmlns:p14="http://schemas.microsoft.com/office/powerpoint/2010/main" val="245868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A457B1DE-94E3-49DE-9938-6E37A021FB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extLst>
      <p:ext uri="{BB962C8B-B14F-4D97-AF65-F5344CB8AC3E}">
        <p14:creationId xmlns:p14="http://schemas.microsoft.com/office/powerpoint/2010/main" val="208904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140E3AA-BC80-4DA7-AAB7-C718A4D8EE42}"/>
              </a:ext>
            </a:extLst>
          </p:cNvPr>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extLst>
      <p:ext uri="{BB962C8B-B14F-4D97-AF65-F5344CB8AC3E}">
        <p14:creationId xmlns:p14="http://schemas.microsoft.com/office/powerpoint/2010/main" val="37944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C222B475-5090-45EF-B048-A877A9F2A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extLst>
      <p:ext uri="{BB962C8B-B14F-4D97-AF65-F5344CB8AC3E}">
        <p14:creationId xmlns:p14="http://schemas.microsoft.com/office/powerpoint/2010/main" val="12494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Direct Coding </a:t>
            </a:r>
          </a:p>
          <a:p>
            <a:pPr marL="342900" indent="-342900">
              <a:buAutoNum type="arabicPeriod"/>
            </a:pPr>
            <a:r>
              <a:rPr lang="en-US" sz="3000" dirty="0">
                <a:solidFill>
                  <a:schemeClr val="tx1"/>
                </a:solidFill>
              </a:rPr>
              <a:t>Lookup Table </a:t>
            </a:r>
          </a:p>
          <a:p>
            <a:pPr marL="342900" indent="-342900">
              <a:buAutoNum type="arabicPeriod"/>
            </a:pPr>
            <a:r>
              <a:rPr lang="en-US" sz="3000" dirty="0">
                <a:solidFill>
                  <a:schemeClr val="tx1"/>
                </a:solidFill>
              </a:rPr>
              <a:t>Display Monitor</a:t>
            </a:r>
          </a:p>
          <a:p>
            <a:pPr marL="342900" indent="-342900">
              <a:buAutoNum type="arabicPeriod"/>
            </a:pPr>
            <a:r>
              <a:rPr lang="en-US" sz="3000" dirty="0">
                <a:solidFill>
                  <a:schemeClr val="tx1"/>
                </a:solidFill>
              </a:rPr>
              <a:t>Printing </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p>
          <a:p>
            <a:r>
              <a:rPr lang="en-US" sz="2400" dirty="0"/>
              <a:t> </a:t>
            </a:r>
          </a:p>
          <a:p>
            <a:pPr>
              <a:buFont typeface="Wingdings" panose="05000000000000000000" pitchFamily="2" charset="2"/>
              <a:buChar char="Ø"/>
            </a:pPr>
            <a:r>
              <a:rPr lang="en-US" sz="2400" dirty="0"/>
              <a:t> Each intensity value is on a scale of 0 to 255</a:t>
            </a:r>
          </a:p>
        </p:txBody>
      </p:sp>
    </p:spTree>
    <p:extLst>
      <p:ext uri="{BB962C8B-B14F-4D97-AF65-F5344CB8AC3E}">
        <p14:creationId xmlns:p14="http://schemas.microsoft.com/office/powerpoint/2010/main" val="279124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t>
            </a:r>
            <a:r>
              <a:rPr lang="en-US"/>
              <a:t>Color Palette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3785652"/>
          </a:xfrm>
          <a:prstGeom prst="rect">
            <a:avLst/>
          </a:prstGeom>
        </p:spPr>
        <p:txBody>
          <a:bodyPr wrap="square">
            <a:spAutoFit/>
          </a:bodyPr>
          <a:lstStyle/>
          <a:p>
            <a:r>
              <a:rPr lang="en-US" sz="2400" b="1" dirty="0"/>
              <a:t> 3-bit RGB</a:t>
            </a:r>
          </a:p>
          <a:p>
            <a:pPr marL="118872"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872" indent="0">
              <a:buNone/>
            </a:pPr>
            <a:endParaRPr lang="en-US" sz="2400" dirty="0"/>
          </a:p>
          <a:p>
            <a:pPr marL="118872" indent="0">
              <a:buNone/>
            </a:pPr>
            <a:r>
              <a:rPr lang="en-US" sz="2400" b="1" dirty="0"/>
              <a:t>6-bit RGB</a:t>
            </a:r>
          </a:p>
          <a:p>
            <a:pPr marL="118872"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p>
        </p:txBody>
      </p:sp>
    </p:spTree>
    <p:extLst>
      <p:ext uri="{BB962C8B-B14F-4D97-AF65-F5344CB8AC3E}">
        <p14:creationId xmlns:p14="http://schemas.microsoft.com/office/powerpoint/2010/main" val="388666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Palette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extLst>
      <p:ext uri="{BB962C8B-B14F-4D97-AF65-F5344CB8AC3E}">
        <p14:creationId xmlns:p14="http://schemas.microsoft.com/office/powerpoint/2010/main" val="421880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70FA5579-E69B-4DDB-A858-04D09F56E2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31127"/>
            <a:ext cx="8223955" cy="4180541"/>
          </a:xfrm>
          <a:prstGeom prst="rect">
            <a:avLst/>
          </a:prstGeom>
        </p:spPr>
      </p:pic>
    </p:spTree>
    <p:extLst>
      <p:ext uri="{BB962C8B-B14F-4D97-AF65-F5344CB8AC3E}">
        <p14:creationId xmlns:p14="http://schemas.microsoft.com/office/powerpoint/2010/main" val="24906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p>
        </p:txBody>
      </p:sp>
    </p:spTree>
    <p:extLst>
      <p:ext uri="{BB962C8B-B14F-4D97-AF65-F5344CB8AC3E}">
        <p14:creationId xmlns:p14="http://schemas.microsoft.com/office/powerpoint/2010/main" val="3236142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468C4017-A290-4F9D-AD16-B009549489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extLst>
      <p:ext uri="{BB962C8B-B14F-4D97-AF65-F5344CB8AC3E}">
        <p14:creationId xmlns:p14="http://schemas.microsoft.com/office/powerpoint/2010/main" val="2621437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p>
        </p:txBody>
      </p:sp>
    </p:spTree>
    <p:extLst>
      <p:ext uri="{BB962C8B-B14F-4D97-AF65-F5344CB8AC3E}">
        <p14:creationId xmlns:p14="http://schemas.microsoft.com/office/powerpoint/2010/main" val="106827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576072" indent="-457200">
              <a:buFont typeface="Wingdings" panose="05000000000000000000" pitchFamily="2" charset="2"/>
              <a:buChar char="q"/>
            </a:pPr>
            <a:r>
              <a:rPr lang="en-US" sz="2800" dirty="0"/>
              <a:t>R = (1 - C)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G = (1 - M)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B = (1 - Y) * 255.0</a:t>
            </a:r>
          </a:p>
        </p:txBody>
      </p:sp>
    </p:spTree>
    <p:extLst>
      <p:ext uri="{BB962C8B-B14F-4D97-AF65-F5344CB8AC3E}">
        <p14:creationId xmlns:p14="http://schemas.microsoft.com/office/powerpoint/2010/main" val="314695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872" indent="0">
              <a:buNone/>
            </a:pPr>
            <a:r>
              <a:rPr lang="en-US" sz="2800" dirty="0">
                <a:hlinkClick r:id="rId3"/>
              </a:rPr>
              <a:t>http://colormine.org/convert/rgb-to-cmy</a:t>
            </a:r>
            <a:endParaRPr lang="en-US" sz="2800" dirty="0"/>
          </a:p>
          <a:p>
            <a:pPr marL="118872" indent="0">
              <a:buNone/>
            </a:pPr>
            <a:endParaRPr lang="en-US" sz="2800" dirty="0"/>
          </a:p>
          <a:p>
            <a:pPr marL="118872" indent="0">
              <a:buNone/>
            </a:pPr>
            <a:r>
              <a:rPr lang="en-US" sz="2800" dirty="0"/>
              <a:t>Sample Code:</a:t>
            </a:r>
          </a:p>
          <a:p>
            <a:pPr marL="118872" indent="0">
              <a:buNone/>
            </a:pPr>
            <a:endParaRPr lang="en-US" sz="2800" dirty="0"/>
          </a:p>
          <a:p>
            <a:pPr marL="118872" indent="0">
              <a:buNone/>
            </a:pPr>
            <a:r>
              <a:rPr lang="en-US" sz="2800" dirty="0"/>
              <a:t>https://github.com/THEjoezack/ColorMine/blob/master/ColorMine/ColorSpaces/Conversions/CmyConverter.cs</a:t>
            </a:r>
          </a:p>
        </p:txBody>
      </p:sp>
    </p:spTree>
    <p:extLst>
      <p:ext uri="{BB962C8B-B14F-4D97-AF65-F5344CB8AC3E}">
        <p14:creationId xmlns:p14="http://schemas.microsoft.com/office/powerpoint/2010/main" val="3840803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extLst>
      <p:ext uri="{BB962C8B-B14F-4D97-AF65-F5344CB8AC3E}">
        <p14:creationId xmlns:p14="http://schemas.microsoft.com/office/powerpoint/2010/main" val="187258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p>
          <a:p>
            <a:pPr marL="285750" indent="-285750" algn="just">
              <a:buFont typeface="Arial" panose="020B0604020202020204" pitchFamily="34" charset="0"/>
              <a:buChar char="•"/>
            </a:pPr>
            <a:r>
              <a:rPr lang="en-US" sz="2400" dirty="0"/>
              <a:t>Pixels in an image can be reproduced at any size without the appearance of visible dots or squares</a:t>
            </a:r>
          </a:p>
          <a:p>
            <a:pPr marL="285750" indent="-285750" algn="just">
              <a:buFont typeface="Arial" panose="020B0604020202020204" pitchFamily="34" charset="0"/>
              <a:buChar char="•"/>
            </a:pPr>
            <a:r>
              <a:rPr lang="en-US" sz="2400" dirty="0"/>
              <a:t>The intensity of each pixel is variable; in color systems, each pixel has typically three or four dimensions of variability such as red, green and blue, or cyan, magenta, yellow and black</a:t>
            </a:r>
          </a:p>
          <a:p>
            <a:endParaRPr lang="x-none" dirty="0"/>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a:t>
            </a:r>
            <a:r>
              <a:rPr lang="en-US" sz="2800"/>
              <a:t>3 bits </a:t>
            </a:r>
            <a:r>
              <a:rPr lang="en-US" sz="2800" dirty="0"/>
              <a:t>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a:extLst>
              <a:ext uri="{FF2B5EF4-FFF2-40B4-BE49-F238E27FC236}">
                <a16:creationId xmlns:a16="http://schemas.microsoft.com/office/drawing/2014/main" id="{3C821E65-A1DC-48D9-B4A8-1BD7846F26AA}"/>
              </a:ext>
            </a:extLst>
          </p:cNvPr>
          <p:cNvPicPr>
            <a:picLocks noChangeAspect="1"/>
          </p:cNvPicPr>
          <p:nvPr/>
        </p:nvPicPr>
        <p:blipFill>
          <a:blip r:embed="rId3"/>
          <a:stretch>
            <a:fillRect/>
          </a:stretch>
        </p:blipFill>
        <p:spPr>
          <a:xfrm>
            <a:off x="1995487" y="4205287"/>
            <a:ext cx="5153025" cy="1552575"/>
          </a:xfrm>
          <a:prstGeom prst="rect">
            <a:avLst/>
          </a:prstGeom>
        </p:spPr>
      </p:pic>
    </p:spTree>
    <p:extLst>
      <p:ext uri="{BB962C8B-B14F-4D97-AF65-F5344CB8AC3E}">
        <p14:creationId xmlns:p14="http://schemas.microsoft.com/office/powerpoint/2010/main" val="198219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872" indent="0">
              <a:buNone/>
            </a:pPr>
            <a:r>
              <a:rPr lang="en-US" sz="2800" dirty="0"/>
              <a:t>https://www.chegg.com/homework-help/definitions/direct-coding-3</a:t>
            </a:r>
          </a:p>
        </p:txBody>
      </p:sp>
    </p:spTree>
    <p:extLst>
      <p:ext uri="{BB962C8B-B14F-4D97-AF65-F5344CB8AC3E}">
        <p14:creationId xmlns:p14="http://schemas.microsoft.com/office/powerpoint/2010/main" val="272353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extLst>
      <p:ext uri="{BB962C8B-B14F-4D97-AF65-F5344CB8AC3E}">
        <p14:creationId xmlns:p14="http://schemas.microsoft.com/office/powerpoint/2010/main" val="281041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2246769"/>
          </a:xfrm>
          <a:prstGeom prst="rect">
            <a:avLst/>
          </a:prstGeom>
        </p:spPr>
        <p:txBody>
          <a:bodyPr wrap="square">
            <a:spAutoFit/>
          </a:bodyPr>
          <a:lstStyle/>
          <a:p>
            <a:pPr marL="118872" indent="0" algn="just">
              <a:buNone/>
            </a:pPr>
            <a:r>
              <a:rPr lang="en-US" sz="2800" dirty="0"/>
              <a:t>1. Locate the starting address corresponding to the line on which the point is to appear.</a:t>
            </a:r>
          </a:p>
          <a:p>
            <a:pPr algn="just"/>
            <a:endParaRPr lang="en-US" sz="2800" dirty="0"/>
          </a:p>
          <a:p>
            <a:pPr marL="118872" indent="0" algn="just">
              <a:buNone/>
            </a:pPr>
            <a:r>
              <a:rPr lang="en-US" sz="2800" dirty="0"/>
              <a:t>2. Locate the address of the byte in which the point will be represented.</a:t>
            </a:r>
          </a:p>
        </p:txBody>
      </p:sp>
    </p:spTree>
    <p:extLst>
      <p:ext uri="{BB962C8B-B14F-4D97-AF65-F5344CB8AC3E}">
        <p14:creationId xmlns:p14="http://schemas.microsoft.com/office/powerpoint/2010/main" val="4152502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a:extLst>
              <a:ext uri="{FF2B5EF4-FFF2-40B4-BE49-F238E27FC236}">
                <a16:creationId xmlns:a16="http://schemas.microsoft.com/office/drawing/2014/main" id="{A700282C-3896-46F5-8D3E-B9A8FB39B366}"/>
              </a:ext>
            </a:extLst>
          </p:cNvPr>
          <p:cNvPicPr>
            <a:picLocks noChangeAspect="1"/>
          </p:cNvPicPr>
          <p:nvPr/>
        </p:nvPicPr>
        <p:blipFill>
          <a:blip r:embed="rId3"/>
          <a:stretch>
            <a:fillRect/>
          </a:stretch>
        </p:blipFill>
        <p:spPr>
          <a:xfrm>
            <a:off x="1880479" y="3776133"/>
            <a:ext cx="5191125" cy="2286000"/>
          </a:xfrm>
          <a:prstGeom prst="rect">
            <a:avLst/>
          </a:prstGeom>
        </p:spPr>
      </p:pic>
    </p:spTree>
    <p:extLst>
      <p:ext uri="{BB962C8B-B14F-4D97-AF65-F5344CB8AC3E}">
        <p14:creationId xmlns:p14="http://schemas.microsoft.com/office/powerpoint/2010/main" val="4258835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a:extLst>
              <a:ext uri="{FF2B5EF4-FFF2-40B4-BE49-F238E27FC236}">
                <a16:creationId xmlns:a16="http://schemas.microsoft.com/office/drawing/2014/main" id="{B1110A64-2F2E-46C9-BDAB-7A3A7CB38F13}"/>
              </a:ext>
            </a:extLst>
          </p:cNvPr>
          <p:cNvPicPr>
            <a:picLocks noChangeAspect="1" noChangeArrowheads="1"/>
          </p:cNvPicPr>
          <p:nvPr/>
        </p:nvPicPr>
        <p:blipFill>
          <a:blip r:embed="rId3" cstate="print"/>
          <a:srcRect/>
          <a:stretch>
            <a:fillRect/>
          </a:stretch>
        </p:blipFill>
        <p:spPr bwMode="auto">
          <a:xfrm>
            <a:off x="1333500" y="2073331"/>
            <a:ext cx="6477000" cy="4105275"/>
          </a:xfrm>
          <a:prstGeom prst="rect">
            <a:avLst/>
          </a:prstGeom>
          <a:noFill/>
          <a:ln w="9525">
            <a:noFill/>
            <a:miter lim="800000"/>
            <a:headEnd/>
            <a:tailEnd/>
          </a:ln>
          <a:effectLst/>
        </p:spPr>
      </p:pic>
    </p:spTree>
    <p:extLst>
      <p:ext uri="{BB962C8B-B14F-4D97-AF65-F5344CB8AC3E}">
        <p14:creationId xmlns:p14="http://schemas.microsoft.com/office/powerpoint/2010/main" val="2236460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extLst>
      <p:ext uri="{BB962C8B-B14F-4D97-AF65-F5344CB8AC3E}">
        <p14:creationId xmlns:p14="http://schemas.microsoft.com/office/powerpoint/2010/main" val="3262631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extLst>
      <p:ext uri="{BB962C8B-B14F-4D97-AF65-F5344CB8AC3E}">
        <p14:creationId xmlns:p14="http://schemas.microsoft.com/office/powerpoint/2010/main" val="312614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 By halftoning an image (converting it from a bitmap to    </a:t>
            </a:r>
          </a:p>
          <a:p>
            <a:pPr algn="just"/>
            <a:r>
              <a:rPr lang="en-US" sz="2800" dirty="0"/>
              <a:t>     a halftone), it can be printed using less resources </a:t>
            </a:r>
          </a:p>
        </p:txBody>
      </p:sp>
    </p:spTree>
    <p:extLst>
      <p:ext uri="{BB962C8B-B14F-4D97-AF65-F5344CB8AC3E}">
        <p14:creationId xmlns:p14="http://schemas.microsoft.com/office/powerpoint/2010/main" val="212375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extLst>
      <p:ext uri="{BB962C8B-B14F-4D97-AF65-F5344CB8AC3E}">
        <p14:creationId xmlns:p14="http://schemas.microsoft.com/office/powerpoint/2010/main" val="17428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Picture 2" descr="C:\Users\Teacher\Desktop\thumb534-pixel-36432d61374032deacd012147dd6d424.jpg">
            <a:extLst>
              <a:ext uri="{FF2B5EF4-FFF2-40B4-BE49-F238E27FC236}">
                <a16:creationId xmlns:a16="http://schemas.microsoft.com/office/drawing/2014/main" id="{9C6C751E-B4FD-4367-B508-64A75E74C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extLst>
      <p:ext uri="{BB962C8B-B14F-4D97-AF65-F5344CB8AC3E}">
        <p14:creationId xmlns:p14="http://schemas.microsoft.com/office/powerpoint/2010/main" val="1115972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a:extLst>
              <a:ext uri="{FF2B5EF4-FFF2-40B4-BE49-F238E27FC236}">
                <a16:creationId xmlns:a16="http://schemas.microsoft.com/office/drawing/2014/main" id="{A2300CD4-5B89-4631-B1C5-7136EE075606}"/>
              </a:ext>
            </a:extLst>
          </p:cNvPr>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a:extLst>
              <a:ext uri="{FF2B5EF4-FFF2-40B4-BE49-F238E27FC236}">
                <a16:creationId xmlns:a16="http://schemas.microsoft.com/office/drawing/2014/main" id="{7CF5A41E-7497-4E0D-BDC3-C6998EF64F8F}"/>
              </a:ext>
            </a:extLst>
          </p:cNvPr>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extLst>
      <p:ext uri="{BB962C8B-B14F-4D97-AF65-F5344CB8AC3E}">
        <p14:creationId xmlns:p14="http://schemas.microsoft.com/office/powerpoint/2010/main" val="2971942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91041" y="1697233"/>
            <a:ext cx="7761917" cy="3046988"/>
          </a:xfrm>
          <a:prstGeom prst="rect">
            <a:avLst/>
          </a:prstGeom>
          <a:noFill/>
        </p:spPr>
        <p:txBody>
          <a:bodyPr wrap="square" rtlCol="0">
            <a:spAutoFit/>
          </a:bodyPr>
          <a:lstStyle/>
          <a:p>
            <a:pPr marL="457200" indent="-457200">
              <a:buFont typeface="Arial"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itchFamily="34" charset="0"/>
              <a:buChar char="•"/>
            </a:pPr>
            <a:endParaRPr lang="en-US" sz="2400" dirty="0"/>
          </a:p>
          <a:p>
            <a:pPr marL="457200" indent="-457200">
              <a:buFont typeface="Arial" pitchFamily="34" charset="0"/>
              <a:buChar char="•"/>
            </a:pPr>
            <a:r>
              <a:rPr lang="en-US" sz="2400" dirty="0" err="1"/>
              <a:t>Schaum's</a:t>
            </a:r>
            <a:r>
              <a:rPr lang="en-US" sz="2400" dirty="0"/>
              <a:t> Outline of Theory &amp; Problems of Computer Graphics.</a:t>
            </a:r>
          </a:p>
          <a:p>
            <a:pPr marL="457200" indent="-457200">
              <a:buFont typeface="Arial" pitchFamily="34" charset="0"/>
              <a:buChar char="•"/>
            </a:pPr>
            <a:endParaRPr lang="en-US" sz="2400" dirty="0"/>
          </a:p>
          <a:p>
            <a:pPr marL="457200" indent="-457200">
              <a:buFont typeface="Arial" pitchFamily="34" charset="0"/>
              <a:buChar char="•"/>
            </a:pPr>
            <a:r>
              <a:rPr lang="en-US" sz="2400" dirty="0"/>
              <a:t>Peter Shirley Steve </a:t>
            </a:r>
            <a:r>
              <a:rPr lang="en-US" sz="2400" dirty="0" err="1"/>
              <a:t>Marschner</a:t>
            </a:r>
            <a:r>
              <a:rPr lang="en-US" sz="2400" dirty="0"/>
              <a:t> , “Fundamental of computer graphics”, Third Edition.</a:t>
            </a:r>
          </a:p>
        </p:txBody>
      </p:sp>
    </p:spTree>
    <p:extLst>
      <p:ext uri="{BB962C8B-B14F-4D97-AF65-F5344CB8AC3E}">
        <p14:creationId xmlns:p14="http://schemas.microsoft.com/office/powerpoint/2010/main" val="1923382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59023"/>
            <a:ext cx="8370482" cy="4801314"/>
          </a:xfrm>
          <a:prstGeom prst="rect">
            <a:avLst/>
          </a:prstGeom>
          <a:noFill/>
        </p:spPr>
        <p:txBody>
          <a:bodyPr wrap="square" rtlCol="0">
            <a:spAutoFit/>
          </a:bodyPr>
          <a:lstStyle/>
          <a:p>
            <a:pPr marL="404622" indent="-285750">
              <a:buFont typeface="Arial" panose="020B0604020202020204" pitchFamily="34" charset="0"/>
              <a:buChar char="•"/>
            </a:pPr>
            <a:r>
              <a:rPr lang="en-US" dirty="0">
                <a:hlinkClick r:id="rId2"/>
              </a:rPr>
              <a:t>http://colormine.org/convert/rgb-to-cmy</a:t>
            </a:r>
            <a:endParaRPr lang="en-US" dirty="0"/>
          </a:p>
          <a:p>
            <a:pPr marL="404622" indent="-285750">
              <a:buFont typeface="Arial" panose="020B0604020202020204" pitchFamily="34" charset="0"/>
              <a:buChar char="•"/>
            </a:pPr>
            <a:r>
              <a:rPr lang="en-US" dirty="0">
                <a:hlinkClick r:id="rId3"/>
              </a:rPr>
              <a:t>www.howstuffworks.com</a:t>
            </a:r>
            <a:endParaRPr lang="en-US" dirty="0"/>
          </a:p>
          <a:p>
            <a:pPr marL="404622" indent="-285750">
              <a:buFont typeface="Arial" panose="020B0604020202020204" pitchFamily="34" charset="0"/>
              <a:buChar char="•"/>
            </a:pPr>
            <a:r>
              <a:rPr lang="en-US" dirty="0">
                <a:hlinkClick r:id="rId4"/>
              </a:rPr>
              <a:t>www.wikipedia.com</a:t>
            </a:r>
            <a:endParaRPr lang="en-US" dirty="0"/>
          </a:p>
          <a:p>
            <a:pPr marL="404622"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622"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622" indent="-285750">
              <a:buFont typeface="Arial" panose="020B0604020202020204" pitchFamily="34" charset="0"/>
              <a:buChar char="•"/>
            </a:pPr>
            <a:r>
              <a:rPr lang="en-US" dirty="0">
                <a:hlinkClick r:id="rId7"/>
              </a:rPr>
              <a:t>https://www.chegg.com</a:t>
            </a:r>
            <a:endParaRPr lang="en-US" dirty="0"/>
          </a:p>
          <a:p>
            <a:pPr marL="404622" indent="-285750">
              <a:buFont typeface="Arial" panose="020B0604020202020204" pitchFamily="34" charset="0"/>
              <a:buChar char="•"/>
            </a:pPr>
            <a:r>
              <a:rPr lang="en-US" dirty="0">
                <a:hlinkClick r:id="rId8"/>
              </a:rPr>
              <a:t>https://www.slideshare.net/mustafasalam167/color-model-29181025</a:t>
            </a:r>
            <a:endParaRPr lang="en-US" dirty="0"/>
          </a:p>
          <a:p>
            <a:pPr marL="404622"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622" indent="-285750">
              <a:buFont typeface="Arial" panose="020B0604020202020204" pitchFamily="34" charset="0"/>
              <a:buChar char="•"/>
            </a:pPr>
            <a:r>
              <a:rPr lang="en-US" dirty="0">
                <a:hlinkClick r:id="rId10"/>
              </a:rPr>
              <a:t>https://slideplayer.com/slide/5143930/</a:t>
            </a:r>
            <a:endParaRPr lang="en-US" dirty="0"/>
          </a:p>
          <a:p>
            <a:pPr marL="118872"/>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p>
          <a:p>
            <a:endParaRPr lang="en-US" sz="2400" dirty="0"/>
          </a:p>
          <a:p>
            <a:pPr>
              <a:buFont typeface="Wingdings" pitchFamily="2" charset="2"/>
              <a:buChar char="Ø"/>
            </a:pPr>
            <a:r>
              <a:rPr lang="en-US" sz="2400" dirty="0"/>
              <a:t>Raster Image</a:t>
            </a:r>
          </a:p>
          <a:p>
            <a:pPr>
              <a:buFont typeface="Wingdings" pitchFamily="2" charset="2"/>
              <a:buChar char="Ø"/>
            </a:pPr>
            <a:r>
              <a:rPr lang="en-US" sz="2400" dirty="0"/>
              <a:t>Vector Image</a:t>
            </a:r>
          </a:p>
        </p:txBody>
      </p:sp>
    </p:spTree>
    <p:extLst>
      <p:ext uri="{BB962C8B-B14F-4D97-AF65-F5344CB8AC3E}">
        <p14:creationId xmlns:p14="http://schemas.microsoft.com/office/powerpoint/2010/main" val="276743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p>
          <a:p>
            <a:pPr marL="342900" indent="-342900">
              <a:buFont typeface="Arial" panose="020B0604020202020204" pitchFamily="34" charset="0"/>
              <a:buChar char="•"/>
            </a:pPr>
            <a:r>
              <a:rPr lang="en-US" sz="2400" dirty="0"/>
              <a:t>Raster graphics render images as a collection of countless tiny squares.</a:t>
            </a:r>
          </a:p>
          <a:p>
            <a:pPr marL="342900" indent="-342900">
              <a:buFont typeface="Arial" panose="020B0604020202020204" pitchFamily="34" charset="0"/>
              <a:buChar char="•"/>
            </a:pPr>
            <a:r>
              <a:rPr lang="en-US" sz="2400" dirty="0"/>
              <a:t>Each square, or pixel, is coded in a specific  shade. Individually, these pixels are worthless</a:t>
            </a:r>
          </a:p>
          <a:p>
            <a:pPr marL="342900" indent="-342900">
              <a:buFont typeface="Arial" panose="020B0604020202020204" pitchFamily="34" charset="0"/>
              <a:buChar char="•"/>
            </a:pPr>
            <a:r>
              <a:rPr lang="en-US" sz="2400" dirty="0"/>
              <a:t>Together, they’re worth a thousand words</a:t>
            </a:r>
          </a:p>
          <a:p>
            <a:endParaRPr lang="en-US" sz="2400" dirty="0"/>
          </a:p>
        </p:txBody>
      </p:sp>
    </p:spTree>
    <p:extLst>
      <p:ext uri="{BB962C8B-B14F-4D97-AF65-F5344CB8AC3E}">
        <p14:creationId xmlns:p14="http://schemas.microsoft.com/office/powerpoint/2010/main" val="147516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p>
          <a:p>
            <a:endParaRPr lang="en-US" sz="2400" dirty="0"/>
          </a:p>
          <a:p>
            <a:pPr algn="just">
              <a:buFont typeface="Wingdings" pitchFamily="2" charset="2"/>
              <a:buChar char="Ø"/>
            </a:pPr>
            <a:r>
              <a:rPr lang="en-US" sz="2400" dirty="0"/>
              <a:t>Raster graphics are best used for non-line art images; specifically digitized photographs, scanned artwork or detailed graphics</a:t>
            </a:r>
          </a:p>
          <a:p>
            <a:pPr algn="just"/>
            <a:endParaRPr lang="en-US" sz="2400" dirty="0"/>
          </a:p>
          <a:p>
            <a:pPr algn="just">
              <a:buFont typeface="Wingdings" pitchFamily="2" charset="2"/>
              <a:buChar char="Ø"/>
            </a:pPr>
            <a:r>
              <a:rPr lang="en-US" sz="2400" dirty="0"/>
              <a:t>Non-line art images are best represented in raster form because these typically include subtle chromatic gradations, undefined lines and shapes, and complex composition</a:t>
            </a:r>
          </a:p>
        </p:txBody>
      </p:sp>
    </p:spTree>
    <p:extLst>
      <p:ext uri="{BB962C8B-B14F-4D97-AF65-F5344CB8AC3E}">
        <p14:creationId xmlns:p14="http://schemas.microsoft.com/office/powerpoint/2010/main" val="351766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a:extLst>
              <a:ext uri="{FF2B5EF4-FFF2-40B4-BE49-F238E27FC236}">
                <a16:creationId xmlns:a16="http://schemas.microsoft.com/office/drawing/2014/main" id="{D1EDC39C-56F8-4CBA-8B47-6A44BEB6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4666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1664</Words>
  <Application>Microsoft Office PowerPoint</Application>
  <PresentationFormat>On-screen Show (4:3)</PresentationFormat>
  <Paragraphs>224</Paragraphs>
  <Slides>42</Slides>
  <Notes>27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Palette </vt:lpstr>
      <vt:lpstr>Color Palette </vt:lpstr>
      <vt:lpstr>CMYK</vt:lpstr>
      <vt:lpstr>CMY</vt:lpstr>
      <vt:lpstr>CMYK</vt:lpstr>
      <vt:lpstr>RGB to CMY</vt:lpstr>
      <vt:lpstr>RGB to CMY</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 Image</vt:lpstr>
      <vt:lpstr>How Halftone work</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Aneem Al Ahsan Rupai</cp:lastModifiedBy>
  <cp:revision>70</cp:revision>
  <dcterms:created xsi:type="dcterms:W3CDTF">2020-04-25T12:14:01Z</dcterms:created>
  <dcterms:modified xsi:type="dcterms:W3CDTF">2023-09-24T03:13:45Z</dcterms:modified>
</cp:coreProperties>
</file>