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9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808" r:id="rId2"/>
    <p:sldId id="646" r:id="rId3"/>
    <p:sldId id="649" r:id="rId4"/>
    <p:sldId id="778" r:id="rId5"/>
    <p:sldId id="650" r:id="rId6"/>
    <p:sldId id="651" r:id="rId7"/>
    <p:sldId id="840" r:id="rId8"/>
    <p:sldId id="721" r:id="rId9"/>
    <p:sldId id="722" r:id="rId10"/>
    <p:sldId id="723" r:id="rId11"/>
    <p:sldId id="724" r:id="rId12"/>
    <p:sldId id="664" r:id="rId13"/>
    <p:sldId id="680" r:id="rId14"/>
    <p:sldId id="783" r:id="rId15"/>
    <p:sldId id="683" r:id="rId16"/>
    <p:sldId id="809" r:id="rId17"/>
    <p:sldId id="810" r:id="rId18"/>
    <p:sldId id="684" r:id="rId19"/>
    <p:sldId id="743" r:id="rId20"/>
    <p:sldId id="686" r:id="rId21"/>
    <p:sldId id="744" r:id="rId22"/>
    <p:sldId id="784" r:id="rId23"/>
    <p:sldId id="785" r:id="rId24"/>
    <p:sldId id="691" r:id="rId25"/>
    <p:sldId id="747" r:id="rId26"/>
    <p:sldId id="749" r:id="rId27"/>
    <p:sldId id="692" r:id="rId28"/>
    <p:sldId id="750" r:id="rId29"/>
    <p:sldId id="786" r:id="rId30"/>
    <p:sldId id="751" r:id="rId31"/>
    <p:sldId id="787" r:id="rId32"/>
    <p:sldId id="794" r:id="rId33"/>
    <p:sldId id="544" r:id="rId34"/>
    <p:sldId id="765" r:id="rId35"/>
    <p:sldId id="812" r:id="rId36"/>
  </p:sldIdLst>
  <p:sldSz cx="9144000" cy="6858000" type="screen4x3"/>
  <p:notesSz cx="7004050" cy="929005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346"/>
    <a:srgbClr val="003366"/>
    <a:srgbClr val="0027A4"/>
    <a:srgbClr val="CC0000"/>
    <a:srgbClr val="FA0000"/>
    <a:srgbClr val="0000BF"/>
    <a:srgbClr val="006666"/>
    <a:srgbClr val="006600"/>
    <a:srgbClr val="99CC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1" autoAdjust="0"/>
    <p:restoredTop sz="94316" autoAdjust="0"/>
  </p:normalViewPr>
  <p:slideViewPr>
    <p:cSldViewPr>
      <p:cViewPr>
        <p:scale>
          <a:sx n="70" d="100"/>
          <a:sy n="70" d="100"/>
        </p:scale>
        <p:origin x="-1248" y="-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  <p:sld r:id="rId25" collapse="1"/>
      <p:sld r:id="rId26" collapse="1"/>
      <p:sld r:id="rId27" collapse="1"/>
      <p:sld r:id="rId28" collapse="1"/>
      <p:sld r:id="rId29" collapse="1"/>
      <p:sld r:id="rId30" collapse="1"/>
      <p:sld r:id="rId31" collapse="1"/>
      <p:sld r:id="rId32" collapse="1"/>
      <p:sld r:id="rId33" collapse="1"/>
      <p:sld r:id="rId3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158"/>
    </p:cViewPr>
  </p:sorterViewPr>
  <p:notesViewPr>
    <p:cSldViewPr>
      <p:cViewPr>
        <p:scale>
          <a:sx n="75" d="100"/>
          <a:sy n="75" d="100"/>
        </p:scale>
        <p:origin x="-2406" y="-246"/>
      </p:cViewPr>
      <p:guideLst>
        <p:guide orient="horz" pos="2925"/>
        <p:guide pos="220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26" Type="http://schemas.openxmlformats.org/officeDocument/2006/relationships/slide" Target="slides/slide27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34" Type="http://schemas.openxmlformats.org/officeDocument/2006/relationships/slide" Target="slides/slide35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5" Type="http://schemas.openxmlformats.org/officeDocument/2006/relationships/slide" Target="slides/slide26.xml"/><Relationship Id="rId33" Type="http://schemas.openxmlformats.org/officeDocument/2006/relationships/slide" Target="slides/slide34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29" Type="http://schemas.openxmlformats.org/officeDocument/2006/relationships/slide" Target="slides/slide30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32" Type="http://schemas.openxmlformats.org/officeDocument/2006/relationships/slide" Target="slides/slide33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28" Type="http://schemas.openxmlformats.org/officeDocument/2006/relationships/slide" Target="slides/slide29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31" Type="http://schemas.openxmlformats.org/officeDocument/2006/relationships/slide" Target="slides/slide32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Relationship Id="rId27" Type="http://schemas.openxmlformats.org/officeDocument/2006/relationships/slide" Target="slides/slide28.xml"/><Relationship Id="rId30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9360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88938" y="4413250"/>
            <a:ext cx="6303962" cy="417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871" tIns="45130" rIns="91871" bIns="4513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notes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9038" y="703263"/>
            <a:ext cx="4627562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1370572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703263"/>
            <a:ext cx="4624388" cy="3470275"/>
          </a:xfrm>
          <a:ln/>
        </p:spPr>
      </p:sp>
      <p:sp>
        <p:nvSpPr>
          <p:cNvPr id="466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114" y="4413019"/>
            <a:ext cx="6303645" cy="4179379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4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8966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84979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354013"/>
            <a:ext cx="2095500" cy="5589587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54013"/>
            <a:ext cx="6134100" cy="5589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52471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26161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5696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7363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78724557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148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1639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8572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350" y="354013"/>
            <a:ext cx="7607300" cy="56038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44320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9897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5552259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378773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143000"/>
            <a:ext cx="83820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2562" tIns="46038" rIns="182562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Text Box 16"/>
          <p:cNvSpPr txBox="1">
            <a:spLocks noChangeArrowheads="1"/>
          </p:cNvSpPr>
          <p:nvPr/>
        </p:nvSpPr>
        <p:spPr bwMode="auto">
          <a:xfrm>
            <a:off x="76200" y="6507162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200" b="1" dirty="0" smtClean="0">
                <a:latin typeface="Arial" charset="0"/>
              </a:rPr>
              <a:t>22-</a:t>
            </a:r>
            <a:fld id="{E43BA63B-2460-42E1-B25E-DADAAF0F344A}" type="slidenum">
              <a:rPr lang="en-US" altLang="en-US" sz="1200" b="1" smtClean="0">
                <a:latin typeface="Arial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altLang="en-US" sz="1200" b="1" dirty="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000" b="1" i="1">
          <a:solidFill>
            <a:schemeClr val="bg1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8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000" b="1">
          <a:solidFill>
            <a:schemeClr val="bg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5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7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9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0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2.wdp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3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4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5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6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435429" y="1828800"/>
            <a:ext cx="4209143" cy="52335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86493" tIns="43247" rIns="86493" bIns="43247">
            <a:spAutoFit/>
          </a:bodyPr>
          <a:lstStyle>
            <a:lvl1pPr marL="461963" indent="-4619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62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en-US" sz="2600" b="1" dirty="0">
                <a:latin typeface="Liberation Sans" panose="020B0604020202020204" pitchFamily="34" charset="0"/>
              </a:rPr>
              <a:t>Learning Objectives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533400" y="2438400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auto">
          <a:xfrm>
            <a:off x="1397575" y="2438400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Explain variable, </a:t>
            </a:r>
            <a:r>
              <a:rPr lang="en-US" sz="18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fixed</a:t>
            </a:r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, and </a:t>
            </a:r>
            <a:r>
              <a:rPr lang="en-US" sz="18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mixed costs </a:t>
            </a:r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and the relevant range.</a:t>
            </a:r>
          </a:p>
        </p:txBody>
      </p:sp>
      <p:sp>
        <p:nvSpPr>
          <p:cNvPr id="31" name="Oval 30"/>
          <p:cNvSpPr/>
          <p:nvPr/>
        </p:nvSpPr>
        <p:spPr bwMode="auto">
          <a:xfrm>
            <a:off x="709023" y="2493264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533400" y="3110552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45" name="Rectangle 5"/>
          <p:cNvSpPr>
            <a:spLocks noChangeArrowheads="1"/>
          </p:cNvSpPr>
          <p:nvPr/>
        </p:nvSpPr>
        <p:spPr bwMode="auto">
          <a:xfrm>
            <a:off x="1397575" y="3110552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Apply the high-low method to determine the components of mixed costs.</a:t>
            </a:r>
          </a:p>
        </p:txBody>
      </p:sp>
      <p:sp>
        <p:nvSpPr>
          <p:cNvPr id="46" name="Oval 45"/>
          <p:cNvSpPr/>
          <p:nvPr/>
        </p:nvSpPr>
        <p:spPr bwMode="auto">
          <a:xfrm>
            <a:off x="709023" y="3165416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2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533400" y="3796352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1397575" y="3796352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Prepare a CVP income statement to determine contribution margin.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709023" y="3851216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3</a:t>
            </a:r>
          </a:p>
        </p:txBody>
      </p:sp>
      <p:sp>
        <p:nvSpPr>
          <p:cNvPr id="50" name="Rectangle 6"/>
          <p:cNvSpPr>
            <a:spLocks noChangeArrowheads="1"/>
          </p:cNvSpPr>
          <p:nvPr/>
        </p:nvSpPr>
        <p:spPr bwMode="auto">
          <a:xfrm>
            <a:off x="533400" y="4477090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1397575" y="4477090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Compute the break-even point using three approaches.</a:t>
            </a:r>
          </a:p>
        </p:txBody>
      </p:sp>
      <p:sp>
        <p:nvSpPr>
          <p:cNvPr id="52" name="Oval 51"/>
          <p:cNvSpPr/>
          <p:nvPr/>
        </p:nvSpPr>
        <p:spPr bwMode="auto">
          <a:xfrm>
            <a:off x="709023" y="4531954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4</a:t>
            </a:r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533400" y="5162264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54" name="Rectangle 5"/>
          <p:cNvSpPr>
            <a:spLocks noChangeArrowheads="1"/>
          </p:cNvSpPr>
          <p:nvPr/>
        </p:nvSpPr>
        <p:spPr bwMode="auto">
          <a:xfrm>
            <a:off x="1397575" y="5162264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Determine the sales required to earn target net income and determine margin of safety.</a:t>
            </a:r>
          </a:p>
        </p:txBody>
      </p:sp>
      <p:sp>
        <p:nvSpPr>
          <p:cNvPr id="55" name="Oval 54"/>
          <p:cNvSpPr/>
          <p:nvPr/>
        </p:nvSpPr>
        <p:spPr bwMode="auto">
          <a:xfrm>
            <a:off x="709023" y="5217128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5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0" y="0"/>
            <a:ext cx="9144000" cy="1752600"/>
          </a:xfrm>
          <a:prstGeom prst="rect">
            <a:avLst/>
          </a:prstGeom>
          <a:solidFill>
            <a:srgbClr val="C5C5FF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0" y="457200"/>
            <a:ext cx="2514600" cy="914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762000" y="152400"/>
            <a:ext cx="1447800" cy="1447800"/>
          </a:xfrm>
          <a:prstGeom prst="ellipse">
            <a:avLst/>
          </a:prstGeom>
          <a:solidFill>
            <a:srgbClr val="0027A4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22</a:t>
            </a:r>
            <a:endParaRPr lang="en-US" sz="72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533400" y="5853752"/>
            <a:ext cx="870857" cy="6362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auto">
          <a:xfrm>
            <a:off x="1397575" y="5853752"/>
            <a:ext cx="7205472" cy="636270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anchor="ctr"/>
          <a:lstStyle/>
          <a:p>
            <a:pPr marL="117475"/>
            <a:r>
              <a:rPr lang="en-US" sz="18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Use CVP analysis to respond to changes in the business environment.</a:t>
            </a:r>
          </a:p>
        </p:txBody>
      </p:sp>
      <p:sp>
        <p:nvSpPr>
          <p:cNvPr id="35" name="Oval 34"/>
          <p:cNvSpPr/>
          <p:nvPr/>
        </p:nvSpPr>
        <p:spPr bwMode="auto">
          <a:xfrm>
            <a:off x="709023" y="5908616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beration Sans" panose="020B0604020202020204" pitchFamily="34" charset="0"/>
              </a:rPr>
              <a:t>6</a:t>
            </a:r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>
          <a:xfrm>
            <a:off x="2514600" y="244783"/>
            <a:ext cx="6248400" cy="1320362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</p:spPr>
        <p:txBody>
          <a:bodyPr wrap="square" lIns="91440" tIns="45720" rIns="91440" bIns="45720" anchor="ctr" anchorCtr="0">
            <a:noAutofit/>
          </a:bodyPr>
          <a:lstStyle>
            <a:defPPr>
              <a:defRPr lang="en-US"/>
            </a:defPPr>
            <a:lvl1pPr marL="58738" indent="0" algn="l">
              <a:spcBef>
                <a:spcPts val="0"/>
              </a:spcBef>
              <a:buClr>
                <a:schemeClr val="accent2"/>
              </a:buClr>
              <a:buSzTx/>
              <a:buFontTx/>
              <a:buNone/>
              <a:defRPr sz="3800" i="0" kern="0">
                <a:solidFill>
                  <a:srgbClr val="CC0000"/>
                </a:solidFill>
                <a:effectLst/>
                <a:latin typeface="Liberation Sans" panose="020B0604020202020204" pitchFamily="34" charset="0"/>
              </a:defRPr>
            </a:lvl1pPr>
            <a:lvl2pPr marL="742950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2pPr>
            <a:lvl3pPr marL="11430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4pPr>
            <a:lvl5pPr marL="2057400" indent="-228600" algn="l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 i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4800" b="1" dirty="0" smtClean="0"/>
              <a:t>Cost-Volume-Profit</a:t>
            </a:r>
            <a:endParaRPr lang="en-US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8014996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9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40000"/>
              </a:spcBef>
              <a:defRPr/>
            </a:pPr>
            <a:r>
              <a:rPr lang="en-US" sz="2000" b="1" dirty="0">
                <a:latin typeface="Liberation Sans" panose="020B0604020202020204" pitchFamily="34" charset="0"/>
              </a:rPr>
              <a:t>Illustration:  </a:t>
            </a:r>
            <a:r>
              <a:rPr lang="en-US" sz="2000" dirty="0">
                <a:latin typeface="Liberation Sans" panose="020B0604020202020204" pitchFamily="34" charset="0"/>
              </a:rPr>
              <a:t>Damon Company leases its productive facilities at a cost of $10,000 per month. Total fixed costs of </a:t>
            </a:r>
            <a:r>
              <a:rPr lang="en-US" sz="2000" dirty="0" smtClean="0">
                <a:latin typeface="Liberation Sans" panose="020B0604020202020204" pitchFamily="34" charset="0"/>
              </a:rPr>
              <a:t>the facilities will remain</a:t>
            </a:r>
            <a:endParaRPr 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533400" y="2027238"/>
            <a:ext cx="4800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 smtClean="0">
                <a:latin typeface="Liberation Sans" panose="020B0604020202020204" pitchFamily="34" charset="0"/>
              </a:rPr>
              <a:t>constant </a:t>
            </a:r>
            <a:r>
              <a:rPr lang="en-US" altLang="en-US" sz="2000" dirty="0">
                <a:latin typeface="Liberation Sans" panose="020B0604020202020204" pitchFamily="34" charset="0"/>
              </a:rPr>
              <a:t>at every level of activity.  But, </a:t>
            </a:r>
            <a:r>
              <a:rPr lang="en-US" altLang="en-US" sz="2000" b="1" dirty="0">
                <a:latin typeface="Liberation Sans" panose="020B0604020202020204" pitchFamily="34" charset="0"/>
              </a:rPr>
              <a:t>on a per unit basis, the cost of rent will decline as activity increases</a:t>
            </a:r>
            <a:r>
              <a:rPr lang="en-US" altLang="en-US" sz="2000" dirty="0">
                <a:latin typeface="Liberation Sans" panose="020B0604020202020204" pitchFamily="34" charset="0"/>
              </a:rPr>
              <a:t>, as part (b) of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Illustration 22-2 </a:t>
            </a:r>
            <a:r>
              <a:rPr lang="en-US" altLang="en-US" sz="2000" dirty="0">
                <a:latin typeface="Liberation Sans" panose="020B0604020202020204" pitchFamily="34" charset="0"/>
              </a:rPr>
              <a:t>shows. At 2,000 units, the unit cost per tablet computer is $5 ($10,000 ÷ 2,000). When Damon produces 10,000 tablets, the unit cost of the rent is only $1 per tablet ($10,000 ÷ 10,000).</a:t>
            </a:r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7488032" y="2209800"/>
            <a:ext cx="13227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pic>
        <p:nvPicPr>
          <p:cNvPr id="14342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663" y="2438400"/>
            <a:ext cx="3208337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3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851525" y="621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Arial" charset="0"/>
            </a:endParaRPr>
          </a:p>
        </p:txBody>
      </p:sp>
      <p:sp>
        <p:nvSpPr>
          <p:cNvPr id="15364" name="Rectangle 7"/>
          <p:cNvSpPr>
            <a:spLocks noChangeArrowheads="1"/>
          </p:cNvSpPr>
          <p:nvPr/>
        </p:nvSpPr>
        <p:spPr bwMode="auto">
          <a:xfrm>
            <a:off x="820003" y="5715000"/>
            <a:ext cx="1724025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Arial" charset="0"/>
              </a:rPr>
              <a:t>Illustration 22-2</a:t>
            </a:r>
            <a:endParaRPr lang="en-US" altLang="en-US" sz="1200" b="1" dirty="0">
              <a:latin typeface="Arial" charset="0"/>
            </a:endParaRPr>
          </a:p>
          <a:p>
            <a:r>
              <a:rPr lang="en-US" altLang="en-US" sz="1200" dirty="0">
                <a:latin typeface="Arial" charset="0"/>
              </a:rPr>
              <a:t>Behavior of total and unit fixed costs</a:t>
            </a:r>
          </a:p>
        </p:txBody>
      </p:sp>
      <p:pic>
        <p:nvPicPr>
          <p:cNvPr id="15365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371600"/>
            <a:ext cx="7967662" cy="409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367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533400" y="2011363"/>
            <a:ext cx="304800" cy="350837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33400" y="1447800"/>
            <a:ext cx="286603" cy="304800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524000"/>
            <a:ext cx="8001000" cy="4191000"/>
          </a:xfrm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None/>
              <a:defRPr/>
            </a:pPr>
            <a:r>
              <a:rPr lang="en-US" sz="2300" dirty="0" smtClean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rPr>
              <a:t>Cost-volume-profit (CVP) </a:t>
            </a:r>
            <a:r>
              <a:rPr lang="en-US" sz="2300" dirty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rPr>
              <a:t>analysis </a:t>
            </a:r>
            <a:r>
              <a:rPr lang="en-US" sz="2300" b="0" dirty="0">
                <a:effectLst/>
                <a:latin typeface="Liberation Sans" panose="020B0604020202020204" pitchFamily="34" charset="0"/>
              </a:rPr>
              <a:t>is the study of the effects of changes </a:t>
            </a:r>
            <a:r>
              <a:rPr lang="en-US" sz="2300" b="0" dirty="0" smtClean="0">
                <a:effectLst/>
                <a:latin typeface="Liberation Sans" panose="020B0604020202020204" pitchFamily="34" charset="0"/>
              </a:rPr>
              <a:t>in </a:t>
            </a:r>
            <a:r>
              <a:rPr lang="en-US" sz="2300" b="0" dirty="0">
                <a:effectLst/>
                <a:latin typeface="Liberation Sans" panose="020B0604020202020204" pitchFamily="34" charset="0"/>
              </a:rPr>
              <a:t>costs and volume on a company’s </a:t>
            </a:r>
            <a:r>
              <a:rPr lang="en-US" sz="2300" b="0" dirty="0" smtClean="0">
                <a:effectLst/>
                <a:latin typeface="Liberation Sans" panose="020B0604020202020204" pitchFamily="34" charset="0"/>
              </a:rPr>
              <a:t>profits.</a:t>
            </a:r>
          </a:p>
          <a:p>
            <a:pPr marL="685800" lvl="1" indent="-45720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/>
            </a:pPr>
            <a:r>
              <a:rPr lang="en-US" sz="2200" b="0" dirty="0" smtClean="0">
                <a:effectLst/>
                <a:latin typeface="Liberation Sans" panose="020B0604020202020204" pitchFamily="34" charset="0"/>
              </a:rPr>
              <a:t>Important in profit planning.</a:t>
            </a:r>
          </a:p>
          <a:p>
            <a:pPr marL="685800" lvl="1" indent="-45720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defRPr/>
            </a:pPr>
            <a:r>
              <a:rPr lang="en-US" sz="2200" b="0" dirty="0" smtClean="0">
                <a:effectLst/>
                <a:latin typeface="Liberation Sans" panose="020B0604020202020204" pitchFamily="34" charset="0"/>
              </a:rPr>
              <a:t>Critical factor in management decisions as</a:t>
            </a:r>
          </a:p>
          <a:p>
            <a:pPr marL="1257300" lvl="2" indent="-45720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Arial" charset="0"/>
              <a:buChar char="►"/>
              <a:defRPr/>
            </a:pPr>
            <a:r>
              <a:rPr lang="en-US" sz="2100" b="0" dirty="0" smtClean="0">
                <a:effectLst/>
                <a:latin typeface="Liberation Sans" panose="020B0604020202020204" pitchFamily="34" charset="0"/>
              </a:rPr>
              <a:t>Setting selling prices,</a:t>
            </a:r>
          </a:p>
          <a:p>
            <a:pPr marL="1257300" lvl="2" indent="-45720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Arial" charset="0"/>
              <a:buChar char="►"/>
              <a:defRPr/>
            </a:pPr>
            <a:r>
              <a:rPr lang="en-US" sz="2100" b="0" dirty="0" smtClean="0">
                <a:effectLst/>
                <a:latin typeface="Liberation Sans" panose="020B0604020202020204" pitchFamily="34" charset="0"/>
              </a:rPr>
              <a:t>Determining product mix, and </a:t>
            </a:r>
          </a:p>
          <a:p>
            <a:pPr marL="1257300" lvl="2" indent="-457200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Arial" charset="0"/>
              <a:buChar char="►"/>
              <a:defRPr/>
            </a:pPr>
            <a:r>
              <a:rPr lang="en-US" sz="2100" b="0" dirty="0" smtClean="0">
                <a:effectLst/>
                <a:latin typeface="Liberation Sans" panose="020B0604020202020204" pitchFamily="34" charset="0"/>
              </a:rPr>
              <a:t>Maximizing use of production facilities.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/>
            <a:r>
              <a:rPr lang="en-US" sz="20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Prepare </a:t>
            </a:r>
            <a:r>
              <a:rPr lang="en-US" sz="20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a CVP income statement to determine contribution margin.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chemeClr val="accent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3</a:t>
            </a:r>
            <a:endParaRPr lang="en-US" sz="27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533400" y="1905000"/>
            <a:ext cx="76962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rIns="182562" bIns="46038"/>
          <a:lstStyle/>
          <a:p>
            <a:pPr marL="517525" indent="-517525">
              <a:spcBef>
                <a:spcPct val="6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200" dirty="0">
                <a:latin typeface="Liberation Sans" panose="020B0604020202020204" pitchFamily="34" charset="0"/>
              </a:rPr>
              <a:t>Which of the following is </a:t>
            </a:r>
            <a:r>
              <a:rPr lang="en-US" sz="2200" b="1" dirty="0">
                <a:latin typeface="Liberation Sans" panose="020B0604020202020204" pitchFamily="34" charset="0"/>
              </a:rPr>
              <a:t>not</a:t>
            </a:r>
            <a:r>
              <a:rPr lang="en-US" sz="2200" dirty="0">
                <a:latin typeface="Liberation Sans" panose="020B0604020202020204" pitchFamily="34" charset="0"/>
              </a:rPr>
              <a:t> involved in CVP analysis?</a:t>
            </a:r>
          </a:p>
          <a:p>
            <a:pPr marL="688975" indent="-457200">
              <a:spcBef>
                <a:spcPct val="6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200" dirty="0">
                <a:latin typeface="Liberation Sans" panose="020B0604020202020204" pitchFamily="34" charset="0"/>
              </a:rPr>
              <a:t>Sales mix.</a:t>
            </a:r>
          </a:p>
          <a:p>
            <a:pPr marL="688975" indent="-457200">
              <a:spcBef>
                <a:spcPct val="6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200" dirty="0">
                <a:latin typeface="Liberation Sans" panose="020B0604020202020204" pitchFamily="34" charset="0"/>
              </a:rPr>
              <a:t>Unit selling prices. </a:t>
            </a:r>
          </a:p>
          <a:p>
            <a:pPr marL="688975" indent="-457200">
              <a:spcBef>
                <a:spcPct val="6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200" dirty="0">
                <a:latin typeface="Liberation Sans" panose="020B0604020202020204" pitchFamily="34" charset="0"/>
              </a:rPr>
              <a:t>Fixed costs per unit.</a:t>
            </a:r>
          </a:p>
          <a:p>
            <a:pPr marL="688975" indent="-457200">
              <a:spcBef>
                <a:spcPct val="6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200" dirty="0">
                <a:latin typeface="Liberation Sans" panose="020B0604020202020204" pitchFamily="34" charset="0"/>
              </a:rPr>
              <a:t>Volume or level of activity.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11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38918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" name="Notched Right Arrow 7"/>
          <p:cNvSpPr/>
          <p:nvPr/>
        </p:nvSpPr>
        <p:spPr bwMode="auto">
          <a:xfrm>
            <a:off x="152400" y="35052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Basic Components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54193"/>
            <a:ext cx="8610600" cy="2801611"/>
          </a:xfrm>
          <a:prstGeom prst="rect">
            <a:avLst/>
          </a:prstGeom>
          <a:noFill/>
          <a:ln w="19050" cap="sq" algn="ctr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533400" y="1905000"/>
            <a:ext cx="81534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200" dirty="0">
                <a:latin typeface="Liberation Sans" panose="020B0604020202020204" pitchFamily="34" charset="0"/>
              </a:rPr>
              <a:t>Assume Vargo Video’s current sales are $500,000 and it wants to know the effect of a $100,000 (200-unit) increase in sales.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152400" y="5922497"/>
            <a:ext cx="14077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22-18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48135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CVP Income Statement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53340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CONTRIBUTION MARGIN RATIO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533400" y="1905000"/>
            <a:ext cx="7696200" cy="2971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rIns="182562" bIns="46038"/>
          <a:lstStyle/>
          <a:p>
            <a:pPr marL="517525" indent="-517525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300" dirty="0">
                <a:latin typeface="Liberation Sans" panose="020B0604020202020204" pitchFamily="34" charset="0"/>
              </a:rPr>
              <a:t>Contribution margin: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300" dirty="0">
                <a:latin typeface="Liberation Sans" panose="020B0604020202020204" pitchFamily="34" charset="0"/>
              </a:rPr>
              <a:t>a.	Is revenue remaining after deducting variable costs.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300" dirty="0">
                <a:latin typeface="Liberation Sans" panose="020B0604020202020204" pitchFamily="34" charset="0"/>
              </a:rPr>
              <a:t>b. 	May be expressed as contribution margin per unit. 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300" dirty="0">
                <a:latin typeface="Liberation Sans" panose="020B0604020202020204" pitchFamily="34" charset="0"/>
              </a:rPr>
              <a:t>c. 	Is selling price less cost of goods sold.</a:t>
            </a:r>
          </a:p>
          <a:p>
            <a:pPr marL="682625" indent="-450850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  <a:defRPr/>
            </a:pPr>
            <a:r>
              <a:rPr lang="en-US" sz="2300" dirty="0">
                <a:latin typeface="Liberation Sans" panose="020B0604020202020204" pitchFamily="34" charset="0"/>
              </a:rPr>
              <a:t>d. 	Both (a) and (b) above.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11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49158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1" name="Notched Right Arrow 10"/>
          <p:cNvSpPr/>
          <p:nvPr/>
        </p:nvSpPr>
        <p:spPr bwMode="auto">
          <a:xfrm>
            <a:off x="152400" y="4316104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CVP Income Statement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09600" y="1456759"/>
            <a:ext cx="8001000" cy="4096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smtClean="0">
                <a:latin typeface="Liberation Sans" panose="020B0604020202020204" pitchFamily="34" charset="0"/>
              </a:rPr>
              <a:t>Ampco </a:t>
            </a:r>
            <a:r>
              <a:rPr lang="en-US" sz="2200" dirty="0">
                <a:latin typeface="Liberation Sans" panose="020B0604020202020204" pitchFamily="34" charset="0"/>
              </a:rPr>
              <a:t>Industries produces and sells a cell phone-operated thermostat. </a:t>
            </a:r>
            <a:r>
              <a:rPr lang="en-US" sz="2200" dirty="0" smtClean="0">
                <a:latin typeface="Liberation Sans" panose="020B0604020202020204" pitchFamily="34" charset="0"/>
              </a:rPr>
              <a:t>Information regarding </a:t>
            </a:r>
            <a:r>
              <a:rPr lang="en-US" sz="2200" dirty="0">
                <a:latin typeface="Liberation Sans" panose="020B0604020202020204" pitchFamily="34" charset="0"/>
              </a:rPr>
              <a:t>the costs and sales of thermostats during September 2017 are provided below.</a:t>
            </a:r>
          </a:p>
          <a:p>
            <a:pPr>
              <a:lnSpc>
                <a:spcPct val="120000"/>
              </a:lnSpc>
              <a:spcBef>
                <a:spcPts val="1200"/>
              </a:spcBef>
              <a:tabLst>
                <a:tab pos="736600" algn="l"/>
                <a:tab pos="5145088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	Unit </a:t>
            </a:r>
            <a:r>
              <a:rPr lang="en-US" sz="2200" dirty="0">
                <a:latin typeface="Liberation Sans" panose="020B0604020202020204" pitchFamily="34" charset="0"/>
              </a:rPr>
              <a:t>selling price of thermostat </a:t>
            </a:r>
            <a:r>
              <a:rPr lang="en-US" sz="2200" dirty="0" smtClean="0">
                <a:latin typeface="Liberation Sans" panose="020B0604020202020204" pitchFamily="34" charset="0"/>
              </a:rPr>
              <a:t>	$</a:t>
            </a:r>
            <a:r>
              <a:rPr lang="en-US" sz="2200" dirty="0">
                <a:latin typeface="Liberation Sans" panose="020B0604020202020204" pitchFamily="34" charset="0"/>
              </a:rPr>
              <a:t>85</a:t>
            </a:r>
          </a:p>
          <a:p>
            <a:pPr>
              <a:lnSpc>
                <a:spcPct val="120000"/>
              </a:lnSpc>
              <a:spcBef>
                <a:spcPts val="200"/>
              </a:spcBef>
              <a:tabLst>
                <a:tab pos="736600" algn="l"/>
                <a:tab pos="5145088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	Unit </a:t>
            </a:r>
            <a:r>
              <a:rPr lang="en-US" sz="2200" dirty="0">
                <a:latin typeface="Liberation Sans" panose="020B0604020202020204" pitchFamily="34" charset="0"/>
              </a:rPr>
              <a:t>variable costs </a:t>
            </a:r>
            <a:r>
              <a:rPr lang="en-US" sz="2200" dirty="0" smtClean="0">
                <a:latin typeface="Liberation Sans" panose="020B0604020202020204" pitchFamily="34" charset="0"/>
              </a:rPr>
              <a:t>	$</a:t>
            </a:r>
            <a:r>
              <a:rPr lang="en-US" sz="2200" dirty="0">
                <a:latin typeface="Liberation Sans" panose="020B0604020202020204" pitchFamily="34" charset="0"/>
              </a:rPr>
              <a:t>32</a:t>
            </a:r>
          </a:p>
          <a:p>
            <a:pPr>
              <a:lnSpc>
                <a:spcPct val="120000"/>
              </a:lnSpc>
              <a:spcBef>
                <a:spcPts val="200"/>
              </a:spcBef>
              <a:tabLst>
                <a:tab pos="736600" algn="l"/>
                <a:tab pos="5145088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	Total </a:t>
            </a:r>
            <a:r>
              <a:rPr lang="en-US" sz="2200" dirty="0">
                <a:latin typeface="Liberation Sans" panose="020B0604020202020204" pitchFamily="34" charset="0"/>
              </a:rPr>
              <a:t>monthly </a:t>
            </a:r>
            <a:r>
              <a:rPr lang="en-US" sz="2200" dirty="0" smtClean="0">
                <a:latin typeface="Liberation Sans" panose="020B0604020202020204" pitchFamily="34" charset="0"/>
              </a:rPr>
              <a:t>fixed </a:t>
            </a:r>
            <a:r>
              <a:rPr lang="en-US" sz="2200" dirty="0">
                <a:latin typeface="Liberation Sans" panose="020B0604020202020204" pitchFamily="34" charset="0"/>
              </a:rPr>
              <a:t>costs </a:t>
            </a:r>
            <a:r>
              <a:rPr lang="en-US" sz="2200" dirty="0" smtClean="0">
                <a:latin typeface="Liberation Sans" panose="020B0604020202020204" pitchFamily="34" charset="0"/>
              </a:rPr>
              <a:t>	$</a:t>
            </a:r>
            <a:r>
              <a:rPr lang="en-US" sz="2200" dirty="0">
                <a:latin typeface="Liberation Sans" panose="020B0604020202020204" pitchFamily="34" charset="0"/>
              </a:rPr>
              <a:t>190,000</a:t>
            </a:r>
          </a:p>
          <a:p>
            <a:pPr>
              <a:lnSpc>
                <a:spcPct val="120000"/>
              </a:lnSpc>
              <a:spcBef>
                <a:spcPts val="200"/>
              </a:spcBef>
              <a:tabLst>
                <a:tab pos="736600" algn="l"/>
                <a:tab pos="5145088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	Units </a:t>
            </a:r>
            <a:r>
              <a:rPr lang="en-US" sz="2200" dirty="0">
                <a:latin typeface="Liberation Sans" panose="020B0604020202020204" pitchFamily="34" charset="0"/>
              </a:rPr>
              <a:t>sold </a:t>
            </a:r>
            <a:r>
              <a:rPr lang="en-US" sz="2200" dirty="0" smtClean="0">
                <a:latin typeface="Liberation Sans" panose="020B0604020202020204" pitchFamily="34" charset="0"/>
              </a:rPr>
              <a:t>	4,000</a:t>
            </a:r>
            <a:endParaRPr lang="en-US" sz="2200" dirty="0">
              <a:latin typeface="Liberation Sans" panose="020B0604020202020204" pitchFamily="34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dirty="0">
                <a:latin typeface="Liberation Sans" panose="020B0604020202020204" pitchFamily="34" charset="0"/>
              </a:rPr>
              <a:t>Prepare a CVP income statement for Ampco Industries for the month of September. </a:t>
            </a:r>
            <a:r>
              <a:rPr lang="en-US" sz="2200" dirty="0" smtClean="0">
                <a:latin typeface="Liberation Sans" panose="020B0604020202020204" pitchFamily="34" charset="0"/>
              </a:rPr>
              <a:t>Provide per </a:t>
            </a:r>
            <a:r>
              <a:rPr lang="en-US" sz="2200" dirty="0">
                <a:latin typeface="Liberation Sans" panose="020B0604020202020204" pitchFamily="34" charset="0"/>
              </a:rPr>
              <a:t>unit values and total values.</a:t>
            </a: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76600" y="429772"/>
            <a:ext cx="5486400" cy="628216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sz="3200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CVP Income Statement</a:t>
            </a:r>
            <a:endParaRPr lang="en-US" sz="3200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3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971350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ChangeArrowheads="1"/>
          </p:cNvSpPr>
          <p:nvPr/>
        </p:nvSpPr>
        <p:spPr bwMode="auto">
          <a:xfrm>
            <a:off x="609600" y="1456759"/>
            <a:ext cx="8001000" cy="867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dirty="0" smtClean="0">
                <a:latin typeface="Liberation Sans" panose="020B0604020202020204" pitchFamily="34" charset="0"/>
              </a:rPr>
              <a:t>Prepare </a:t>
            </a:r>
            <a:r>
              <a:rPr lang="en-US" sz="2200" dirty="0">
                <a:latin typeface="Liberation Sans" panose="020B0604020202020204" pitchFamily="34" charset="0"/>
              </a:rPr>
              <a:t>a CVP income statement for Ampco Industries for the month of September. </a:t>
            </a:r>
            <a:r>
              <a:rPr lang="en-US" sz="2200" dirty="0" smtClean="0">
                <a:latin typeface="Liberation Sans" panose="020B0604020202020204" pitchFamily="34" charset="0"/>
              </a:rPr>
              <a:t>Provide per </a:t>
            </a:r>
            <a:r>
              <a:rPr lang="en-US" sz="2200" dirty="0">
                <a:latin typeface="Liberation Sans" panose="020B0604020202020204" pitchFamily="34" charset="0"/>
              </a:rPr>
              <a:t>unit values and total values.</a:t>
            </a:r>
            <a:endParaRPr lang="en-US" altLang="en-US" sz="2200" dirty="0">
              <a:latin typeface="Liberation Sans" panose="020B0604020202020204" pitchFamily="34" charset="0"/>
            </a:endParaRPr>
          </a:p>
        </p:txBody>
      </p:sp>
      <p:pic>
        <p:nvPicPr>
          <p:cNvPr id="174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61" y="2538230"/>
            <a:ext cx="8677026" cy="348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4495800" y="4279015"/>
            <a:ext cx="3505200" cy="292985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95800" y="4583815"/>
            <a:ext cx="3505200" cy="292985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495800" y="4888615"/>
            <a:ext cx="3505200" cy="292985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495800" y="5193415"/>
            <a:ext cx="3505200" cy="292985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95800" y="5498215"/>
            <a:ext cx="3505200" cy="292985"/>
          </a:xfrm>
          <a:prstGeom prst="rect">
            <a:avLst/>
          </a:prstGeom>
          <a:solidFill>
            <a:schemeClr val="accent3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3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6600" y="429772"/>
            <a:ext cx="5486400" cy="628216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sz="3200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CVP Income Statement</a:t>
            </a:r>
            <a:endParaRPr lang="en-US" sz="3200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3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3294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8675" y="2098344"/>
            <a:ext cx="7620000" cy="4191000"/>
          </a:xfrm>
          <a:noFill/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tabLst>
                <a:tab pos="228600" algn="l"/>
              </a:tabLst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Process of finding the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break-even point 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level of activity at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which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total revenues equal total costs 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(both fixed and variable).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tabLst>
                <a:tab pos="228600" algn="l"/>
              </a:tabLst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Can be computed or derived</a:t>
            </a:r>
          </a:p>
          <a:p>
            <a:pPr marL="1089025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  <a:tabLst>
                <a:tab pos="228600" algn="l"/>
              </a:tabLst>
            </a:pP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from a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mathematical equation</a:t>
            </a: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,</a:t>
            </a:r>
          </a:p>
          <a:p>
            <a:pPr marL="1089025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  <a:tabLst>
                <a:tab pos="228600" algn="l"/>
              </a:tabLst>
            </a:pP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by using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contribution margin</a:t>
            </a: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, or</a:t>
            </a:r>
          </a:p>
          <a:p>
            <a:pPr marL="1089025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  <a:tabLst>
                <a:tab pos="228600" algn="l"/>
              </a:tabLst>
            </a:pP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from a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cost-volume profit</a:t>
            </a: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(CVP) graph</a:t>
            </a:r>
            <a:r>
              <a:rPr lang="en-US" altLang="en-US" sz="20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  <a:r>
              <a:rPr lang="en-US" altLang="en-US" sz="20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</a:t>
            </a:r>
          </a:p>
          <a:p>
            <a:pPr marL="457200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  <a:tabLst>
                <a:tab pos="228600" algn="l"/>
              </a:tabLst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Expressed either in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sales units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or in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sales dollars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52230" name="Text Box 13"/>
          <p:cNvSpPr txBox="1">
            <a:spLocks noChangeArrowheads="1"/>
          </p:cNvSpPr>
          <p:nvPr/>
        </p:nvSpPr>
        <p:spPr bwMode="auto">
          <a:xfrm>
            <a:off x="533400" y="1488744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800" b="1" dirty="0" smtClean="0">
                <a:latin typeface="Liberation Sans" panose="020B0604020202020204" pitchFamily="34" charset="0"/>
              </a:rPr>
              <a:t>Break-Even Analysis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/>
            <a:r>
              <a:rPr lang="en-US" sz="22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Compute the break-even point using three approaches.</a:t>
            </a:r>
            <a:endParaRPr lang="en-US" sz="22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4</a:t>
            </a:r>
            <a:endParaRPr lang="en-US" sz="27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8"/>
          <p:cNvSpPr>
            <a:spLocks noChangeArrowheads="1"/>
          </p:cNvSpPr>
          <p:nvPr/>
        </p:nvSpPr>
        <p:spPr bwMode="auto">
          <a:xfrm>
            <a:off x="719520" y="5895201"/>
            <a:ext cx="14077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22-20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51204" name="Rectangle 9"/>
          <p:cNvSpPr>
            <a:spLocks noChangeArrowheads="1"/>
          </p:cNvSpPr>
          <p:nvPr/>
        </p:nvSpPr>
        <p:spPr bwMode="auto">
          <a:xfrm>
            <a:off x="304800" y="2667000"/>
            <a:ext cx="1752600" cy="137160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Computation of break-even point in units.</a:t>
            </a:r>
          </a:p>
        </p:txBody>
      </p:sp>
      <p:sp>
        <p:nvSpPr>
          <p:cNvPr id="51206" name="Rectangle 17"/>
          <p:cNvSpPr>
            <a:spLocks noChangeArrowheads="1"/>
          </p:cNvSpPr>
          <p:nvPr/>
        </p:nvSpPr>
        <p:spPr bwMode="auto">
          <a:xfrm>
            <a:off x="533400" y="1295400"/>
            <a:ext cx="8077200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Break-even occurs where total sales equal variable costs plus fixed costs; i.e., net income is zero</a:t>
            </a:r>
          </a:p>
        </p:txBody>
      </p:sp>
      <p:sp>
        <p:nvSpPr>
          <p:cNvPr id="51207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1208" name="Rectangle 10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Mathematical Equation</a:t>
            </a:r>
          </a:p>
        </p:txBody>
      </p:sp>
      <p:pic>
        <p:nvPicPr>
          <p:cNvPr id="5120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2675"/>
            <a:ext cx="6400800" cy="3860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447800"/>
            <a:ext cx="8077200" cy="38862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0" indent="0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300" dirty="0" smtClean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rPr>
              <a:t>Cost Behavior Analysis</a:t>
            </a:r>
            <a:r>
              <a:rPr lang="en-US" altLang="en-US" sz="2300" b="0" dirty="0" smtClean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rPr>
              <a:t> </a:t>
            </a:r>
            <a:r>
              <a:rPr lang="en-US" altLang="en-US" sz="2300" b="0" dirty="0" smtClean="0">
                <a:effectLst/>
                <a:latin typeface="Liberation Sans" panose="020B0604020202020204" pitchFamily="34" charset="0"/>
              </a:rPr>
              <a:t>is the study of how specific costs respond to changes in the level of business activity.</a:t>
            </a:r>
          </a:p>
          <a:p>
            <a:pPr marL="685800" lvl="1" indent="-457200">
              <a:lnSpc>
                <a:spcPct val="120000"/>
              </a:lnSpc>
              <a:spcBef>
                <a:spcPct val="65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Some costs change; others remain the same.</a:t>
            </a:r>
          </a:p>
          <a:p>
            <a:pPr marL="685800" lvl="1" indent="-457200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Helps management plan operations and decide between alternative courses of action.</a:t>
            </a:r>
          </a:p>
          <a:p>
            <a:pPr marL="685800" lvl="1" indent="-457200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Applies to all types of businesses and entities.</a:t>
            </a:r>
          </a:p>
          <a:p>
            <a:pPr marL="685800" lvl="1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Starting point is measuring key business activities.</a:t>
            </a:r>
          </a:p>
          <a:p>
            <a:pPr marL="685800" lvl="1" indent="-457200">
              <a:lnSpc>
                <a:spcPct val="120000"/>
              </a:lnSpc>
              <a:spcBef>
                <a:spcPct val="7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endParaRPr lang="en-US" altLang="en-US" sz="2200" b="0" dirty="0" smtClean="0">
              <a:effectLst/>
              <a:latin typeface="Liberation Sans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111120"/>
            <a:r>
              <a:rPr lang="en-US" sz="20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Explain variable, fixed, and mixed costs and the relevant range.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1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en-US"/>
            </a:defPPr>
            <a:lvl1pPr marL="457200" indent="-457200" algn="r">
              <a:spcBef>
                <a:spcPct val="50000"/>
              </a:spcBef>
              <a:defRPr sz="1600" b="1" i="1">
                <a:latin typeface="Liberation Sans" panose="020B0604020202020204" pitchFamily="34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r>
              <a:rPr lang="en-US" altLang="en-US" dirty="0"/>
              <a:t>LO 1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95400"/>
            <a:ext cx="8001000" cy="3124200"/>
          </a:xfrm>
          <a:solidFill>
            <a:schemeClr val="bg1"/>
          </a:solidFill>
          <a:ln w="12700" cap="flat" algn="ctr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85800" lvl="1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At the break-even point, contribution margin must equal total fixed costs </a:t>
            </a:r>
          </a:p>
          <a:p>
            <a:pPr marL="0" indent="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None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		(CM = total revenues – variable costs) </a:t>
            </a:r>
          </a:p>
          <a:p>
            <a:pPr marL="685800" lvl="1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Break-even point can be computed using either contribution margin per unit or contribution margin ratio.</a:t>
            </a:r>
          </a:p>
        </p:txBody>
      </p:sp>
      <p:sp>
        <p:nvSpPr>
          <p:cNvPr id="52229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2230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Contribution Margin Technique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7696200" cy="1371600"/>
          </a:xfrm>
          <a:solidFill>
            <a:schemeClr val="bg1"/>
          </a:solidFill>
          <a:ln w="12700" cap="flat" algn="ctr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85800" lvl="1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When the break-even-point in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units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is desired, contribution margin per unit is used in the following formula which shows the computation for Vargo Video: </a:t>
            </a:r>
          </a:p>
        </p:txBody>
      </p:sp>
      <p:sp>
        <p:nvSpPr>
          <p:cNvPr id="53252" name="Rectangle 8"/>
          <p:cNvSpPr>
            <a:spLocks noChangeArrowheads="1"/>
          </p:cNvSpPr>
          <p:nvPr/>
        </p:nvSpPr>
        <p:spPr bwMode="auto">
          <a:xfrm>
            <a:off x="457200" y="4766859"/>
            <a:ext cx="22044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22-21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Formula for break-even point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in units using unit contribution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margin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53253" name="Text Box 12"/>
          <p:cNvSpPr txBox="1">
            <a:spLocks noChangeArrowheads="1"/>
          </p:cNvSpPr>
          <p:nvPr/>
        </p:nvSpPr>
        <p:spPr bwMode="auto">
          <a:xfrm>
            <a:off x="53340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CONTRIBUTION MARGIN IN UNITS</a:t>
            </a:r>
          </a:p>
        </p:txBody>
      </p:sp>
      <p:sp>
        <p:nvSpPr>
          <p:cNvPr id="53254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5325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38" y="3505200"/>
            <a:ext cx="7993062" cy="1198563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Contribution Margin Technique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905000"/>
            <a:ext cx="7696200" cy="1371600"/>
          </a:xfrm>
          <a:solidFill>
            <a:schemeClr val="bg1"/>
          </a:solidFill>
          <a:ln w="12700" cap="flat" algn="ctr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85800" lvl="1" indent="-457200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When the break-even-point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in dollars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is desired, contribution margin ratio is used in the following formula which shows the computation for Vargo Video:</a:t>
            </a:r>
          </a:p>
        </p:txBody>
      </p:sp>
      <p:sp>
        <p:nvSpPr>
          <p:cNvPr id="54277" name="Text Box 8"/>
          <p:cNvSpPr txBox="1">
            <a:spLocks noChangeArrowheads="1"/>
          </p:cNvSpPr>
          <p:nvPr/>
        </p:nvSpPr>
        <p:spPr bwMode="auto">
          <a:xfrm>
            <a:off x="53975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CONTRIBUTION MARGIN RATIO</a:t>
            </a:r>
          </a:p>
        </p:txBody>
      </p:sp>
      <p:sp>
        <p:nvSpPr>
          <p:cNvPr id="54278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pic>
        <p:nvPicPr>
          <p:cNvPr id="542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505200"/>
            <a:ext cx="7961313" cy="12350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7200" y="4794155"/>
            <a:ext cx="216116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22-22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Formula for break-even point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in </a:t>
            </a:r>
            <a:r>
              <a:rPr lang="en-US" sz="1200" dirty="0" smtClean="0">
                <a:latin typeface="Liberation Sans" panose="020B0604020202020204" pitchFamily="34" charset="0"/>
              </a:rPr>
              <a:t>dollars </a:t>
            </a:r>
            <a:r>
              <a:rPr lang="en-US" sz="1200" dirty="0">
                <a:latin typeface="Liberation Sans" panose="020B0604020202020204" pitchFamily="34" charset="0"/>
              </a:rPr>
              <a:t>using </a:t>
            </a:r>
            <a:r>
              <a:rPr lang="en-US" sz="1200" dirty="0" smtClean="0">
                <a:latin typeface="Liberation Sans" panose="020B0604020202020204" pitchFamily="34" charset="0"/>
              </a:rPr>
              <a:t>contribution</a:t>
            </a:r>
            <a:endParaRPr lang="en-US" sz="1200" dirty="0">
              <a:latin typeface="Liberation Sans" panose="020B0604020202020204" pitchFamily="34" charset="0"/>
            </a:endParaRPr>
          </a:p>
          <a:p>
            <a:r>
              <a:rPr lang="en-US" sz="1200" dirty="0" smtClean="0">
                <a:latin typeface="Liberation Sans" panose="020B0604020202020204" pitchFamily="34" charset="0"/>
              </a:rPr>
              <a:t>Margin ratio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Contribution Margin Technique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320800"/>
            <a:ext cx="5724525" cy="51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371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5400"/>
            <a:ext cx="2514600" cy="2743200"/>
          </a:xfrm>
          <a:solidFill>
            <a:schemeClr val="bg1"/>
          </a:solidFill>
          <a:ln w="12700" cap="flat" algn="ctr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>
              <a:lnSpc>
                <a:spcPct val="130000"/>
              </a:lnSpc>
              <a:spcBef>
                <a:spcPct val="55000"/>
              </a:spcBef>
              <a:buClr>
                <a:srgbClr val="FF0000"/>
              </a:buClr>
              <a:buFont typeface="Wingdings" pitchFamily="2" charset="2"/>
              <a:buNone/>
              <a:tabLst>
                <a:tab pos="1371600" algn="l"/>
              </a:tabLst>
              <a:defRPr/>
            </a:pPr>
            <a:r>
              <a:rPr lang="en-US" altLang="en-US" sz="22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Because this graph also shows costs, volume, and profits, it is referred to as a </a:t>
            </a:r>
            <a:r>
              <a:rPr lang="en-US" altLang="en-US" sz="2200" dirty="0" smtClean="0">
                <a:solidFill>
                  <a:schemeClr val="tx2">
                    <a:lumMod val="75000"/>
                  </a:schemeClr>
                </a:solidFill>
                <a:effectLst/>
                <a:latin typeface="Liberation Sans" panose="020B0604020202020204" pitchFamily="34" charset="0"/>
              </a:rPr>
              <a:t>cost-volume-profit (CVP) graph</a:t>
            </a:r>
            <a:r>
              <a:rPr lang="en-US" altLang="en-US" sz="22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56326" name="Rectangle 7"/>
          <p:cNvSpPr>
            <a:spLocks noChangeArrowheads="1"/>
          </p:cNvSpPr>
          <p:nvPr/>
        </p:nvSpPr>
        <p:spPr bwMode="auto">
          <a:xfrm>
            <a:off x="1676400" y="5745163"/>
            <a:ext cx="14077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22-23</a:t>
            </a:r>
          </a:p>
          <a:p>
            <a:r>
              <a:rPr lang="en-US" altLang="en-US" sz="1200" dirty="0" smtClean="0">
                <a:latin typeface="Liberation Sans" panose="020B0604020202020204" pitchFamily="34" charset="0"/>
              </a:rPr>
              <a:t>CVP graph</a:t>
            </a:r>
            <a:endParaRPr lang="en-US" altLang="en-US" sz="1200" dirty="0">
              <a:latin typeface="Liberation Sans" panose="020B0604020202020204" pitchFamily="34" charset="0"/>
            </a:endParaRPr>
          </a:p>
        </p:txBody>
      </p:sp>
      <p:sp>
        <p:nvSpPr>
          <p:cNvPr id="56327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6328" name="Rectangle 9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Graphic Presentation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33400" y="1905000"/>
            <a:ext cx="7696200" cy="426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46038" rIns="182562" bIns="46038"/>
          <a:lstStyle/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defRPr/>
            </a:pPr>
            <a:r>
              <a:rPr lang="en-US" sz="2300" dirty="0">
                <a:latin typeface="Liberation Sans" panose="020B0604020202020204" pitchFamily="34" charset="0"/>
              </a:rPr>
              <a:t>Gossen Company is planning to sell 200,000 pliers for $4 per unit.  The contribution margin ratio is 25%.  If Gossen will break even at this level of sales, what are the fixed costs?</a:t>
            </a:r>
          </a:p>
          <a:p>
            <a:pPr marL="804863" indent="-463550">
              <a:lnSpc>
                <a:spcPct val="120000"/>
              </a:lnSpc>
              <a:spcBef>
                <a:spcPct val="5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300" dirty="0">
                <a:latin typeface="Liberation Sans" panose="020B0604020202020204" pitchFamily="34" charset="0"/>
              </a:rPr>
              <a:t>$100,000.</a:t>
            </a:r>
          </a:p>
          <a:p>
            <a:pPr marL="804863" indent="-463550">
              <a:lnSpc>
                <a:spcPct val="120000"/>
              </a:lnSpc>
              <a:spcBef>
                <a:spcPct val="5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300" dirty="0">
                <a:latin typeface="Liberation Sans" panose="020B0604020202020204" pitchFamily="34" charset="0"/>
              </a:rPr>
              <a:t>$160,000. </a:t>
            </a:r>
          </a:p>
          <a:p>
            <a:pPr marL="804863" indent="-463550">
              <a:lnSpc>
                <a:spcPct val="120000"/>
              </a:lnSpc>
              <a:spcBef>
                <a:spcPct val="5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300" dirty="0">
                <a:latin typeface="Liberation Sans" panose="020B0604020202020204" pitchFamily="34" charset="0"/>
              </a:rPr>
              <a:t>$200,000.</a:t>
            </a:r>
          </a:p>
          <a:p>
            <a:pPr marL="804863" indent="-463550">
              <a:lnSpc>
                <a:spcPct val="120000"/>
              </a:lnSpc>
              <a:spcBef>
                <a:spcPct val="50000"/>
              </a:spcBef>
              <a:buSzPct val="100000"/>
              <a:buFont typeface="Wingdings" pitchFamily="2" charset="2"/>
              <a:buAutoNum type="alphaLcPeriod"/>
              <a:defRPr/>
            </a:pPr>
            <a:r>
              <a:rPr lang="en-US" sz="2300" dirty="0">
                <a:latin typeface="Liberation Sans" panose="020B0604020202020204" pitchFamily="34" charset="0"/>
              </a:rPr>
              <a:t>$300,000.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11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57350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57351" name="Rectangle 11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Break-Even Analysis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228600" y="4988256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609600" y="1412875"/>
            <a:ext cx="80010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Lombardi Company has a unit selling price of $400, variable costs per unit of $240, and fixed costs of $180,000. Compute the </a:t>
            </a:r>
            <a:r>
              <a:rPr lang="en-US" altLang="en-US" sz="2200" b="1" dirty="0">
                <a:latin typeface="Liberation Sans" panose="020B0604020202020204" pitchFamily="34" charset="0"/>
              </a:rPr>
              <a:t>break-even point</a:t>
            </a:r>
            <a:r>
              <a:rPr lang="en-US" altLang="en-US" sz="2200" dirty="0">
                <a:latin typeface="Liberation Sans" panose="020B0604020202020204" pitchFamily="34" charset="0"/>
              </a:rPr>
              <a:t> in units using </a:t>
            </a:r>
            <a:r>
              <a:rPr lang="en-US" altLang="en-US" sz="22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(a) a mathematical equation</a:t>
            </a:r>
            <a:r>
              <a:rPr lang="en-US" altLang="en-US" sz="2200" dirty="0">
                <a:latin typeface="Liberation Sans" panose="020B0604020202020204" pitchFamily="34" charset="0"/>
              </a:rPr>
              <a:t> and (b) contribution margin per unit. </a:t>
            </a:r>
          </a:p>
        </p:txBody>
      </p:sp>
      <p:sp>
        <p:nvSpPr>
          <p:cNvPr id="58372" name="Text Box 13"/>
          <p:cNvSpPr txBox="1">
            <a:spLocks noChangeArrowheads="1"/>
          </p:cNvSpPr>
          <p:nvPr/>
        </p:nvSpPr>
        <p:spPr bwMode="auto">
          <a:xfrm>
            <a:off x="914400" y="4495800"/>
            <a:ext cx="1143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$400Q</a:t>
            </a:r>
          </a:p>
        </p:txBody>
      </p:sp>
      <p:sp>
        <p:nvSpPr>
          <p:cNvPr id="58373" name="Text Box 14"/>
          <p:cNvSpPr txBox="1">
            <a:spLocks noChangeArrowheads="1"/>
          </p:cNvSpPr>
          <p:nvPr/>
        </p:nvSpPr>
        <p:spPr bwMode="auto">
          <a:xfrm>
            <a:off x="2971800" y="4495800"/>
            <a:ext cx="1143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$240Q</a:t>
            </a:r>
          </a:p>
        </p:txBody>
      </p:sp>
      <p:sp>
        <p:nvSpPr>
          <p:cNvPr id="58374" name="Text Box 16"/>
          <p:cNvSpPr txBox="1">
            <a:spLocks noChangeArrowheads="1"/>
          </p:cNvSpPr>
          <p:nvPr/>
        </p:nvSpPr>
        <p:spPr bwMode="auto">
          <a:xfrm>
            <a:off x="5029200" y="4495800"/>
            <a:ext cx="15240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$180,000</a:t>
            </a:r>
          </a:p>
        </p:txBody>
      </p:sp>
      <p:sp>
        <p:nvSpPr>
          <p:cNvPr id="58375" name="Text Box 17"/>
          <p:cNvSpPr txBox="1">
            <a:spLocks noChangeArrowheads="1"/>
          </p:cNvSpPr>
          <p:nvPr/>
        </p:nvSpPr>
        <p:spPr bwMode="auto">
          <a:xfrm>
            <a:off x="7162800" y="4495800"/>
            <a:ext cx="12954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0</a:t>
            </a:r>
          </a:p>
        </p:txBody>
      </p:sp>
      <p:sp>
        <p:nvSpPr>
          <p:cNvPr id="58376" name="Text Box 18"/>
          <p:cNvSpPr txBox="1">
            <a:spLocks noChangeArrowheads="1"/>
          </p:cNvSpPr>
          <p:nvPr/>
        </p:nvSpPr>
        <p:spPr bwMode="auto">
          <a:xfrm>
            <a:off x="914400" y="5059363"/>
            <a:ext cx="1143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$160Q</a:t>
            </a:r>
          </a:p>
        </p:txBody>
      </p:sp>
      <p:sp>
        <p:nvSpPr>
          <p:cNvPr id="58377" name="Text Box 19"/>
          <p:cNvSpPr txBox="1">
            <a:spLocks noChangeArrowheads="1"/>
          </p:cNvSpPr>
          <p:nvPr/>
        </p:nvSpPr>
        <p:spPr bwMode="auto">
          <a:xfrm>
            <a:off x="2819400" y="5059363"/>
            <a:ext cx="1524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$180,000</a:t>
            </a:r>
          </a:p>
        </p:txBody>
      </p:sp>
      <p:sp>
        <p:nvSpPr>
          <p:cNvPr id="58378" name="Text Box 20"/>
          <p:cNvSpPr txBox="1">
            <a:spLocks noChangeArrowheads="1"/>
          </p:cNvSpPr>
          <p:nvPr/>
        </p:nvSpPr>
        <p:spPr bwMode="auto">
          <a:xfrm>
            <a:off x="914400" y="5592763"/>
            <a:ext cx="1143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Q</a:t>
            </a:r>
          </a:p>
        </p:txBody>
      </p:sp>
      <p:sp>
        <p:nvSpPr>
          <p:cNvPr id="58379" name="Text Box 21"/>
          <p:cNvSpPr txBox="1">
            <a:spLocks noChangeArrowheads="1"/>
          </p:cNvSpPr>
          <p:nvPr/>
        </p:nvSpPr>
        <p:spPr bwMode="auto">
          <a:xfrm>
            <a:off x="2743200" y="5592763"/>
            <a:ext cx="18288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1,125 units</a:t>
            </a:r>
          </a:p>
        </p:txBody>
      </p:sp>
      <p:sp>
        <p:nvSpPr>
          <p:cNvPr id="58380" name="Text Box 22"/>
          <p:cNvSpPr txBox="1">
            <a:spLocks noChangeArrowheads="1"/>
          </p:cNvSpPr>
          <p:nvPr/>
        </p:nvSpPr>
        <p:spPr bwMode="auto">
          <a:xfrm>
            <a:off x="2209800" y="4495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58381" name="Text Box 23"/>
          <p:cNvSpPr txBox="1">
            <a:spLocks noChangeArrowheads="1"/>
          </p:cNvSpPr>
          <p:nvPr/>
        </p:nvSpPr>
        <p:spPr bwMode="auto">
          <a:xfrm>
            <a:off x="2209800" y="50593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58382" name="Text Box 24"/>
          <p:cNvSpPr txBox="1">
            <a:spLocks noChangeArrowheads="1"/>
          </p:cNvSpPr>
          <p:nvPr/>
        </p:nvSpPr>
        <p:spPr bwMode="auto">
          <a:xfrm>
            <a:off x="2209800" y="55927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58383" name="Text Box 25"/>
          <p:cNvSpPr txBox="1">
            <a:spLocks noChangeArrowheads="1"/>
          </p:cNvSpPr>
          <p:nvPr/>
        </p:nvSpPr>
        <p:spPr bwMode="auto">
          <a:xfrm>
            <a:off x="4419600" y="4495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58384" name="Text Box 26"/>
          <p:cNvSpPr txBox="1">
            <a:spLocks noChangeArrowheads="1"/>
          </p:cNvSpPr>
          <p:nvPr/>
        </p:nvSpPr>
        <p:spPr bwMode="auto">
          <a:xfrm>
            <a:off x="6629400" y="4495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901149" name="Text Box 29"/>
          <p:cNvSpPr txBox="1">
            <a:spLocks noChangeArrowheads="1"/>
          </p:cNvSpPr>
          <p:nvPr/>
        </p:nvSpPr>
        <p:spPr bwMode="auto">
          <a:xfrm>
            <a:off x="914400" y="4495800"/>
            <a:ext cx="1143000" cy="446088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0" name="Text Box 30"/>
          <p:cNvSpPr txBox="1">
            <a:spLocks noChangeArrowheads="1"/>
          </p:cNvSpPr>
          <p:nvPr/>
        </p:nvSpPr>
        <p:spPr bwMode="auto">
          <a:xfrm>
            <a:off x="2743200" y="4506913"/>
            <a:ext cx="16764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1" name="Text Box 31"/>
          <p:cNvSpPr txBox="1">
            <a:spLocks noChangeArrowheads="1"/>
          </p:cNvSpPr>
          <p:nvPr/>
        </p:nvSpPr>
        <p:spPr bwMode="auto">
          <a:xfrm>
            <a:off x="4876800" y="4495800"/>
            <a:ext cx="1676400" cy="446088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2" name="Text Box 32"/>
          <p:cNvSpPr txBox="1">
            <a:spLocks noChangeArrowheads="1"/>
          </p:cNvSpPr>
          <p:nvPr/>
        </p:nvSpPr>
        <p:spPr bwMode="auto">
          <a:xfrm>
            <a:off x="7086600" y="4495800"/>
            <a:ext cx="1676400" cy="446088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3" name="Text Box 33"/>
          <p:cNvSpPr txBox="1">
            <a:spLocks noChangeArrowheads="1"/>
          </p:cNvSpPr>
          <p:nvPr/>
        </p:nvSpPr>
        <p:spPr bwMode="auto">
          <a:xfrm>
            <a:off x="914400" y="5040313"/>
            <a:ext cx="11430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4" name="Text Box 34"/>
          <p:cNvSpPr txBox="1">
            <a:spLocks noChangeArrowheads="1"/>
          </p:cNvSpPr>
          <p:nvPr/>
        </p:nvSpPr>
        <p:spPr bwMode="auto">
          <a:xfrm>
            <a:off x="2743200" y="5040313"/>
            <a:ext cx="16764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5" name="Text Box 35"/>
          <p:cNvSpPr txBox="1">
            <a:spLocks noChangeArrowheads="1"/>
          </p:cNvSpPr>
          <p:nvPr/>
        </p:nvSpPr>
        <p:spPr bwMode="auto">
          <a:xfrm>
            <a:off x="914400" y="5573713"/>
            <a:ext cx="11430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901156" name="Text Box 36"/>
          <p:cNvSpPr txBox="1">
            <a:spLocks noChangeArrowheads="1"/>
          </p:cNvSpPr>
          <p:nvPr/>
        </p:nvSpPr>
        <p:spPr bwMode="auto">
          <a:xfrm>
            <a:off x="2743200" y="5573713"/>
            <a:ext cx="16764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58394" name="Text Box 43"/>
          <p:cNvSpPr txBox="1">
            <a:spLocks noChangeArrowheads="1"/>
          </p:cNvSpPr>
          <p:nvPr/>
        </p:nvSpPr>
        <p:spPr bwMode="auto">
          <a:xfrm>
            <a:off x="990600" y="35814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Sales</a:t>
            </a:r>
          </a:p>
        </p:txBody>
      </p:sp>
      <p:sp>
        <p:nvSpPr>
          <p:cNvPr id="58395" name="Text Box 44"/>
          <p:cNvSpPr txBox="1">
            <a:spLocks noChangeArrowheads="1"/>
          </p:cNvSpPr>
          <p:nvPr/>
        </p:nvSpPr>
        <p:spPr bwMode="auto">
          <a:xfrm>
            <a:off x="2743200" y="3429000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Variable Costs</a:t>
            </a:r>
          </a:p>
        </p:txBody>
      </p:sp>
      <p:sp>
        <p:nvSpPr>
          <p:cNvPr id="58396" name="Text Box 45"/>
          <p:cNvSpPr txBox="1">
            <a:spLocks noChangeArrowheads="1"/>
          </p:cNvSpPr>
          <p:nvPr/>
        </p:nvSpPr>
        <p:spPr bwMode="auto">
          <a:xfrm>
            <a:off x="4876800" y="3429000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58397" name="Text Box 46"/>
          <p:cNvSpPr txBox="1">
            <a:spLocks noChangeArrowheads="1"/>
          </p:cNvSpPr>
          <p:nvPr/>
        </p:nvSpPr>
        <p:spPr bwMode="auto">
          <a:xfrm>
            <a:off x="7086600" y="3429000"/>
            <a:ext cx="1676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Net Income</a:t>
            </a:r>
          </a:p>
        </p:txBody>
      </p:sp>
      <p:sp>
        <p:nvSpPr>
          <p:cNvPr id="58398" name="Text Box 48"/>
          <p:cNvSpPr txBox="1">
            <a:spLocks noChangeArrowheads="1"/>
          </p:cNvSpPr>
          <p:nvPr/>
        </p:nvSpPr>
        <p:spPr bwMode="auto">
          <a:xfrm>
            <a:off x="2209800" y="36115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58399" name="Text Box 49"/>
          <p:cNvSpPr txBox="1">
            <a:spLocks noChangeArrowheads="1"/>
          </p:cNvSpPr>
          <p:nvPr/>
        </p:nvSpPr>
        <p:spPr bwMode="auto">
          <a:xfrm>
            <a:off x="4419600" y="36115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-</a:t>
            </a:r>
          </a:p>
        </p:txBody>
      </p:sp>
      <p:sp>
        <p:nvSpPr>
          <p:cNvPr id="58400" name="Text Box 50"/>
          <p:cNvSpPr txBox="1">
            <a:spLocks noChangeArrowheads="1"/>
          </p:cNvSpPr>
          <p:nvPr/>
        </p:nvSpPr>
        <p:spPr bwMode="auto">
          <a:xfrm>
            <a:off x="6629400" y="36115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=</a:t>
            </a:r>
          </a:p>
        </p:txBody>
      </p:sp>
      <p:cxnSp>
        <p:nvCxnSpPr>
          <p:cNvPr id="58401" name="AutoShape 51"/>
          <p:cNvCxnSpPr>
            <a:cxnSpLocks noChangeShapeType="1"/>
            <a:stCxn id="58394" idx="1"/>
            <a:endCxn id="901149" idx="1"/>
          </p:cNvCxnSpPr>
          <p:nvPr/>
        </p:nvCxnSpPr>
        <p:spPr bwMode="auto">
          <a:xfrm rot="10800000" flipV="1">
            <a:off x="904875" y="3810000"/>
            <a:ext cx="85725" cy="909638"/>
          </a:xfrm>
          <a:prstGeom prst="bentConnector3">
            <a:avLst>
              <a:gd name="adj1" fmla="val 635185"/>
            </a:avLst>
          </a:prstGeom>
          <a:noFill/>
          <a:ln w="28575" cap="sq">
            <a:solidFill>
              <a:srgbClr val="800000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76600" y="429772"/>
            <a:ext cx="5486400" cy="628216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sz="3200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Break-Even Analysis</a:t>
            </a:r>
            <a:endParaRPr lang="en-US" sz="3200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4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901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90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01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0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90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90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90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500"/>
                                        <p:tgtEl>
                                          <p:spTgt spid="9011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9" grpId="0" animBg="1"/>
      <p:bldP spid="901150" grpId="0" animBg="1"/>
      <p:bldP spid="901151" grpId="0" animBg="1"/>
      <p:bldP spid="901152" grpId="0" animBg="1"/>
      <p:bldP spid="901153" grpId="0" animBg="1"/>
      <p:bldP spid="901154" grpId="0" animBg="1"/>
      <p:bldP spid="901155" grpId="0" animBg="1"/>
      <p:bldP spid="90115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7"/>
          <p:cNvSpPr txBox="1">
            <a:spLocks noChangeArrowheads="1"/>
          </p:cNvSpPr>
          <p:nvPr/>
        </p:nvSpPr>
        <p:spPr bwMode="auto">
          <a:xfrm>
            <a:off x="838200" y="4754563"/>
            <a:ext cx="1600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$180,000</a:t>
            </a:r>
          </a:p>
        </p:txBody>
      </p:sp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3657600" y="4754563"/>
            <a:ext cx="11430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$160</a:t>
            </a:r>
          </a:p>
        </p:txBody>
      </p:sp>
      <p:sp>
        <p:nvSpPr>
          <p:cNvPr id="59397" name="Text Box 10"/>
          <p:cNvSpPr txBox="1">
            <a:spLocks noChangeArrowheads="1"/>
          </p:cNvSpPr>
          <p:nvPr/>
        </p:nvSpPr>
        <p:spPr bwMode="auto">
          <a:xfrm>
            <a:off x="6324600" y="4724400"/>
            <a:ext cx="22098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1,125 units</a:t>
            </a:r>
          </a:p>
        </p:txBody>
      </p:sp>
      <p:sp>
        <p:nvSpPr>
          <p:cNvPr id="59398" name="Text Box 19"/>
          <p:cNvSpPr txBox="1">
            <a:spLocks noChangeArrowheads="1"/>
          </p:cNvSpPr>
          <p:nvPr/>
        </p:nvSpPr>
        <p:spPr bwMode="auto">
          <a:xfrm>
            <a:off x="5715000" y="47545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59400" name="Rectangle 36"/>
          <p:cNvSpPr>
            <a:spLocks noChangeArrowheads="1"/>
          </p:cNvSpPr>
          <p:nvPr/>
        </p:nvSpPr>
        <p:spPr bwMode="auto">
          <a:xfrm>
            <a:off x="609600" y="1412875"/>
            <a:ext cx="8001000" cy="171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200" dirty="0">
                <a:latin typeface="Liberation Sans" panose="020B0604020202020204" pitchFamily="34" charset="0"/>
              </a:rPr>
              <a:t>Lombardi Company has a unit selling price of $400, variable costs per unit of $240, and fixed costs of $180,000. Compute the </a:t>
            </a:r>
            <a:r>
              <a:rPr lang="en-US" altLang="en-US" sz="2200" b="1" dirty="0">
                <a:latin typeface="Liberation Sans" panose="020B0604020202020204" pitchFamily="34" charset="0"/>
              </a:rPr>
              <a:t>break-even point</a:t>
            </a:r>
            <a:r>
              <a:rPr lang="en-US" altLang="en-US" sz="2200" dirty="0">
                <a:latin typeface="Liberation Sans" panose="020B0604020202020204" pitchFamily="34" charset="0"/>
              </a:rPr>
              <a:t> in units using (a) a mathematical equation and </a:t>
            </a:r>
            <a:r>
              <a:rPr lang="en-US" altLang="en-US" sz="22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(b) contribution margin per unit</a:t>
            </a:r>
            <a:r>
              <a:rPr lang="en-US" altLang="en-US" sz="2200" dirty="0">
                <a:latin typeface="Liberation Sans" panose="020B0604020202020204" pitchFamily="34" charset="0"/>
              </a:rPr>
              <a:t>. </a:t>
            </a:r>
          </a:p>
        </p:txBody>
      </p:sp>
      <p:sp>
        <p:nvSpPr>
          <p:cNvPr id="59401" name="Text Box 38"/>
          <p:cNvSpPr txBox="1">
            <a:spLocks noChangeArrowheads="1"/>
          </p:cNvSpPr>
          <p:nvPr/>
        </p:nvSpPr>
        <p:spPr bwMode="auto">
          <a:xfrm>
            <a:off x="1143000" y="3581400"/>
            <a:ext cx="1143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59402" name="Text Box 39"/>
          <p:cNvSpPr txBox="1">
            <a:spLocks noChangeArrowheads="1"/>
          </p:cNvSpPr>
          <p:nvPr/>
        </p:nvSpPr>
        <p:spPr bwMode="auto">
          <a:xfrm>
            <a:off x="3048000" y="3597275"/>
            <a:ext cx="2514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Contribution Margin per Unit</a:t>
            </a:r>
          </a:p>
        </p:txBody>
      </p:sp>
      <p:sp>
        <p:nvSpPr>
          <p:cNvPr id="59403" name="Text Box 40"/>
          <p:cNvSpPr txBox="1">
            <a:spLocks noChangeArrowheads="1"/>
          </p:cNvSpPr>
          <p:nvPr/>
        </p:nvSpPr>
        <p:spPr bwMode="auto">
          <a:xfrm>
            <a:off x="6248400" y="3597275"/>
            <a:ext cx="2286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b="1" dirty="0">
                <a:latin typeface="Liberation Sans" panose="020B0604020202020204" pitchFamily="34" charset="0"/>
              </a:rPr>
              <a:t>Break-Even Point in Units</a:t>
            </a:r>
          </a:p>
        </p:txBody>
      </p:sp>
      <p:sp>
        <p:nvSpPr>
          <p:cNvPr id="59404" name="Text Box 41"/>
          <p:cNvSpPr txBox="1">
            <a:spLocks noChangeArrowheads="1"/>
          </p:cNvSpPr>
          <p:nvPr/>
        </p:nvSpPr>
        <p:spPr bwMode="auto">
          <a:xfrm>
            <a:off x="2514600" y="38100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  <a:cs typeface="Arial" charset="0"/>
              </a:rPr>
              <a:t>÷</a:t>
            </a:r>
          </a:p>
        </p:txBody>
      </p:sp>
      <p:sp>
        <p:nvSpPr>
          <p:cNvPr id="59405" name="Text Box 42"/>
          <p:cNvSpPr txBox="1">
            <a:spLocks noChangeArrowheads="1"/>
          </p:cNvSpPr>
          <p:nvPr/>
        </p:nvSpPr>
        <p:spPr bwMode="auto">
          <a:xfrm>
            <a:off x="5715000" y="38100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</a:rPr>
              <a:t>=</a:t>
            </a:r>
          </a:p>
        </p:txBody>
      </p:sp>
      <p:sp>
        <p:nvSpPr>
          <p:cNvPr id="59406" name="Text Box 43"/>
          <p:cNvSpPr txBox="1">
            <a:spLocks noChangeArrowheads="1"/>
          </p:cNvSpPr>
          <p:nvPr/>
        </p:nvSpPr>
        <p:spPr bwMode="auto">
          <a:xfrm>
            <a:off x="2819400" y="4754563"/>
            <a:ext cx="4572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200" b="1" dirty="0">
                <a:latin typeface="Liberation Sans" panose="020B0604020202020204" pitchFamily="34" charset="0"/>
                <a:cs typeface="Arial" charset="0"/>
              </a:rPr>
              <a:t>÷</a:t>
            </a:r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838200" y="4754880"/>
            <a:ext cx="1676400" cy="446087"/>
          </a:xfrm>
          <a:prstGeom prst="rect">
            <a:avLst/>
          </a:prstGeom>
          <a:solidFill>
            <a:schemeClr val="accent3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27" name="Text Box 30"/>
          <p:cNvSpPr txBox="1">
            <a:spLocks noChangeArrowheads="1"/>
          </p:cNvSpPr>
          <p:nvPr/>
        </p:nvSpPr>
        <p:spPr bwMode="auto">
          <a:xfrm>
            <a:off x="3505200" y="4754880"/>
            <a:ext cx="16764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6553200" y="4754880"/>
            <a:ext cx="1676400" cy="446087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sz="2200" dirty="0">
              <a:latin typeface="Liberation Sans" panose="020B0604020202020204" pitchFamily="34" charset="0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4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76600" y="429772"/>
            <a:ext cx="5486400" cy="628216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sz="3200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Break-Even Analysis</a:t>
            </a:r>
            <a:endParaRPr lang="en-US" sz="3200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32" name="Oval 31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4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57400"/>
            <a:ext cx="7696200" cy="4114800"/>
          </a:xfrm>
          <a:noFill/>
          <a:ln w="12700" cap="flat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685800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Level of sales necessary to achieve a specified income.</a:t>
            </a:r>
          </a:p>
          <a:p>
            <a:pPr marL="685800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Can be determined from each of the approaches used to determine break-even sales/units:</a:t>
            </a:r>
          </a:p>
          <a:p>
            <a:pPr marL="1257300" lvl="2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from a </a:t>
            </a:r>
            <a:r>
              <a:rPr lang="en-US" altLang="en-US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mathematical equation</a:t>
            </a: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,</a:t>
            </a:r>
          </a:p>
          <a:p>
            <a:pPr marL="1257300" lvl="2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by using </a:t>
            </a:r>
            <a:r>
              <a:rPr lang="en-US" altLang="en-US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contribution margin technique</a:t>
            </a: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, or</a:t>
            </a:r>
          </a:p>
          <a:p>
            <a:pPr marL="1257300" lvl="2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from a cost-volume profit </a:t>
            </a:r>
            <a:r>
              <a:rPr lang="en-US" altLang="en-US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(CVP) graph</a:t>
            </a:r>
            <a:r>
              <a:rPr lang="en-US" altLang="en-US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  <a:r>
              <a:rPr lang="en-US" altLang="en-US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</a:t>
            </a:r>
          </a:p>
          <a:p>
            <a:pPr marL="685800" lvl="1" indent="-457200">
              <a:lnSpc>
                <a:spcPct val="120000"/>
              </a:lnSpc>
              <a:spcBef>
                <a:spcPts val="12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Expressed either in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sales units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 or in </a:t>
            </a:r>
            <a:r>
              <a:rPr lang="en-US" altLang="en-US" sz="21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sales dollars</a:t>
            </a:r>
            <a:r>
              <a:rPr lang="en-US" altLang="en-US" sz="2100" b="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.</a:t>
            </a:r>
          </a:p>
        </p:txBody>
      </p:sp>
      <p:sp>
        <p:nvSpPr>
          <p:cNvPr id="62468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Arial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defRPr/>
            </a:pP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 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0286" y="405765"/>
            <a:ext cx="2249714" cy="6772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86493" tIns="43247" rIns="86493" bIns="43247" anchor="ctr"/>
          <a:lstStyle/>
          <a:p>
            <a:r>
              <a:rPr lang="en-US" altLang="en-US" sz="1700" b="1" dirty="0">
                <a:latin typeface="Liberation Sans" panose="020B0604020202020204" pitchFamily="34" charset="0"/>
              </a:rPr>
              <a:t>LEARNING</a:t>
            </a:r>
          </a:p>
          <a:p>
            <a:r>
              <a:rPr lang="en-US" altLang="en-US" sz="1700" b="1" dirty="0">
                <a:latin typeface="Liberation Sans" panose="020B0604020202020204" pitchFamily="34" charset="0"/>
              </a:rPr>
              <a:t>OBJECTIVE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40000" y="274320"/>
            <a:ext cx="6241143" cy="928688"/>
          </a:xfrm>
          <a:prstGeom prst="rect">
            <a:avLst/>
          </a:prstGeom>
          <a:solidFill>
            <a:srgbClr val="0027A4"/>
          </a:solidFill>
          <a:ln>
            <a:noFill/>
          </a:ln>
          <a:effectLst/>
        </p:spPr>
        <p:txBody>
          <a:bodyPr wrap="square" lIns="86493" tIns="34597" rIns="86493" bIns="43247" anchor="ctr"/>
          <a:lstStyle/>
          <a:p>
            <a:pPr marL="53975"/>
            <a:r>
              <a:rPr lang="en-US" sz="21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Determine </a:t>
            </a:r>
            <a:r>
              <a:rPr lang="en-US" sz="21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the sales required to earn target net income </a:t>
            </a:r>
            <a:r>
              <a:rPr lang="en-US" sz="21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and determine </a:t>
            </a:r>
            <a:r>
              <a:rPr lang="en-US" sz="2100" b="1" dirty="0">
                <a:solidFill>
                  <a:schemeClr val="bg1"/>
                </a:solidFill>
                <a:latin typeface="Liberation Sans" panose="020B0604020202020204" pitchFamily="34" charset="0"/>
              </a:rPr>
              <a:t>margin of safety.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1872343" y="485775"/>
            <a:ext cx="522514" cy="514350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86493" tIns="0" rIns="86493" bIns="432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00" b="1" dirty="0" smtClean="0">
                <a:solidFill>
                  <a:schemeClr val="bg1"/>
                </a:solidFill>
                <a:latin typeface="Liberation Sans" panose="020B0604020202020204" pitchFamily="34" charset="0"/>
              </a:rPr>
              <a:t>5</a:t>
            </a:r>
            <a:endParaRPr lang="en-US" sz="2700" b="1" dirty="0">
              <a:solidFill>
                <a:schemeClr val="bg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6"/>
          <p:cNvSpPr>
            <a:spLocks noChangeArrowheads="1"/>
          </p:cNvSpPr>
          <p:nvPr/>
        </p:nvSpPr>
        <p:spPr bwMode="auto">
          <a:xfrm>
            <a:off x="533400" y="1295400"/>
            <a:ext cx="6400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 b="1" dirty="0">
                <a:latin typeface="Liberation Sans" panose="020B0604020202020204" pitchFamily="34" charset="0"/>
              </a:rPr>
              <a:t>MATHEMATICAL EQUATION</a:t>
            </a:r>
          </a:p>
        </p:txBody>
      </p:sp>
      <p:sp>
        <p:nvSpPr>
          <p:cNvPr id="61443" name="Rectangle 7"/>
          <p:cNvSpPr>
            <a:spLocks noChangeArrowheads="1"/>
          </p:cNvSpPr>
          <p:nvPr/>
        </p:nvSpPr>
        <p:spPr bwMode="auto">
          <a:xfrm>
            <a:off x="7190758" y="2620963"/>
            <a:ext cx="14077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22-24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61444" name="Rectangle 16"/>
          <p:cNvSpPr>
            <a:spLocks noChangeArrowheads="1"/>
          </p:cNvSpPr>
          <p:nvPr/>
        </p:nvSpPr>
        <p:spPr bwMode="auto">
          <a:xfrm>
            <a:off x="533400" y="1905000"/>
            <a:ext cx="7696200" cy="53340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en-US" sz="2200" dirty="0">
                <a:solidFill>
                  <a:schemeClr val="bg2"/>
                </a:solidFill>
                <a:latin typeface="Liberation Sans" panose="020B0604020202020204" pitchFamily="34" charset="0"/>
              </a:rPr>
              <a:t>Formula for required sales to meet target net income.</a:t>
            </a:r>
          </a:p>
        </p:txBody>
      </p:sp>
      <p:sp>
        <p:nvSpPr>
          <p:cNvPr id="61446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1447" name="Rectangle 11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pic>
        <p:nvPicPr>
          <p:cNvPr id="6144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971800"/>
            <a:ext cx="8077200" cy="855663"/>
          </a:xfrm>
          <a:prstGeom prst="rect">
            <a:avLst/>
          </a:prstGeom>
          <a:noFill/>
          <a:ln w="1905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05000"/>
            <a:ext cx="7696200" cy="914400"/>
          </a:xfrm>
          <a:noFill/>
          <a:ln w="12700" cap="flat" algn="ctr">
            <a:solidFill>
              <a:schemeClr val="bg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indent="0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en-US" sz="2100" b="0" dirty="0" smtClean="0">
                <a:effectLst/>
                <a:latin typeface="Liberation Sans" panose="020B0604020202020204" pitchFamily="34" charset="0"/>
              </a:rPr>
              <a:t>Using the formula for the break-even point, simply include the desired net income as a factor. </a:t>
            </a:r>
          </a:p>
        </p:txBody>
      </p: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6628783" y="2667000"/>
            <a:ext cx="14077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22-25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62469" name="Text Box 10"/>
          <p:cNvSpPr txBox="1">
            <a:spLocks noChangeArrowheads="1"/>
          </p:cNvSpPr>
          <p:nvPr/>
        </p:nvSpPr>
        <p:spPr bwMode="auto">
          <a:xfrm>
            <a:off x="53340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MATHEMATICAL EQUATION</a:t>
            </a:r>
          </a:p>
        </p:txBody>
      </p:sp>
      <p:sp>
        <p:nvSpPr>
          <p:cNvPr id="62470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2471" name="Rectangle 9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pic>
        <p:nvPicPr>
          <p:cNvPr id="624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971800"/>
            <a:ext cx="6934200" cy="359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14"/>
          <p:cNvSpPr txBox="1">
            <a:spLocks noChangeArrowheads="1"/>
          </p:cNvSpPr>
          <p:nvPr/>
        </p:nvSpPr>
        <p:spPr bwMode="auto">
          <a:xfrm>
            <a:off x="533400" y="1295400"/>
            <a:ext cx="8001000" cy="3914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bg2"/>
                </a:solidFill>
                <a:latin typeface="Liberation Sans" panose="020B0604020202020204" pitchFamily="34" charset="0"/>
              </a:rPr>
              <a:t>Costs that vary in total directly and proportionately with changes in the activity level.</a:t>
            </a:r>
          </a:p>
          <a:p>
            <a:pPr lvl="2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Example:</a:t>
            </a: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  If the activity level increases 10 percent, total variable costs increase 10 percent. </a:t>
            </a:r>
          </a:p>
          <a:p>
            <a:pPr lvl="2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Example:</a:t>
            </a: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 If the activity level decreases by 25 percent, total variable costs decrease by 25 percent.</a:t>
            </a:r>
          </a:p>
          <a:p>
            <a:pPr lvl="1">
              <a:lnSpc>
                <a:spcPct val="120000"/>
              </a:lnSpc>
              <a:spcBef>
                <a:spcPct val="6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dirty="0">
                <a:solidFill>
                  <a:schemeClr val="bg2"/>
                </a:solidFill>
                <a:latin typeface="Liberation Sans" panose="020B0604020202020204" pitchFamily="34" charset="0"/>
              </a:rPr>
              <a:t>Variable costs </a:t>
            </a:r>
            <a:r>
              <a:rPr lang="en-US" altLang="en-US" sz="2200" b="1" dirty="0">
                <a:solidFill>
                  <a:schemeClr val="bg2"/>
                </a:solidFill>
                <a:latin typeface="Liberation Sans" panose="020B0604020202020204" pitchFamily="34" charset="0"/>
              </a:rPr>
              <a:t>remain the same</a:t>
            </a:r>
            <a:r>
              <a:rPr lang="en-US" altLang="en-US" sz="2200" dirty="0">
                <a:solidFill>
                  <a:schemeClr val="bg2"/>
                </a:solidFill>
                <a:latin typeface="Liberation Sans" panose="020B0604020202020204" pitchFamily="34" charset="0"/>
              </a:rPr>
              <a:t> per unit at every level of activity.</a:t>
            </a:r>
          </a:p>
        </p:txBody>
      </p:sp>
      <p:sp>
        <p:nvSpPr>
          <p:cNvPr id="8197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Variable Costs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15"/>
          <p:cNvSpPr>
            <a:spLocks noChangeArrowheads="1"/>
          </p:cNvSpPr>
          <p:nvPr/>
        </p:nvSpPr>
        <p:spPr bwMode="auto">
          <a:xfrm>
            <a:off x="533400" y="1905000"/>
            <a:ext cx="7696200" cy="68580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To determine the required </a:t>
            </a:r>
            <a:r>
              <a:rPr lang="en-US" altLang="en-US" sz="21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sales in units</a:t>
            </a: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 for Vargo Video:</a:t>
            </a:r>
          </a:p>
        </p:txBody>
      </p:sp>
      <p:sp>
        <p:nvSpPr>
          <p:cNvPr id="63493" name="Text Box 16"/>
          <p:cNvSpPr txBox="1">
            <a:spLocks noChangeArrowheads="1"/>
          </p:cNvSpPr>
          <p:nvPr/>
        </p:nvSpPr>
        <p:spPr bwMode="auto">
          <a:xfrm>
            <a:off x="53340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CONTRIBUTION MARGIN TECHNIQUE</a:t>
            </a:r>
          </a:p>
        </p:txBody>
      </p:sp>
      <p:sp>
        <p:nvSpPr>
          <p:cNvPr id="63494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3495" name="Rectangle 9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pic>
        <p:nvPicPr>
          <p:cNvPr id="634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14625"/>
            <a:ext cx="8124825" cy="101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376261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latin typeface="Liberation Sans" panose="020B0604020202020204" pitchFamily="34" charset="0"/>
              </a:rPr>
              <a:t>Illustration 22-26</a:t>
            </a:r>
            <a:endParaRPr lang="en-US" sz="1200" b="1" dirty="0">
              <a:latin typeface="Liberation Sans" panose="020B0604020202020204" pitchFamily="34" charset="0"/>
            </a:endParaRPr>
          </a:p>
          <a:p>
            <a:r>
              <a:rPr lang="en-US" sz="1200" dirty="0">
                <a:latin typeface="Liberation Sans" panose="020B0604020202020204" pitchFamily="34" charset="0"/>
              </a:rPr>
              <a:t>Formula for required sales in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units using unit contribution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margin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7"/>
          <p:cNvSpPr>
            <a:spLocks noChangeArrowheads="1"/>
          </p:cNvSpPr>
          <p:nvPr/>
        </p:nvSpPr>
        <p:spPr bwMode="auto">
          <a:xfrm>
            <a:off x="533400" y="1905000"/>
            <a:ext cx="7696200" cy="685800"/>
          </a:xfrm>
          <a:prstGeom prst="rect">
            <a:avLst/>
          </a:prstGeom>
          <a:noFill/>
          <a:ln w="127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SzPct val="75000"/>
              <a:buFont typeface="Wingdings" pitchFamily="2" charset="2"/>
              <a:buNone/>
            </a:pP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To determine the required </a:t>
            </a:r>
            <a:r>
              <a:rPr lang="en-US" altLang="en-US" sz="2100" b="1" dirty="0">
                <a:solidFill>
                  <a:srgbClr val="800000"/>
                </a:solidFill>
                <a:latin typeface="Liberation Sans" panose="020B0604020202020204" pitchFamily="34" charset="0"/>
              </a:rPr>
              <a:t>sales in dollars</a:t>
            </a:r>
            <a:r>
              <a:rPr lang="en-US" altLang="en-US" sz="2100" dirty="0">
                <a:solidFill>
                  <a:schemeClr val="bg2"/>
                </a:solidFill>
                <a:latin typeface="Liberation Sans" panose="020B0604020202020204" pitchFamily="34" charset="0"/>
              </a:rPr>
              <a:t> for Vargo Video:</a:t>
            </a:r>
          </a:p>
        </p:txBody>
      </p:sp>
      <p:sp>
        <p:nvSpPr>
          <p:cNvPr id="64517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4518" name="Rectangle 9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pic>
        <p:nvPicPr>
          <p:cNvPr id="6452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124825" cy="101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533400" y="129540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CONTRIBUTION MARGIN TECHNIQUE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378990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>
                <a:latin typeface="Liberation Sans" panose="020B0604020202020204" pitchFamily="34" charset="0"/>
              </a:rPr>
              <a:t>Illustration 22-27</a:t>
            </a:r>
            <a:endParaRPr lang="en-US" sz="1200" b="1" dirty="0">
              <a:latin typeface="Liberation Sans" panose="020B0604020202020204" pitchFamily="34" charset="0"/>
            </a:endParaRPr>
          </a:p>
          <a:p>
            <a:r>
              <a:rPr lang="en-US" sz="1200" dirty="0">
                <a:latin typeface="Liberation Sans" panose="020B0604020202020204" pitchFamily="34" charset="0"/>
              </a:rPr>
              <a:t>Formula for required sales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in dollars using contribution</a:t>
            </a:r>
          </a:p>
          <a:p>
            <a:r>
              <a:rPr lang="en-US" sz="1200" dirty="0">
                <a:latin typeface="Liberation Sans" panose="020B0604020202020204" pitchFamily="34" charset="0"/>
              </a:rPr>
              <a:t>margin ratio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8"/>
          <p:cNvSpPr txBox="1">
            <a:spLocks noChangeArrowheads="1"/>
          </p:cNvSpPr>
          <p:nvPr/>
        </p:nvSpPr>
        <p:spPr bwMode="auto">
          <a:xfrm>
            <a:off x="533400" y="2209800"/>
            <a:ext cx="2819400" cy="372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en-US" sz="1800" dirty="0">
                <a:latin typeface="Liberation Sans" panose="020B0604020202020204" pitchFamily="34" charset="0"/>
              </a:rPr>
              <a:t>Suppose Vargo Video sells 1,400 camcorders. </a:t>
            </a:r>
            <a:r>
              <a:rPr lang="en-US" altLang="en-US" sz="1800" dirty="0" smtClean="0">
                <a:latin typeface="Liberation Sans" panose="020B0604020202020204" pitchFamily="34" charset="0"/>
              </a:rPr>
              <a:t>Illustration 22-23 </a:t>
            </a:r>
            <a:r>
              <a:rPr lang="en-US" altLang="en-US" sz="1800" dirty="0">
                <a:latin typeface="Liberation Sans" panose="020B0604020202020204" pitchFamily="34" charset="0"/>
              </a:rPr>
              <a:t>shows that a vertical line drawn at 1,400 units intersects the sales line at $700,000 and the total cost line at $620,000. The difference between the two amounts represents the net income (profit) of $80,000.</a:t>
            </a:r>
            <a:endParaRPr lang="en-US" altLang="en-US" sz="1800" b="1" dirty="0">
              <a:latin typeface="Liberation Sans" panose="020B0604020202020204" pitchFamily="34" charset="0"/>
            </a:endParaRPr>
          </a:p>
        </p:txBody>
      </p:sp>
      <p:sp>
        <p:nvSpPr>
          <p:cNvPr id="65540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5541" name="Rectangle 9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pic>
        <p:nvPicPr>
          <p:cNvPr id="6554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320800"/>
            <a:ext cx="541972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2513983" y="5954713"/>
            <a:ext cx="140775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22-23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533400" y="1179513"/>
            <a:ext cx="2971800" cy="954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latin typeface="Liberation Sans" panose="020B060402020202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en-US" dirty="0"/>
              <a:t>GRAPHIC PRESENTATION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39624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/>
          <a:lstStyle/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The mathematical equation for computing required sales to obtain target net income is: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Required sales =</a:t>
            </a:r>
          </a:p>
          <a:p>
            <a:pPr marL="804863" indent="-463550">
              <a:spcBef>
                <a:spcPct val="50000"/>
              </a:spcBef>
              <a:buClrTx/>
              <a:buSzPct val="100000"/>
              <a:buFont typeface="Comic Sans MS" pitchFamily="66" charset="0"/>
              <a:buAutoNum type="alphaLcPeriod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Variable costs + Target net income.</a:t>
            </a:r>
          </a:p>
          <a:p>
            <a:pPr marL="804863" indent="-463550">
              <a:spcBef>
                <a:spcPct val="50000"/>
              </a:spcBef>
              <a:buClrTx/>
              <a:buSzPct val="100000"/>
              <a:buFont typeface="Comic Sans MS" pitchFamily="66" charset="0"/>
              <a:buAutoNum type="alphaLcPeriod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Variable costs + Fixed costs + Target net income.</a:t>
            </a:r>
          </a:p>
          <a:p>
            <a:pPr marL="804863" indent="-463550">
              <a:spcBef>
                <a:spcPct val="50000"/>
              </a:spcBef>
              <a:buClrTx/>
              <a:buSzPct val="100000"/>
              <a:buFont typeface="Comic Sans MS" pitchFamily="66" charset="0"/>
              <a:buAutoNum type="alphaLcPeriod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Fixed costs + Target net income.</a:t>
            </a:r>
          </a:p>
          <a:p>
            <a:pPr marL="804863" indent="-463550">
              <a:spcBef>
                <a:spcPct val="50000"/>
              </a:spcBef>
              <a:buClrTx/>
              <a:buSzPct val="100000"/>
              <a:buFont typeface="Comic Sans MS" pitchFamily="66" charset="0"/>
              <a:buAutoNum type="alphaLcPeriod"/>
            </a:pPr>
            <a:r>
              <a:rPr lang="en-US" altLang="en-US" sz="2200" b="0" dirty="0" smtClean="0">
                <a:effectLst/>
                <a:latin typeface="Liberation Sans" panose="020B0604020202020204" pitchFamily="34" charset="0"/>
              </a:rPr>
              <a:t>No correct answer is given. </a:t>
            </a:r>
          </a:p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endParaRPr lang="en-US" altLang="en-US" sz="2200" b="0" dirty="0" smtClean="0">
              <a:effectLst/>
              <a:latin typeface="Liberation Sans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11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66566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66567" name="Rectangle 11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Target Net Income</a:t>
            </a:r>
          </a:p>
        </p:txBody>
      </p:sp>
      <p:sp>
        <p:nvSpPr>
          <p:cNvPr id="8" name="Notched Right Arrow 7"/>
          <p:cNvSpPr/>
          <p:nvPr/>
        </p:nvSpPr>
        <p:spPr bwMode="auto">
          <a:xfrm>
            <a:off x="228600" y="3837296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2166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dirty="0" smtClean="0">
                <a:latin typeface="Liberation Sans" panose="020B0604020202020204" pitchFamily="34" charset="0"/>
              </a:rPr>
              <a:t>Zootsuit </a:t>
            </a:r>
            <a:r>
              <a:rPr lang="en-US" sz="2200" dirty="0">
                <a:latin typeface="Liberation Sans" panose="020B0604020202020204" pitchFamily="34" charset="0"/>
              </a:rPr>
              <a:t>Inc. makes travel bags that sell for $56 each. For the coming year, </a:t>
            </a:r>
            <a:r>
              <a:rPr lang="en-US" sz="2200" dirty="0" smtClean="0">
                <a:latin typeface="Liberation Sans" panose="020B0604020202020204" pitchFamily="34" charset="0"/>
              </a:rPr>
              <a:t>management expects fixed </a:t>
            </a:r>
            <a:r>
              <a:rPr lang="en-US" sz="2200" dirty="0">
                <a:latin typeface="Liberation Sans" panose="020B0604020202020204" pitchFamily="34" charset="0"/>
              </a:rPr>
              <a:t>costs to total $320,000 and variable costs to be $42 per unit. </a:t>
            </a:r>
            <a:r>
              <a:rPr lang="en-US" sz="2200" b="1" dirty="0">
                <a:latin typeface="Liberation Sans" panose="020B0604020202020204" pitchFamily="34" charset="0"/>
              </a:rPr>
              <a:t>Compute </a:t>
            </a:r>
            <a:r>
              <a:rPr lang="en-US" sz="2200" b="1" dirty="0" smtClean="0">
                <a:latin typeface="Liberation Sans" panose="020B0604020202020204" pitchFamily="34" charset="0"/>
              </a:rPr>
              <a:t>break-even </a:t>
            </a:r>
            <a:r>
              <a:rPr lang="en-US" sz="2200" b="1" dirty="0">
                <a:latin typeface="Liberation Sans" panose="020B0604020202020204" pitchFamily="34" charset="0"/>
              </a:rPr>
              <a:t>point in dollars using the contribution margin (CM) </a:t>
            </a:r>
            <a:r>
              <a:rPr lang="en-US" sz="2200" b="1" dirty="0" smtClean="0">
                <a:latin typeface="Liberation Sans" panose="020B0604020202020204" pitchFamily="34" charset="0"/>
              </a:rPr>
              <a:t>ratio. </a:t>
            </a:r>
          </a:p>
        </p:txBody>
      </p:sp>
      <p:sp>
        <p:nvSpPr>
          <p:cNvPr id="2" name="Rectangle 1"/>
          <p:cNvSpPr/>
          <p:nvPr/>
        </p:nvSpPr>
        <p:spPr>
          <a:xfrm>
            <a:off x="685800" y="3822665"/>
            <a:ext cx="7848600" cy="1054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tabLst>
                <a:tab pos="2057400" algn="l"/>
              </a:tabLst>
            </a:pPr>
            <a:r>
              <a:rPr lang="en-US" sz="2200" dirty="0">
                <a:latin typeface="Liberation Sans" panose="020B0604020202020204" pitchFamily="34" charset="0"/>
              </a:rPr>
              <a:t>Contribution margin ratio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  <a:r>
              <a:rPr lang="en-US" sz="2200" dirty="0">
                <a:latin typeface="Liberation Sans" panose="020B0604020202020204" pitchFamily="34" charset="0"/>
              </a:rPr>
              <a:t>[($56 </a:t>
            </a:r>
            <a:r>
              <a:rPr lang="en-US" sz="2200" dirty="0" smtClean="0">
                <a:latin typeface="Liberation Sans" panose="020B0604020202020204" pitchFamily="34" charset="0"/>
              </a:rPr>
              <a:t>- </a:t>
            </a:r>
            <a:r>
              <a:rPr lang="en-US" sz="2200" dirty="0">
                <a:latin typeface="Liberation Sans" panose="020B0604020202020204" pitchFamily="34" charset="0"/>
              </a:rPr>
              <a:t>$</a:t>
            </a:r>
            <a:r>
              <a:rPr lang="en-US" sz="2200" dirty="0" smtClean="0">
                <a:latin typeface="Liberation Sans" panose="020B0604020202020204" pitchFamily="34" charset="0"/>
              </a:rPr>
              <a:t>42</a:t>
            </a:r>
            <a:r>
              <a:rPr lang="en-US" sz="2200" dirty="0">
                <a:latin typeface="Liberation Sans" panose="020B0604020202020204" pitchFamily="34" charset="0"/>
              </a:rPr>
              <a:t>) </a:t>
            </a:r>
            <a:r>
              <a:rPr lang="en-US" sz="2200" dirty="0" smtClean="0">
                <a:latin typeface="Liberation Sans" panose="020B0604020202020204" pitchFamily="34" charset="0"/>
              </a:rPr>
              <a:t>÷ </a:t>
            </a:r>
            <a:r>
              <a:rPr lang="en-US" sz="2200" dirty="0">
                <a:latin typeface="Liberation Sans" panose="020B0604020202020204" pitchFamily="34" charset="0"/>
              </a:rPr>
              <a:t>$56]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  <a:r>
              <a:rPr lang="en-US" sz="2200" b="1" dirty="0">
                <a:latin typeface="Liberation Sans" panose="020B0604020202020204" pitchFamily="34" charset="0"/>
              </a:rPr>
              <a:t>25%</a:t>
            </a:r>
          </a:p>
          <a:p>
            <a:pPr>
              <a:lnSpc>
                <a:spcPct val="125000"/>
              </a:lnSpc>
              <a:spcBef>
                <a:spcPts val="1200"/>
              </a:spcBef>
              <a:tabLst>
                <a:tab pos="2057400" algn="l"/>
              </a:tabLst>
            </a:pPr>
            <a:r>
              <a:rPr lang="en-US" sz="2200" dirty="0">
                <a:latin typeface="Liberation Sans" panose="020B0604020202020204" pitchFamily="34" charset="0"/>
              </a:rPr>
              <a:t>Break-even sales in dollars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  <a:r>
              <a:rPr lang="en-US" sz="2200" dirty="0">
                <a:latin typeface="Liberation Sans" panose="020B0604020202020204" pitchFamily="34" charset="0"/>
              </a:rPr>
              <a:t>$320,000 </a:t>
            </a:r>
            <a:r>
              <a:rPr lang="en-US" sz="2200" dirty="0" smtClean="0">
                <a:latin typeface="Liberation Sans" panose="020B0604020202020204" pitchFamily="34" charset="0"/>
              </a:rPr>
              <a:t>÷ </a:t>
            </a:r>
            <a:r>
              <a:rPr lang="en-US" sz="2200" dirty="0">
                <a:latin typeface="Liberation Sans" panose="020B0604020202020204" pitchFamily="34" charset="0"/>
              </a:rPr>
              <a:t>25%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  <a:r>
              <a:rPr lang="en-US" sz="2200" b="1" dirty="0">
                <a:latin typeface="Liberation Sans" panose="020B0604020202020204" pitchFamily="34" charset="0"/>
              </a:rPr>
              <a:t>$1,280,000</a:t>
            </a:r>
          </a:p>
        </p:txBody>
      </p: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4114800" y="3886200"/>
            <a:ext cx="4572000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4419600" y="4495800"/>
            <a:ext cx="4267200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76600" y="283994"/>
            <a:ext cx="5486400" cy="919772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Break-Even, Margin of </a:t>
            </a:r>
            <a:b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Safety, and Target Net Income</a:t>
            </a:r>
            <a:endParaRPr lang="en-US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5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3429000"/>
            <a:ext cx="7848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tabLst>
                <a:tab pos="2057400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Required </a:t>
            </a:r>
            <a:r>
              <a:rPr lang="en-US" sz="2200" dirty="0">
                <a:latin typeface="Liberation Sans" panose="020B0604020202020204" pitchFamily="34" charset="0"/>
              </a:rPr>
              <a:t>sales in dollars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</a:p>
          <a:p>
            <a:pPr algn="ctr">
              <a:lnSpc>
                <a:spcPct val="125000"/>
              </a:lnSpc>
              <a:spcBef>
                <a:spcPts val="1200"/>
              </a:spcBef>
              <a:tabLst>
                <a:tab pos="2057400" algn="l"/>
              </a:tabLst>
            </a:pPr>
            <a:r>
              <a:rPr lang="en-US" sz="2200" dirty="0" smtClean="0">
                <a:latin typeface="Liberation Sans" panose="020B0604020202020204" pitchFamily="34" charset="0"/>
              </a:rPr>
              <a:t>($</a:t>
            </a:r>
            <a:r>
              <a:rPr lang="en-US" sz="2200" dirty="0">
                <a:latin typeface="Liberation Sans" panose="020B0604020202020204" pitchFamily="34" charset="0"/>
              </a:rPr>
              <a:t>320,000 </a:t>
            </a:r>
            <a:r>
              <a:rPr lang="en-US" sz="2200" dirty="0" smtClean="0">
                <a:latin typeface="Liberation Sans" panose="020B0604020202020204" pitchFamily="34" charset="0"/>
              </a:rPr>
              <a:t>+ </a:t>
            </a:r>
            <a:r>
              <a:rPr lang="en-US" sz="2200" dirty="0">
                <a:latin typeface="Liberation Sans" panose="020B0604020202020204" pitchFamily="34" charset="0"/>
              </a:rPr>
              <a:t>$410,000) </a:t>
            </a:r>
            <a:r>
              <a:rPr lang="en-US" sz="2200" dirty="0" smtClean="0">
                <a:latin typeface="Liberation Sans" panose="020B0604020202020204" pitchFamily="34" charset="0"/>
              </a:rPr>
              <a:t>÷ </a:t>
            </a:r>
            <a:r>
              <a:rPr lang="en-US" sz="2200" dirty="0">
                <a:latin typeface="Liberation Sans" panose="020B0604020202020204" pitchFamily="34" charset="0"/>
              </a:rPr>
              <a:t>25% </a:t>
            </a:r>
            <a:r>
              <a:rPr lang="en-US" sz="2200" dirty="0" smtClean="0">
                <a:latin typeface="Liberation Sans" panose="020B0604020202020204" pitchFamily="34" charset="0"/>
              </a:rPr>
              <a:t>= </a:t>
            </a:r>
            <a:r>
              <a:rPr lang="en-US" sz="2200" b="1" dirty="0">
                <a:latin typeface="Liberation Sans" panose="020B0604020202020204" pitchFamily="34" charset="0"/>
              </a:rPr>
              <a:t>$2,920,000</a:t>
            </a: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auto">
          <a:xfrm>
            <a:off x="685800" y="1371600"/>
            <a:ext cx="8001000" cy="1743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57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lvl="1" indent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dirty="0" smtClean="0">
                <a:latin typeface="Liberation Sans" panose="020B0604020202020204" pitchFamily="34" charset="0"/>
              </a:rPr>
              <a:t>Zootsuit </a:t>
            </a:r>
            <a:r>
              <a:rPr lang="en-US" sz="2200" dirty="0">
                <a:latin typeface="Liberation Sans" panose="020B0604020202020204" pitchFamily="34" charset="0"/>
              </a:rPr>
              <a:t>Inc. makes travel bags that sell for $56 each. For the coming year, </a:t>
            </a:r>
            <a:r>
              <a:rPr lang="en-US" sz="2200" dirty="0" smtClean="0">
                <a:latin typeface="Liberation Sans" panose="020B0604020202020204" pitchFamily="34" charset="0"/>
              </a:rPr>
              <a:t>management expects fixed </a:t>
            </a:r>
            <a:r>
              <a:rPr lang="en-US" sz="2200" dirty="0">
                <a:latin typeface="Liberation Sans" panose="020B0604020202020204" pitchFamily="34" charset="0"/>
              </a:rPr>
              <a:t>costs to total $320,000 and variable costs to be $42 per unit. </a:t>
            </a:r>
            <a:r>
              <a:rPr lang="en-US" sz="2200" b="1" dirty="0" smtClean="0">
                <a:latin typeface="Liberation Sans" panose="020B0604020202020204" pitchFamily="34" charset="0"/>
              </a:rPr>
              <a:t>Compute the </a:t>
            </a:r>
            <a:r>
              <a:rPr lang="en-US" sz="2200" b="1" dirty="0">
                <a:latin typeface="Liberation Sans" panose="020B0604020202020204" pitchFamily="34" charset="0"/>
              </a:rPr>
              <a:t>sales dollars required to earn net income of $410,000</a:t>
            </a:r>
            <a:r>
              <a:rPr lang="en-US" sz="2200" b="1" dirty="0" smtClean="0">
                <a:latin typeface="Liberation Sans" panose="020B0604020202020204" pitchFamily="34" charset="0"/>
              </a:rPr>
              <a:t>.</a:t>
            </a:r>
            <a:endParaRPr lang="en-US" altLang="en-US" sz="2200" b="1" dirty="0">
              <a:latin typeface="Liberation Sans" panose="020B0604020202020204" pitchFamily="34" charset="0"/>
            </a:endParaRPr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>
            <a:off x="1752600" y="4102135"/>
            <a:ext cx="5943600" cy="381000"/>
          </a:xfrm>
          <a:prstGeom prst="rect">
            <a:avLst/>
          </a:prstGeom>
          <a:solidFill>
            <a:schemeClr val="bg1"/>
          </a:solidFill>
          <a:ln w="19050" cap="sq">
            <a:noFill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5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98360"/>
            <a:ext cx="2971800" cy="6910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288" rtlCol="0" anchor="ctr" anchorCtr="0">
            <a:noAutofit/>
          </a:bodyPr>
          <a:lstStyle>
            <a:defPPr>
              <a:defRPr lang="en-US"/>
            </a:defPPr>
            <a:lvl1pPr>
              <a:defRPr sz="4200" i="0">
                <a:solidFill>
                  <a:srgbClr val="FF6600"/>
                </a:solidFill>
                <a:latin typeface="Liberation Sans" panose="020B0604020202020204" pitchFamily="34" charset="0"/>
              </a:defRPr>
            </a:lvl1pPr>
          </a:lstStyle>
          <a:p>
            <a:pPr algn="l"/>
            <a:r>
              <a:rPr lang="en-US" b="1" dirty="0">
                <a:solidFill>
                  <a:srgbClr val="FF0000"/>
                </a:solidFill>
                <a:effectLst/>
              </a:rPr>
              <a:t>DO IT!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76600" y="283994"/>
            <a:ext cx="5486400" cy="919772"/>
          </a:xfrm>
          <a:prstGeom prst="rect">
            <a:avLst/>
          </a:prstGeom>
          <a:solidFill>
            <a:srgbClr val="0027A4"/>
          </a:solidFill>
        </p:spPr>
        <p:txBody>
          <a:bodyPr wrap="square" lIns="86493" tIns="18288" rIns="86493" bIns="43247" rtlCol="0" anchor="ctr" anchorCtr="0">
            <a:noAutofit/>
          </a:bodyPr>
          <a:lstStyle/>
          <a:p>
            <a:pPr marL="109538" algn="l"/>
            <a: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Break-Even, Margin of </a:t>
            </a:r>
            <a:b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effectLst/>
                <a:latin typeface="Liberation Sans" panose="020B0604020202020204" pitchFamily="34" charset="0"/>
              </a:rPr>
              <a:t>Safety, and Target Net Income</a:t>
            </a:r>
            <a:endParaRPr lang="en-US" b="1" i="0" dirty="0">
              <a:solidFill>
                <a:schemeClr val="bg1"/>
              </a:solidFill>
              <a:effectLst/>
              <a:latin typeface="Liberation Sans" panose="020B0604020202020204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286000" y="398360"/>
            <a:ext cx="685800" cy="691039"/>
          </a:xfrm>
          <a:prstGeom prst="ellipse">
            <a:avLst/>
          </a:prstGeom>
          <a:solidFill>
            <a:schemeClr val="accent3"/>
          </a:solidFill>
          <a:ln w="12700" cap="sq" cmpd="sng" algn="ctr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 vert="horz" wrap="square" lIns="91440" tIns="18288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  <a:effectLst/>
                <a:latin typeface="Liberation Sans" panose="020B0604020202020204" pitchFamily="34" charset="0"/>
              </a:rPr>
              <a:t>5</a:t>
            </a:r>
            <a:endParaRPr lang="en-US" sz="4000" b="1" i="0" dirty="0">
              <a:solidFill>
                <a:srgbClr val="FF0000"/>
              </a:solidFill>
              <a:effectLst/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413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87588"/>
            <a:ext cx="3673475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000" dirty="0">
                <a:latin typeface="Liberation Sans" panose="020B0604020202020204" pitchFamily="34" charset="0"/>
              </a:rPr>
              <a:t>  Damon Company manufactures tablet computers that contain a $10 camera. The activity index is the number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of tablets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533400" y="2039938"/>
            <a:ext cx="4800600" cy="375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 smtClean="0">
                <a:latin typeface="Liberation Sans" panose="020B0604020202020204" pitchFamily="34" charset="0"/>
              </a:rPr>
              <a:t>produced</a:t>
            </a:r>
            <a:r>
              <a:rPr lang="en-US" altLang="en-US" sz="2000" dirty="0">
                <a:latin typeface="Liberation Sans" panose="020B0604020202020204" pitchFamily="34" charset="0"/>
              </a:rPr>
              <a:t>. As Damon manufactures each tablet, the total cost of the cameras used increases by $10. </a:t>
            </a:r>
            <a:r>
              <a:rPr lang="en-US" altLang="en-US" sz="2000" b="1" dirty="0">
                <a:latin typeface="Liberation Sans" panose="020B0604020202020204" pitchFamily="34" charset="0"/>
              </a:rPr>
              <a:t>As part (a)</a:t>
            </a:r>
            <a:r>
              <a:rPr lang="en-US" altLang="en-US" sz="2000" dirty="0">
                <a:latin typeface="Liberation Sans" panose="020B0604020202020204" pitchFamily="34" charset="0"/>
              </a:rPr>
              <a:t> of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Illustration 22-1 </a:t>
            </a:r>
            <a:r>
              <a:rPr lang="en-US" altLang="en-US" sz="2000" dirty="0">
                <a:latin typeface="Liberation Sans" panose="020B0604020202020204" pitchFamily="34" charset="0"/>
              </a:rPr>
              <a:t>shows, total cost of the cameras will be $20,000 if Damon produces 2,000 tablets, and $100,000 when it produces 10,000 tablets. We also can see that a variable cost remains the same per unit as the level of activity changes. 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7648369" y="2241550"/>
            <a:ext cx="13227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22-1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9223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Variable Costs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303463"/>
            <a:ext cx="3646488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43" name="Rectangle 10"/>
          <p:cNvSpPr>
            <a:spLocks noChangeArrowheads="1"/>
          </p:cNvSpPr>
          <p:nvPr/>
        </p:nvSpPr>
        <p:spPr bwMode="auto">
          <a:xfrm>
            <a:off x="533400" y="12954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000" dirty="0">
                <a:latin typeface="Liberation Sans" panose="020B0604020202020204" pitchFamily="34" charset="0"/>
              </a:rPr>
              <a:t>  Damon Company manufactures tablet computers that contain a $10 camera. The activity index is the number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of tablets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0244" name="Rectangle 13"/>
          <p:cNvSpPr>
            <a:spLocks noChangeArrowheads="1"/>
          </p:cNvSpPr>
          <p:nvPr/>
        </p:nvSpPr>
        <p:spPr bwMode="auto">
          <a:xfrm>
            <a:off x="7724569" y="2316163"/>
            <a:ext cx="13227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22-1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10246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0248" name="Rectangle 4"/>
          <p:cNvSpPr>
            <a:spLocks noChangeArrowheads="1"/>
          </p:cNvSpPr>
          <p:nvPr/>
        </p:nvSpPr>
        <p:spPr bwMode="auto">
          <a:xfrm>
            <a:off x="533400" y="2039938"/>
            <a:ext cx="48006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 smtClean="0">
                <a:latin typeface="Liberation Sans" panose="020B0604020202020204" pitchFamily="34" charset="0"/>
              </a:rPr>
              <a:t>produced</a:t>
            </a:r>
            <a:r>
              <a:rPr lang="en-US" altLang="en-US" sz="2000" dirty="0">
                <a:latin typeface="Liberation Sans" panose="020B0604020202020204" pitchFamily="34" charset="0"/>
              </a:rPr>
              <a:t>. As Damon manufactures each tablet, the total cost of the cameras used increases by $10. </a:t>
            </a:r>
            <a:r>
              <a:rPr lang="en-US" altLang="en-US" sz="2000" b="1" dirty="0">
                <a:latin typeface="Liberation Sans" panose="020B0604020202020204" pitchFamily="34" charset="0"/>
              </a:rPr>
              <a:t>As part (b)</a:t>
            </a:r>
            <a:r>
              <a:rPr lang="en-US" altLang="en-US" sz="2000" dirty="0">
                <a:latin typeface="Liberation Sans" panose="020B0604020202020204" pitchFamily="34" charset="0"/>
              </a:rPr>
              <a:t> of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Illustration 22-1 </a:t>
            </a:r>
            <a:r>
              <a:rPr lang="en-US" altLang="en-US" sz="2000" dirty="0">
                <a:latin typeface="Liberation Sans" panose="020B0604020202020204" pitchFamily="34" charset="0"/>
              </a:rPr>
              <a:t>shows, the unit cost of $10 for the camera is the same whether Damon produces 2,000 or 10,000 tablets.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Variable Costs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8153400" cy="431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267" name="Text Box 9"/>
          <p:cNvSpPr txBox="1">
            <a:spLocks noChangeArrowheads="1"/>
          </p:cNvSpPr>
          <p:nvPr/>
        </p:nvSpPr>
        <p:spPr bwMode="auto">
          <a:xfrm>
            <a:off x="5851525" y="621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Arial" charset="0"/>
            </a:endParaRPr>
          </a:p>
        </p:txBody>
      </p:sp>
      <p:sp>
        <p:nvSpPr>
          <p:cNvPr id="11270" name="Rectangle 25"/>
          <p:cNvSpPr>
            <a:spLocks noChangeArrowheads="1"/>
          </p:cNvSpPr>
          <p:nvPr/>
        </p:nvSpPr>
        <p:spPr bwMode="auto">
          <a:xfrm>
            <a:off x="838200" y="5715000"/>
            <a:ext cx="172402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1200" b="1" dirty="0" smtClean="0">
                <a:latin typeface="Arial" charset="0"/>
              </a:rPr>
              <a:t>Illustration 22-1</a:t>
            </a:r>
            <a:endParaRPr lang="en-US" altLang="en-US" sz="1200" b="1" dirty="0">
              <a:latin typeface="Arial" charset="0"/>
            </a:endParaRPr>
          </a:p>
          <a:p>
            <a:r>
              <a:rPr lang="en-US" altLang="en-US" sz="1200" dirty="0">
                <a:latin typeface="Arial" charset="0"/>
              </a:rPr>
              <a:t>Behavior of total and unit variable costs</a:t>
            </a:r>
          </a:p>
        </p:txBody>
      </p:sp>
      <p:sp>
        <p:nvSpPr>
          <p:cNvPr id="11271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Variable Costs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077200" cy="4318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>
            <a:spAutoFit/>
          </a:bodyPr>
          <a:lstStyle/>
          <a:p>
            <a:pPr marL="0" indent="0"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en-US" sz="2200" b="0" kern="1200" dirty="0" smtClean="0">
                <a:solidFill>
                  <a:schemeClr val="tx1"/>
                </a:solidFill>
                <a:effectLst/>
                <a:latin typeface="Liberation Sans" panose="020B0604020202020204" pitchFamily="34" charset="0"/>
              </a:rPr>
              <a:t>Variable costs are costs that:</a:t>
            </a: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762000" y="2514600"/>
            <a:ext cx="7696200" cy="2590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562" tIns="46038" rIns="182562" bIns="46038"/>
          <a:lstStyle>
            <a:lvl1pPr marL="517525" indent="-5175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a.	Vary in total directly and proportionately with changes in the activity level.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b. 	Remain the same per unit at every activity level. 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c. 	Neither of the above.</a:t>
            </a: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sz="2200" dirty="0">
                <a:latin typeface="Liberation Sans" panose="020B0604020202020204" pitchFamily="34" charset="0"/>
              </a:rPr>
              <a:t>d. 	Both (a) and (b) above. </a:t>
            </a:r>
          </a:p>
        </p:txBody>
      </p:sp>
      <p:sp>
        <p:nvSpPr>
          <p:cNvPr id="758791" name="Text Box 7"/>
          <p:cNvSpPr txBox="1">
            <a:spLocks noChangeArrowheads="1"/>
          </p:cNvSpPr>
          <p:nvPr/>
        </p:nvSpPr>
        <p:spPr bwMode="auto">
          <a:xfrm>
            <a:off x="533400" y="1295400"/>
            <a:ext cx="41148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5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sz="3000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Question</a:t>
            </a:r>
          </a:p>
        </p:txBody>
      </p:sp>
      <p:sp>
        <p:nvSpPr>
          <p:cNvPr id="16390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 smtClean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Variable Costs</a:t>
            </a:r>
            <a:endParaRPr lang="en-US" altLang="en-US" sz="3200" b="1" dirty="0">
              <a:solidFill>
                <a:schemeClr val="tx2">
                  <a:lumMod val="75000"/>
                </a:schemeClr>
              </a:solidFill>
              <a:latin typeface="Liberation Sans" panose="020B0604020202020204" pitchFamily="34" charset="0"/>
            </a:endParaRPr>
          </a:p>
        </p:txBody>
      </p:sp>
      <p:sp>
        <p:nvSpPr>
          <p:cNvPr id="10" name="Notched Right Arrow 9"/>
          <p:cNvSpPr/>
          <p:nvPr/>
        </p:nvSpPr>
        <p:spPr bwMode="auto">
          <a:xfrm>
            <a:off x="228600" y="4648200"/>
            <a:ext cx="609600" cy="457200"/>
          </a:xfrm>
          <a:prstGeom prst="notchedRightArrow">
            <a:avLst/>
          </a:prstGeom>
          <a:solidFill>
            <a:schemeClr val="tx2">
              <a:lumMod val="7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32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851525" y="6213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endParaRPr lang="en-US" altLang="en-US" dirty="0">
              <a:latin typeface="Liberation Sans" panose="020B0604020202020204" pitchFamily="34" charset="0"/>
            </a:endParaRPr>
          </a:p>
        </p:txBody>
      </p:sp>
      <p:sp>
        <p:nvSpPr>
          <p:cNvPr id="12293" name="Rectangle 8"/>
          <p:cNvSpPr>
            <a:spLocks noChangeArrowheads="1"/>
          </p:cNvSpPr>
          <p:nvPr/>
        </p:nvSpPr>
        <p:spPr bwMode="auto">
          <a:xfrm>
            <a:off x="533400" y="12954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342900" indent="-3429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6858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2573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1" dirty="0">
                <a:latin typeface="Liberation Sans" panose="020B0604020202020204" pitchFamily="34" charset="0"/>
              </a:rPr>
              <a:t>Costs that remain the same</a:t>
            </a:r>
            <a:r>
              <a:rPr lang="en-US" altLang="en-US" sz="2200" dirty="0">
                <a:latin typeface="Liberation Sans" panose="020B0604020202020204" pitchFamily="34" charset="0"/>
              </a:rPr>
              <a:t> in total regardless of changes in the activity </a:t>
            </a:r>
            <a:r>
              <a:rPr lang="en-US" altLang="en-US" sz="2200" dirty="0" smtClean="0">
                <a:latin typeface="Liberation Sans" panose="020B0604020202020204" pitchFamily="34" charset="0"/>
              </a:rPr>
              <a:t>level within a relevant range.</a:t>
            </a:r>
            <a:endParaRPr lang="en-US" altLang="en-US" sz="2200" dirty="0">
              <a:latin typeface="Liberation Sans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1" dirty="0">
                <a:latin typeface="Liberation Sans" panose="020B0604020202020204" pitchFamily="34" charset="0"/>
              </a:rPr>
              <a:t>Fixed cost per unit cost</a:t>
            </a:r>
            <a:r>
              <a:rPr lang="en-US" altLang="en-US" sz="2200" dirty="0">
                <a:latin typeface="Liberation Sans" panose="020B0604020202020204" pitchFamily="34" charset="0"/>
              </a:rPr>
              <a:t> </a:t>
            </a:r>
            <a:r>
              <a:rPr lang="en-US" altLang="en-US" sz="2200" b="1" dirty="0">
                <a:latin typeface="Liberation Sans" panose="020B0604020202020204" pitchFamily="34" charset="0"/>
              </a:rPr>
              <a:t>varies inversely</a:t>
            </a:r>
            <a:r>
              <a:rPr lang="en-US" altLang="en-US" sz="2200" dirty="0">
                <a:latin typeface="Liberation Sans" panose="020B0604020202020204" pitchFamily="34" charset="0"/>
              </a:rPr>
              <a:t> with activity:  As volume increases, unit cost declines, and vice versa</a:t>
            </a:r>
          </a:p>
          <a:p>
            <a:pPr lvl="1">
              <a:lnSpc>
                <a:spcPct val="120000"/>
              </a:lnSpc>
              <a:spcBef>
                <a:spcPct val="50000"/>
              </a:spcBef>
              <a:buClr>
                <a:srgbClr val="800000"/>
              </a:buClr>
              <a:buSzPct val="80000"/>
              <a:buFont typeface="Wingdings" pitchFamily="2" charset="2"/>
              <a:buChar char="u"/>
            </a:pPr>
            <a:r>
              <a:rPr lang="en-US" altLang="en-US" sz="2200" b="1" dirty="0">
                <a:latin typeface="Liberation Sans" panose="020B0604020202020204" pitchFamily="34" charset="0"/>
              </a:rPr>
              <a:t>Examples</a:t>
            </a:r>
            <a:r>
              <a:rPr lang="en-US" altLang="en-US" sz="2200" dirty="0">
                <a:latin typeface="Liberation Sans" panose="020B0604020202020204" pitchFamily="34" charset="0"/>
              </a:rPr>
              <a:t>:</a:t>
            </a:r>
          </a:p>
          <a:p>
            <a:pPr lvl="2">
              <a:lnSpc>
                <a:spcPct val="115000"/>
              </a:lnSpc>
              <a:spcBef>
                <a:spcPct val="2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dirty="0">
                <a:latin typeface="Liberation Sans" panose="020B0604020202020204" pitchFamily="34" charset="0"/>
              </a:rPr>
              <a:t>Property taxes</a:t>
            </a:r>
          </a:p>
          <a:p>
            <a:pPr lvl="2">
              <a:lnSpc>
                <a:spcPct val="115000"/>
              </a:lnSpc>
              <a:spcBef>
                <a:spcPct val="2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dirty="0">
                <a:latin typeface="Liberation Sans" panose="020B0604020202020204" pitchFamily="34" charset="0"/>
              </a:rPr>
              <a:t>Insurance</a:t>
            </a:r>
          </a:p>
          <a:p>
            <a:pPr lvl="2">
              <a:lnSpc>
                <a:spcPct val="115000"/>
              </a:lnSpc>
              <a:spcBef>
                <a:spcPct val="2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dirty="0">
                <a:latin typeface="Liberation Sans" panose="020B0604020202020204" pitchFamily="34" charset="0"/>
              </a:rPr>
              <a:t>Rent</a:t>
            </a:r>
          </a:p>
          <a:p>
            <a:pPr lvl="2">
              <a:lnSpc>
                <a:spcPct val="115000"/>
              </a:lnSpc>
              <a:spcBef>
                <a:spcPct val="20000"/>
              </a:spcBef>
              <a:buClr>
                <a:srgbClr val="800000"/>
              </a:buClr>
              <a:buSzPct val="80000"/>
              <a:buFont typeface="Arial" charset="0"/>
              <a:buChar char="►"/>
            </a:pPr>
            <a:r>
              <a:rPr lang="en-US" altLang="en-US" sz="2100" dirty="0">
                <a:latin typeface="Liberation Sans" panose="020B0604020202020204" pitchFamily="34" charset="0"/>
              </a:rPr>
              <a:t>Depreciation on buildings and equipment	</a:t>
            </a:r>
          </a:p>
        </p:txBody>
      </p:sp>
      <p:sp>
        <p:nvSpPr>
          <p:cNvPr id="12294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50" y="2438400"/>
            <a:ext cx="33083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533400" y="1295400"/>
            <a:ext cx="80772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b="1" dirty="0">
                <a:latin typeface="Liberation Sans" panose="020B0604020202020204" pitchFamily="34" charset="0"/>
              </a:rPr>
              <a:t>Illustration:</a:t>
            </a:r>
            <a:r>
              <a:rPr lang="en-US" altLang="en-US" sz="2000" dirty="0">
                <a:latin typeface="Liberation Sans" panose="020B0604020202020204" pitchFamily="34" charset="0"/>
              </a:rPr>
              <a:t>  Damon Company leases its productive facilities at a cost of $10,000 per month. Total fixed costs of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the facilities will remain</a:t>
            </a:r>
            <a:endParaRPr lang="en-US" altLang="en-US" sz="2000" dirty="0">
              <a:latin typeface="Liberation Sans" panose="020B0604020202020204" pitchFamily="34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533400" y="2033588"/>
            <a:ext cx="4800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40000"/>
              </a:spcBef>
            </a:pPr>
            <a:r>
              <a:rPr lang="en-US" altLang="en-US" sz="2000" dirty="0" smtClean="0">
                <a:latin typeface="Liberation Sans" panose="020B0604020202020204" pitchFamily="34" charset="0"/>
              </a:rPr>
              <a:t>constant </a:t>
            </a:r>
            <a:r>
              <a:rPr lang="en-US" altLang="en-US" sz="2000" dirty="0">
                <a:latin typeface="Liberation Sans" panose="020B0604020202020204" pitchFamily="34" charset="0"/>
              </a:rPr>
              <a:t>at every level of activity, as part (a) of </a:t>
            </a:r>
            <a:r>
              <a:rPr lang="en-US" altLang="en-US" sz="2000" dirty="0" smtClean="0">
                <a:latin typeface="Liberation Sans" panose="020B0604020202020204" pitchFamily="34" charset="0"/>
              </a:rPr>
              <a:t>Illustration 22-2 </a:t>
            </a:r>
            <a:r>
              <a:rPr lang="en-US" altLang="en-US" sz="2000" dirty="0">
                <a:latin typeface="Liberation Sans" panose="020B0604020202020204" pitchFamily="34" charset="0"/>
              </a:rPr>
              <a:t>shows. </a:t>
            </a: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7488032" y="2209800"/>
            <a:ext cx="132279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sz="1200" b="1" dirty="0" smtClean="0">
                <a:latin typeface="Liberation Sans" panose="020B0604020202020204" pitchFamily="34" charset="0"/>
              </a:rPr>
              <a:t>Illustration 22-2</a:t>
            </a:r>
            <a:endParaRPr lang="en-US" altLang="en-US" sz="1200" b="1" dirty="0">
              <a:latin typeface="Liberation Sans" panose="020B0604020202020204" pitchFamily="34" charset="0"/>
            </a:endParaRPr>
          </a:p>
        </p:txBody>
      </p:sp>
      <p:sp>
        <p:nvSpPr>
          <p:cNvPr id="13319" name="Line 28"/>
          <p:cNvSpPr>
            <a:spLocks noChangeShapeType="1"/>
          </p:cNvSpPr>
          <p:nvPr/>
        </p:nvSpPr>
        <p:spPr bwMode="auto">
          <a:xfrm>
            <a:off x="304800" y="990600"/>
            <a:ext cx="8534400" cy="0"/>
          </a:xfrm>
          <a:prstGeom prst="line">
            <a:avLst/>
          </a:prstGeom>
          <a:noFill/>
          <a:ln w="571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Liberation Sans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33400" y="304800"/>
            <a:ext cx="8305800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00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r>
              <a:rPr lang="en-US" altLang="en-US" sz="3200" b="1" dirty="0">
                <a:solidFill>
                  <a:schemeClr val="tx2">
                    <a:lumMod val="75000"/>
                  </a:schemeClr>
                </a:solidFill>
                <a:latin typeface="Liberation Sans" panose="020B0604020202020204" pitchFamily="34" charset="0"/>
              </a:rPr>
              <a:t>Fixed Costs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077200" y="6369050"/>
            <a:ext cx="914400" cy="3365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folHlink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folHlink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folHlink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folHlink"/>
                </a:solidFill>
                <a:latin typeface="Comic Sans MS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sz="1600" i="1" dirty="0">
                <a:solidFill>
                  <a:schemeClr val="tx1"/>
                </a:solidFill>
                <a:latin typeface="Liberation Sans" panose="020B0604020202020204" pitchFamily="34" charset="0"/>
              </a:rPr>
              <a:t>LO </a:t>
            </a:r>
            <a:r>
              <a:rPr lang="en-US" altLang="en-US" sz="1600" i="1" dirty="0" smtClean="0">
                <a:solidFill>
                  <a:schemeClr val="tx1"/>
                </a:solidFill>
                <a:latin typeface="Liberation Sans" panose="020B0604020202020204" pitchFamily="34" charset="0"/>
              </a:rPr>
              <a:t>1</a:t>
            </a:r>
            <a:endParaRPr lang="en-US" altLang="en-US" sz="1600" i="1" dirty="0">
              <a:solidFill>
                <a:schemeClr val="tx1"/>
              </a:solidFill>
              <a:latin typeface="Liberation Sans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vnglnc">
  <a:themeElements>
    <a:clrScheme name="">
      <a:dk1>
        <a:srgbClr val="000000"/>
      </a:dk1>
      <a:lt1>
        <a:srgbClr val="FFFFFF"/>
      </a:lt1>
      <a:dk2>
        <a:srgbClr val="0000FF"/>
      </a:dk2>
      <a:lt2>
        <a:srgbClr val="000000"/>
      </a:lt2>
      <a:accent1>
        <a:srgbClr val="00FFFF"/>
      </a:accent1>
      <a:accent2>
        <a:srgbClr val="FF0000"/>
      </a:accent2>
      <a:accent3>
        <a:srgbClr val="FFFFFF"/>
      </a:accent3>
      <a:accent4>
        <a:srgbClr val="000000"/>
      </a:accent4>
      <a:accent5>
        <a:srgbClr val="AAFFFF"/>
      </a:accent5>
      <a:accent6>
        <a:srgbClr val="E70000"/>
      </a:accent6>
      <a:hlink>
        <a:srgbClr val="000099"/>
      </a:hlink>
      <a:folHlink>
        <a:srgbClr val="000000"/>
      </a:folHlink>
    </a:clrScheme>
    <a:fontScheme name="movnglnc">
      <a:majorFont>
        <a:latin typeface="Comic Sans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vngln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vngln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vngln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50B867AF2C5C4F9637320031D149F8" ma:contentTypeVersion="2" ma:contentTypeDescription="Create a new document." ma:contentTypeScope="" ma:versionID="36bc80d94993988086bd18bed6b3b747">
  <xsd:schema xmlns:xsd="http://www.w3.org/2001/XMLSchema" xmlns:xs="http://www.w3.org/2001/XMLSchema" xmlns:p="http://schemas.microsoft.com/office/2006/metadata/properties" xmlns:ns2="ffc67735-da43-4607-a8bf-bf7670c23dcd" targetNamespace="http://schemas.microsoft.com/office/2006/metadata/properties" ma:root="true" ma:fieldsID="93c4f436f9fe00fdf1818bbc59e710f7" ns2:_="">
    <xsd:import namespace="ffc67735-da43-4607-a8bf-bf7670c23d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c67735-da43-4607-a8bf-bf7670c23d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A1F9C4-19A5-471A-9D0E-E33E73DFB67D}"/>
</file>

<file path=customXml/itemProps2.xml><?xml version="1.0" encoding="utf-8"?>
<ds:datastoreItem xmlns:ds="http://schemas.openxmlformats.org/officeDocument/2006/customXml" ds:itemID="{6D4A67E0-8ED6-4342-895F-527B47CA37F6}"/>
</file>

<file path=customXml/itemProps3.xml><?xml version="1.0" encoding="utf-8"?>
<ds:datastoreItem xmlns:ds="http://schemas.openxmlformats.org/officeDocument/2006/customXml" ds:itemID="{FD7DE2C7-F7C7-454F-AA1F-E5A84D54CBE2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Office\Templates\1033\Company Handbook.pot</Template>
  <TotalTime>18523</TotalTime>
  <Pages>43</Pages>
  <Words>1787</Words>
  <Application>Microsoft Office PowerPoint</Application>
  <PresentationFormat>On-screen Show (4:3)</PresentationFormat>
  <Paragraphs>280</Paragraphs>
  <Slides>35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movnglnc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Accounting Principles 8th Edition</dc:title>
  <dc:subject>Chapter 22</dc:subject>
  <dc:creator>Dan &amp; Suzanne Ward</dc:creator>
  <cp:lastModifiedBy>Windows User</cp:lastModifiedBy>
  <cp:revision>1798</cp:revision>
  <cp:lastPrinted>1999-09-16T17:08:20Z</cp:lastPrinted>
  <dcterms:created xsi:type="dcterms:W3CDTF">1997-03-28T18:03:02Z</dcterms:created>
  <dcterms:modified xsi:type="dcterms:W3CDTF">2020-09-08T02:56:03Z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0x0101005550B867AF2C5C4F9637320031D149F8</vt:lpwstr>
  </property>
</Properties>
</file>