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D344-1742-49ED-B265-82D6251D1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602C-ECF5-408F-860F-A1B9A89A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1CDC3-7958-4E55-8B60-20EBE00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3030-5EA6-449A-B621-60D3DB02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7AE3-9117-4D5F-B58F-5F503537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D827-C789-4EEC-9501-54493893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CDDB-4DF2-450A-B36D-93DC159C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F316-E994-470D-9377-996741C8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899A-5E12-44BB-BC03-6BA01911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D866-8DDE-4FED-AA91-FA155BB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9693C-32F8-4EA1-B524-6FB2F41A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E409-89F6-463F-B8BD-7C7FE13F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B114-0159-4A16-8FB2-FCCC6654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99F9C-F3E2-4C8A-9D58-D40C1809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2616-F236-46D7-A004-8F1F159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61FC-083B-46EF-832C-95E1F3BF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FC30-DF52-4E1B-AA7E-7B7FC715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C3A9-6A3B-453F-98BC-1CF875E4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9A45-200D-4A42-8BC9-C780EC9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B31A-90E3-4430-BFCB-F15CA2E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EB9C-1A9B-476C-A83B-FDE120CB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1B50-9BA2-4A09-9EC0-B67391B2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6FBE-6EF3-4DBA-BFFA-2D67DCCE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A2BB-5AC6-4C3C-A2C3-558CFA47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BBDB-0647-40A6-9684-A15130D1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371D-CB3C-4BBA-AD6C-E8F27502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502E-C0F2-49CE-B145-10CDC04A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AA56C-0E50-4429-9334-A8097BDB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94AD-7C47-4F6D-8EEF-850ECCF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3D754-0F36-45DB-BC75-8734FEDE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B30F-F97F-4025-B6BA-CD1E8D4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906A-507B-44DD-8A5A-C61D9E7F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5C94-5F79-4F74-91F6-7FFCFBB4A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48F5-B18A-4FB9-89EE-DE43B439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F1918-DFAC-4E58-B5F0-EC3B9B5F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3FAA5-6DE7-41F5-AFF3-0F1414E7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ADAFC-625F-4361-8DB9-F805FC64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A5F0F-32D2-4FBA-A849-2E7F2AB4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0F6CC-EDE8-4946-9C70-45E16D0C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5AF-50CD-4224-9AFC-1FC34A8B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71449-B2F4-4A52-86E3-602BDEA2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E974-85A7-4171-ABF8-82801EC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B826-E957-442F-BFF1-528CF37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5E359-8BA7-462B-891A-B2DD34EC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1AA92-8E8C-4BA0-92F4-484F703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800AD-8ADA-4154-8394-A68E6E2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185-3DFA-4FD4-AD1C-8BA1462A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2DAA-A77E-4118-BA4A-32F99567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86AA4-632E-4159-A606-1E395E09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B113-C6D4-4250-ADFA-1D4008AD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9FA5-C2D9-4DB2-9BAD-9CC77B50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13AC-774B-4D04-AF5A-72988645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45FB-73AF-4436-B0C5-58185009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65D31-2EC1-4FF6-9E91-9D8F41F30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583B1-E869-4261-89D3-B030676D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AAD5-F75E-4DF8-8939-2F5D3248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561F-4D9B-4350-A7DA-1C087402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F744-0466-4961-BB14-88C9A05F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45EFE-D5C7-499F-BC7C-F660924B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0818-8F1D-4B17-8A20-8176A867B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3B00-4020-4CF0-88BC-E3D562EEA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5CECB-F7E7-406D-9CCF-8BAA1D45A1D4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E3577-68BE-4ACA-A9C5-0E0668FE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38EC-DD3D-49D1-9CF0-57C62A1FF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F480-F91C-4411-A323-CE8BC1202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53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12" Type="http://schemas.openxmlformats.org/officeDocument/2006/relationships/image" Target="../media/image52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g"/><Relationship Id="rId11" Type="http://schemas.openxmlformats.org/officeDocument/2006/relationships/image" Target="../media/image51.jpg"/><Relationship Id="rId5" Type="http://schemas.openxmlformats.org/officeDocument/2006/relationships/image" Target="../media/image45.jpg"/><Relationship Id="rId10" Type="http://schemas.openxmlformats.org/officeDocument/2006/relationships/image" Target="../media/image50.jpg"/><Relationship Id="rId4" Type="http://schemas.openxmlformats.org/officeDocument/2006/relationships/image" Target="../media/image44.jpg"/><Relationship Id="rId9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image" Target="../media/image55.jpg"/><Relationship Id="rId7" Type="http://schemas.openxmlformats.org/officeDocument/2006/relationships/image" Target="../media/image59.jpg"/><Relationship Id="rId12" Type="http://schemas.openxmlformats.org/officeDocument/2006/relationships/image" Target="../media/image64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11" Type="http://schemas.openxmlformats.org/officeDocument/2006/relationships/image" Target="../media/image63.jpg"/><Relationship Id="rId5" Type="http://schemas.openxmlformats.org/officeDocument/2006/relationships/image" Target="../media/image57.jpg"/><Relationship Id="rId10" Type="http://schemas.openxmlformats.org/officeDocument/2006/relationships/image" Target="../media/image62.jpg"/><Relationship Id="rId4" Type="http://schemas.openxmlformats.org/officeDocument/2006/relationships/image" Target="../media/image56.png"/><Relationship Id="rId9" Type="http://schemas.openxmlformats.org/officeDocument/2006/relationships/image" Target="../media/image6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jpg"/><Relationship Id="rId5" Type="http://schemas.openxmlformats.org/officeDocument/2006/relationships/image" Target="../media/image77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BD8F-6B94-43BA-853D-0AAC95954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Expressions, Universal Gates and Truth-Tables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D36-D2A8-46A1-B5F3-AACD37D7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7D0F5-E8BA-4474-A436-DADCABCED550}"/>
              </a:ext>
            </a:extLst>
          </p:cNvPr>
          <p:cNvSpPr/>
          <p:nvPr/>
        </p:nvSpPr>
        <p:spPr>
          <a:xfrm>
            <a:off x="340777" y="351505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cs typeface="Calibri"/>
              </a:rPr>
              <a:t>(iv)Redraw </a:t>
            </a:r>
            <a:r>
              <a:rPr lang="en-US" dirty="0">
                <a:cs typeface="Calibri"/>
              </a:rPr>
              <a:t>the final</a:t>
            </a:r>
            <a:r>
              <a:rPr lang="en-US" spc="-4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circuit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44E6C893-8557-4B76-9C67-6235EC405223}"/>
              </a:ext>
            </a:extLst>
          </p:cNvPr>
          <p:cNvSpPr/>
          <p:nvPr/>
        </p:nvSpPr>
        <p:spPr>
          <a:xfrm>
            <a:off x="533475" y="848168"/>
            <a:ext cx="10073565" cy="2726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331585-22C7-42EA-8ED0-893660B28C7F}"/>
              </a:ext>
            </a:extLst>
          </p:cNvPr>
          <p:cNvSpPr txBox="1"/>
          <p:nvPr/>
        </p:nvSpPr>
        <p:spPr>
          <a:xfrm>
            <a:off x="533475" y="3701804"/>
            <a:ext cx="275209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12090" algn="r">
              <a:lnSpc>
                <a:spcPct val="100000"/>
              </a:lnSpc>
              <a:spcBef>
                <a:spcPts val="100"/>
              </a:spcBef>
              <a:buAutoNum type="alphaLcParenBoth" startAt="2"/>
              <a:tabLst>
                <a:tab pos="212090" algn="l"/>
              </a:tabLst>
            </a:pPr>
            <a:r>
              <a:rPr sz="1200" b="1" spc="-5" dirty="0">
                <a:latin typeface="Calibri"/>
                <a:cs typeface="Calibri"/>
              </a:rPr>
              <a:t>Implementation using </a:t>
            </a:r>
            <a:r>
              <a:rPr sz="1200" b="1" dirty="0">
                <a:latin typeface="Calibri"/>
                <a:cs typeface="Calibri"/>
              </a:rPr>
              <a:t>NOR </a:t>
            </a:r>
            <a:r>
              <a:rPr sz="1200" b="1" spc="-5" dirty="0">
                <a:latin typeface="Calibri"/>
                <a:cs typeface="Calibri"/>
              </a:rPr>
              <a:t>gates </a:t>
            </a:r>
            <a:r>
              <a:rPr sz="1200" b="1" dirty="0">
                <a:latin typeface="Calibri"/>
                <a:cs typeface="Calibri"/>
              </a:rPr>
              <a:t>ONLY: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LcParenBoth" startAt="2"/>
            </a:pPr>
            <a:endParaRPr sz="1050" dirty="0">
              <a:latin typeface="Times New Roman"/>
              <a:cs typeface="Times New Roman"/>
            </a:endParaRPr>
          </a:p>
          <a:p>
            <a:pPr marL="152400" marR="56515" lvl="1" indent="-152400" algn="r">
              <a:lnSpc>
                <a:spcPct val="100000"/>
              </a:lnSpc>
              <a:buAutoNum type="romanLcParenBoth"/>
              <a:tabLst>
                <a:tab pos="152400" algn="l"/>
              </a:tabLst>
            </a:pPr>
            <a:r>
              <a:rPr sz="1200" spc="-5" dirty="0">
                <a:latin typeface="Calibri"/>
                <a:cs typeface="Calibri"/>
              </a:rPr>
              <a:t>Implementation with Basic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gates: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8814AD6-2A76-403E-A7AD-CE9CAE9F3B6E}"/>
              </a:ext>
            </a:extLst>
          </p:cNvPr>
          <p:cNvSpPr/>
          <p:nvPr/>
        </p:nvSpPr>
        <p:spPr>
          <a:xfrm>
            <a:off x="1657003" y="4534962"/>
            <a:ext cx="42672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57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7153621-17AD-4F16-B8FA-385C48D5BF40}"/>
              </a:ext>
            </a:extLst>
          </p:cNvPr>
          <p:cNvSpPr txBox="1"/>
          <p:nvPr/>
        </p:nvSpPr>
        <p:spPr>
          <a:xfrm>
            <a:off x="984272" y="560960"/>
            <a:ext cx="538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(ii) </a:t>
            </a:r>
            <a:r>
              <a:rPr sz="1200" dirty="0">
                <a:latin typeface="Calibri"/>
                <a:cs typeface="Calibri"/>
              </a:rPr>
              <a:t>Replace </a:t>
            </a:r>
            <a:r>
              <a:rPr sz="1200" spc="-5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basic </a:t>
            </a:r>
            <a:r>
              <a:rPr sz="1200" spc="-5" dirty="0">
                <a:latin typeface="Calibri"/>
                <a:cs typeface="Calibri"/>
              </a:rPr>
              <a:t>gate with its equivalent NOR </a:t>
            </a:r>
            <a:r>
              <a:rPr sz="1200" dirty="0">
                <a:latin typeface="Calibri"/>
                <a:cs typeface="Calibri"/>
              </a:rPr>
              <a:t>gate </a:t>
            </a:r>
            <a:r>
              <a:rPr sz="1200" spc="-5" dirty="0">
                <a:latin typeface="Calibri"/>
                <a:cs typeface="Calibri"/>
              </a:rPr>
              <a:t>implementation from Table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D0E8B2A-036B-4556-ACB5-03DFCA8720E3}"/>
              </a:ext>
            </a:extLst>
          </p:cNvPr>
          <p:cNvSpPr txBox="1"/>
          <p:nvPr/>
        </p:nvSpPr>
        <p:spPr>
          <a:xfrm>
            <a:off x="1095503" y="3603498"/>
            <a:ext cx="504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(iii) Cancel two consecutive NOT equivalent gates (according to Boolean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algebra).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55713F-C70F-4960-9312-9DBE5B39B6C0}"/>
              </a:ext>
            </a:extLst>
          </p:cNvPr>
          <p:cNvSpPr/>
          <p:nvPr/>
        </p:nvSpPr>
        <p:spPr>
          <a:xfrm>
            <a:off x="539519" y="922401"/>
            <a:ext cx="8188845" cy="2527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143B424-65F5-4445-AB9F-147D799FF21A}"/>
              </a:ext>
            </a:extLst>
          </p:cNvPr>
          <p:cNvSpPr/>
          <p:nvPr/>
        </p:nvSpPr>
        <p:spPr>
          <a:xfrm>
            <a:off x="539518" y="3845954"/>
            <a:ext cx="8188845" cy="272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48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FE63369-373D-4ED2-BE99-67AD5F36DEF8}"/>
              </a:ext>
            </a:extLst>
          </p:cNvPr>
          <p:cNvSpPr txBox="1"/>
          <p:nvPr/>
        </p:nvSpPr>
        <p:spPr>
          <a:xfrm>
            <a:off x="1708287" y="1089707"/>
            <a:ext cx="2563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(iv)Redraw </a:t>
            </a:r>
            <a:r>
              <a:rPr sz="1200" dirty="0">
                <a:latin typeface="Calibri"/>
                <a:cs typeface="Calibri"/>
              </a:rPr>
              <a:t>the final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circuit.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CE605E3-A04E-443E-93D1-E8860B3641EF}"/>
              </a:ext>
            </a:extLst>
          </p:cNvPr>
          <p:cNvSpPr/>
          <p:nvPr/>
        </p:nvSpPr>
        <p:spPr>
          <a:xfrm>
            <a:off x="1263534" y="1481883"/>
            <a:ext cx="8545484" cy="433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18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77023" y="1352422"/>
            <a:ext cx="273864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45" y="611758"/>
            <a:ext cx="686000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0068" y="2886455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3492" y="2089530"/>
            <a:ext cx="9970135" cy="168528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20345" marR="30480" indent="-182880" algn="just">
              <a:lnSpc>
                <a:spcPts val="1820"/>
              </a:lnSpc>
              <a:spcBef>
                <a:spcPts val="54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5" dirty="0">
                <a:latin typeface="Rockwell"/>
                <a:cs typeface="Rockwell"/>
              </a:rPr>
              <a:t>Sum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15" dirty="0">
                <a:latin typeface="Rockwell"/>
                <a:cs typeface="Rockwell"/>
              </a:rPr>
              <a:t>Products: </a:t>
            </a:r>
            <a:r>
              <a:rPr sz="1900" spc="-5" dirty="0">
                <a:latin typeface="Rockwell"/>
                <a:cs typeface="Rockwell"/>
              </a:rPr>
              <a:t>A </a:t>
            </a:r>
            <a:r>
              <a:rPr sz="1900" spc="-15" dirty="0">
                <a:latin typeface="Rockwell"/>
                <a:cs typeface="Rockwell"/>
              </a:rPr>
              <a:t>Product </a:t>
            </a:r>
            <a:r>
              <a:rPr sz="1900" spc="-5" dirty="0">
                <a:latin typeface="Rockwell"/>
                <a:cs typeface="Rockwell"/>
              </a:rPr>
              <a:t>is defined </a:t>
            </a:r>
            <a:r>
              <a:rPr sz="1900" spc="-10" dirty="0">
                <a:latin typeface="Rockwell"/>
                <a:cs typeface="Rockwell"/>
              </a:rPr>
              <a:t>as </a:t>
            </a:r>
            <a:r>
              <a:rPr sz="1900" spc="-5" dirty="0">
                <a:latin typeface="Rockwell"/>
                <a:cs typeface="Rockwell"/>
              </a:rPr>
              <a:t>a term consisting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literals.  </a:t>
            </a:r>
            <a:r>
              <a:rPr sz="1900" spc="-5" dirty="0">
                <a:latin typeface="Rockwell"/>
                <a:cs typeface="Rockwell"/>
              </a:rPr>
              <a:t>When </a:t>
            </a:r>
            <a:r>
              <a:rPr sz="1900" spc="-30" dirty="0">
                <a:latin typeface="Rockwell"/>
                <a:cs typeface="Rockwell"/>
              </a:rPr>
              <a:t>two </a:t>
            </a:r>
            <a:r>
              <a:rPr sz="1900" dirty="0">
                <a:latin typeface="Rockwell"/>
                <a:cs typeface="Rockwell"/>
              </a:rPr>
              <a:t>or </a:t>
            </a:r>
            <a:r>
              <a:rPr sz="1900" spc="-30" dirty="0">
                <a:latin typeface="Rockwell"/>
                <a:cs typeface="Rockwell"/>
              </a:rPr>
              <a:t>more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dirty="0">
                <a:latin typeface="Rockwell"/>
                <a:cs typeface="Rockwell"/>
              </a:rPr>
              <a:t>summed </a:t>
            </a:r>
            <a:r>
              <a:rPr sz="1900" spc="-5" dirty="0">
                <a:latin typeface="Rockwell"/>
                <a:cs typeface="Rockwell"/>
              </a:rPr>
              <a:t>in a Boolean </a:t>
            </a:r>
            <a:r>
              <a:rPr sz="1900" spc="-15" dirty="0">
                <a:latin typeface="Rockwell"/>
                <a:cs typeface="Rockwell"/>
              </a:rPr>
              <a:t>expression, </a:t>
            </a:r>
            <a:r>
              <a:rPr sz="1900" spc="-5" dirty="0">
                <a:latin typeface="Rockwell"/>
                <a:cs typeface="Rockwell"/>
              </a:rPr>
              <a:t>it is called the Sum-  </a:t>
            </a:r>
            <a:r>
              <a:rPr sz="1900" spc="-10" dirty="0">
                <a:latin typeface="Rockwell"/>
                <a:cs typeface="Rockwell"/>
              </a:rPr>
              <a:t>of-Products</a:t>
            </a:r>
            <a:r>
              <a:rPr sz="1900" spc="-1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(SOP).</a:t>
            </a:r>
            <a:endParaRPr sz="1900" dirty="0">
              <a:latin typeface="Rockwell"/>
              <a:cs typeface="Rockwell"/>
            </a:endParaRPr>
          </a:p>
          <a:p>
            <a:pPr marR="9525" algn="ctr">
              <a:lnSpc>
                <a:spcPct val="100000"/>
              </a:lnSpc>
              <a:spcBef>
                <a:spcPts val="35"/>
              </a:spcBef>
            </a:pPr>
            <a:r>
              <a:rPr sz="1900" spc="-5" dirty="0">
                <a:latin typeface="Cambria Math"/>
                <a:cs typeface="Cambria Math"/>
              </a:rPr>
              <a:t>𝐀 + </a:t>
            </a:r>
            <a:r>
              <a:rPr sz="1900" spc="-455" dirty="0">
                <a:latin typeface="Cambria Math"/>
                <a:cs typeface="Cambria Math"/>
              </a:rPr>
              <a:t>𝐀</a:t>
            </a:r>
            <a:r>
              <a:rPr sz="2850" spc="-682" baseline="10233" dirty="0">
                <a:latin typeface="Cambria Math"/>
                <a:cs typeface="Cambria Math"/>
              </a:rPr>
              <a:t>ഥ</a:t>
            </a:r>
            <a:r>
              <a:rPr sz="1900" spc="-455" dirty="0">
                <a:latin typeface="Cambria Math"/>
                <a:cs typeface="Cambria Math"/>
              </a:rPr>
              <a:t>𝐁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𝐁𝐂</a:t>
            </a:r>
            <a:endParaRPr sz="1900" dirty="0">
              <a:latin typeface="Cambria Math"/>
              <a:cs typeface="Cambria Math"/>
            </a:endParaRPr>
          </a:p>
          <a:p>
            <a:pPr marL="220345" marR="46355" indent="-182880" algn="just">
              <a:lnSpc>
                <a:spcPts val="1820"/>
              </a:lnSpc>
              <a:spcBef>
                <a:spcPts val="119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5" dirty="0">
                <a:latin typeface="Rockwell"/>
                <a:cs typeface="Rockwell"/>
              </a:rPr>
              <a:t>Standard </a:t>
            </a:r>
            <a:r>
              <a:rPr sz="1900" spc="-5" dirty="0">
                <a:latin typeface="Rockwell"/>
                <a:cs typeface="Rockwell"/>
              </a:rPr>
              <a:t>SOP: </a:t>
            </a:r>
            <a:r>
              <a:rPr sz="1900" spc="-10" dirty="0">
                <a:latin typeface="Rockwell"/>
                <a:cs typeface="Rockwell"/>
              </a:rPr>
              <a:t>It </a:t>
            </a:r>
            <a:r>
              <a:rPr sz="1900" dirty="0">
                <a:latin typeface="Rockwell"/>
                <a:cs typeface="Rockwell"/>
              </a:rPr>
              <a:t>is </a:t>
            </a:r>
            <a:r>
              <a:rPr sz="1900" spc="-5" dirty="0">
                <a:latin typeface="Rockwell"/>
                <a:cs typeface="Rockwell"/>
              </a:rPr>
              <a:t>an </a:t>
            </a:r>
            <a:r>
              <a:rPr sz="1900" spc="-15" dirty="0">
                <a:latin typeface="Rockwell"/>
                <a:cs typeface="Rockwell"/>
              </a:rPr>
              <a:t>expression </a:t>
            </a:r>
            <a:r>
              <a:rPr sz="1900" spc="-30" dirty="0">
                <a:latin typeface="Rockwell"/>
                <a:cs typeface="Rockwell"/>
              </a:rPr>
              <a:t>where </a:t>
            </a:r>
            <a:r>
              <a:rPr sz="1900" spc="-5" dirty="0">
                <a:latin typeface="Rockwell"/>
                <a:cs typeface="Rockwell"/>
              </a:rPr>
              <a:t>all the </a:t>
            </a:r>
            <a:r>
              <a:rPr sz="1900" spc="-10" dirty="0">
                <a:latin typeface="Rockwell"/>
                <a:cs typeface="Rockwell"/>
              </a:rPr>
              <a:t>variables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20" dirty="0">
                <a:latin typeface="Rockwell"/>
                <a:cs typeface="Rockwell"/>
              </a:rPr>
              <a:t>present </a:t>
            </a:r>
            <a:r>
              <a:rPr sz="1900" spc="-10" dirty="0">
                <a:latin typeface="Rockwell"/>
                <a:cs typeface="Rockwell"/>
              </a:rPr>
              <a:t>in </a:t>
            </a:r>
            <a:r>
              <a:rPr sz="1900" spc="-5" dirty="0">
                <a:latin typeface="Rockwell"/>
                <a:cs typeface="Rockwell"/>
              </a:rPr>
              <a:t>each </a:t>
            </a:r>
            <a:r>
              <a:rPr sz="1900" spc="-15" dirty="0">
                <a:latin typeface="Rockwell"/>
                <a:cs typeface="Rockwell"/>
              </a:rPr>
              <a:t>product  </a:t>
            </a:r>
            <a:r>
              <a:rPr sz="1900" spc="-5" dirty="0">
                <a:latin typeface="Rockwell"/>
                <a:cs typeface="Rockwell"/>
              </a:rPr>
              <a:t>terms. Each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products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latin typeface="Rockwell"/>
                <a:cs typeface="Rockwell"/>
              </a:rPr>
              <a:t>called min terms </a:t>
            </a:r>
            <a:r>
              <a:rPr sz="1900" spc="20" dirty="0">
                <a:latin typeface="Cambria Math"/>
                <a:cs typeface="Cambria Math"/>
              </a:rPr>
              <a:t>(𝐦</a:t>
            </a:r>
            <a:r>
              <a:rPr sz="2025" spc="30" baseline="-16460" dirty="0">
                <a:latin typeface="Cambria Math"/>
                <a:cs typeface="Cambria Math"/>
              </a:rPr>
              <a:t>𝐢</a:t>
            </a:r>
            <a:r>
              <a:rPr sz="1900" spc="20" dirty="0">
                <a:latin typeface="Cambria Math"/>
                <a:cs typeface="Cambria Math"/>
              </a:rPr>
              <a:t>)</a:t>
            </a:r>
            <a:r>
              <a:rPr sz="1900" spc="-16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Rockwell"/>
                <a:cs typeface="Rockwell"/>
              </a:rPr>
              <a:t>.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6108" y="3794759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5876" y="3796284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944" y="37962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3323" y="3796284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6064" y="4933188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14173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8543" y="4934711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7571" y="5841491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06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0735" y="5841491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98792" y="58399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40">
                <a:moveTo>
                  <a:pt x="0" y="0"/>
                </a:moveTo>
                <a:lnTo>
                  <a:pt x="1417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3492" y="3658514"/>
            <a:ext cx="9970135" cy="24542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835"/>
              </a:spcBef>
            </a:pPr>
            <a:r>
              <a:rPr sz="1900" spc="-10" dirty="0">
                <a:latin typeface="Cambria Math"/>
                <a:cs typeface="Cambria Math"/>
              </a:rPr>
              <a:t>𝐀𝐁𝐂 </a:t>
            </a:r>
            <a:r>
              <a:rPr sz="1900" spc="-5" dirty="0">
                <a:latin typeface="Cambria Math"/>
                <a:cs typeface="Cambria Math"/>
              </a:rPr>
              <a:t>+ </a:t>
            </a:r>
            <a:r>
              <a:rPr sz="1900" spc="-10" dirty="0">
                <a:latin typeface="Cambria Math"/>
                <a:cs typeface="Cambria Math"/>
              </a:rPr>
              <a:t>𝐀𝐁𝐂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4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𝐀𝐁𝐂</a:t>
            </a:r>
            <a:endParaRPr sz="1900">
              <a:latin typeface="Cambria Math"/>
              <a:cs typeface="Cambria Math"/>
            </a:endParaRPr>
          </a:p>
          <a:p>
            <a:pPr marL="220345" marR="47625" indent="-182880" algn="just">
              <a:lnSpc>
                <a:spcPct val="80000"/>
              </a:lnSpc>
              <a:spcBef>
                <a:spcPts val="119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5" dirty="0">
                <a:latin typeface="Rockwell"/>
                <a:cs typeface="Rockwell"/>
              </a:rPr>
              <a:t>Product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Sum: A </a:t>
            </a:r>
            <a:r>
              <a:rPr sz="1900" dirty="0">
                <a:latin typeface="Rockwell"/>
                <a:cs typeface="Rockwell"/>
              </a:rPr>
              <a:t>Sum </a:t>
            </a:r>
            <a:r>
              <a:rPr sz="1900" spc="-5" dirty="0">
                <a:latin typeface="Rockwell"/>
                <a:cs typeface="Rockwell"/>
              </a:rPr>
              <a:t>is defined as a term consisting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sum </a:t>
            </a:r>
            <a:r>
              <a:rPr sz="1900" dirty="0">
                <a:latin typeface="Rockwell"/>
                <a:cs typeface="Rockwell"/>
              </a:rPr>
              <a:t>of </a:t>
            </a:r>
            <a:r>
              <a:rPr sz="1900" spc="-5" dirty="0">
                <a:latin typeface="Rockwell"/>
                <a:cs typeface="Rockwell"/>
              </a:rPr>
              <a:t>the </a:t>
            </a:r>
            <a:r>
              <a:rPr sz="1900" spc="-10" dirty="0">
                <a:latin typeface="Rockwell"/>
                <a:cs typeface="Rockwell"/>
              </a:rPr>
              <a:t>literals. </a:t>
            </a:r>
            <a:r>
              <a:rPr sz="1900" spc="-5" dirty="0">
                <a:latin typeface="Rockwell"/>
                <a:cs typeface="Rockwell"/>
              </a:rPr>
              <a:t>When </a:t>
            </a:r>
            <a:r>
              <a:rPr sz="1900" spc="-30" dirty="0">
                <a:latin typeface="Rockwell"/>
                <a:cs typeface="Rockwell"/>
              </a:rPr>
              <a:t>two  </a:t>
            </a:r>
            <a:r>
              <a:rPr sz="1900" dirty="0">
                <a:latin typeface="Rockwell"/>
                <a:cs typeface="Rockwell"/>
              </a:rPr>
              <a:t>or </a:t>
            </a:r>
            <a:r>
              <a:rPr sz="1900" spc="-30" dirty="0">
                <a:latin typeface="Rockwell"/>
                <a:cs typeface="Rockwell"/>
              </a:rPr>
              <a:t>more </a:t>
            </a:r>
            <a:r>
              <a:rPr sz="1900" spc="-5" dirty="0">
                <a:latin typeface="Rockwell"/>
                <a:cs typeface="Rockwell"/>
              </a:rPr>
              <a:t>sum terms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latin typeface="Rockwell"/>
                <a:cs typeface="Rockwell"/>
              </a:rPr>
              <a:t>multiplied in a Boolean </a:t>
            </a:r>
            <a:r>
              <a:rPr sz="1900" spc="-15" dirty="0">
                <a:latin typeface="Rockwell"/>
                <a:cs typeface="Rockwell"/>
              </a:rPr>
              <a:t>Expression, </a:t>
            </a:r>
            <a:r>
              <a:rPr sz="1900" spc="-5" dirty="0">
                <a:latin typeface="Rockwell"/>
                <a:cs typeface="Rockwell"/>
              </a:rPr>
              <a:t>it is called </a:t>
            </a:r>
            <a:r>
              <a:rPr sz="1900" spc="-10" dirty="0">
                <a:latin typeface="Rockwell"/>
                <a:cs typeface="Rockwell"/>
              </a:rPr>
              <a:t>the </a:t>
            </a:r>
            <a:r>
              <a:rPr sz="1900" spc="-15" dirty="0">
                <a:latin typeface="Rockwell"/>
                <a:cs typeface="Rockwell"/>
              </a:rPr>
              <a:t>Product-of-  </a:t>
            </a:r>
            <a:r>
              <a:rPr sz="1900" spc="-5" dirty="0">
                <a:latin typeface="Rockwell"/>
                <a:cs typeface="Rockwell"/>
              </a:rPr>
              <a:t>Sum</a:t>
            </a:r>
            <a:r>
              <a:rPr sz="1900" spc="1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(POS).</a:t>
            </a:r>
            <a:endParaRPr sz="1900">
              <a:latin typeface="Rockwell"/>
              <a:cs typeface="Rockwell"/>
            </a:endParaRPr>
          </a:p>
          <a:p>
            <a:pPr marR="10160" algn="ctr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latin typeface="Cambria Math"/>
                <a:cs typeface="Cambria Math"/>
              </a:rPr>
              <a:t>(𝐁 </a:t>
            </a:r>
            <a:r>
              <a:rPr sz="1900" spc="-5" dirty="0">
                <a:latin typeface="Cambria Math"/>
                <a:cs typeface="Cambria Math"/>
              </a:rPr>
              <a:t>+ </a:t>
            </a:r>
            <a:r>
              <a:rPr sz="1900" dirty="0">
                <a:latin typeface="Cambria Math"/>
                <a:cs typeface="Cambria Math"/>
              </a:rPr>
              <a:t>𝐂)(𝐀 </a:t>
            </a:r>
            <a:r>
              <a:rPr sz="1900" spc="-5" dirty="0">
                <a:latin typeface="Cambria Math"/>
                <a:cs typeface="Cambria Math"/>
              </a:rPr>
              <a:t>+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𝐁)</a:t>
            </a:r>
            <a:endParaRPr sz="1900">
              <a:latin typeface="Cambria Math"/>
              <a:cs typeface="Cambria Math"/>
            </a:endParaRPr>
          </a:p>
          <a:p>
            <a:pPr marL="220345" indent="-182880">
              <a:lnSpc>
                <a:spcPts val="2055"/>
              </a:lnSpc>
              <a:spcBef>
                <a:spcPts val="730"/>
              </a:spcBef>
              <a:buClr>
                <a:srgbClr val="9E3611"/>
              </a:buClr>
              <a:buSzPct val="84210"/>
              <a:buFont typeface="Wingdings"/>
              <a:buChar char=""/>
              <a:tabLst>
                <a:tab pos="220979" algn="l"/>
              </a:tabLst>
            </a:pPr>
            <a:r>
              <a:rPr sz="1900" spc="-10" dirty="0">
                <a:latin typeface="Rockwell"/>
                <a:cs typeface="Rockwell"/>
              </a:rPr>
              <a:t>Standard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POS:</a:t>
            </a:r>
            <a:r>
              <a:rPr sz="1900" spc="-114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It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is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an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spc="-15" dirty="0">
                <a:latin typeface="Rockwell"/>
                <a:cs typeface="Rockwell"/>
              </a:rPr>
              <a:t>expression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35" dirty="0">
                <a:latin typeface="Rockwell"/>
                <a:cs typeface="Rockwell"/>
              </a:rPr>
              <a:t>where</a:t>
            </a:r>
            <a:r>
              <a:rPr sz="1900" spc="55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all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the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spc="-10" dirty="0">
                <a:latin typeface="Rockwell"/>
                <a:cs typeface="Rockwell"/>
              </a:rPr>
              <a:t>variables</a:t>
            </a:r>
            <a:r>
              <a:rPr sz="1900" spc="35" dirty="0">
                <a:latin typeface="Rockwell"/>
                <a:cs typeface="Rockwell"/>
              </a:rPr>
              <a:t> </a:t>
            </a:r>
            <a:r>
              <a:rPr sz="1900" spc="-35" dirty="0">
                <a:latin typeface="Rockwell"/>
                <a:cs typeface="Rockwell"/>
              </a:rPr>
              <a:t>are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20" dirty="0">
                <a:latin typeface="Rockwell"/>
                <a:cs typeface="Rockwell"/>
              </a:rPr>
              <a:t>present</a:t>
            </a:r>
            <a:r>
              <a:rPr sz="1900" spc="4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in</a:t>
            </a:r>
            <a:r>
              <a:rPr sz="1900" spc="45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each</a:t>
            </a:r>
            <a:r>
              <a:rPr sz="1900" spc="50" dirty="0">
                <a:latin typeface="Rockwell"/>
                <a:cs typeface="Rockwell"/>
              </a:rPr>
              <a:t> </a:t>
            </a:r>
            <a:r>
              <a:rPr sz="1900" spc="-5" dirty="0">
                <a:latin typeface="Rockwell"/>
                <a:cs typeface="Rockwell"/>
              </a:rPr>
              <a:t>sum</a:t>
            </a:r>
            <a:r>
              <a:rPr sz="1900" spc="40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terms.</a:t>
            </a:r>
            <a:endParaRPr sz="1900">
              <a:latin typeface="Rockwell"/>
              <a:cs typeface="Rockwell"/>
            </a:endParaRPr>
          </a:p>
          <a:p>
            <a:pPr marL="220345">
              <a:lnSpc>
                <a:spcPts val="2055"/>
              </a:lnSpc>
            </a:pPr>
            <a:r>
              <a:rPr sz="1900" spc="-5" dirty="0">
                <a:latin typeface="Rockwell"/>
                <a:cs typeface="Rockwell"/>
              </a:rPr>
              <a:t>Each sum terms </a:t>
            </a:r>
            <a:r>
              <a:rPr sz="1900" spc="-35" dirty="0">
                <a:latin typeface="Rockwell"/>
                <a:cs typeface="Rockwell"/>
              </a:rPr>
              <a:t>are </a:t>
            </a:r>
            <a:r>
              <a:rPr sz="1900" spc="-5" dirty="0">
                <a:latin typeface="Rockwell"/>
                <a:cs typeface="Rockwell"/>
              </a:rPr>
              <a:t>called </a:t>
            </a:r>
            <a:r>
              <a:rPr sz="1900" spc="-10" dirty="0">
                <a:latin typeface="Rockwell"/>
                <a:cs typeface="Rockwell"/>
              </a:rPr>
              <a:t>max </a:t>
            </a:r>
            <a:r>
              <a:rPr sz="1900" spc="-5" dirty="0">
                <a:latin typeface="Rockwell"/>
                <a:cs typeface="Rockwell"/>
              </a:rPr>
              <a:t>terms</a:t>
            </a:r>
            <a:r>
              <a:rPr sz="1900" spc="135" dirty="0">
                <a:latin typeface="Rockwell"/>
                <a:cs typeface="Rockwell"/>
              </a:rPr>
              <a:t> </a:t>
            </a:r>
            <a:r>
              <a:rPr sz="1900" spc="15" dirty="0">
                <a:latin typeface="Cambria Math"/>
                <a:cs typeface="Cambria Math"/>
              </a:rPr>
              <a:t>(𝐌</a:t>
            </a:r>
            <a:r>
              <a:rPr sz="2025" spc="22" baseline="-16460" dirty="0">
                <a:latin typeface="Cambria Math"/>
                <a:cs typeface="Cambria Math"/>
              </a:rPr>
              <a:t>𝐢</a:t>
            </a:r>
            <a:r>
              <a:rPr sz="1900" spc="15" dirty="0">
                <a:latin typeface="Cambria Math"/>
                <a:cs typeface="Cambria Math"/>
              </a:rPr>
              <a:t>)</a:t>
            </a:r>
            <a:r>
              <a:rPr sz="1900" spc="15" dirty="0">
                <a:latin typeface="Rockwell"/>
                <a:cs typeface="Rockwell"/>
              </a:rPr>
              <a:t>.</a:t>
            </a:r>
            <a:endParaRPr sz="1900">
              <a:latin typeface="Rockwell"/>
              <a:cs typeface="Rockwell"/>
            </a:endParaRPr>
          </a:p>
          <a:p>
            <a:pPr marR="10160" algn="ctr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latin typeface="Cambria Math"/>
                <a:cs typeface="Cambria Math"/>
              </a:rPr>
              <a:t>(𝐀 </a:t>
            </a:r>
            <a:r>
              <a:rPr sz="1900" spc="-5" dirty="0">
                <a:latin typeface="Cambria Math"/>
                <a:cs typeface="Cambria Math"/>
              </a:rPr>
              <a:t>+ 𝐁 + </a:t>
            </a:r>
            <a:r>
              <a:rPr sz="1900" dirty="0">
                <a:latin typeface="Cambria Math"/>
                <a:cs typeface="Cambria Math"/>
              </a:rPr>
              <a:t>𝐂)(𝐀 </a:t>
            </a:r>
            <a:r>
              <a:rPr sz="1900" spc="-5" dirty="0">
                <a:latin typeface="Cambria Math"/>
                <a:cs typeface="Cambria Math"/>
              </a:rPr>
              <a:t>+ 𝐁 +</a:t>
            </a:r>
            <a:r>
              <a:rPr sz="1900" spc="4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𝐂)</a:t>
            </a:r>
            <a:endParaRPr sz="19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4457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203" y="398146"/>
            <a:ext cx="293370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81D57"/>
                </a:solidFill>
              </a:rPr>
              <a:t>Minterms and</a:t>
            </a:r>
            <a:r>
              <a:rPr sz="2000" spc="-114" dirty="0">
                <a:solidFill>
                  <a:srgbClr val="081D57"/>
                </a:solidFill>
              </a:rPr>
              <a:t> </a:t>
            </a:r>
            <a:r>
              <a:rPr sz="2000" dirty="0">
                <a:solidFill>
                  <a:srgbClr val="081D57"/>
                </a:solidFill>
              </a:rPr>
              <a:t>Maxterms</a:t>
            </a:r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810"/>
              </a:lnSpc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45945" y="894707"/>
            <a:ext cx="7200265" cy="1578637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spcBef>
                <a:spcPts val="97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variable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10" dirty="0">
                <a:latin typeface="Arial"/>
                <a:cs typeface="Arial"/>
              </a:rPr>
              <a:t>Boolean expression </a:t>
            </a:r>
            <a:r>
              <a:rPr spc="-5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literal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Boolean variables can appear in normal (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) or complement </a:t>
            </a:r>
            <a:r>
              <a:rPr dirty="0">
                <a:latin typeface="Arial"/>
                <a:cs typeface="Arial"/>
              </a:rPr>
              <a:t>form</a:t>
            </a:r>
            <a:r>
              <a:rPr spc="12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x’</a:t>
            </a:r>
            <a:r>
              <a:rPr spc="-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5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AND combination of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is a</a:t>
            </a:r>
            <a:r>
              <a:rPr spc="-65" dirty="0">
                <a:latin typeface="Arial"/>
                <a:cs typeface="Arial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minterm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0"/>
              </a:spcBef>
              <a:tabLst>
                <a:tab pos="354965" algn="l"/>
              </a:tabLst>
            </a:pPr>
            <a:r>
              <a:rPr dirty="0">
                <a:latin typeface="Arial"/>
                <a:cs typeface="Arial"/>
              </a:rPr>
              <a:t>°	</a:t>
            </a:r>
            <a:r>
              <a:rPr spc="-5" dirty="0">
                <a:latin typeface="Arial"/>
                <a:cs typeface="Arial"/>
              </a:rPr>
              <a:t>Each </a:t>
            </a:r>
            <a:r>
              <a:rPr dirty="0">
                <a:latin typeface="Arial"/>
                <a:cs typeface="Arial"/>
              </a:rPr>
              <a:t>OR </a:t>
            </a:r>
            <a:r>
              <a:rPr spc="-5" dirty="0">
                <a:latin typeface="Arial"/>
                <a:cs typeface="Arial"/>
              </a:rPr>
              <a:t>combination of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is a</a:t>
            </a:r>
            <a:r>
              <a:rPr spc="15" dirty="0">
                <a:latin typeface="Arial"/>
                <a:cs typeface="Arial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maxterm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2539" y="3075813"/>
            <a:ext cx="135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spcBef>
                <a:spcPts val="100"/>
              </a:spcBef>
            </a:pPr>
            <a:r>
              <a:rPr dirty="0">
                <a:solidFill>
                  <a:srgbClr val="FB0028"/>
                </a:solidFill>
                <a:latin typeface="Arial"/>
                <a:cs typeface="Arial"/>
              </a:rPr>
              <a:t>For</a:t>
            </a:r>
            <a:r>
              <a:rPr spc="-9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example:  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Minterms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946" y="3898469"/>
            <a:ext cx="851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Minterm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154" y="4173473"/>
            <a:ext cx="112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777875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x’y’z’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-7" baseline="-20833" dirty="0">
                <a:solidFill>
                  <a:srgbClr val="005300"/>
                </a:solidFill>
                <a:latin typeface="Arial"/>
                <a:cs typeface="Arial"/>
              </a:rPr>
              <a:t>0</a:t>
            </a:r>
            <a:endParaRPr baseline="-20833">
              <a:latin typeface="Arial"/>
              <a:cs typeface="Arial"/>
            </a:endParaRPr>
          </a:p>
          <a:p>
            <a:pPr marL="38100">
              <a:tabLst>
                <a:tab pos="800100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x’y’z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-7" baseline="-20833" dirty="0">
                <a:solidFill>
                  <a:srgbClr val="005300"/>
                </a:solidFill>
                <a:latin typeface="Arial"/>
                <a:cs typeface="Arial"/>
              </a:rPr>
              <a:t>1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7154" y="4996433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789940" algn="l"/>
              </a:tabLst>
            </a:pP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xy’z’	</a:t>
            </a: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baseline="-20833" dirty="0">
                <a:solidFill>
                  <a:srgbClr val="005300"/>
                </a:solidFill>
                <a:latin typeface="Arial"/>
                <a:cs typeface="Arial"/>
              </a:rPr>
              <a:t>4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5047" y="3898468"/>
            <a:ext cx="91376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0365" algn="l"/>
                <a:tab pos="747395" algn="l"/>
              </a:tabLst>
            </a:pP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x	y	z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0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1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1	0	0</a:t>
            </a:r>
            <a:endParaRPr>
              <a:latin typeface="Arial"/>
              <a:cs typeface="Arial"/>
            </a:endParaRPr>
          </a:p>
          <a:p>
            <a:pPr marL="12700"/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…</a:t>
            </a:r>
            <a:endParaRPr>
              <a:latin typeface="Arial"/>
              <a:cs typeface="Arial"/>
            </a:endParaRPr>
          </a:p>
          <a:p>
            <a:pPr marL="12700">
              <a:tabLst>
                <a:tab pos="393065" algn="l"/>
                <a:tab pos="77343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1	1	1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5935" y="5545328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822960" algn="l"/>
              </a:tabLst>
            </a:pPr>
            <a:r>
              <a:rPr spc="-15" dirty="0">
                <a:solidFill>
                  <a:srgbClr val="005300"/>
                </a:solidFill>
                <a:latin typeface="Arial"/>
                <a:cs typeface="Arial"/>
              </a:rPr>
              <a:t>xyz	</a:t>
            </a:r>
            <a:r>
              <a:rPr spc="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7" baseline="-20833" dirty="0">
                <a:solidFill>
                  <a:srgbClr val="005300"/>
                </a:solidFill>
                <a:latin typeface="Arial"/>
                <a:cs typeface="Arial"/>
              </a:rPr>
              <a:t>7</a:t>
            </a:r>
            <a:endParaRPr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1647" y="3152013"/>
            <a:ext cx="135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5080" indent="-128270">
              <a:spcBef>
                <a:spcPts val="100"/>
              </a:spcBef>
            </a:pPr>
            <a:r>
              <a:rPr dirty="0">
                <a:solidFill>
                  <a:srgbClr val="FB0028"/>
                </a:solidFill>
                <a:latin typeface="Arial"/>
                <a:cs typeface="Arial"/>
              </a:rPr>
              <a:t>For</a:t>
            </a:r>
            <a:r>
              <a:rPr spc="-95" dirty="0">
                <a:solidFill>
                  <a:srgbClr val="FB0028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0028"/>
                </a:solidFill>
                <a:latin typeface="Arial"/>
                <a:cs typeface="Arial"/>
              </a:rPr>
              <a:t>example:  </a:t>
            </a:r>
            <a:r>
              <a:rPr spc="-5" dirty="0">
                <a:solidFill>
                  <a:srgbClr val="053CE8"/>
                </a:solidFill>
                <a:latin typeface="Arial"/>
                <a:cs typeface="Arial"/>
              </a:rPr>
              <a:t>Maxterms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8754" y="3974668"/>
            <a:ext cx="27146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05765" algn="l"/>
                <a:tab pos="772795" algn="l"/>
                <a:tab pos="1522095" algn="l"/>
              </a:tabLst>
            </a:pPr>
            <a:r>
              <a:rPr dirty="0">
                <a:solidFill>
                  <a:srgbClr val="005300"/>
                </a:solidFill>
                <a:latin typeface="Arial"/>
                <a:cs typeface="Arial"/>
              </a:rPr>
              <a:t>x	y	z	</a:t>
            </a: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Maxterm</a:t>
            </a:r>
            <a:endParaRPr>
              <a:latin typeface="Arial"/>
              <a:cs typeface="Arial"/>
            </a:endParaRPr>
          </a:p>
          <a:p>
            <a:pPr marL="38100">
              <a:spcBef>
                <a:spcPts val="5"/>
              </a:spcBef>
              <a:tabLst>
                <a:tab pos="418465" algn="l"/>
                <a:tab pos="798830" algn="l"/>
                <a:tab pos="1433830" algn="l"/>
                <a:tab pos="2359660" algn="l"/>
              </a:tabLst>
            </a:pPr>
            <a:r>
              <a:rPr spc="-5" dirty="0">
                <a:solidFill>
                  <a:srgbClr val="005300"/>
                </a:solidFill>
                <a:latin typeface="Arial"/>
                <a:cs typeface="Arial"/>
              </a:rPr>
              <a:t>0	0	0	</a:t>
            </a:r>
            <a:r>
              <a:rPr spc="-10" dirty="0">
                <a:solidFill>
                  <a:srgbClr val="005300"/>
                </a:solidFill>
                <a:latin typeface="Arial"/>
                <a:cs typeface="Arial"/>
              </a:rPr>
              <a:t>x+y+z	</a:t>
            </a:r>
            <a:r>
              <a:rPr spc="5" dirty="0">
                <a:solidFill>
                  <a:srgbClr val="005300"/>
                </a:solidFill>
                <a:latin typeface="Arial"/>
                <a:cs typeface="Arial"/>
              </a:rPr>
              <a:t>M</a:t>
            </a:r>
            <a:r>
              <a:rPr spc="7" baseline="-20833" dirty="0">
                <a:solidFill>
                  <a:srgbClr val="005300"/>
                </a:solidFill>
                <a:latin typeface="Arial"/>
                <a:cs typeface="Arial"/>
              </a:rPr>
              <a:t>0</a:t>
            </a:r>
            <a:endParaRPr baseline="-20833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55104" y="4558349"/>
          <a:ext cx="2680969" cy="1393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03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x+y+z’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989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31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215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x’+y+z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94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65"/>
                        </a:lnSpc>
                      </a:pPr>
                      <a:r>
                        <a:rPr sz="180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065"/>
                        </a:lnSpc>
                      </a:pPr>
                      <a:r>
                        <a:rPr sz="1800" spc="-10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x’+y’+z’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065"/>
                        </a:lnSpc>
                      </a:pPr>
                      <a:r>
                        <a:rPr sz="1800" spc="5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7" baseline="-20833" dirty="0">
                          <a:solidFill>
                            <a:srgbClr val="0053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45" y="982091"/>
            <a:ext cx="239621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8892" y="2088969"/>
            <a:ext cx="9899650" cy="6559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31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latin typeface="Rockwell"/>
                <a:cs typeface="Rockwell"/>
              </a:rPr>
              <a:t>Conversion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SOP to </a:t>
            </a:r>
            <a:r>
              <a:rPr sz="2000" spc="-10" dirty="0">
                <a:latin typeface="Rockwell"/>
                <a:cs typeface="Rockwell"/>
              </a:rPr>
              <a:t>Standard</a:t>
            </a:r>
            <a:r>
              <a:rPr sz="2000" spc="-4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SOP</a:t>
            </a:r>
            <a:endParaRPr sz="2000">
              <a:latin typeface="Rockwell"/>
              <a:cs typeface="Rockwell"/>
            </a:endParaRPr>
          </a:p>
          <a:p>
            <a:pPr marL="469265" lvl="1" indent="-183515">
              <a:lnSpc>
                <a:spcPct val="100000"/>
              </a:lnSpc>
              <a:spcBef>
                <a:spcPts val="19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  <a:tab pos="5691505" algn="l"/>
              </a:tabLst>
            </a:pPr>
            <a:r>
              <a:rPr sz="1800" spc="-5" dirty="0">
                <a:latin typeface="Rockwell"/>
                <a:cs typeface="Rockwell"/>
              </a:rPr>
              <a:t>Step1: </a:t>
            </a:r>
            <a:r>
              <a:rPr sz="1800" spc="-10" dirty="0">
                <a:latin typeface="Rockwell"/>
                <a:cs typeface="Rockwell"/>
              </a:rPr>
              <a:t>Multiply  </a:t>
            </a:r>
            <a:r>
              <a:rPr sz="1800" dirty="0">
                <a:latin typeface="Rockwell"/>
                <a:cs typeface="Rockwell"/>
              </a:rPr>
              <a:t>each  of  the</a:t>
            </a:r>
            <a:r>
              <a:rPr sz="1800" spc="-22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non-standard</a:t>
            </a:r>
            <a:r>
              <a:rPr sz="1800" spc="254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terms	</a:t>
            </a:r>
            <a:r>
              <a:rPr sz="1800" dirty="0">
                <a:latin typeface="Rockwell"/>
                <a:cs typeface="Rockwell"/>
              </a:rPr>
              <a:t>with a </a:t>
            </a:r>
            <a:r>
              <a:rPr sz="1800" spc="-10" dirty="0">
                <a:latin typeface="Rockwell"/>
                <a:cs typeface="Rockwell"/>
              </a:rPr>
              <a:t>term </a:t>
            </a:r>
            <a:r>
              <a:rPr sz="1800" dirty="0">
                <a:latin typeface="Rockwell"/>
                <a:cs typeface="Rockwell"/>
              </a:rPr>
              <a:t>made </a:t>
            </a:r>
            <a:r>
              <a:rPr sz="1800" spc="-5" dirty="0">
                <a:latin typeface="Rockwell"/>
                <a:cs typeface="Rockwell"/>
              </a:rPr>
              <a:t>up </a:t>
            </a:r>
            <a:r>
              <a:rPr sz="1800" dirty="0">
                <a:latin typeface="Rockwell"/>
                <a:cs typeface="Rockwell"/>
              </a:rPr>
              <a:t>of the sum of</a:t>
            </a:r>
            <a:r>
              <a:rPr sz="1800" spc="26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the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041" y="2691206"/>
            <a:ext cx="944245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missing </a:t>
            </a:r>
            <a:r>
              <a:rPr sz="1800" spc="-10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its complement. </a:t>
            </a:r>
            <a:r>
              <a:rPr sz="1800" spc="5" dirty="0">
                <a:latin typeface="Rockwell"/>
                <a:cs typeface="Rockwell"/>
              </a:rPr>
              <a:t>This </a:t>
            </a:r>
            <a:r>
              <a:rPr sz="1800" dirty="0">
                <a:latin typeface="Rockwell"/>
                <a:cs typeface="Rockwell"/>
              </a:rPr>
              <a:t>do </a:t>
            </a:r>
            <a:r>
              <a:rPr sz="1800" spc="-5" dirty="0">
                <a:latin typeface="Rockwell"/>
                <a:cs typeface="Rockwell"/>
              </a:rPr>
              <a:t>not </a:t>
            </a:r>
            <a:r>
              <a:rPr sz="1800" spc="-10" dirty="0">
                <a:latin typeface="Rockwell"/>
                <a:cs typeface="Rockwell"/>
              </a:rPr>
              <a:t>change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5" dirty="0">
                <a:latin typeface="Rockwell"/>
                <a:cs typeface="Rockwell"/>
              </a:rPr>
              <a:t>function </a:t>
            </a:r>
            <a:r>
              <a:rPr sz="1800" dirty="0">
                <a:latin typeface="Rockwell"/>
                <a:cs typeface="Rockwell"/>
              </a:rPr>
              <a:t>as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are</a:t>
            </a:r>
            <a:r>
              <a:rPr sz="1800" spc="18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just</a:t>
            </a:r>
            <a:endParaRPr sz="1800">
              <a:latin typeface="Rockwell"/>
              <a:cs typeface="Rockwell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Rockwell"/>
                <a:cs typeface="Rockwell"/>
              </a:rPr>
              <a:t>multiplying </a:t>
            </a:r>
            <a:r>
              <a:rPr sz="1800" spc="-40" dirty="0">
                <a:latin typeface="Rockwell"/>
                <a:cs typeface="Rockwell"/>
              </a:rPr>
              <a:t>by</a:t>
            </a:r>
            <a:r>
              <a:rPr sz="1800" spc="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1.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92" y="3130329"/>
            <a:ext cx="9902825" cy="23215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469265" indent="-183515" algn="just">
              <a:lnSpc>
                <a:spcPct val="100000"/>
              </a:lnSpc>
              <a:spcBef>
                <a:spcPts val="113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Step2: </a:t>
            </a:r>
            <a:r>
              <a:rPr sz="1800" dirty="0">
                <a:latin typeface="Rockwell"/>
                <a:cs typeface="Rockwell"/>
              </a:rPr>
              <a:t>Repeat step 1 </a:t>
            </a:r>
            <a:r>
              <a:rPr sz="1800" spc="-5" dirty="0">
                <a:latin typeface="Rockwell"/>
                <a:cs typeface="Rockwell"/>
              </a:rPr>
              <a:t>until </a:t>
            </a:r>
            <a:r>
              <a:rPr sz="1800" dirty="0">
                <a:latin typeface="Rockwell"/>
                <a:cs typeface="Rockwell"/>
              </a:rPr>
              <a:t>all the </a:t>
            </a:r>
            <a:r>
              <a:rPr sz="1800" spc="-10" dirty="0">
                <a:latin typeface="Rockwell"/>
                <a:cs typeface="Rockwell"/>
              </a:rPr>
              <a:t>non-standard </a:t>
            </a:r>
            <a:r>
              <a:rPr sz="1800" dirty="0">
                <a:latin typeface="Rockwell"/>
                <a:cs typeface="Rockwell"/>
              </a:rPr>
              <a:t>terms become </a:t>
            </a:r>
            <a:r>
              <a:rPr sz="1800" spc="-10" dirty="0">
                <a:latin typeface="Rockwell"/>
                <a:cs typeface="Rockwell"/>
              </a:rPr>
              <a:t>standard</a:t>
            </a:r>
            <a:r>
              <a:rPr sz="1800" spc="-16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terms.</a:t>
            </a:r>
            <a:endParaRPr sz="1800">
              <a:latin typeface="Rockwell"/>
              <a:cs typeface="Rockwell"/>
            </a:endParaRPr>
          </a:p>
          <a:p>
            <a:pPr marL="194945" indent="-182880" algn="just">
              <a:lnSpc>
                <a:spcPct val="100000"/>
              </a:lnSpc>
              <a:spcBef>
                <a:spcPts val="115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spc="-10" dirty="0">
                <a:latin typeface="Rockwell"/>
                <a:cs typeface="Rockwell"/>
              </a:rPr>
              <a:t>Conversion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POS to </a:t>
            </a:r>
            <a:r>
              <a:rPr sz="2000" spc="-10" dirty="0">
                <a:latin typeface="Rockwell"/>
                <a:cs typeface="Rockwell"/>
              </a:rPr>
              <a:t>Standard</a:t>
            </a:r>
            <a:r>
              <a:rPr sz="2000" spc="-3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POS</a:t>
            </a:r>
            <a:endParaRPr sz="2000">
              <a:latin typeface="Rockwell"/>
              <a:cs typeface="Rockwell"/>
            </a:endParaRPr>
          </a:p>
          <a:p>
            <a:pPr marL="469265" marR="5080" lvl="1" indent="-182880" algn="just">
              <a:lnSpc>
                <a:spcPct val="90100"/>
              </a:lnSpc>
              <a:spcBef>
                <a:spcPts val="400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Step1: </a:t>
            </a:r>
            <a:r>
              <a:rPr sz="1800" dirty="0">
                <a:latin typeface="Rockwell"/>
                <a:cs typeface="Rockwell"/>
              </a:rPr>
              <a:t>Add </a:t>
            </a:r>
            <a:r>
              <a:rPr sz="1800" spc="-5" dirty="0">
                <a:latin typeface="Rockwell"/>
                <a:cs typeface="Rockwell"/>
              </a:rPr>
              <a:t>to each </a:t>
            </a:r>
            <a:r>
              <a:rPr sz="1800" spc="-10" dirty="0">
                <a:latin typeface="Rockwell"/>
                <a:cs typeface="Rockwell"/>
              </a:rPr>
              <a:t>non-standard </a:t>
            </a:r>
            <a:r>
              <a:rPr sz="1800" spc="-15" dirty="0">
                <a:latin typeface="Rockwell"/>
                <a:cs typeface="Rockwell"/>
              </a:rPr>
              <a:t>product </a:t>
            </a:r>
            <a:r>
              <a:rPr sz="1800" dirty="0">
                <a:latin typeface="Rockwell"/>
                <a:cs typeface="Rockwell"/>
              </a:rPr>
              <a:t>terms a term </a:t>
            </a:r>
            <a:r>
              <a:rPr sz="1800" spc="-5" dirty="0">
                <a:latin typeface="Rockwell"/>
                <a:cs typeface="Rockwell"/>
              </a:rPr>
              <a:t>made up of </a:t>
            </a:r>
            <a:r>
              <a:rPr sz="1800" spc="-1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product </a:t>
            </a:r>
            <a:r>
              <a:rPr sz="1800" spc="-5" dirty="0">
                <a:latin typeface="Rockwell"/>
                <a:cs typeface="Rockwell"/>
              </a:rPr>
              <a:t>of </a:t>
            </a:r>
            <a:r>
              <a:rPr sz="1800" dirty="0">
                <a:latin typeface="Rockwell"/>
                <a:cs typeface="Rockwell"/>
              </a:rPr>
              <a:t>the  </a:t>
            </a:r>
            <a:r>
              <a:rPr sz="1800" spc="-5" dirty="0">
                <a:latin typeface="Rockwell"/>
                <a:cs typeface="Rockwell"/>
              </a:rPr>
              <a:t>missing </a:t>
            </a:r>
            <a:r>
              <a:rPr sz="1800" spc="-10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its complement. </a:t>
            </a:r>
            <a:r>
              <a:rPr sz="1800" spc="5" dirty="0">
                <a:latin typeface="Rockwell"/>
                <a:cs typeface="Rockwell"/>
              </a:rPr>
              <a:t>This </a:t>
            </a:r>
            <a:r>
              <a:rPr sz="1800" dirty="0">
                <a:latin typeface="Rockwell"/>
                <a:cs typeface="Rockwell"/>
              </a:rPr>
              <a:t>does not </a:t>
            </a:r>
            <a:r>
              <a:rPr sz="1800" spc="-5" dirty="0">
                <a:latin typeface="Rockwell"/>
                <a:cs typeface="Rockwell"/>
              </a:rPr>
              <a:t>change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expression </a:t>
            </a:r>
            <a:r>
              <a:rPr sz="1800" dirty="0">
                <a:latin typeface="Rockwell"/>
                <a:cs typeface="Rockwell"/>
              </a:rPr>
              <a:t>as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are </a:t>
            </a:r>
            <a:r>
              <a:rPr sz="1800" spc="-5" dirty="0">
                <a:latin typeface="Rockwell"/>
                <a:cs typeface="Rockwell"/>
              </a:rPr>
              <a:t>just  </a:t>
            </a:r>
            <a:r>
              <a:rPr sz="1800" dirty="0">
                <a:latin typeface="Rockwell"/>
                <a:cs typeface="Rockwell"/>
              </a:rPr>
              <a:t>adding a</a:t>
            </a:r>
            <a:r>
              <a:rPr sz="1800" spc="-2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0.</a:t>
            </a:r>
            <a:endParaRPr sz="1800">
              <a:latin typeface="Rockwell"/>
              <a:cs typeface="Rockwell"/>
            </a:endParaRPr>
          </a:p>
          <a:p>
            <a:pPr marL="469265" lvl="1" indent="-183515">
              <a:lnSpc>
                <a:spcPct val="100000"/>
              </a:lnSpc>
              <a:spcBef>
                <a:spcPts val="38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Step2: </a:t>
            </a:r>
            <a:r>
              <a:rPr sz="1800" spc="-10" dirty="0">
                <a:latin typeface="Rockwell"/>
                <a:cs typeface="Rockwell"/>
              </a:rPr>
              <a:t>Apply </a:t>
            </a:r>
            <a:r>
              <a:rPr sz="1800" dirty="0">
                <a:latin typeface="Rockwell"/>
                <a:cs typeface="Rockwell"/>
              </a:rPr>
              <a:t>rule </a:t>
            </a:r>
            <a:r>
              <a:rPr sz="1800" spc="-5" dirty="0">
                <a:latin typeface="Rockwell"/>
                <a:cs typeface="Rockwell"/>
              </a:rPr>
              <a:t>12: </a:t>
            </a:r>
            <a:r>
              <a:rPr sz="1800" dirty="0">
                <a:latin typeface="Cambria Math"/>
                <a:cs typeface="Cambria Math"/>
              </a:rPr>
              <a:t>𝐀 + 𝐁𝐂 = (𝐀 + 𝐁)(𝐀 +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𝐂)</a:t>
            </a:r>
            <a:endParaRPr sz="1800">
              <a:latin typeface="Cambria Math"/>
              <a:cs typeface="Cambria Math"/>
            </a:endParaRPr>
          </a:p>
          <a:p>
            <a:pPr marL="469265" lvl="1" indent="-183515" algn="just">
              <a:lnSpc>
                <a:spcPct val="100000"/>
              </a:lnSpc>
              <a:spcBef>
                <a:spcPts val="38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Rockwell"/>
                <a:cs typeface="Rockwell"/>
              </a:rPr>
              <a:t>Step3: </a:t>
            </a:r>
            <a:r>
              <a:rPr sz="1800" dirty="0">
                <a:latin typeface="Rockwell"/>
                <a:cs typeface="Rockwell"/>
              </a:rPr>
              <a:t>Repeat step 1 </a:t>
            </a:r>
            <a:r>
              <a:rPr sz="1800" spc="-5" dirty="0">
                <a:latin typeface="Rockwell"/>
                <a:cs typeface="Rockwell"/>
              </a:rPr>
              <a:t>until </a:t>
            </a:r>
            <a:r>
              <a:rPr sz="1800" dirty="0">
                <a:latin typeface="Rockwell"/>
                <a:cs typeface="Rockwell"/>
              </a:rPr>
              <a:t>all the sum terms </a:t>
            </a:r>
            <a:r>
              <a:rPr sz="1800" spc="-5" dirty="0">
                <a:latin typeface="Rockwell"/>
                <a:cs typeface="Rockwell"/>
              </a:rPr>
              <a:t>contain </a:t>
            </a:r>
            <a:r>
              <a:rPr sz="1800" dirty="0">
                <a:latin typeface="Rockwell"/>
                <a:cs typeface="Rockwell"/>
              </a:rPr>
              <a:t>all the </a:t>
            </a:r>
            <a:r>
              <a:rPr sz="1800" spc="-5" dirty="0">
                <a:latin typeface="Rockwell"/>
                <a:cs typeface="Rockwell"/>
              </a:rPr>
              <a:t>variable </a:t>
            </a:r>
            <a:r>
              <a:rPr sz="1800" dirty="0">
                <a:latin typeface="Rockwell"/>
                <a:cs typeface="Rockwell"/>
              </a:rPr>
              <a:t>in the</a:t>
            </a:r>
            <a:r>
              <a:rPr sz="1800" spc="-190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domain.</a:t>
            </a:r>
            <a:endParaRPr sz="180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943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45" y="982091"/>
            <a:ext cx="2396210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6527" y="2189176"/>
            <a:ext cx="6105897" cy="514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071" y="3033580"/>
            <a:ext cx="5761515" cy="228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7472" y="3592026"/>
            <a:ext cx="7162800" cy="561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7479" y="4416881"/>
            <a:ext cx="5353796" cy="228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41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371049" y="3811945"/>
            <a:ext cx="3961964" cy="330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4472940"/>
            <a:ext cx="8839200" cy="215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2034" y="1543910"/>
            <a:ext cx="1742698" cy="724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1844" y="2446489"/>
            <a:ext cx="5938082" cy="202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1370" y="2714245"/>
            <a:ext cx="4372349" cy="18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1464" y="321691"/>
            <a:ext cx="464947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sum-of-product (SOP)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form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408326" y="796493"/>
            <a:ext cx="80797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When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two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or</a:t>
            </a:r>
            <a:r>
              <a:rPr spc="3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more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product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terms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summed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by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Boolean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addition.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resulting</a:t>
            </a:r>
            <a:endParaRPr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alibri"/>
                <a:cs typeface="Calibri"/>
              </a:rPr>
              <a:t>expression </a:t>
            </a:r>
            <a:r>
              <a:rPr spc="-5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5" dirty="0">
                <a:latin typeface="Calibri"/>
                <a:cs typeface="Calibri"/>
              </a:rPr>
              <a:t>sum-of-products </a:t>
            </a:r>
            <a:r>
              <a:rPr spc="-10" dirty="0">
                <a:latin typeface="Calibri"/>
                <a:cs typeface="Calibri"/>
              </a:rPr>
              <a:t>(SOP). </a:t>
            </a:r>
            <a:r>
              <a:rPr spc="-5" dirty="0">
                <a:latin typeface="Calibri"/>
                <a:cs typeface="Calibri"/>
              </a:rPr>
              <a:t>Some </a:t>
            </a:r>
            <a:r>
              <a:rPr spc="-10" dirty="0">
                <a:latin typeface="Calibri"/>
                <a:cs typeface="Calibri"/>
              </a:rPr>
              <a:t>examples</a:t>
            </a:r>
            <a:r>
              <a:rPr spc="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are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0677" y="3177287"/>
            <a:ext cx="5101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Conversion </a:t>
            </a:r>
            <a:r>
              <a:rPr sz="2000" b="1" dirty="0">
                <a:latin typeface="Calibri"/>
                <a:cs typeface="Calibri"/>
              </a:rPr>
              <a:t>of a </a:t>
            </a:r>
            <a:r>
              <a:rPr sz="2000" b="1" spc="-10" dirty="0">
                <a:latin typeface="Calibri"/>
                <a:cs typeface="Calibri"/>
              </a:rPr>
              <a:t>General </a:t>
            </a:r>
            <a:r>
              <a:rPr sz="2000" b="1" spc="-5" dirty="0">
                <a:latin typeface="Calibri"/>
                <a:cs typeface="Calibri"/>
              </a:rPr>
              <a:t>Expression </a:t>
            </a:r>
            <a:r>
              <a:rPr sz="2000" b="1" spc="-15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SOP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8596" y="3671411"/>
            <a:ext cx="4643250" cy="1073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7917" y="4945580"/>
            <a:ext cx="8715504" cy="278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1993" y="5289172"/>
            <a:ext cx="4844566" cy="248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4239" y="1001245"/>
            <a:ext cx="720718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product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of sum (POS)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27022" y="2737050"/>
            <a:ext cx="81953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sum terms are </a:t>
            </a:r>
            <a:r>
              <a:rPr sz="2000" dirty="0">
                <a:latin typeface="Calibri"/>
                <a:cs typeface="Calibri"/>
              </a:rPr>
              <a:t>multiplied, the </a:t>
            </a:r>
            <a:r>
              <a:rPr sz="2000" spc="-5" dirty="0">
                <a:latin typeface="Calibri"/>
                <a:cs typeface="Calibri"/>
              </a:rPr>
              <a:t>resulting </a:t>
            </a:r>
            <a:r>
              <a:rPr sz="2000" spc="-10" dirty="0">
                <a:latin typeface="Calibri"/>
                <a:cs typeface="Calibri"/>
              </a:rPr>
              <a:t>expression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product-of-sums </a:t>
            </a:r>
            <a:r>
              <a:rPr sz="2000" dirty="0">
                <a:latin typeface="Calibri"/>
                <a:cs typeface="Calibri"/>
              </a:rPr>
              <a:t>(POS).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10" dirty="0">
                <a:latin typeface="Calibri"/>
                <a:cs typeface="Calibri"/>
              </a:rPr>
              <a:t>examples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1" y="818389"/>
            <a:ext cx="8587359" cy="77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56289" y="1728392"/>
            <a:ext cx="4834024" cy="25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1108" y="2110343"/>
            <a:ext cx="8529911" cy="50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2596" y="2814174"/>
            <a:ext cx="1346446" cy="2024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54704" y="3073827"/>
            <a:ext cx="7107663" cy="671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1606" y="3885438"/>
            <a:ext cx="4093888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9955" y="4262166"/>
            <a:ext cx="3461655" cy="264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2765" y="4672270"/>
            <a:ext cx="4590674" cy="486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3117" y="5297055"/>
            <a:ext cx="7691049" cy="214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3104" y="5704942"/>
            <a:ext cx="4784716" cy="210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8609" y="5902452"/>
            <a:ext cx="7301483" cy="454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3560" y="6423202"/>
            <a:ext cx="3348591" cy="220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97414" y="37479"/>
            <a:ext cx="5797171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SOP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7696" y="982091"/>
            <a:ext cx="5123027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9984" y="3441446"/>
            <a:ext cx="789940" cy="236220"/>
          </a:xfrm>
          <a:custGeom>
            <a:avLst/>
            <a:gdLst/>
            <a:ahLst/>
            <a:cxnLst/>
            <a:rect l="l" t="t" r="r" b="b"/>
            <a:pathLst>
              <a:path w="789939" h="236220">
                <a:moveTo>
                  <a:pt x="714248" y="0"/>
                </a:moveTo>
                <a:lnTo>
                  <a:pt x="710818" y="9525"/>
                </a:lnTo>
                <a:lnTo>
                  <a:pt x="724459" y="15501"/>
                </a:lnTo>
                <a:lnTo>
                  <a:pt x="736218" y="23717"/>
                </a:lnTo>
                <a:lnTo>
                  <a:pt x="760073" y="61652"/>
                </a:lnTo>
                <a:lnTo>
                  <a:pt x="767841" y="116712"/>
                </a:lnTo>
                <a:lnTo>
                  <a:pt x="766980" y="137477"/>
                </a:lnTo>
                <a:lnTo>
                  <a:pt x="753871" y="188340"/>
                </a:lnTo>
                <a:lnTo>
                  <a:pt x="724654" y="220255"/>
                </a:lnTo>
                <a:lnTo>
                  <a:pt x="711200" y="226186"/>
                </a:lnTo>
                <a:lnTo>
                  <a:pt x="714248" y="235711"/>
                </a:lnTo>
                <a:lnTo>
                  <a:pt x="759235" y="208994"/>
                </a:lnTo>
                <a:lnTo>
                  <a:pt x="784574" y="159607"/>
                </a:lnTo>
                <a:lnTo>
                  <a:pt x="789431" y="117982"/>
                </a:lnTo>
                <a:lnTo>
                  <a:pt x="788215" y="96335"/>
                </a:lnTo>
                <a:lnTo>
                  <a:pt x="778448" y="57993"/>
                </a:lnTo>
                <a:lnTo>
                  <a:pt x="746251" y="15112"/>
                </a:lnTo>
                <a:lnTo>
                  <a:pt x="731297" y="6163"/>
                </a:lnTo>
                <a:lnTo>
                  <a:pt x="714248" y="0"/>
                </a:lnTo>
                <a:close/>
              </a:path>
              <a:path w="789939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7" y="220255"/>
                </a:lnTo>
                <a:lnTo>
                  <a:pt x="53181" y="211978"/>
                </a:lnTo>
                <a:lnTo>
                  <a:pt x="29392" y="173291"/>
                </a:lnTo>
                <a:lnTo>
                  <a:pt x="21462" y="116712"/>
                </a:lnTo>
                <a:lnTo>
                  <a:pt x="22344" y="96565"/>
                </a:lnTo>
                <a:lnTo>
                  <a:pt x="35560" y="46862"/>
                </a:lnTo>
                <a:lnTo>
                  <a:pt x="64992" y="15501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7576" y="3441446"/>
            <a:ext cx="788035" cy="236220"/>
          </a:xfrm>
          <a:custGeom>
            <a:avLst/>
            <a:gdLst/>
            <a:ahLst/>
            <a:cxnLst/>
            <a:rect l="l" t="t" r="r" b="b"/>
            <a:pathLst>
              <a:path w="788034" h="236220">
                <a:moveTo>
                  <a:pt x="712724" y="0"/>
                </a:moveTo>
                <a:lnTo>
                  <a:pt x="709295" y="9525"/>
                </a:lnTo>
                <a:lnTo>
                  <a:pt x="722935" y="15501"/>
                </a:lnTo>
                <a:lnTo>
                  <a:pt x="734695" y="23717"/>
                </a:lnTo>
                <a:lnTo>
                  <a:pt x="758549" y="61652"/>
                </a:lnTo>
                <a:lnTo>
                  <a:pt x="766318" y="116712"/>
                </a:lnTo>
                <a:lnTo>
                  <a:pt x="765456" y="137477"/>
                </a:lnTo>
                <a:lnTo>
                  <a:pt x="752348" y="188340"/>
                </a:lnTo>
                <a:lnTo>
                  <a:pt x="723130" y="220255"/>
                </a:lnTo>
                <a:lnTo>
                  <a:pt x="709676" y="226186"/>
                </a:lnTo>
                <a:lnTo>
                  <a:pt x="712724" y="235711"/>
                </a:lnTo>
                <a:lnTo>
                  <a:pt x="757711" y="208994"/>
                </a:lnTo>
                <a:lnTo>
                  <a:pt x="783050" y="159607"/>
                </a:lnTo>
                <a:lnTo>
                  <a:pt x="787907" y="117982"/>
                </a:lnTo>
                <a:lnTo>
                  <a:pt x="786691" y="96335"/>
                </a:lnTo>
                <a:lnTo>
                  <a:pt x="776924" y="57993"/>
                </a:lnTo>
                <a:lnTo>
                  <a:pt x="744727" y="15112"/>
                </a:lnTo>
                <a:lnTo>
                  <a:pt x="729773" y="6163"/>
                </a:lnTo>
                <a:lnTo>
                  <a:pt x="712724" y="0"/>
                </a:lnTo>
                <a:close/>
              </a:path>
              <a:path w="788034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1"/>
                </a:lnTo>
                <a:lnTo>
                  <a:pt x="78231" y="226186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3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3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8892" y="2115438"/>
            <a:ext cx="9725025" cy="2404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Rockwell"/>
                <a:cs typeface="Rockwell"/>
              </a:rPr>
              <a:t>A </a:t>
            </a:r>
            <a:r>
              <a:rPr sz="2000" spc="-20" dirty="0">
                <a:latin typeface="Rockwell"/>
                <a:cs typeface="Rockwell"/>
              </a:rPr>
              <a:t>large </a:t>
            </a:r>
            <a:r>
              <a:rPr sz="2000" dirty="0">
                <a:latin typeface="Rockwell"/>
                <a:cs typeface="Rockwell"/>
              </a:rPr>
              <a:t>Boolean Logic </a:t>
            </a:r>
            <a:r>
              <a:rPr sz="2000" spc="-15" dirty="0">
                <a:latin typeface="Rockwell"/>
                <a:cs typeface="Rockwell"/>
              </a:rPr>
              <a:t>Expression </a:t>
            </a:r>
            <a:r>
              <a:rPr sz="2000" dirty="0">
                <a:latin typeface="Rockwell"/>
                <a:cs typeface="Rockwell"/>
              </a:rPr>
              <a:t>can often be simplified to a </a:t>
            </a:r>
            <a:r>
              <a:rPr sz="2000" spc="-5" dirty="0">
                <a:latin typeface="Rockwell"/>
                <a:cs typeface="Rockwell"/>
              </a:rPr>
              <a:t>simpler </a:t>
            </a:r>
            <a:r>
              <a:rPr sz="2000" dirty="0">
                <a:latin typeface="Rockwell"/>
                <a:cs typeface="Rockwell"/>
              </a:rPr>
              <a:t>and </a:t>
            </a:r>
            <a:r>
              <a:rPr sz="2000" spc="5" dirty="0">
                <a:latin typeface="Rockwell"/>
                <a:cs typeface="Rockwell"/>
              </a:rPr>
              <a:t>shorter  </a:t>
            </a:r>
            <a:r>
              <a:rPr sz="2000" dirty="0">
                <a:latin typeface="Rockwell"/>
                <a:cs typeface="Rockwell"/>
              </a:rPr>
              <a:t>Boolean Logic </a:t>
            </a:r>
            <a:r>
              <a:rPr sz="2000" spc="-15" dirty="0">
                <a:latin typeface="Rockwell"/>
                <a:cs typeface="Rockwell"/>
              </a:rPr>
              <a:t>Expression. </a:t>
            </a:r>
            <a:r>
              <a:rPr sz="2000" spc="5" dirty="0">
                <a:latin typeface="Rockwell"/>
                <a:cs typeface="Rockwell"/>
              </a:rPr>
              <a:t>This </a:t>
            </a:r>
            <a:r>
              <a:rPr sz="2000" dirty="0">
                <a:latin typeface="Rockwell"/>
                <a:cs typeface="Rockwell"/>
              </a:rPr>
              <a:t>is done </a:t>
            </a:r>
            <a:r>
              <a:rPr sz="2000" spc="-45" dirty="0">
                <a:latin typeface="Rockwell"/>
                <a:cs typeface="Rockwell"/>
              </a:rPr>
              <a:t>by </a:t>
            </a:r>
            <a:r>
              <a:rPr sz="2000" spc="-5" dirty="0">
                <a:latin typeface="Rockwell"/>
                <a:cs typeface="Rockwell"/>
              </a:rPr>
              <a:t>applying </a:t>
            </a:r>
            <a:r>
              <a:rPr sz="2000" dirty="0">
                <a:latin typeface="Rockwell"/>
                <a:cs typeface="Rockwell"/>
              </a:rPr>
              <a:t>the </a:t>
            </a:r>
            <a:r>
              <a:rPr sz="2000" spc="-10" dirty="0">
                <a:latin typeface="Rockwell"/>
                <a:cs typeface="Rockwell"/>
              </a:rPr>
              <a:t>laws </a:t>
            </a:r>
            <a:r>
              <a:rPr sz="2000" dirty="0">
                <a:latin typeface="Rockwell"/>
                <a:cs typeface="Rockwell"/>
              </a:rPr>
              <a:t>and </a:t>
            </a:r>
            <a:r>
              <a:rPr sz="2000" spc="5" dirty="0">
                <a:latin typeface="Rockwell"/>
                <a:cs typeface="Rockwell"/>
              </a:rPr>
              <a:t>rules </a:t>
            </a:r>
            <a:r>
              <a:rPr sz="2000" spc="-5" dirty="0">
                <a:latin typeface="Rockwell"/>
                <a:cs typeface="Rockwell"/>
              </a:rPr>
              <a:t>of </a:t>
            </a:r>
            <a:r>
              <a:rPr sz="2000" dirty="0">
                <a:latin typeface="Rockwell"/>
                <a:cs typeface="Rockwell"/>
              </a:rPr>
              <a:t>Boolean  </a:t>
            </a:r>
            <a:r>
              <a:rPr sz="2000" spc="-15" dirty="0">
                <a:latin typeface="Rockwell"/>
                <a:cs typeface="Rockwell"/>
              </a:rPr>
              <a:t>Algebra.</a:t>
            </a:r>
            <a:endParaRPr sz="2000">
              <a:latin typeface="Rockwell"/>
              <a:cs typeface="Rockwell"/>
            </a:endParaRPr>
          </a:p>
          <a:p>
            <a:pPr marL="194945" indent="-182880">
              <a:lnSpc>
                <a:spcPts val="2280"/>
              </a:lnSpc>
              <a:spcBef>
                <a:spcPts val="93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Rockwell"/>
                <a:cs typeface="Rockwell"/>
              </a:rPr>
              <a:t>Using Boolean </a:t>
            </a:r>
            <a:r>
              <a:rPr sz="2000" spc="-20" dirty="0">
                <a:latin typeface="Rockwell"/>
                <a:cs typeface="Rockwell"/>
              </a:rPr>
              <a:t>algebra </a:t>
            </a:r>
            <a:r>
              <a:rPr sz="2000" dirty="0">
                <a:latin typeface="Rockwell"/>
                <a:cs typeface="Rockwell"/>
              </a:rPr>
              <a:t>techniques, simplify </a:t>
            </a:r>
            <a:r>
              <a:rPr sz="2000" spc="-5" dirty="0">
                <a:latin typeface="Rockwell"/>
                <a:cs typeface="Rockwell"/>
              </a:rPr>
              <a:t>this</a:t>
            </a:r>
            <a:r>
              <a:rPr sz="2000" spc="-22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expression:</a:t>
            </a:r>
            <a:endParaRPr sz="2000">
              <a:latin typeface="Rockwell"/>
              <a:cs typeface="Rockwell"/>
            </a:endParaRPr>
          </a:p>
          <a:p>
            <a:pPr marL="70485" algn="ctr">
              <a:lnSpc>
                <a:spcPts val="2280"/>
              </a:lnSpc>
              <a:tabLst>
                <a:tab pos="1779270" algn="l"/>
              </a:tabLst>
            </a:pPr>
            <a:r>
              <a:rPr sz="2000" dirty="0">
                <a:latin typeface="Cambria Math"/>
                <a:cs typeface="Cambria Math"/>
              </a:rPr>
              <a:t>𝐀𝐁 + 𝐀  𝐁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𝐂	+ 𝐁  𝐁 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𝐂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94945">
              <a:lnSpc>
                <a:spcPts val="2280"/>
              </a:lnSpc>
            </a:pPr>
            <a:r>
              <a:rPr sz="2000" spc="5" dirty="0">
                <a:latin typeface="Rockwell"/>
                <a:cs typeface="Rockwell"/>
              </a:rPr>
              <a:t>This </a:t>
            </a:r>
            <a:r>
              <a:rPr sz="2000" dirty="0">
                <a:latin typeface="Rockwell"/>
                <a:cs typeface="Rockwell"/>
              </a:rPr>
              <a:t>can be simplified</a:t>
            </a:r>
            <a:r>
              <a:rPr sz="2000" spc="-70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to:</a:t>
            </a:r>
            <a:endParaRPr sz="2000">
              <a:latin typeface="Rockwell"/>
              <a:cs typeface="Rockwell"/>
            </a:endParaRPr>
          </a:p>
          <a:p>
            <a:pPr marL="175260" algn="ctr">
              <a:lnSpc>
                <a:spcPts val="2280"/>
              </a:lnSpc>
            </a:pPr>
            <a:r>
              <a:rPr sz="2000" dirty="0">
                <a:latin typeface="Cambria Math"/>
                <a:cs typeface="Cambria Math"/>
              </a:rPr>
              <a:t>𝐁 + </a:t>
            </a:r>
            <a:r>
              <a:rPr sz="2000" spc="-5" dirty="0">
                <a:latin typeface="Cambria Math"/>
                <a:cs typeface="Cambria Math"/>
              </a:rPr>
              <a:t>𝐀𝐂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5319" y="4443984"/>
            <a:ext cx="3494070" cy="1851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2464" y="4959489"/>
            <a:ext cx="2885701" cy="1295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6259" y="5611367"/>
            <a:ext cx="2161032" cy="286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06228" y="5326379"/>
            <a:ext cx="591312" cy="284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62323" y="713231"/>
            <a:ext cx="5892815" cy="60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47927" y="1447038"/>
            <a:ext cx="330554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1776" y="1390709"/>
            <a:ext cx="866775" cy="219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1077" y="1790216"/>
            <a:ext cx="942974" cy="142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8791" y="2070379"/>
            <a:ext cx="5295900" cy="543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1641" y="2846869"/>
            <a:ext cx="5751022" cy="213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79555" y="3358018"/>
            <a:ext cx="5935970" cy="221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0752" y="3837736"/>
            <a:ext cx="5949133" cy="4023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1641" y="4537886"/>
            <a:ext cx="3885823" cy="18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1457" y="4807988"/>
            <a:ext cx="5923007" cy="346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0684" y="5409819"/>
            <a:ext cx="4904998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22976" y="1411351"/>
            <a:ext cx="3511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: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583551" y="1414018"/>
            <a:ext cx="154305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to each </a:t>
            </a:r>
            <a:r>
              <a:rPr sz="1100" spc="-5" dirty="0">
                <a:latin typeface="Calibri"/>
                <a:cs typeface="Calibri"/>
              </a:rPr>
              <a:t>nonstandard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51567" y="-18416"/>
            <a:ext cx="657471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POS</a:t>
            </a:r>
            <a:r>
              <a:rPr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Form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64493" y="1468429"/>
            <a:ext cx="7426395" cy="65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500" y="2310979"/>
            <a:ext cx="8302840" cy="221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2633" y="4807217"/>
            <a:ext cx="8295243" cy="936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4903" y="207992"/>
            <a:ext cx="1027471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Converting Standard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SOP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POS</a:t>
            </a:r>
            <a:endParaRPr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15204" y="3109280"/>
            <a:ext cx="1226935" cy="185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8316" y="3279648"/>
            <a:ext cx="7417308" cy="330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3710940"/>
            <a:ext cx="4434840" cy="2645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6917" y="214087"/>
            <a:ext cx="115332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BOOLEAN EXPRESSIONS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TRUTH</a:t>
            </a:r>
            <a:r>
              <a:rPr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TABLES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086457" y="798958"/>
            <a:ext cx="8301990" cy="221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Boolean </a:t>
            </a:r>
            <a:r>
              <a:rPr sz="2000" spc="-10" dirty="0">
                <a:latin typeface="Calibri"/>
                <a:cs typeface="Calibri"/>
              </a:rPr>
              <a:t>expressions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easily </a:t>
            </a:r>
            <a:r>
              <a:rPr sz="2000" spc="-15" dirty="0">
                <a:latin typeface="Calibri"/>
                <a:cs typeface="Calibri"/>
              </a:rPr>
              <a:t>converted into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 </a:t>
            </a:r>
            <a:r>
              <a:rPr sz="2000" spc="-15" dirty="0">
                <a:latin typeface="Calibri"/>
                <a:cs typeface="Calibri"/>
              </a:rPr>
              <a:t>format  </a:t>
            </a:r>
            <a:r>
              <a:rPr sz="2000" spc="-5" dirty="0">
                <a:latin typeface="Calibri"/>
                <a:cs typeface="Calibri"/>
              </a:rPr>
              <a:t>using binary </a:t>
            </a:r>
            <a:r>
              <a:rPr sz="2000" spc="-10" dirty="0">
                <a:latin typeface="Calibri"/>
                <a:cs typeface="Calibri"/>
              </a:rPr>
              <a:t>values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term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expression.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 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common  </a:t>
            </a:r>
            <a:r>
              <a:rPr sz="2000" spc="-25" dirty="0">
                <a:latin typeface="Calibri"/>
                <a:cs typeface="Calibri"/>
              </a:rPr>
              <a:t>way </a:t>
            </a:r>
            <a:r>
              <a:rPr sz="2000" spc="-5" dirty="0">
                <a:latin typeface="Calibri"/>
                <a:cs typeface="Calibri"/>
              </a:rPr>
              <a:t>of presenting, 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concise format,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logical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circuit. Also. 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dirty="0">
                <a:latin typeface="Calibri"/>
                <a:cs typeface="Calibri"/>
              </a:rPr>
              <a:t>SOP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POS </a:t>
            </a:r>
            <a:r>
              <a:rPr sz="2000" spc="-10" dirty="0">
                <a:latin typeface="Calibri"/>
                <a:cs typeface="Calibri"/>
              </a:rPr>
              <a:t>expressions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determined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 truth </a:t>
            </a:r>
            <a:r>
              <a:rPr sz="2000" spc="-5" dirty="0">
                <a:latin typeface="Calibri"/>
                <a:cs typeface="Calibri"/>
              </a:rPr>
              <a:t>table. </a:t>
            </a:r>
            <a:r>
              <a:rPr sz="2000" spc="-5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will  find </a:t>
            </a:r>
            <a:r>
              <a:rPr sz="2000" dirty="0">
                <a:latin typeface="Calibri"/>
                <a:cs typeface="Calibri"/>
              </a:rPr>
              <a:t>truth </a:t>
            </a:r>
            <a:r>
              <a:rPr sz="2000" spc="-5" dirty="0">
                <a:latin typeface="Calibri"/>
                <a:cs typeface="Calibri"/>
              </a:rPr>
              <a:t>tables in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sheets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spc="-15" dirty="0">
                <a:latin typeface="Calibri"/>
                <a:cs typeface="Calibri"/>
              </a:rPr>
              <a:t>literature </a:t>
            </a:r>
            <a:r>
              <a:rPr sz="2000" spc="-10" dirty="0">
                <a:latin typeface="Calibri"/>
                <a:cs typeface="Calibri"/>
              </a:rPr>
              <a:t>related 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operation </a:t>
            </a:r>
            <a:r>
              <a:rPr sz="2000" spc="-5" dirty="0">
                <a:latin typeface="Calibri"/>
                <a:cs typeface="Calibri"/>
              </a:rPr>
              <a:t>of  </a:t>
            </a:r>
            <a:r>
              <a:rPr sz="2000" spc="-10" dirty="0">
                <a:latin typeface="Calibri"/>
                <a:cs typeface="Calibri"/>
              </a:rPr>
              <a:t>digital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circuits.</a:t>
            </a:r>
            <a:endParaRPr sz="2000" dirty="0">
              <a:latin typeface="Calibri"/>
              <a:cs typeface="Calibri"/>
            </a:endParaRPr>
          </a:p>
          <a:p>
            <a:pPr marL="2104390" algn="just">
              <a:spcBef>
                <a:spcPts val="685"/>
              </a:spcBef>
            </a:pPr>
            <a:r>
              <a:rPr b="1" spc="-10" dirty="0">
                <a:latin typeface="Calibri"/>
                <a:cs typeface="Calibri"/>
              </a:rPr>
              <a:t>Converting </a:t>
            </a:r>
            <a:r>
              <a:rPr b="1" dirty="0">
                <a:latin typeface="Calibri"/>
                <a:cs typeface="Calibri"/>
              </a:rPr>
              <a:t>SOP </a:t>
            </a:r>
            <a:r>
              <a:rPr b="1" spc="-5" dirty="0">
                <a:latin typeface="Calibri"/>
                <a:cs typeface="Calibri"/>
              </a:rPr>
              <a:t>Expressions </a:t>
            </a:r>
            <a:r>
              <a:rPr b="1" spc="-10" dirty="0">
                <a:latin typeface="Calibri"/>
                <a:cs typeface="Calibri"/>
              </a:rPr>
              <a:t>to </a:t>
            </a:r>
            <a:r>
              <a:rPr b="1" spc="-25" dirty="0">
                <a:latin typeface="Calibri"/>
                <a:cs typeface="Calibri"/>
              </a:rPr>
              <a:t>Truth </a:t>
            </a:r>
            <a:r>
              <a:rPr b="1" spc="-30" dirty="0">
                <a:latin typeface="Calibri"/>
                <a:cs typeface="Calibri"/>
              </a:rPr>
              <a:t>Table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Format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1" y="1014222"/>
            <a:ext cx="942975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1739" y="1642972"/>
            <a:ext cx="5972556" cy="533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4139" y="2595372"/>
            <a:ext cx="3962400" cy="2485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914" y="308395"/>
            <a:ext cx="5276850" cy="33083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Converting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POS Expressions 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to 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Truth </a:t>
            </a:r>
            <a:r>
              <a:rPr sz="2000" spc="-35" dirty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sz="20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620129" y="6433058"/>
            <a:ext cx="282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250"/>
              </a:spcBef>
            </a:pPr>
            <a:fld id="{81D60167-4931-47E6-BA6A-407CBD079E47}" type="slidenum">
              <a:rPr lang="en-US" smtClean="0"/>
              <a:pPr marL="25400">
                <a:lnSpc>
                  <a:spcPts val="181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9530" y="6445758"/>
            <a:ext cx="231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pc="-5" dirty="0">
                <a:latin typeface="Calibri"/>
                <a:cs typeface="Calibri"/>
              </a:rPr>
              <a:t>24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9924" y="443483"/>
            <a:ext cx="5249032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7030" y="915646"/>
            <a:ext cx="942975" cy="152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452" y="1350851"/>
            <a:ext cx="5858709" cy="3956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2451" y="1979676"/>
            <a:ext cx="2686812" cy="29047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2284" y="2414785"/>
            <a:ext cx="1258434" cy="1010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1" y="3743685"/>
            <a:ext cx="1818905" cy="952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1499" y="5159884"/>
            <a:ext cx="3009524" cy="495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8308" y="6023646"/>
            <a:ext cx="5857121" cy="5337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8CC1D6F-B9A0-47CE-8C50-76227EAAC132}"/>
              </a:ext>
            </a:extLst>
          </p:cNvPr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998DD27-F7AF-4214-BE73-8B1FC103E4BE}"/>
              </a:ext>
            </a:extLst>
          </p:cNvPr>
          <p:cNvSpPr txBox="1">
            <a:spLocks/>
          </p:cNvSpPr>
          <p:nvPr/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/>
              <a:t>Textbooks: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020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7696" y="611758"/>
            <a:ext cx="5667222" cy="52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362" y="1352422"/>
            <a:ext cx="4028605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472" y="2239467"/>
            <a:ext cx="5457825" cy="228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8897" y="2745024"/>
            <a:ext cx="4667250" cy="561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8617" y="3507159"/>
            <a:ext cx="5325597" cy="524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087" y="4250482"/>
            <a:ext cx="4458075" cy="5245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317" y="4973293"/>
            <a:ext cx="4456583" cy="2290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1512" y="5476906"/>
            <a:ext cx="7287733" cy="1114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39505" y="4091241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0" y="0"/>
                </a:moveTo>
                <a:lnTo>
                  <a:pt x="358901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10191" y="4106036"/>
            <a:ext cx="940435" cy="212090"/>
          </a:xfrm>
          <a:custGeom>
            <a:avLst/>
            <a:gdLst/>
            <a:ahLst/>
            <a:cxnLst/>
            <a:rect l="l" t="t" r="r" b="b"/>
            <a:pathLst>
              <a:path w="940434" h="212089">
                <a:moveTo>
                  <a:pt x="872616" y="0"/>
                </a:moveTo>
                <a:lnTo>
                  <a:pt x="869568" y="8636"/>
                </a:lnTo>
                <a:lnTo>
                  <a:pt x="881854" y="13946"/>
                </a:lnTo>
                <a:lnTo>
                  <a:pt x="892413" y="21304"/>
                </a:lnTo>
                <a:lnTo>
                  <a:pt x="913804" y="55429"/>
                </a:lnTo>
                <a:lnTo>
                  <a:pt x="920876" y="104775"/>
                </a:lnTo>
                <a:lnTo>
                  <a:pt x="920091" y="123443"/>
                </a:lnTo>
                <a:lnTo>
                  <a:pt x="908303" y="169163"/>
                </a:lnTo>
                <a:lnTo>
                  <a:pt x="881997" y="197738"/>
                </a:lnTo>
                <a:lnTo>
                  <a:pt x="869950" y="203073"/>
                </a:lnTo>
                <a:lnTo>
                  <a:pt x="872616" y="211708"/>
                </a:lnTo>
                <a:lnTo>
                  <a:pt x="913086" y="187706"/>
                </a:lnTo>
                <a:lnTo>
                  <a:pt x="935815" y="143335"/>
                </a:lnTo>
                <a:lnTo>
                  <a:pt x="940180" y="105918"/>
                </a:lnTo>
                <a:lnTo>
                  <a:pt x="939085" y="86483"/>
                </a:lnTo>
                <a:lnTo>
                  <a:pt x="922654" y="37083"/>
                </a:lnTo>
                <a:lnTo>
                  <a:pt x="887972" y="5526"/>
                </a:lnTo>
                <a:lnTo>
                  <a:pt x="872616" y="0"/>
                </a:lnTo>
                <a:close/>
              </a:path>
              <a:path w="940434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8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85913" y="3157047"/>
            <a:ext cx="4672330" cy="112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***Applying </a:t>
            </a:r>
            <a:r>
              <a:rPr sz="1800" dirty="0">
                <a:latin typeface="Rockwell"/>
                <a:cs typeface="Rockwell"/>
              </a:rPr>
              <a:t>rules </a:t>
            </a:r>
            <a:r>
              <a:rPr sz="1800" spc="-5" dirty="0">
                <a:latin typeface="Rockwell"/>
                <a:cs typeface="Rockwell"/>
              </a:rPr>
              <a:t>of Boolean </a:t>
            </a:r>
            <a:r>
              <a:rPr sz="1800" spc="-20" dirty="0">
                <a:latin typeface="Rockwell"/>
                <a:cs typeface="Rockwell"/>
              </a:rPr>
              <a:t>algebra</a:t>
            </a:r>
            <a:r>
              <a:rPr sz="1800" spc="-7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and</a:t>
            </a:r>
            <a:endParaRPr sz="1800" dirty="0">
              <a:latin typeface="Rockwell"/>
              <a:cs typeface="Rockwel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Rockwell"/>
                <a:cs typeface="Rockwell"/>
              </a:rPr>
              <a:t>DeMorgan’s </a:t>
            </a:r>
            <a:r>
              <a:rPr sz="1800" spc="-15" dirty="0">
                <a:latin typeface="Rockwell"/>
                <a:cs typeface="Rockwell"/>
              </a:rPr>
              <a:t>Theorem </a:t>
            </a:r>
            <a:r>
              <a:rPr sz="1800" spc="-20" dirty="0">
                <a:latin typeface="Rockwell"/>
                <a:cs typeface="Rockwell"/>
              </a:rPr>
              <a:t>show</a:t>
            </a:r>
            <a:r>
              <a:rPr sz="1800" spc="-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that</a:t>
            </a:r>
          </a:p>
          <a:p>
            <a:pPr marL="172720" algn="ctr">
              <a:lnSpc>
                <a:spcPct val="100000"/>
              </a:lnSpc>
              <a:spcBef>
                <a:spcPts val="10"/>
              </a:spcBef>
              <a:tabLst>
                <a:tab pos="3112135" algn="l"/>
              </a:tabLst>
            </a:pPr>
            <a:r>
              <a:rPr sz="1800" dirty="0">
                <a:latin typeface="Rockwell"/>
                <a:cs typeface="Rockwell"/>
              </a:rPr>
              <a:t>i) </a:t>
            </a:r>
            <a:r>
              <a:rPr sz="1800" spc="-5" dirty="0">
                <a:latin typeface="Rockwell"/>
                <a:cs typeface="Rockwell"/>
              </a:rPr>
              <a:t>MN</a:t>
            </a:r>
            <a:r>
              <a:rPr sz="1800" spc="-5" dirty="0">
                <a:latin typeface="Cambria Math"/>
                <a:cs typeface="Cambria Math"/>
              </a:rPr>
              <a:t>+𝐌𝐎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20" dirty="0">
                <a:latin typeface="Cambria Math"/>
                <a:cs typeface="Cambria Math"/>
              </a:rPr>
              <a:t>𝐌𝐍</a:t>
            </a:r>
            <a:r>
              <a:rPr sz="2700" spc="-480" baseline="10802" dirty="0">
                <a:latin typeface="Cambria Math"/>
                <a:cs typeface="Cambria Math"/>
              </a:rPr>
              <a:t>ഥ</a:t>
            </a:r>
            <a:r>
              <a:rPr sz="1800" spc="-320" dirty="0">
                <a:latin typeface="Cambria Math"/>
                <a:cs typeface="Cambria Math"/>
              </a:rPr>
              <a:t>𝐎          </a:t>
            </a:r>
            <a:r>
              <a:rPr sz="1800" spc="-5" dirty="0">
                <a:latin typeface="Cambria Math"/>
                <a:cs typeface="Cambria Math"/>
              </a:rPr>
              <a:t>𝐌𝐍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𝐎	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</a:t>
            </a:r>
          </a:p>
          <a:p>
            <a:pPr marL="203835" algn="ctr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ii) </a:t>
            </a:r>
            <a:r>
              <a:rPr sz="1800" spc="-535" dirty="0">
                <a:latin typeface="Cambria Math"/>
                <a:cs typeface="Cambria Math"/>
              </a:rPr>
              <a:t>𝐀</a:t>
            </a:r>
            <a:r>
              <a:rPr sz="2700" spc="-802" baseline="10802" dirty="0">
                <a:latin typeface="Cambria Math"/>
                <a:cs typeface="Cambria Math"/>
              </a:rPr>
              <a:t>ഥ</a:t>
            </a:r>
            <a:r>
              <a:rPr sz="1800" spc="-535" dirty="0">
                <a:latin typeface="Cambria Math"/>
                <a:cs typeface="Cambria Math"/>
              </a:rPr>
              <a:t>𝐁𝐂</a:t>
            </a:r>
            <a:r>
              <a:rPr sz="2700" spc="-802" baseline="10802" dirty="0">
                <a:latin typeface="Cambria Math"/>
                <a:cs typeface="Cambria Math"/>
              </a:rPr>
              <a:t>ത</a:t>
            </a:r>
            <a:r>
              <a:rPr sz="2700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20" dirty="0">
                <a:latin typeface="Cambria Math"/>
                <a:cs typeface="Cambria Math"/>
              </a:rPr>
              <a:t>𝐀</a:t>
            </a:r>
            <a:r>
              <a:rPr sz="2700" spc="-480" baseline="10802" dirty="0">
                <a:latin typeface="Cambria Math"/>
                <a:cs typeface="Cambria Math"/>
              </a:rPr>
              <a:t>ഥ</a:t>
            </a:r>
            <a:r>
              <a:rPr sz="1800" spc="-320" dirty="0">
                <a:latin typeface="Cambria Math"/>
                <a:cs typeface="Cambria Math"/>
              </a:rPr>
              <a:t>𝐁𝐂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350" dirty="0">
                <a:latin typeface="Cambria Math"/>
                <a:cs typeface="Cambria Math"/>
              </a:rPr>
              <a:t>𝐀𝐁𝐂</a:t>
            </a:r>
            <a:r>
              <a:rPr sz="2700" spc="-525" baseline="10802" dirty="0">
                <a:latin typeface="Cambria Math"/>
                <a:cs typeface="Cambria Math"/>
              </a:rPr>
              <a:t>ത </a:t>
            </a:r>
            <a:r>
              <a:rPr sz="1800" dirty="0">
                <a:latin typeface="Cambria Math"/>
                <a:cs typeface="Cambria Math"/>
              </a:rPr>
              <a:t>+ 𝐀𝐁𝐂 =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A48E-69F5-4C19-916D-873D78B8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CE6C-DA3A-43F3-BF81-84BF5188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marR="5080">
              <a:lnSpc>
                <a:spcPct val="101699"/>
              </a:lnSpc>
              <a:spcBef>
                <a:spcPts val="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cs typeface="Calibri"/>
              </a:rPr>
              <a:t>Although we can implement </a:t>
            </a:r>
            <a:r>
              <a:rPr lang="en-US" b="1" spc="-5" dirty="0">
                <a:cs typeface="Calibri"/>
              </a:rPr>
              <a:t>any circuit </a:t>
            </a:r>
            <a:r>
              <a:rPr lang="en-US" spc="-5" dirty="0">
                <a:cs typeface="Calibri"/>
              </a:rPr>
              <a:t>with </a:t>
            </a:r>
            <a:r>
              <a:rPr lang="en-US" b="1" spc="-5" dirty="0">
                <a:cs typeface="Calibri"/>
              </a:rPr>
              <a:t>AND/OR/NOT</a:t>
            </a:r>
            <a:r>
              <a:rPr lang="en-US" spc="-5" dirty="0">
                <a:cs typeface="Calibri"/>
              </a:rPr>
              <a:t>, we can </a:t>
            </a:r>
            <a:r>
              <a:rPr lang="en-US" dirty="0">
                <a:cs typeface="Calibri"/>
              </a:rPr>
              <a:t>also </a:t>
            </a:r>
            <a:r>
              <a:rPr lang="en-US" spc="-5" dirty="0">
                <a:cs typeface="Calibri"/>
              </a:rPr>
              <a:t>implement </a:t>
            </a:r>
            <a:r>
              <a:rPr lang="en-US" b="1" spc="-5" dirty="0">
                <a:cs typeface="Calibri"/>
              </a:rPr>
              <a:t>any  circuit </a:t>
            </a:r>
            <a:r>
              <a:rPr lang="en-US" spc="-5" dirty="0">
                <a:cs typeface="Calibri"/>
              </a:rPr>
              <a:t>with </a:t>
            </a:r>
            <a:r>
              <a:rPr lang="en-US" b="1" spc="-5" dirty="0">
                <a:cs typeface="Calibri"/>
              </a:rPr>
              <a:t>only </a:t>
            </a:r>
            <a:r>
              <a:rPr lang="en-US" b="1" dirty="0">
                <a:cs typeface="Calibri"/>
              </a:rPr>
              <a:t>NAND </a:t>
            </a:r>
            <a:r>
              <a:rPr lang="en-US" spc="-5" dirty="0">
                <a:cs typeface="Calibri"/>
              </a:rPr>
              <a:t>or </a:t>
            </a:r>
            <a:r>
              <a:rPr lang="en-US" b="1" dirty="0">
                <a:cs typeface="Calibri"/>
              </a:rPr>
              <a:t>NOR</a:t>
            </a:r>
            <a:r>
              <a:rPr lang="en-US" b="1" spc="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gates.</a:t>
            </a:r>
            <a:endParaRPr lang="en-US" dirty="0">
              <a:cs typeface="Calibri"/>
            </a:endParaRPr>
          </a:p>
          <a:p>
            <a:pPr marL="240665" marR="762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dirty="0">
                <a:cs typeface="Calibri"/>
              </a:rPr>
              <a:t>We </a:t>
            </a:r>
            <a:r>
              <a:rPr lang="en-US" spc="-5" dirty="0">
                <a:cs typeface="Calibri"/>
              </a:rPr>
              <a:t>might want </a:t>
            </a:r>
            <a:r>
              <a:rPr lang="en-US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do this because of technology considerations, that </a:t>
            </a:r>
            <a:r>
              <a:rPr lang="en-US" dirty="0">
                <a:cs typeface="Calibri"/>
              </a:rPr>
              <a:t>is, </a:t>
            </a:r>
            <a:r>
              <a:rPr lang="en-US" spc="-5" dirty="0">
                <a:cs typeface="Calibri"/>
              </a:rPr>
              <a:t>these gates might </a:t>
            </a:r>
            <a:r>
              <a:rPr lang="en-US" dirty="0">
                <a:cs typeface="Calibri"/>
              </a:rPr>
              <a:t>be  cheaper to </a:t>
            </a:r>
            <a:r>
              <a:rPr lang="en-US" spc="-5" dirty="0">
                <a:cs typeface="Calibri"/>
              </a:rPr>
              <a:t>implement </a:t>
            </a:r>
            <a:r>
              <a:rPr lang="en-US" dirty="0">
                <a:cs typeface="Calibri"/>
              </a:rPr>
              <a:t>in </a:t>
            </a:r>
            <a:r>
              <a:rPr lang="en-US" spc="-5" dirty="0">
                <a:cs typeface="Calibri"/>
              </a:rPr>
              <a:t>silicon or </a:t>
            </a:r>
            <a:r>
              <a:rPr lang="en-US" dirty="0">
                <a:cs typeface="Calibri"/>
              </a:rPr>
              <a:t>they </a:t>
            </a:r>
            <a:r>
              <a:rPr lang="en-US" spc="-5" dirty="0">
                <a:cs typeface="Calibri"/>
              </a:rPr>
              <a:t>might </a:t>
            </a:r>
            <a:r>
              <a:rPr lang="en-US" dirty="0">
                <a:cs typeface="Calibri"/>
              </a:rPr>
              <a:t>be the only type </a:t>
            </a:r>
            <a:r>
              <a:rPr lang="en-US" spc="-5" dirty="0">
                <a:cs typeface="Calibri"/>
              </a:rPr>
              <a:t>of gates we </a:t>
            </a:r>
            <a:r>
              <a:rPr lang="en-US" dirty="0">
                <a:cs typeface="Calibri"/>
              </a:rPr>
              <a:t>have</a:t>
            </a:r>
            <a:r>
              <a:rPr lang="en-US" spc="-4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available.</a:t>
            </a:r>
            <a:endParaRPr lang="en-US" dirty="0">
              <a:cs typeface="Calibri"/>
            </a:endParaRPr>
          </a:p>
          <a:p>
            <a:pPr marL="240665" marR="6350">
              <a:lnSpc>
                <a:spcPct val="101699"/>
              </a:lnSpc>
              <a:spcBef>
                <a:spcPts val="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spc="-5" dirty="0">
                <a:cs typeface="Calibri"/>
              </a:rPr>
              <a:t>Since we can always use </a:t>
            </a:r>
            <a:r>
              <a:rPr lang="en-US" dirty="0">
                <a:cs typeface="Calibri"/>
              </a:rPr>
              <a:t>only </a:t>
            </a:r>
            <a:r>
              <a:rPr lang="en-US" spc="-5" dirty="0">
                <a:cs typeface="Calibri"/>
              </a:rPr>
              <a:t>NAND or NOR gates, these gates </a:t>
            </a:r>
            <a:r>
              <a:rPr lang="en-US" dirty="0">
                <a:cs typeface="Calibri"/>
              </a:rPr>
              <a:t>are </a:t>
            </a:r>
            <a:r>
              <a:rPr lang="en-US" spc="-5" dirty="0">
                <a:cs typeface="Calibri"/>
              </a:rPr>
              <a:t>sometimes called </a:t>
            </a:r>
            <a:r>
              <a:rPr lang="en-US" b="1" spc="-5" dirty="0">
                <a:cs typeface="Calibri"/>
              </a:rPr>
              <a:t>universal  gates</a:t>
            </a:r>
            <a:r>
              <a:rPr lang="en-US" spc="-5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240665" marR="6985">
              <a:lnSpc>
                <a:spcPct val="102499"/>
              </a:lnSpc>
              <a:spcBef>
                <a:spcPts val="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US" dirty="0">
                <a:cs typeface="Calibri"/>
              </a:rPr>
              <a:t>The </a:t>
            </a:r>
            <a:r>
              <a:rPr lang="en-US" spc="-5" dirty="0">
                <a:cs typeface="Calibri"/>
              </a:rPr>
              <a:t>“trick” (if </a:t>
            </a:r>
            <a:r>
              <a:rPr lang="en-US" dirty="0">
                <a:cs typeface="Calibri"/>
              </a:rPr>
              <a:t>you </a:t>
            </a:r>
            <a:r>
              <a:rPr lang="en-US" spc="-5" dirty="0">
                <a:cs typeface="Calibri"/>
              </a:rPr>
              <a:t>want </a:t>
            </a:r>
            <a:r>
              <a:rPr lang="en-US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call </a:t>
            </a:r>
            <a:r>
              <a:rPr lang="en-US" spc="-10" dirty="0">
                <a:cs typeface="Calibri"/>
              </a:rPr>
              <a:t>it </a:t>
            </a:r>
            <a:r>
              <a:rPr lang="en-US" spc="-5" dirty="0">
                <a:cs typeface="Calibri"/>
              </a:rPr>
              <a:t>that) </a:t>
            </a:r>
            <a:r>
              <a:rPr lang="en-US" dirty="0">
                <a:cs typeface="Calibri"/>
              </a:rPr>
              <a:t>is to </a:t>
            </a:r>
            <a:r>
              <a:rPr lang="en-US" spc="-5" dirty="0">
                <a:cs typeface="Calibri"/>
              </a:rPr>
              <a:t>see that we </a:t>
            </a:r>
            <a:r>
              <a:rPr lang="en-US" spc="-10" dirty="0">
                <a:cs typeface="Calibri"/>
              </a:rPr>
              <a:t>can </a:t>
            </a:r>
            <a:r>
              <a:rPr lang="en-US" dirty="0">
                <a:cs typeface="Calibri"/>
              </a:rPr>
              <a:t>implement </a:t>
            </a:r>
            <a:r>
              <a:rPr lang="en-US" spc="-5" dirty="0">
                <a:cs typeface="Calibri"/>
              </a:rPr>
              <a:t>the three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gates  (AND, OR, NOT) </a:t>
            </a:r>
            <a:r>
              <a:rPr lang="en-US" dirty="0">
                <a:cs typeface="Calibri"/>
              </a:rPr>
              <a:t>in </a:t>
            </a:r>
            <a:r>
              <a:rPr lang="en-US" spc="-5" dirty="0">
                <a:cs typeface="Calibri"/>
              </a:rPr>
              <a:t>terms of NAND or NOR</a:t>
            </a:r>
            <a:r>
              <a:rPr lang="en-US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gates.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A57C-D3E4-43BA-98ED-13BD0AC1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1" y="215207"/>
            <a:ext cx="8970818" cy="931660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Property of NAND and 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BAD6-430B-42A5-9EE6-EF920B60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46"/>
            <a:ext cx="10515600" cy="4641677"/>
          </a:xfrm>
        </p:spPr>
        <p:txBody>
          <a:bodyPr/>
          <a:lstStyle/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1)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One NAND gate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inverter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(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NOT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 gate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)</a:t>
            </a:r>
            <a:r>
              <a:rPr lang="en-US" spc="-5" dirty="0">
                <a:cs typeface="Calibri"/>
              </a:rPr>
              <a:t>:</a:t>
            </a:r>
          </a:p>
          <a:p>
            <a:pPr marL="241300">
              <a:lnSpc>
                <a:spcPct val="100000"/>
              </a:lnSpc>
            </a:pPr>
            <a:endParaRPr lang="en-US" spc="-5" dirty="0">
              <a:cs typeface="Calibri"/>
            </a:endParaRPr>
          </a:p>
          <a:p>
            <a:pPr marL="241300">
              <a:lnSpc>
                <a:spcPct val="100000"/>
              </a:lnSpc>
            </a:pPr>
            <a:endParaRPr lang="en-US" spc="-5" dirty="0"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2)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Two NAND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lang="en-US" b="1" u="sng" spc="-2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</a:p>
          <a:p>
            <a:pPr marL="241300">
              <a:lnSpc>
                <a:spcPct val="100000"/>
              </a:lnSpc>
            </a:pPr>
            <a:endParaRPr lang="en-US" b="1" u="sng" spc="-5" dirty="0">
              <a:uFill>
                <a:solidFill>
                  <a:srgbClr val="000000"/>
                </a:solidFill>
              </a:uFill>
              <a:cs typeface="Calibri"/>
            </a:endParaRPr>
          </a:p>
          <a:p>
            <a:pPr marL="241300">
              <a:lnSpc>
                <a:spcPct val="100000"/>
              </a:lnSpc>
            </a:pPr>
            <a:endParaRPr lang="en-US" b="1" u="sng" spc="-5" dirty="0">
              <a:uFill>
                <a:solidFill>
                  <a:srgbClr val="000000"/>
                </a:solidFill>
              </a:uFill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dirty="0">
                <a:cs typeface="Calibri"/>
              </a:rPr>
              <a:t>)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Three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NAND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gates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OR</a:t>
            </a:r>
            <a:r>
              <a:rPr lang="en-US" b="1" u="sng" spc="-8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D3223F-C5E2-484E-A978-0811CC9E0867}"/>
              </a:ext>
            </a:extLst>
          </p:cNvPr>
          <p:cNvSpPr/>
          <p:nvPr/>
        </p:nvSpPr>
        <p:spPr>
          <a:xfrm>
            <a:off x="784041" y="970005"/>
            <a:ext cx="402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cs typeface="Calibri"/>
              </a:rPr>
              <a:t>The NAND </a:t>
            </a:r>
            <a:r>
              <a:rPr lang="en-US" b="1" dirty="0">
                <a:cs typeface="Calibri"/>
              </a:rPr>
              <a:t>gate </a:t>
            </a:r>
            <a:r>
              <a:rPr lang="en-US" b="1" spc="-10" dirty="0">
                <a:cs typeface="Calibri"/>
              </a:rPr>
              <a:t>as </a:t>
            </a:r>
            <a:r>
              <a:rPr lang="en-US" b="1" dirty="0">
                <a:cs typeface="Calibri"/>
              </a:rPr>
              <a:t>a </a:t>
            </a:r>
            <a:r>
              <a:rPr lang="en-US" b="1" spc="-5" dirty="0">
                <a:cs typeface="Calibri"/>
              </a:rPr>
              <a:t>Universal logic</a:t>
            </a:r>
            <a:r>
              <a:rPr lang="en-US" b="1" spc="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gate:</a:t>
            </a:r>
            <a:endParaRPr lang="en-US" dirty="0">
              <a:cs typeface="Calibri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7C41EFB-CDD3-4AAF-87CF-635911A3C0FC}"/>
              </a:ext>
            </a:extLst>
          </p:cNvPr>
          <p:cNvSpPr/>
          <p:nvPr/>
        </p:nvSpPr>
        <p:spPr>
          <a:xfrm>
            <a:off x="1706881" y="2047013"/>
            <a:ext cx="4577541" cy="96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9EC961B-3283-41BE-810A-B4BCA7B41832}"/>
              </a:ext>
            </a:extLst>
          </p:cNvPr>
          <p:cNvSpPr/>
          <p:nvPr/>
        </p:nvSpPr>
        <p:spPr>
          <a:xfrm>
            <a:off x="6838761" y="2479863"/>
            <a:ext cx="1320233" cy="225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D74BF570-F1D4-443D-BE45-DB76D5C65C57}"/>
              </a:ext>
            </a:extLst>
          </p:cNvPr>
          <p:cNvSpPr/>
          <p:nvPr/>
        </p:nvSpPr>
        <p:spPr>
          <a:xfrm>
            <a:off x="1547380" y="3806420"/>
            <a:ext cx="6017041" cy="969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C84DABC2-104D-4DFC-B22B-09CE06B59B05}"/>
              </a:ext>
            </a:extLst>
          </p:cNvPr>
          <p:cNvSpPr/>
          <p:nvPr/>
        </p:nvSpPr>
        <p:spPr>
          <a:xfrm>
            <a:off x="1793402" y="5438256"/>
            <a:ext cx="5705475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51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89B-8D5E-493E-A6A2-C48CEF70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8" y="497840"/>
            <a:ext cx="8837815" cy="632402"/>
          </a:xfrm>
        </p:spPr>
        <p:txBody>
          <a:bodyPr>
            <a:normAutofit fontScale="90000"/>
          </a:bodyPr>
          <a:lstStyle/>
          <a:p>
            <a:r>
              <a:rPr lang="en-US" b="1" spc="-5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NOR </a:t>
            </a:r>
            <a:r>
              <a:rPr lang="en-US" b="1" spc="-5" dirty="0">
                <a:latin typeface="Calibri"/>
                <a:cs typeface="Calibri"/>
              </a:rPr>
              <a:t>gate </a:t>
            </a:r>
            <a:r>
              <a:rPr lang="en-US" b="1" dirty="0">
                <a:latin typeface="Calibri"/>
                <a:cs typeface="Calibri"/>
              </a:rPr>
              <a:t>as a </a:t>
            </a:r>
            <a:r>
              <a:rPr lang="en-US" b="1" spc="-5" dirty="0">
                <a:latin typeface="Calibri"/>
                <a:cs typeface="Calibri"/>
              </a:rPr>
              <a:t>Universal logic</a:t>
            </a:r>
            <a:r>
              <a:rPr lang="en-US" b="1" spc="-10" dirty="0">
                <a:latin typeface="Calibri"/>
                <a:cs typeface="Calibri"/>
              </a:rPr>
              <a:t> </a:t>
            </a:r>
            <a:r>
              <a:rPr lang="en-US" b="1" spc="-5" dirty="0">
                <a:latin typeface="Calibri"/>
                <a:cs typeface="Calibri"/>
              </a:rPr>
              <a:t>gate: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B79-4692-46C7-8850-6019AA5C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8" y="944475"/>
            <a:ext cx="11082250" cy="5256819"/>
          </a:xfrm>
        </p:spPr>
        <p:txBody>
          <a:bodyPr/>
          <a:lstStyle/>
          <a:p>
            <a:r>
              <a:rPr lang="en-US" dirty="0">
                <a:cs typeface="Calibri"/>
              </a:rPr>
              <a:t>1)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One NOR gate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cs typeface="Calibri"/>
              </a:rPr>
              <a:t>an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inverter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(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NOT</a:t>
            </a:r>
            <a:r>
              <a:rPr lang="en-US" b="1" u="sng" spc="2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)</a:t>
            </a:r>
            <a:r>
              <a:rPr lang="en-US" spc="-5" dirty="0">
                <a:cs typeface="Calibri"/>
              </a:rPr>
              <a:t>:</a:t>
            </a:r>
          </a:p>
          <a:p>
            <a:endParaRPr lang="en-US" spc="-5" dirty="0">
              <a:cs typeface="Calibri"/>
            </a:endParaRPr>
          </a:p>
          <a:p>
            <a:endParaRPr lang="en-US" spc="-5" dirty="0">
              <a:cs typeface="Calibri"/>
            </a:endParaRPr>
          </a:p>
          <a:p>
            <a:r>
              <a:rPr lang="en-US" dirty="0">
                <a:cs typeface="Calibri"/>
              </a:rPr>
              <a:t>2)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Two NOR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cs typeface="Calibri"/>
              </a:rPr>
              <a:t>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OR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 gate</a:t>
            </a:r>
            <a:r>
              <a:rPr lang="en-US" spc="-5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alibri"/>
              </a:rPr>
              <a:t>3)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Three </a:t>
            </a:r>
            <a:r>
              <a:rPr lang="en-US" u="sng" spc="-5" dirty="0">
                <a:uFill>
                  <a:solidFill>
                    <a:srgbClr val="000000"/>
                  </a:solidFill>
                </a:uFill>
                <a:cs typeface="Calibri"/>
              </a:rPr>
              <a:t>NOR gates used </a:t>
            </a:r>
            <a:r>
              <a:rPr lang="en-US" u="sng" dirty="0">
                <a:uFill>
                  <a:solidFill>
                    <a:srgbClr val="000000"/>
                  </a:solidFill>
                </a:uFill>
                <a:cs typeface="Calibri"/>
              </a:rPr>
              <a:t>as an </a:t>
            </a:r>
            <a:r>
              <a:rPr lang="en-US" b="1" u="sng" dirty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lang="en-US" b="1" u="sng" spc="-5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US" b="1" u="sng" spc="-5" dirty="0">
                <a:uFill>
                  <a:solidFill>
                    <a:srgbClr val="000000"/>
                  </a:solidFill>
                </a:uFill>
                <a:cs typeface="Calibri"/>
              </a:rPr>
              <a:t>gate</a:t>
            </a:r>
            <a:r>
              <a:rPr lang="en-US" spc="-5" dirty="0">
                <a:cs typeface="Calibri"/>
              </a:rPr>
              <a:t>: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2EFC2A1-97C1-4C7B-B89C-B85A07AC287E}"/>
              </a:ext>
            </a:extLst>
          </p:cNvPr>
          <p:cNvSpPr/>
          <p:nvPr/>
        </p:nvSpPr>
        <p:spPr>
          <a:xfrm>
            <a:off x="1190624" y="1375463"/>
            <a:ext cx="6739717" cy="1085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1759006-5C17-4D06-8728-9C852C186C05}"/>
              </a:ext>
            </a:extLst>
          </p:cNvPr>
          <p:cNvSpPr/>
          <p:nvPr/>
        </p:nvSpPr>
        <p:spPr>
          <a:xfrm>
            <a:off x="1190624" y="3118340"/>
            <a:ext cx="6390583" cy="838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DBA3997-F051-41CB-A064-403414C69D25}"/>
              </a:ext>
            </a:extLst>
          </p:cNvPr>
          <p:cNvSpPr/>
          <p:nvPr/>
        </p:nvSpPr>
        <p:spPr>
          <a:xfrm>
            <a:off x="1123950" y="4700015"/>
            <a:ext cx="7421534" cy="1501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17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335-3E2F-44F2-881A-6245060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Construction of Logic circuits Using Universal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71FD-57ED-4250-847F-670F1576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1300" algn="l"/>
              </a:tabLst>
            </a:pPr>
            <a:r>
              <a:rPr lang="en-US" spc="-5" dirty="0">
                <a:cs typeface="Calibri"/>
              </a:rPr>
              <a:t>First construct </a:t>
            </a:r>
            <a:r>
              <a:rPr lang="en-US" dirty="0">
                <a:cs typeface="Calibri"/>
              </a:rPr>
              <a:t>the logic </a:t>
            </a:r>
            <a:r>
              <a:rPr lang="en-US" spc="-5" dirty="0">
                <a:cs typeface="Calibri"/>
              </a:rPr>
              <a:t>expression using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gates </a:t>
            </a:r>
            <a:r>
              <a:rPr lang="en-US" dirty="0">
                <a:cs typeface="Calibri"/>
              </a:rPr>
              <a:t>(</a:t>
            </a:r>
            <a:r>
              <a:rPr lang="en-US" spc="-5" dirty="0">
                <a:cs typeface="Calibri"/>
              </a:rPr>
              <a:t> AND/OR/NOT),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dirty="0">
                <a:cs typeface="Calibri"/>
              </a:rPr>
              <a:t>Replace </a:t>
            </a:r>
            <a:r>
              <a:rPr lang="en-US" spc="-5" dirty="0">
                <a:cs typeface="Calibri"/>
              </a:rPr>
              <a:t>each </a:t>
            </a:r>
            <a:r>
              <a:rPr lang="en-US" dirty="0">
                <a:cs typeface="Calibri"/>
              </a:rPr>
              <a:t>basic </a:t>
            </a:r>
            <a:r>
              <a:rPr lang="en-US" spc="-5" dirty="0">
                <a:cs typeface="Calibri"/>
              </a:rPr>
              <a:t>gate with </a:t>
            </a:r>
            <a:r>
              <a:rPr lang="en-US" dirty="0">
                <a:cs typeface="Calibri"/>
              </a:rPr>
              <a:t>its </a:t>
            </a:r>
            <a:r>
              <a:rPr lang="en-US" spc="-5" dirty="0">
                <a:cs typeface="Calibri"/>
              </a:rPr>
              <a:t>equivalent universal </a:t>
            </a:r>
            <a:r>
              <a:rPr lang="en-US" dirty="0">
                <a:cs typeface="Calibri"/>
              </a:rPr>
              <a:t>gate</a:t>
            </a:r>
            <a:r>
              <a:rPr lang="en-US" spc="1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implementation,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spc="-5" dirty="0">
                <a:cs typeface="Calibri"/>
              </a:rPr>
              <a:t>Cancel two consecutive NOT gates (according to Boolean</a:t>
            </a:r>
            <a:r>
              <a:rPr lang="en-US" spc="6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algebra),</a:t>
            </a:r>
            <a:endParaRPr lang="en-US" dirty="0"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41300" algn="l"/>
              </a:tabLst>
            </a:pPr>
            <a:r>
              <a:rPr lang="en-US" dirty="0">
                <a:cs typeface="Calibri"/>
              </a:rPr>
              <a:t>Redraw </a:t>
            </a:r>
            <a:r>
              <a:rPr lang="en-US" spc="-5" dirty="0">
                <a:cs typeface="Calibri"/>
              </a:rPr>
              <a:t>the </a:t>
            </a:r>
            <a:r>
              <a:rPr lang="en-US" dirty="0">
                <a:cs typeface="Calibri"/>
              </a:rPr>
              <a:t>final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5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AFBB-E535-43F4-A135-562D25A3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409"/>
            <a:ext cx="10515600" cy="1325563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n-US" sz="3100" b="1" spc="-5" dirty="0">
                <a:latin typeface="Calibri"/>
                <a:cs typeface="Calibri"/>
              </a:rPr>
              <a:t>Example: </a:t>
            </a:r>
            <a:r>
              <a:rPr lang="en-US" sz="2700" spc="-5" dirty="0">
                <a:latin typeface="Calibri"/>
                <a:cs typeface="Calibri"/>
              </a:rPr>
              <a:t>Implement the following expression with (a) NAND gates ONLY, (b) NOR gates</a:t>
            </a:r>
            <a:r>
              <a:rPr lang="en-US" sz="2700" spc="100" dirty="0">
                <a:latin typeface="Calibri"/>
                <a:cs typeface="Calibri"/>
              </a:rPr>
              <a:t> </a:t>
            </a:r>
            <a:r>
              <a:rPr lang="en-US" sz="2700" spc="-5" dirty="0">
                <a:latin typeface="Calibri"/>
                <a:cs typeface="Calibri"/>
              </a:rPr>
              <a:t>ONLY.</a:t>
            </a:r>
            <a:br>
              <a:rPr lang="en-US" sz="2700" dirty="0">
                <a:latin typeface="Calibri"/>
                <a:cs typeface="Calibri"/>
              </a:rPr>
            </a:br>
            <a:r>
              <a:rPr lang="en-US" sz="3100" b="1" spc="-5" dirty="0">
                <a:latin typeface="Calibri"/>
                <a:cs typeface="Calibri"/>
              </a:rPr>
              <a:t>Y=(AB’+C)’D+E</a:t>
            </a:r>
            <a:br>
              <a:rPr lang="en-US" sz="3100" dirty="0">
                <a:latin typeface="Calibri"/>
                <a:cs typeface="Calibri"/>
              </a:rPr>
            </a:br>
            <a:r>
              <a:rPr lang="en-US" sz="3100" b="1" dirty="0">
                <a:latin typeface="Calibri"/>
                <a:cs typeface="Calibri"/>
              </a:rPr>
              <a:t>Solution:</a:t>
            </a:r>
            <a:br>
              <a:rPr lang="en-US" sz="3100" dirty="0">
                <a:latin typeface="Calibri"/>
                <a:cs typeface="Calibri"/>
              </a:rPr>
            </a:br>
            <a:br>
              <a:rPr lang="en-US" sz="2200" dirty="0">
                <a:latin typeface="Times New Roman"/>
                <a:cs typeface="Times New Roman"/>
              </a:rPr>
            </a:br>
            <a:r>
              <a:rPr lang="en-US" sz="2700" b="1" spc="-5" dirty="0">
                <a:latin typeface="Calibri"/>
                <a:cs typeface="Calibri"/>
              </a:rPr>
              <a:t>Implementation using </a:t>
            </a:r>
            <a:r>
              <a:rPr lang="en-US" sz="2700" b="1" dirty="0">
                <a:latin typeface="Calibri"/>
                <a:cs typeface="Calibri"/>
              </a:rPr>
              <a:t>NAND </a:t>
            </a:r>
            <a:r>
              <a:rPr lang="en-US" sz="2700" b="1" spc="-5" dirty="0">
                <a:latin typeface="Calibri"/>
                <a:cs typeface="Calibri"/>
              </a:rPr>
              <a:t>gates</a:t>
            </a:r>
            <a:r>
              <a:rPr lang="en-US" sz="2700" b="1" spc="20" dirty="0">
                <a:latin typeface="Calibri"/>
                <a:cs typeface="Calibri"/>
              </a:rPr>
              <a:t> </a:t>
            </a:r>
            <a:r>
              <a:rPr lang="en-US" sz="2700" b="1" dirty="0">
                <a:latin typeface="Calibri"/>
                <a:cs typeface="Calibri"/>
              </a:rPr>
              <a:t>ONLY:</a:t>
            </a:r>
            <a:br>
              <a:rPr lang="en-US" sz="2700" dirty="0">
                <a:latin typeface="Calibri"/>
                <a:cs typeface="Calibri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700" spc="-5" dirty="0">
                <a:latin typeface="Calibri"/>
                <a:cs typeface="Calibri"/>
              </a:rPr>
              <a:t>Implementation with Basic</a:t>
            </a:r>
            <a:r>
              <a:rPr lang="en-US" sz="2700" dirty="0">
                <a:latin typeface="Calibri"/>
                <a:cs typeface="Calibri"/>
              </a:rPr>
              <a:t> gates: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7DA8F01-B16D-4807-BE5A-A1812EC22BA1}"/>
              </a:ext>
            </a:extLst>
          </p:cNvPr>
          <p:cNvSpPr/>
          <p:nvPr/>
        </p:nvSpPr>
        <p:spPr>
          <a:xfrm>
            <a:off x="1828799" y="3937029"/>
            <a:ext cx="7348451" cy="2280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51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DE7E69C-3CB1-4DB4-99AE-5BBF11E8B8A7}"/>
              </a:ext>
            </a:extLst>
          </p:cNvPr>
          <p:cNvSpPr txBox="1"/>
          <p:nvPr/>
        </p:nvSpPr>
        <p:spPr>
          <a:xfrm>
            <a:off x="616585" y="320756"/>
            <a:ext cx="5479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(ii) </a:t>
            </a:r>
            <a:r>
              <a:rPr sz="1200" dirty="0">
                <a:latin typeface="Calibri"/>
                <a:cs typeface="Calibri"/>
              </a:rPr>
              <a:t>Replace </a:t>
            </a:r>
            <a:r>
              <a:rPr sz="1200" spc="-5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basic </a:t>
            </a:r>
            <a:r>
              <a:rPr sz="1200" spc="-5" dirty="0">
                <a:latin typeface="Calibri"/>
                <a:cs typeface="Calibri"/>
              </a:rPr>
              <a:t>gate with its equivalent NAND gate implementation </a:t>
            </a:r>
            <a:r>
              <a:rPr sz="120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Table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1.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1A2F060-5589-4C71-86D5-5C0FEDCA918B}"/>
              </a:ext>
            </a:extLst>
          </p:cNvPr>
          <p:cNvSpPr/>
          <p:nvPr/>
        </p:nvSpPr>
        <p:spPr>
          <a:xfrm>
            <a:off x="616585" y="765826"/>
            <a:ext cx="8494164" cy="284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967E3CF-75C5-44D3-B236-FC2B7CFC8330}"/>
              </a:ext>
            </a:extLst>
          </p:cNvPr>
          <p:cNvSpPr txBox="1"/>
          <p:nvPr/>
        </p:nvSpPr>
        <p:spPr>
          <a:xfrm>
            <a:off x="616585" y="3636235"/>
            <a:ext cx="5046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(iii) Cancel two consecutive NOT equivalent gates (according to Boolean</a:t>
            </a:r>
            <a:r>
              <a:rPr sz="1200" spc="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algebra).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DDC2CA68-73DF-4820-9BEE-B36D8FB32C58}"/>
              </a:ext>
            </a:extLst>
          </p:cNvPr>
          <p:cNvSpPr/>
          <p:nvPr/>
        </p:nvSpPr>
        <p:spPr>
          <a:xfrm>
            <a:off x="616584" y="3935534"/>
            <a:ext cx="8843299" cy="2415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67842B42-C900-4FB5-931B-75B3537FFA35}"/>
              </a:ext>
            </a:extLst>
          </p:cNvPr>
          <p:cNvSpPr/>
          <p:nvPr/>
        </p:nvSpPr>
        <p:spPr>
          <a:xfrm>
            <a:off x="2772696" y="3844514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35F05F6C-D0B1-4CD8-A59C-77A3FEA5A8B2}"/>
              </a:ext>
            </a:extLst>
          </p:cNvPr>
          <p:cNvSpPr/>
          <p:nvPr/>
        </p:nvSpPr>
        <p:spPr>
          <a:xfrm>
            <a:off x="3692012" y="3870602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286DFB0-7322-4734-802D-B6CDC12EE41F}"/>
              </a:ext>
            </a:extLst>
          </p:cNvPr>
          <p:cNvSpPr/>
          <p:nvPr/>
        </p:nvSpPr>
        <p:spPr>
          <a:xfrm>
            <a:off x="7093973" y="4527856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05D5817-7E43-4054-B362-0EE06E19EE74}"/>
              </a:ext>
            </a:extLst>
          </p:cNvPr>
          <p:cNvSpPr/>
          <p:nvPr/>
        </p:nvSpPr>
        <p:spPr>
          <a:xfrm>
            <a:off x="7860890" y="4527856"/>
            <a:ext cx="344129" cy="51847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999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Cambria Math</vt:lpstr>
      <vt:lpstr>Rockwell</vt:lpstr>
      <vt:lpstr>Symbol</vt:lpstr>
      <vt:lpstr>Times New Roman</vt:lpstr>
      <vt:lpstr>Wingdings</vt:lpstr>
      <vt:lpstr>Office Theme</vt:lpstr>
      <vt:lpstr>Boolean Expressions, Universal Gates and Truth-Tables</vt:lpstr>
      <vt:lpstr>PowerPoint Presentation</vt:lpstr>
      <vt:lpstr>PowerPoint Presentation</vt:lpstr>
      <vt:lpstr>Universal Gates</vt:lpstr>
      <vt:lpstr>Universal Property of NAND and NOR gate</vt:lpstr>
      <vt:lpstr>The NOR gate as a Universal logic gate: </vt:lpstr>
      <vt:lpstr>Steps for Construction of Logic circuits Using Universal Gates</vt:lpstr>
      <vt:lpstr>Example: Implement the following expression with (a) NAND gates ONLY, (b) NOR gates ONLY. Y=(AB’+C)’D+E Solution:  Implementation using NAND gates ONLY:  i) Implementation with Basic gates: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Minterms and Maxterms</vt:lpstr>
      <vt:lpstr>PowerPoint Presentation</vt:lpstr>
      <vt:lpstr>PowerPoint Presentation</vt:lpstr>
      <vt:lpstr>The sum-of-product (SOP) form</vt:lpstr>
      <vt:lpstr>The product of sum (POS) form</vt:lpstr>
      <vt:lpstr>The Standard SOP Form</vt:lpstr>
      <vt:lpstr>The Standard POS Form</vt:lpstr>
      <vt:lpstr>Converting Standard SOP to Standard POS</vt:lpstr>
      <vt:lpstr>BOOLEAN EXPRESSIONS AND TRUTH TABLES</vt:lpstr>
      <vt:lpstr>Converting POS Expressions to Truth Table Format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Expressions, Universal Gates and K-MAP</dc:title>
  <dc:creator>Tawsif Ibne Alam</dc:creator>
  <cp:lastModifiedBy>Tawsif Ibne Alam</cp:lastModifiedBy>
  <cp:revision>12</cp:revision>
  <dcterms:created xsi:type="dcterms:W3CDTF">2020-06-11T06:50:17Z</dcterms:created>
  <dcterms:modified xsi:type="dcterms:W3CDTF">2020-06-11T07:28:35Z</dcterms:modified>
</cp:coreProperties>
</file>