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8"/>
  </p:notesMasterIdLst>
  <p:sldIdLst>
    <p:sldId id="256" r:id="rId5"/>
    <p:sldId id="269" r:id="rId6"/>
    <p:sldId id="270" r:id="rId7"/>
    <p:sldId id="271" r:id="rId8"/>
    <p:sldId id="272" r:id="rId9"/>
    <p:sldId id="273" r:id="rId10"/>
    <p:sldId id="274" r:id="rId11"/>
    <p:sldId id="287" r:id="rId12"/>
    <p:sldId id="275" r:id="rId13"/>
    <p:sldId id="288" r:id="rId14"/>
    <p:sldId id="276" r:id="rId15"/>
    <p:sldId id="277" r:id="rId16"/>
    <p:sldId id="290" r:id="rId17"/>
    <p:sldId id="278" r:id="rId18"/>
    <p:sldId id="279" r:id="rId19"/>
    <p:sldId id="289" r:id="rId20"/>
    <p:sldId id="280" r:id="rId21"/>
    <p:sldId id="281" r:id="rId22"/>
    <p:sldId id="282" r:id="rId23"/>
    <p:sldId id="283" r:id="rId24"/>
    <p:sldId id="284" r:id="rId25"/>
    <p:sldId id="285" r:id="rId26"/>
    <p:sldId id="286"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7A8829-DC9B-4F5F-BD2A-6B3745E20519}" v="2" dt="2020-04-24T18:51:29.900"/>
    <p1510:client id="{5D452CE2-A300-4F76-95D0-2F22D396DB7F}" v="2" dt="2020-10-29T15:04:46.8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08"/>
    <p:restoredTop sz="94249" autoAdjust="0"/>
  </p:normalViewPr>
  <p:slideViewPr>
    <p:cSldViewPr snapToGrid="0" snapToObjects="1">
      <p:cViewPr varScale="1">
        <p:scale>
          <a:sx n="82" d="100"/>
          <a:sy n="82" d="100"/>
        </p:scale>
        <p:origin x="1474"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AN HABIB NILOY" userId="S::20-43875-2@student.aiub.edu::22987442-eb59-4a88-ac62-796c1cabbaa0" providerId="AD" clId="Web-{5D452CE2-A300-4F76-95D0-2F22D396DB7F}"/>
    <pc:docChg chg="modSld">
      <pc:chgData name="AHSAN HABIB NILOY" userId="S::20-43875-2@student.aiub.edu::22987442-eb59-4a88-ac62-796c1cabbaa0" providerId="AD" clId="Web-{5D452CE2-A300-4F76-95D0-2F22D396DB7F}" dt="2020-10-29T15:04:46.763" v="1" actId="1076"/>
      <pc:docMkLst>
        <pc:docMk/>
      </pc:docMkLst>
      <pc:sldChg chg="modSp">
        <pc:chgData name="AHSAN HABIB NILOY" userId="S::20-43875-2@student.aiub.edu::22987442-eb59-4a88-ac62-796c1cabbaa0" providerId="AD" clId="Web-{5D452CE2-A300-4F76-95D0-2F22D396DB7F}" dt="2020-10-29T15:04:46.763" v="1" actId="1076"/>
        <pc:sldMkLst>
          <pc:docMk/>
          <pc:sldMk cId="3541843846" sldId="271"/>
        </pc:sldMkLst>
        <pc:grpChg chg="mod">
          <ac:chgData name="AHSAN HABIB NILOY" userId="S::20-43875-2@student.aiub.edu::22987442-eb59-4a88-ac62-796c1cabbaa0" providerId="AD" clId="Web-{5D452CE2-A300-4F76-95D0-2F22D396DB7F}" dt="2020-10-29T15:04:46.763" v="1" actId="1076"/>
          <ac:grpSpMkLst>
            <pc:docMk/>
            <pc:sldMk cId="3541843846" sldId="271"/>
            <ac:grpSpMk id="2" creationId="{00000000-0000-0000-0000-000000000000}"/>
          </ac:grpSpMkLst>
        </pc:grpChg>
      </pc:sldChg>
    </pc:docChg>
  </pc:docChgLst>
  <pc:docChgLst>
    <pc:chgData name="Dr. Md. Mahbub Chowdhury Mishu" userId="09162e0f-fafd-430e-8e71-18113d49a68e" providerId="ADAL" clId="{267A8829-DC9B-4F5F-BD2A-6B3745E20519}"/>
    <pc:docChg chg="undo custSel addSld delSld modSld">
      <pc:chgData name="Dr. Md. Mahbub Chowdhury Mishu" userId="09162e0f-fafd-430e-8e71-18113d49a68e" providerId="ADAL" clId="{267A8829-DC9B-4F5F-BD2A-6B3745E20519}" dt="2020-04-24T18:51:33.445" v="31" actId="20577"/>
      <pc:docMkLst>
        <pc:docMk/>
      </pc:docMkLst>
      <pc:sldChg chg="modSp">
        <pc:chgData name="Dr. Md. Mahbub Chowdhury Mishu" userId="09162e0f-fafd-430e-8e71-18113d49a68e" providerId="ADAL" clId="{267A8829-DC9B-4F5F-BD2A-6B3745E20519}" dt="2020-04-24T18:51:33.445" v="31" actId="20577"/>
        <pc:sldMkLst>
          <pc:docMk/>
          <pc:sldMk cId="700707328" sldId="256"/>
        </pc:sldMkLst>
        <pc:graphicFrameChg chg="mod modGraphic">
          <ac:chgData name="Dr. Md. Mahbub Chowdhury Mishu" userId="09162e0f-fafd-430e-8e71-18113d49a68e" providerId="ADAL" clId="{267A8829-DC9B-4F5F-BD2A-6B3745E20519}" dt="2020-04-24T18:51:33.445" v="31" actId="20577"/>
          <ac:graphicFrameMkLst>
            <pc:docMk/>
            <pc:sldMk cId="700707328" sldId="256"/>
            <ac:graphicFrameMk id="7" creationId="{29FF08AD-7519-4C4A-8E0D-640DF5BB5E58}"/>
          </ac:graphicFrameMkLst>
        </pc:graphicFrameChg>
      </pc:sldChg>
      <pc:sldChg chg="del">
        <pc:chgData name="Dr. Md. Mahbub Chowdhury Mishu" userId="09162e0f-fafd-430e-8e71-18113d49a68e" providerId="ADAL" clId="{267A8829-DC9B-4F5F-BD2A-6B3745E20519}" dt="2020-04-22T10:57:20.742" v="22" actId="2696"/>
        <pc:sldMkLst>
          <pc:docMk/>
          <pc:sldMk cId="1923382373" sldId="264"/>
        </pc:sldMkLst>
      </pc:sldChg>
      <pc:sldChg chg="del">
        <pc:chgData name="Dr. Md. Mahbub Chowdhury Mishu" userId="09162e0f-fafd-430e-8e71-18113d49a68e" providerId="ADAL" clId="{267A8829-DC9B-4F5F-BD2A-6B3745E20519}" dt="2020-04-22T10:57:19.733" v="21" actId="2696"/>
        <pc:sldMkLst>
          <pc:docMk/>
          <pc:sldMk cId="3224969828" sldId="265"/>
        </pc:sldMkLst>
      </pc:sldChg>
      <pc:sldChg chg="modSp">
        <pc:chgData name="Dr. Md. Mahbub Chowdhury Mishu" userId="09162e0f-fafd-430e-8e71-18113d49a68e" providerId="ADAL" clId="{267A8829-DC9B-4F5F-BD2A-6B3745E20519}" dt="2020-04-22T10:58:08.029" v="25" actId="20577"/>
        <pc:sldMkLst>
          <pc:docMk/>
          <pc:sldMk cId="3908886138" sldId="278"/>
        </pc:sldMkLst>
        <pc:spChg chg="mod">
          <ac:chgData name="Dr. Md. Mahbub Chowdhury Mishu" userId="09162e0f-fafd-430e-8e71-18113d49a68e" providerId="ADAL" clId="{267A8829-DC9B-4F5F-BD2A-6B3745E20519}" dt="2020-04-22T10:58:08.029" v="25" actId="20577"/>
          <ac:spMkLst>
            <pc:docMk/>
            <pc:sldMk cId="3908886138" sldId="278"/>
            <ac:spMk id="3" creationId="{00000000-0000-0000-0000-000000000000}"/>
          </ac:spMkLst>
        </pc:spChg>
        <pc:spChg chg="mod">
          <ac:chgData name="Dr. Md. Mahbub Chowdhury Mishu" userId="09162e0f-fafd-430e-8e71-18113d49a68e" providerId="ADAL" clId="{267A8829-DC9B-4F5F-BD2A-6B3745E20519}" dt="2020-04-22T10:56:19.261" v="0" actId="404"/>
          <ac:spMkLst>
            <pc:docMk/>
            <pc:sldMk cId="3908886138" sldId="278"/>
            <ac:spMk id="14338" creationId="{00000000-0000-0000-0000-000000000000}"/>
          </ac:spMkLst>
        </pc:spChg>
      </pc:sldChg>
      <pc:sldChg chg="add">
        <pc:chgData name="Dr. Md. Mahbub Chowdhury Mishu" userId="09162e0f-fafd-430e-8e71-18113d49a68e" providerId="ADAL" clId="{267A8829-DC9B-4F5F-BD2A-6B3745E20519}" dt="2020-04-22T11:02:13.315" v="26"/>
        <pc:sldMkLst>
          <pc:docMk/>
          <pc:sldMk cId="2920943094" sldId="284"/>
        </pc:sldMkLst>
      </pc:sldChg>
      <pc:sldChg chg="add">
        <pc:chgData name="Dr. Md. Mahbub Chowdhury Mishu" userId="09162e0f-fafd-430e-8e71-18113d49a68e" providerId="ADAL" clId="{267A8829-DC9B-4F5F-BD2A-6B3745E20519}" dt="2020-04-22T11:02:13.315" v="26"/>
        <pc:sldMkLst>
          <pc:docMk/>
          <pc:sldMk cId="1202174067" sldId="285"/>
        </pc:sldMkLst>
      </pc:sldChg>
      <pc:sldChg chg="add">
        <pc:chgData name="Dr. Md. Mahbub Chowdhury Mishu" userId="09162e0f-fafd-430e-8e71-18113d49a68e" providerId="ADAL" clId="{267A8829-DC9B-4F5F-BD2A-6B3745E20519}" dt="2020-04-22T11:02:13.315" v="26"/>
        <pc:sldMkLst>
          <pc:docMk/>
          <pc:sldMk cId="2285271918" sldId="286"/>
        </pc:sldMkLst>
      </pc:sldChg>
    </pc:docChg>
  </pc:docChgLst>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A72FFB-745E-4E0B-B421-D317A67B7D18}" type="datetimeFigureOut">
              <a:rPr lang="en-US" smtClean="0"/>
              <a:t>1/31/2022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259AD6-3C35-44B3-A0E1-CE5CC00181A4}" type="slidenum">
              <a:rPr lang="en-US" smtClean="0"/>
              <a:t>‹#›</a:t>
            </a:fld>
            <a:endParaRPr lang="en-US"/>
          </a:p>
        </p:txBody>
      </p:sp>
    </p:spTree>
    <p:extLst>
      <p:ext uri="{BB962C8B-B14F-4D97-AF65-F5344CB8AC3E}">
        <p14:creationId xmlns:p14="http://schemas.microsoft.com/office/powerpoint/2010/main" val="727150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55650" indent="-290513">
              <a:defRPr>
                <a:solidFill>
                  <a:schemeClr val="tx1"/>
                </a:solidFill>
                <a:latin typeface="Arial" panose="020B0604020202020204" pitchFamily="34" charset="0"/>
              </a:defRPr>
            </a:lvl2pPr>
            <a:lvl3pPr marL="1163638" indent="-231775">
              <a:defRPr>
                <a:solidFill>
                  <a:schemeClr val="tx1"/>
                </a:solidFill>
                <a:latin typeface="Arial" panose="020B0604020202020204" pitchFamily="34" charset="0"/>
              </a:defRPr>
            </a:lvl3pPr>
            <a:lvl4pPr marL="1630363" indent="-231775">
              <a:defRPr>
                <a:solidFill>
                  <a:schemeClr val="tx1"/>
                </a:solidFill>
                <a:latin typeface="Arial" panose="020B0604020202020204" pitchFamily="34" charset="0"/>
              </a:defRPr>
            </a:lvl4pPr>
            <a:lvl5pPr marL="2095500" indent="-231775">
              <a:defRPr>
                <a:solidFill>
                  <a:schemeClr val="tx1"/>
                </a:solidFill>
                <a:latin typeface="Arial" panose="020B0604020202020204" pitchFamily="34" charset="0"/>
              </a:defRPr>
            </a:lvl5pPr>
            <a:lvl6pPr marL="2552700" indent="-231775" eaLnBrk="0" fontAlgn="base" hangingPunct="0">
              <a:spcBef>
                <a:spcPct val="0"/>
              </a:spcBef>
              <a:spcAft>
                <a:spcPct val="0"/>
              </a:spcAft>
              <a:defRPr>
                <a:solidFill>
                  <a:schemeClr val="tx1"/>
                </a:solidFill>
                <a:latin typeface="Arial" panose="020B0604020202020204" pitchFamily="34" charset="0"/>
              </a:defRPr>
            </a:lvl6pPr>
            <a:lvl7pPr marL="3009900" indent="-231775" eaLnBrk="0" fontAlgn="base" hangingPunct="0">
              <a:spcBef>
                <a:spcPct val="0"/>
              </a:spcBef>
              <a:spcAft>
                <a:spcPct val="0"/>
              </a:spcAft>
              <a:defRPr>
                <a:solidFill>
                  <a:schemeClr val="tx1"/>
                </a:solidFill>
                <a:latin typeface="Arial" panose="020B0604020202020204" pitchFamily="34" charset="0"/>
              </a:defRPr>
            </a:lvl7pPr>
            <a:lvl8pPr marL="3467100" indent="-231775" eaLnBrk="0" fontAlgn="base" hangingPunct="0">
              <a:spcBef>
                <a:spcPct val="0"/>
              </a:spcBef>
              <a:spcAft>
                <a:spcPct val="0"/>
              </a:spcAft>
              <a:defRPr>
                <a:solidFill>
                  <a:schemeClr val="tx1"/>
                </a:solidFill>
                <a:latin typeface="Arial" panose="020B0604020202020204" pitchFamily="34" charset="0"/>
              </a:defRPr>
            </a:lvl8pPr>
            <a:lvl9pPr marL="3924300" indent="-231775" eaLnBrk="0" fontAlgn="base" hangingPunct="0">
              <a:spcBef>
                <a:spcPct val="0"/>
              </a:spcBef>
              <a:spcAft>
                <a:spcPct val="0"/>
              </a:spcAft>
              <a:defRPr>
                <a:solidFill>
                  <a:schemeClr val="tx1"/>
                </a:solidFill>
                <a:latin typeface="Arial" panose="020B0604020202020204" pitchFamily="34" charset="0"/>
              </a:defRPr>
            </a:lvl9pPr>
          </a:lstStyle>
          <a:p>
            <a:fld id="{C14BB968-4B43-425D-A60C-2E9145682E61}" type="slidenum">
              <a:rPr lang="en-US" altLang="en-US" smtClean="0"/>
              <a:pPr/>
              <a:t>2</a:t>
            </a:fld>
            <a:endParaRPr lang="en-US" altLang="en-US"/>
          </a:p>
        </p:txBody>
      </p:sp>
      <p:sp>
        <p:nvSpPr>
          <p:cNvPr id="5123" name="Rectangle 2"/>
          <p:cNvSpPr>
            <a:spLocks noGrp="1" noRot="1" noChangeAspect="1" noChangeArrowheads="1" noTextEdit="1"/>
          </p:cNvSpPr>
          <p:nvPr>
            <p:ph type="sldImg"/>
          </p:nvPr>
        </p:nvSpPr>
        <p:spPr>
          <a:xfrm>
            <a:off x="2897188" y="525463"/>
            <a:ext cx="3505200" cy="2628900"/>
          </a:xfrm>
          <a:ln/>
        </p:spPr>
      </p:sp>
      <p:sp>
        <p:nvSpPr>
          <p:cNvPr id="5124" name="Rectangle 3"/>
          <p:cNvSpPr>
            <a:spLocks noGrp="1" noChangeArrowheads="1"/>
          </p:cNvSpPr>
          <p:nvPr>
            <p:ph type="body" idx="1"/>
          </p:nvPr>
        </p:nvSpPr>
        <p:spPr>
          <a:noFill/>
        </p:spPr>
        <p:txBody>
          <a:bodyPr/>
          <a:lstStyle/>
          <a:p>
            <a:pPr eaLnBrk="1" hangingPunct="1"/>
            <a:endParaRPr lang="en-US" altLang="en-US"/>
          </a:p>
        </p:txBody>
      </p:sp>
    </p:spTree>
    <p:extLst>
      <p:ext uri="{BB962C8B-B14F-4D97-AF65-F5344CB8AC3E}">
        <p14:creationId xmlns:p14="http://schemas.microsoft.com/office/powerpoint/2010/main" val="14304084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I think this slide should be at the beginning of the course. Not inside loop.</a:t>
            </a:r>
          </a:p>
        </p:txBody>
      </p:sp>
      <p:sp>
        <p:nvSpPr>
          <p:cNvPr id="71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225672-7871-4D1F-AD0C-6B9C64E05506}" type="slidenum">
              <a:rPr lang="en-US" altLang="en-US"/>
              <a:pPr/>
              <a:t>21</a:t>
            </a:fld>
            <a:endParaRPr lang="en-US" altLang="en-US"/>
          </a:p>
        </p:txBody>
      </p:sp>
    </p:spTree>
    <p:extLst>
      <p:ext uri="{BB962C8B-B14F-4D97-AF65-F5344CB8AC3E}">
        <p14:creationId xmlns:p14="http://schemas.microsoft.com/office/powerpoint/2010/main" val="19688538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a:t>This</a:t>
            </a:r>
            <a:r>
              <a:rPr lang="en-US" altLang="en-US" baseline="0" dirty="0"/>
              <a:t> is to remind sequential flow and how we can repeat it using loop.</a:t>
            </a:r>
            <a:endParaRPr lang="en-US" altLang="en-US" dirty="0"/>
          </a:p>
        </p:txBody>
      </p:sp>
      <p:sp>
        <p:nvSpPr>
          <p:cNvPr id="9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269210-6D47-4C4B-AADA-5A8794AC6398}" type="slidenum">
              <a:rPr lang="en-US" altLang="en-US"/>
              <a:pPr/>
              <a:t>22</a:t>
            </a:fld>
            <a:endParaRPr lang="en-US" altLang="en-US"/>
          </a:p>
        </p:txBody>
      </p:sp>
    </p:spTree>
    <p:extLst>
      <p:ext uri="{BB962C8B-B14F-4D97-AF65-F5344CB8AC3E}">
        <p14:creationId xmlns:p14="http://schemas.microsoft.com/office/powerpoint/2010/main" val="3614709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a:t>Can be simplified after discarding the previous two slides.</a:t>
            </a:r>
          </a:p>
        </p:txBody>
      </p:sp>
      <p:sp>
        <p:nvSpPr>
          <p:cNvPr id="1126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50949BD-2916-4EFC-AE1E-5CA004E32DC5}" type="slidenum">
              <a:rPr lang="en-US" altLang="en-US"/>
              <a:pPr/>
              <a:t>23</a:t>
            </a:fld>
            <a:endParaRPr lang="en-US" altLang="en-US"/>
          </a:p>
        </p:txBody>
      </p:sp>
    </p:spTree>
    <p:extLst>
      <p:ext uri="{BB962C8B-B14F-4D97-AF65-F5344CB8AC3E}">
        <p14:creationId xmlns:p14="http://schemas.microsoft.com/office/powerpoint/2010/main" val="260148025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1/31/2022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1/31/2022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1/31/2022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1/31/2022</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1/31/2022</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488761"/>
            <a:ext cx="7808976" cy="1088136"/>
          </a:xfrm>
        </p:spPr>
        <p:txBody>
          <a:bodyPr>
            <a:noAutofit/>
          </a:bodyPr>
          <a:lstStyle/>
          <a:p>
            <a:r>
              <a:rPr lang="en-US" altLang="en-US" sz="2800" b="1" dirty="0"/>
              <a:t>Variables, Data Types, and Arithmetic Expressions</a:t>
            </a:r>
            <a:endParaRPr lang="en-US" sz="2800" dirty="0"/>
          </a:p>
        </p:txBody>
      </p:sp>
      <p:sp>
        <p:nvSpPr>
          <p:cNvPr id="3" name="Subtitle 2"/>
          <p:cNvSpPr>
            <a:spLocks noGrp="1"/>
          </p:cNvSpPr>
          <p:nvPr>
            <p:ph type="subTitle" idx="1"/>
          </p:nvPr>
        </p:nvSpPr>
        <p:spPr>
          <a:xfrm>
            <a:off x="476205" y="1532427"/>
            <a:ext cx="2933745" cy="484632"/>
          </a:xfrm>
        </p:spPr>
        <p:txBody>
          <a:bodyPr>
            <a:normAutofit fontScale="92500"/>
          </a:bodyPr>
          <a:lstStyle/>
          <a:p>
            <a:r>
              <a:rPr lang="en-US" dirty="0"/>
              <a:t>Course Code: CSC1102 &amp;1103</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029254694"/>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2</a:t>
                      </a:r>
                    </a:p>
                  </a:txBody>
                  <a:tcPr/>
                </a:tc>
                <a:tc>
                  <a:txBody>
                    <a:bodyPr/>
                    <a:lstStyle/>
                    <a:p>
                      <a:r>
                        <a:rPr lang="en-US" dirty="0"/>
                        <a:t>Week No:</a:t>
                      </a:r>
                    </a:p>
                  </a:txBody>
                  <a:tcPr/>
                </a:tc>
                <a:tc>
                  <a:txBody>
                    <a:bodyPr/>
                    <a:lstStyle/>
                    <a:p>
                      <a:r>
                        <a:rPr lang="en-US"/>
                        <a:t>1 (1X1.5 </a:t>
                      </a:r>
                      <a:r>
                        <a:rPr lang="en-US" dirty="0" err="1"/>
                        <a:t>hrs</a:t>
                      </a:r>
                      <a:r>
                        <a:rPr lang="en-US" dirty="0"/>
                        <a:t>)</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Mazid-Ul-Haque, Email</a:t>
                      </a:r>
                      <a:r>
                        <a:rPr lang="en-US" i="1"/>
                        <a:t>: mazid@aiub.edu</a:t>
                      </a:r>
                      <a:endParaRPr lang="en-US" i="1" dirty="0"/>
                    </a:p>
                  </a:txBody>
                  <a:tcPr/>
                </a:tc>
                <a:tc hMerge="1">
                  <a:txBody>
                    <a:bodyPr/>
                    <a:lstStyle/>
                    <a:p>
                      <a:endParaRPr lang="aa-ET"/>
                    </a:p>
                  </a:txBody>
                  <a:tcPr/>
                </a:tc>
                <a:tc hMerge="1">
                  <a:txBody>
                    <a:bodyPr/>
                    <a:lstStyle/>
                    <a:p>
                      <a:endParaRPr lang="aa-ET"/>
                    </a:p>
                  </a:txBody>
                  <a:tcPr/>
                </a:tc>
                <a:tc hMerge="1">
                  <a:txBody>
                    <a:bodyPr/>
                    <a:lstStyle/>
                    <a:p>
                      <a:endParaRPr lang="aa-ET"/>
                    </a:p>
                  </a:txBody>
                  <a:tcPr/>
                </a:tc>
                <a:tc hMerge="1">
                  <a:txBody>
                    <a:bodyPr/>
                    <a:lstStyle/>
                    <a:p>
                      <a:endParaRPr lang="aa-ET"/>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SCII - Simple English Wikipedia, the free encyclopedia">
            <a:extLst>
              <a:ext uri="{FF2B5EF4-FFF2-40B4-BE49-F238E27FC236}">
                <a16:creationId xmlns:a16="http://schemas.microsoft.com/office/drawing/2014/main" id="{B2C8D519-4E1E-4A0B-AF8C-B721CF980EBF}"/>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112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85713" y="670287"/>
            <a:ext cx="8772574" cy="58350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6354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algn="l" eaLnBrk="1" hangingPunct="1"/>
            <a:r>
              <a:rPr lang="en-US" altLang="en-US" dirty="0"/>
              <a:t>Storage sizes and ranges</a:t>
            </a:r>
          </a:p>
        </p:txBody>
      </p:sp>
      <p:sp>
        <p:nvSpPr>
          <p:cNvPr id="12291" name="Rectangle 3"/>
          <p:cNvSpPr>
            <a:spLocks noGrp="1" noChangeArrowheads="1"/>
          </p:cNvSpPr>
          <p:nvPr>
            <p:ph type="body" idx="1"/>
          </p:nvPr>
        </p:nvSpPr>
        <p:spPr>
          <a:xfrm>
            <a:off x="323920" y="1838739"/>
            <a:ext cx="8534330" cy="4800600"/>
          </a:xfrm>
        </p:spPr>
        <p:txBody>
          <a:bodyPr>
            <a:normAutofit/>
          </a:bodyPr>
          <a:lstStyle/>
          <a:p>
            <a:pPr eaLnBrk="1" hangingPunct="1">
              <a:lnSpc>
                <a:spcPct val="95000"/>
              </a:lnSpc>
              <a:buFont typeface="Wingdings" panose="05000000000000000000" pitchFamily="2" charset="2"/>
              <a:buChar char="q"/>
            </a:pPr>
            <a:r>
              <a:rPr lang="en-US" altLang="en-US" sz="2000" b="1" dirty="0">
                <a:solidFill>
                  <a:srgbClr val="D60093"/>
                </a:solidFill>
              </a:rPr>
              <a:t>Every type has a </a:t>
            </a:r>
            <a:r>
              <a:rPr lang="en-US" altLang="en-US" sz="2000" b="1" i="1" dirty="0">
                <a:solidFill>
                  <a:srgbClr val="D60093"/>
                </a:solidFill>
              </a:rPr>
              <a:t>range </a:t>
            </a:r>
            <a:r>
              <a:rPr lang="en-US" altLang="en-US" sz="2000" b="1" dirty="0">
                <a:solidFill>
                  <a:srgbClr val="D60093"/>
                </a:solidFill>
              </a:rPr>
              <a:t>of values associated with it</a:t>
            </a:r>
            <a:r>
              <a:rPr lang="en-US" altLang="en-US" sz="2000" dirty="0"/>
              <a:t>. </a:t>
            </a:r>
          </a:p>
          <a:p>
            <a:pPr eaLnBrk="1" hangingPunct="1">
              <a:lnSpc>
                <a:spcPct val="95000"/>
              </a:lnSpc>
              <a:buFont typeface="Wingdings" panose="05000000000000000000" pitchFamily="2" charset="2"/>
              <a:buChar char="q"/>
            </a:pPr>
            <a:r>
              <a:rPr lang="en-US" altLang="en-US" sz="2000" dirty="0"/>
              <a:t>This range is determined by the amount of storage that is allocated to store a value belonging to that type of data. </a:t>
            </a:r>
          </a:p>
          <a:p>
            <a:pPr eaLnBrk="1" hangingPunct="1">
              <a:lnSpc>
                <a:spcPct val="95000"/>
              </a:lnSpc>
              <a:buFont typeface="Wingdings" panose="05000000000000000000" pitchFamily="2" charset="2"/>
              <a:buChar char="q"/>
            </a:pPr>
            <a:r>
              <a:rPr lang="en-US" altLang="en-US" sz="2000" dirty="0"/>
              <a:t>In general, that amount of storage is not defined in the language. It typically depends on the computer you’re running, and is, therefore, called </a:t>
            </a:r>
            <a:r>
              <a:rPr lang="en-US" altLang="en-US" sz="2000" i="1" dirty="0"/>
              <a:t>implementation- </a:t>
            </a:r>
            <a:r>
              <a:rPr lang="en-US" altLang="en-US" sz="2000" dirty="0"/>
              <a:t>or </a:t>
            </a:r>
            <a:r>
              <a:rPr lang="en-US" altLang="en-US" sz="2000" i="1" dirty="0"/>
              <a:t>machine</a:t>
            </a:r>
            <a:r>
              <a:rPr lang="en-US" altLang="en-US" sz="2000" dirty="0"/>
              <a:t>-dependent. </a:t>
            </a:r>
          </a:p>
          <a:p>
            <a:pPr lvl="1" eaLnBrk="1" hangingPunct="1">
              <a:lnSpc>
                <a:spcPct val="95000"/>
              </a:lnSpc>
              <a:buFont typeface="Wingdings" panose="05000000000000000000" pitchFamily="2" charset="2"/>
              <a:buChar char="q"/>
            </a:pPr>
            <a:r>
              <a:rPr lang="en-US" altLang="en-US" sz="1800" dirty="0"/>
              <a:t>For example, an integer might take up 32 bits on your computer, or it might be stored in 64.You should never write programs that make any assumptions about the size of your data types !</a:t>
            </a:r>
          </a:p>
          <a:p>
            <a:pPr eaLnBrk="1" hangingPunct="1">
              <a:lnSpc>
                <a:spcPct val="95000"/>
              </a:lnSpc>
              <a:buFont typeface="Wingdings" panose="05000000000000000000" pitchFamily="2" charset="2"/>
              <a:buChar char="q"/>
            </a:pPr>
            <a:r>
              <a:rPr lang="en-US" altLang="en-US" sz="2000" dirty="0"/>
              <a:t>The language standards only guarantees that a </a:t>
            </a:r>
            <a:r>
              <a:rPr lang="en-US" altLang="en-US" sz="2000" u="sng" dirty="0"/>
              <a:t>minimum</a:t>
            </a:r>
            <a:r>
              <a:rPr lang="en-US" altLang="en-US" sz="2000" dirty="0"/>
              <a:t> amount of storage will be set aside for each basic data type. </a:t>
            </a:r>
          </a:p>
          <a:p>
            <a:pPr lvl="1" eaLnBrk="1" hangingPunct="1">
              <a:lnSpc>
                <a:spcPct val="95000"/>
              </a:lnSpc>
              <a:buFont typeface="Wingdings" panose="05000000000000000000" pitchFamily="2" charset="2"/>
              <a:buChar char="q"/>
            </a:pPr>
            <a:r>
              <a:rPr lang="en-US" altLang="en-US" sz="1800" dirty="0"/>
              <a:t>For  example, it’s guaranteed that an integer value will be stored in a minimum of 32 bits of storage, which is the size of a “word” on many computers. </a:t>
            </a:r>
          </a:p>
        </p:txBody>
      </p:sp>
    </p:spTree>
    <p:extLst>
      <p:ext uri="{BB962C8B-B14F-4D97-AF65-F5344CB8AC3E}">
        <p14:creationId xmlns:p14="http://schemas.microsoft.com/office/powerpoint/2010/main" val="1022225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algn="l" eaLnBrk="1" hangingPunct="1"/>
            <a:r>
              <a:rPr lang="en-US" altLang="en-US" sz="3600" dirty="0"/>
              <a:t>Working with arithmetic expressions</a:t>
            </a:r>
          </a:p>
        </p:txBody>
      </p:sp>
      <p:sp>
        <p:nvSpPr>
          <p:cNvPr id="13315" name="Rectangle 3"/>
          <p:cNvSpPr>
            <a:spLocks noGrp="1" noChangeArrowheads="1"/>
          </p:cNvSpPr>
          <p:nvPr>
            <p:ph type="body" sz="half" idx="1"/>
          </p:nvPr>
        </p:nvSpPr>
        <p:spPr/>
        <p:txBody>
          <a:bodyPr/>
          <a:lstStyle/>
          <a:p>
            <a:pPr eaLnBrk="1" hangingPunct="1">
              <a:lnSpc>
                <a:spcPct val="80000"/>
              </a:lnSpc>
              <a:buFontTx/>
              <a:buNone/>
            </a:pPr>
            <a:r>
              <a:rPr lang="en-US" altLang="en-US" sz="1800"/>
              <a:t>  </a:t>
            </a:r>
          </a:p>
        </p:txBody>
      </p:sp>
      <p:sp>
        <p:nvSpPr>
          <p:cNvPr id="13316" name="Rectangle 5"/>
          <p:cNvSpPr>
            <a:spLocks noGrp="1" noChangeArrowheads="1"/>
          </p:cNvSpPr>
          <p:nvPr>
            <p:ph type="body" sz="half" idx="2"/>
          </p:nvPr>
        </p:nvSpPr>
        <p:spPr>
          <a:xfrm>
            <a:off x="284162" y="1796119"/>
            <a:ext cx="8574087" cy="4783586"/>
          </a:xfrm>
        </p:spPr>
        <p:txBody>
          <a:bodyPr>
            <a:noAutofit/>
          </a:bodyPr>
          <a:lstStyle/>
          <a:p>
            <a:pPr eaLnBrk="1" hangingPunct="1">
              <a:lnSpc>
                <a:spcPct val="95000"/>
              </a:lnSpc>
              <a:spcBef>
                <a:spcPts val="0"/>
              </a:spcBef>
              <a:buFont typeface="Wingdings" panose="05000000000000000000" pitchFamily="2" charset="2"/>
              <a:buChar char="q"/>
            </a:pPr>
            <a:r>
              <a:rPr lang="en-US" altLang="en-US" sz="2400" dirty="0"/>
              <a:t>Basic arithmetic operators: +, -, *, /</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Precedence</a:t>
            </a:r>
            <a:r>
              <a:rPr lang="en-US" altLang="en-US" sz="2400" dirty="0"/>
              <a:t>: one operator can have a higher priority, or </a:t>
            </a:r>
            <a:r>
              <a:rPr lang="en-US" altLang="en-US" sz="2400" i="1" dirty="0"/>
              <a:t>precedence</a:t>
            </a:r>
            <a:r>
              <a:rPr lang="en-US" altLang="en-US" sz="2400" dirty="0"/>
              <a:t>, over another operator.</a:t>
            </a:r>
          </a:p>
          <a:p>
            <a:pPr lvl="1" eaLnBrk="1" hangingPunct="1">
              <a:lnSpc>
                <a:spcPct val="95000"/>
              </a:lnSpc>
              <a:spcBef>
                <a:spcPts val="0"/>
              </a:spcBef>
              <a:buFont typeface="Wingdings" panose="05000000000000000000" pitchFamily="2" charset="2"/>
              <a:buChar char="q"/>
            </a:pPr>
            <a:r>
              <a:rPr lang="en-US" altLang="en-US" dirty="0"/>
              <a:t>Example: * has a higher precedence than + </a:t>
            </a:r>
          </a:p>
          <a:p>
            <a:pPr lvl="1" eaLnBrk="1" hangingPunct="1">
              <a:lnSpc>
                <a:spcPct val="95000"/>
              </a:lnSpc>
              <a:spcBef>
                <a:spcPts val="0"/>
              </a:spcBef>
              <a:buFont typeface="Wingdings" panose="05000000000000000000" pitchFamily="2" charset="2"/>
              <a:buChar char="q"/>
            </a:pPr>
            <a:r>
              <a:rPr lang="en-US" altLang="en-US" dirty="0"/>
              <a:t>a + b * c</a:t>
            </a:r>
          </a:p>
          <a:p>
            <a:pPr lvl="1" eaLnBrk="1" hangingPunct="1">
              <a:lnSpc>
                <a:spcPct val="80000"/>
              </a:lnSpc>
              <a:spcBef>
                <a:spcPts val="0"/>
              </a:spcBef>
              <a:buFont typeface="Wingdings" panose="05000000000000000000" pitchFamily="2" charset="2"/>
              <a:buChar char="q"/>
            </a:pPr>
            <a:r>
              <a:rPr lang="en-US" altLang="en-US" dirty="0"/>
              <a:t>if necessary, you can always use parentheses in an expression to force the terms to be evaluated in any desired order.</a:t>
            </a:r>
          </a:p>
          <a:p>
            <a:pPr eaLnBrk="1" hangingPunct="1">
              <a:lnSpc>
                <a:spcPct val="95000"/>
              </a:lnSpc>
              <a:spcBef>
                <a:spcPts val="0"/>
              </a:spcBef>
              <a:buFont typeface="Wingdings" panose="05000000000000000000" pitchFamily="2" charset="2"/>
              <a:buChar char="q"/>
            </a:pPr>
            <a:r>
              <a:rPr lang="en-US" altLang="en-US" sz="2400" b="1" dirty="0">
                <a:solidFill>
                  <a:srgbClr val="D60093"/>
                </a:solidFill>
              </a:rPr>
              <a:t>Associativity</a:t>
            </a:r>
            <a:r>
              <a:rPr lang="en-US" altLang="en-US" sz="2400" dirty="0"/>
              <a:t>: Expressions containing operators of the same precedence are evaluated either from left to right or from right to left, depending on the operator. This is known as the </a:t>
            </a:r>
            <a:r>
              <a:rPr lang="en-US" altLang="en-US" sz="2400" i="1" dirty="0"/>
              <a:t>associative </a:t>
            </a:r>
            <a:r>
              <a:rPr lang="en-US" altLang="en-US" sz="2400" dirty="0"/>
              <a:t>property of an operator</a:t>
            </a:r>
          </a:p>
          <a:p>
            <a:pPr lvl="1" eaLnBrk="1" hangingPunct="1">
              <a:lnSpc>
                <a:spcPct val="95000"/>
              </a:lnSpc>
              <a:spcBef>
                <a:spcPts val="0"/>
              </a:spcBef>
              <a:buFont typeface="Wingdings" panose="05000000000000000000" pitchFamily="2" charset="2"/>
              <a:buChar char="q"/>
            </a:pPr>
            <a:r>
              <a:rPr lang="en-US" altLang="en-US" dirty="0"/>
              <a:t>Example: + has a </a:t>
            </a:r>
            <a:r>
              <a:rPr lang="en-US" altLang="en-US" i="1" dirty="0"/>
              <a:t>left to right</a:t>
            </a:r>
            <a:r>
              <a:rPr lang="en-US" altLang="en-US" dirty="0"/>
              <a:t> associativity</a:t>
            </a:r>
            <a:endParaRPr lang="en-US" altLang="en-US" sz="2400" dirty="0"/>
          </a:p>
          <a:p>
            <a:pPr eaLnBrk="1" hangingPunct="1">
              <a:lnSpc>
                <a:spcPct val="95000"/>
              </a:lnSpc>
              <a:spcBef>
                <a:spcPts val="0"/>
              </a:spcBef>
              <a:buFont typeface="Wingdings" panose="05000000000000000000" pitchFamily="2" charset="2"/>
              <a:buChar char="q"/>
            </a:pPr>
            <a:r>
              <a:rPr lang="en-US" altLang="en-US" sz="2400" dirty="0"/>
              <a:t>In C++ there are many more operators -&gt; later in this course !</a:t>
            </a:r>
          </a:p>
        </p:txBody>
      </p:sp>
    </p:spTree>
    <p:extLst>
      <p:ext uri="{BB962C8B-B14F-4D97-AF65-F5344CB8AC3E}">
        <p14:creationId xmlns:p14="http://schemas.microsoft.com/office/powerpoint/2010/main" val="3197356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F8055-94B2-409D-B6B0-27E89E1C336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E6898D5-1491-44AA-9301-6BE241F4B4DF}"/>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424DB39-97E2-4AD3-9827-D2100C794356}"/>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495625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268941" y="2007704"/>
            <a:ext cx="3189876" cy="1888434"/>
          </a:xfrm>
        </p:spPr>
        <p:txBody>
          <a:bodyPr/>
          <a:lstStyle/>
          <a:p>
            <a:pPr eaLnBrk="1" hangingPunct="1"/>
            <a:r>
              <a:rPr lang="en-US" altLang="en-US" dirty="0">
                <a:solidFill>
                  <a:schemeClr val="tx1"/>
                </a:solidFill>
              </a:rPr>
              <a:t>Working with arithmetic expressions</a:t>
            </a:r>
          </a:p>
        </p:txBody>
      </p:sp>
      <p:sp>
        <p:nvSpPr>
          <p:cNvPr id="3" name="Content Placeholder 2"/>
          <p:cNvSpPr>
            <a:spLocks noGrp="1"/>
          </p:cNvSpPr>
          <p:nvPr>
            <p:ph idx="1"/>
          </p:nvPr>
        </p:nvSpPr>
        <p:spPr>
          <a:xfrm>
            <a:off x="3189876" y="1185313"/>
            <a:ext cx="5834854" cy="5113887"/>
          </a:xfrm>
        </p:spPr>
        <p:txBody>
          <a:bodyPr>
            <a:noAutofit/>
          </a:bodyPr>
          <a:lstStyle/>
          <a:p>
            <a:pPr>
              <a:spcBef>
                <a:spcPct val="0"/>
              </a:spcBef>
              <a:buNone/>
            </a:pPr>
            <a:r>
              <a:rPr lang="en-US" altLang="en-US" sz="1900" b="1" dirty="0">
                <a:latin typeface="Courier New" panose="02070309020205020404" pitchFamily="49" charset="0"/>
              </a:rPr>
              <a:t>#include &lt;</a:t>
            </a:r>
            <a:r>
              <a:rPr lang="en-US" altLang="en-US" sz="1900" b="1" dirty="0" err="1">
                <a:latin typeface="Courier New" panose="02070309020205020404" pitchFamily="49" charset="0"/>
              </a:rPr>
              <a:t>iostream</a:t>
            </a:r>
            <a:r>
              <a:rPr lang="en-US" altLang="en-US" sz="1900" b="1" dirty="0">
                <a:latin typeface="Courier New" panose="02070309020205020404" pitchFamily="49" charset="0"/>
              </a:rPr>
              <a:t>&gt;</a:t>
            </a:r>
          </a:p>
          <a:p>
            <a:pPr>
              <a:spcBef>
                <a:spcPct val="0"/>
              </a:spcBef>
              <a:buNone/>
            </a:pPr>
            <a:r>
              <a:rPr lang="en-US" altLang="en-US" sz="1900" b="1" dirty="0">
                <a:latin typeface="Courier New" panose="02070309020205020404" pitchFamily="49" charset="0"/>
              </a:rPr>
              <a:t>using namespace </a:t>
            </a:r>
            <a:r>
              <a:rPr lang="en-US" altLang="en-US" sz="1900" b="1" dirty="0" err="1">
                <a:latin typeface="Courier New" panose="02070309020205020404" pitchFamily="49" charset="0"/>
              </a:rPr>
              <a:t>std</a:t>
            </a:r>
            <a:r>
              <a:rPr lang="en-US" altLang="en-US" sz="1900" b="1" dirty="0">
                <a:latin typeface="Courier New" panose="02070309020205020404" pitchFamily="49" charset="0"/>
              </a:rPr>
              <a:t>;</a:t>
            </a:r>
          </a:p>
          <a:p>
            <a:pPr>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main (void)</a:t>
            </a:r>
          </a:p>
          <a:p>
            <a:pPr>
              <a:spcBef>
                <a:spcPct val="0"/>
              </a:spcBef>
              <a:buNone/>
            </a:pP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int a = 100;int b = 2;</a:t>
            </a:r>
          </a:p>
          <a:p>
            <a:pPr lvl="1">
              <a:spcBef>
                <a:spcPct val="0"/>
              </a:spcBef>
              <a:buNone/>
            </a:pPr>
            <a:r>
              <a:rPr lang="en-US" altLang="en-US" sz="1900" b="1" dirty="0">
                <a:latin typeface="Courier New" panose="02070309020205020404" pitchFamily="49" charset="0"/>
              </a:rPr>
              <a:t>int c = 25;int d = 4;</a:t>
            </a:r>
          </a:p>
          <a:p>
            <a:pPr lvl="1">
              <a:spcBef>
                <a:spcPct val="0"/>
              </a:spcBef>
              <a:buNone/>
            </a:pPr>
            <a:r>
              <a:rPr lang="en-US" altLang="en-US" sz="1900" b="1" dirty="0" err="1">
                <a:latin typeface="Courier New" panose="02070309020205020404" pitchFamily="49" charset="0"/>
              </a:rPr>
              <a:t>int</a:t>
            </a:r>
            <a:r>
              <a:rPr lang="en-US" altLang="en-US" sz="1900" b="1" dirty="0">
                <a:latin typeface="Courier New" panose="02070309020205020404" pitchFamily="49" charset="0"/>
              </a:rPr>
              <a:t> result;</a:t>
            </a:r>
          </a:p>
          <a:p>
            <a:pPr lvl="1">
              <a:spcBef>
                <a:spcPct val="0"/>
              </a:spcBef>
              <a:buNone/>
            </a:pPr>
            <a:r>
              <a:rPr lang="en-US" altLang="en-US" sz="1900" b="1" dirty="0">
                <a:latin typeface="Courier New" panose="02070309020205020404" pitchFamily="49" charset="0"/>
              </a:rPr>
              <a:t>result = a - b; // subtraction</a:t>
            </a:r>
          </a:p>
          <a:p>
            <a:pPr lvl="1">
              <a:spcBef>
                <a:spcPct val="0"/>
              </a:spcBef>
              <a:buNone/>
            </a:pPr>
            <a:r>
              <a:rPr lang="en-US" altLang="en-US" sz="1900" b="1" dirty="0">
                <a:latin typeface="Courier New" panose="02070309020205020404" pitchFamily="49" charset="0"/>
              </a:rPr>
              <a:t>cout&lt;&lt;"a - b = “&lt;&lt; result&lt;&lt;endl;</a:t>
            </a:r>
          </a:p>
          <a:p>
            <a:pPr lvl="1">
              <a:spcBef>
                <a:spcPct val="0"/>
              </a:spcBef>
              <a:buNone/>
            </a:pPr>
            <a:r>
              <a:rPr lang="en-US" altLang="en-US" sz="1900" b="1" dirty="0">
                <a:latin typeface="Courier New" panose="02070309020205020404" pitchFamily="49" charset="0"/>
              </a:rPr>
              <a:t>result = b * c; // multiplication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&lt;&lt;"b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c; // division</a:t>
            </a:r>
          </a:p>
          <a:p>
            <a:pPr lvl="1">
              <a:spcBef>
                <a:spcPct val="0"/>
              </a:spcBef>
              <a:buNone/>
            </a:pPr>
            <a:r>
              <a:rPr lang="en-US" altLang="en-US" sz="1900" b="1" dirty="0" err="1">
                <a:latin typeface="Courier New" panose="02070309020205020404" pitchFamily="49" charset="0"/>
              </a:rPr>
              <a:t>cout</a:t>
            </a:r>
            <a:r>
              <a:rPr lang="en-US" altLang="en-US" sz="1900" b="1" dirty="0">
                <a:latin typeface="Courier New" panose="02070309020205020404" pitchFamily="49" charset="0"/>
              </a:rPr>
              <a:t>&lt;&lt;"a / c =  “&lt;&lt; result&lt;&lt;</a:t>
            </a:r>
            <a:r>
              <a:rPr lang="en-US" altLang="en-US" sz="1900" b="1" dirty="0" err="1">
                <a:latin typeface="Courier New" panose="02070309020205020404" pitchFamily="49" charset="0"/>
              </a:rPr>
              <a:t>endl</a:t>
            </a:r>
            <a:r>
              <a:rPr lang="en-US" altLang="en-US" sz="1900" b="1" dirty="0">
                <a:latin typeface="Courier New" panose="02070309020205020404" pitchFamily="49" charset="0"/>
              </a:rPr>
              <a:t>;</a:t>
            </a:r>
          </a:p>
          <a:p>
            <a:pPr lvl="1">
              <a:spcBef>
                <a:spcPct val="0"/>
              </a:spcBef>
              <a:buNone/>
            </a:pPr>
            <a:r>
              <a:rPr lang="en-US" altLang="en-US" sz="1900" b="1" dirty="0">
                <a:latin typeface="Courier New" panose="02070309020205020404" pitchFamily="49" charset="0"/>
              </a:rPr>
              <a:t>result = a + b * c; // precedence</a:t>
            </a:r>
          </a:p>
          <a:p>
            <a:pPr lvl="1">
              <a:spcBef>
                <a:spcPct val="0"/>
              </a:spcBef>
              <a:buNone/>
            </a:pPr>
            <a:r>
              <a:rPr lang="en-US" altLang="en-US" sz="1900" b="1" dirty="0">
                <a:latin typeface="Courier New" panose="02070309020205020404" pitchFamily="49" charset="0"/>
              </a:rPr>
              <a:t>cout&lt;&lt;"a + b * c = “&lt;&lt;result&lt;&lt;endl;</a:t>
            </a:r>
          </a:p>
          <a:p>
            <a:pPr lvl="1">
              <a:spcBef>
                <a:spcPct val="0"/>
              </a:spcBef>
              <a:buNone/>
            </a:pPr>
            <a:r>
              <a:rPr lang="en-US" altLang="en-US" sz="1900" b="1" dirty="0">
                <a:latin typeface="Courier New" panose="02070309020205020404" pitchFamily="49" charset="0"/>
              </a:rPr>
              <a:t>return 0;</a:t>
            </a:r>
          </a:p>
          <a:p>
            <a:pPr>
              <a:spcBef>
                <a:spcPct val="0"/>
              </a:spcBef>
              <a:buNone/>
            </a:pPr>
            <a:r>
              <a:rPr lang="en-US" altLang="en-US" sz="1900" b="1" dirty="0">
                <a:latin typeface="Courier New" panose="02070309020205020404" pitchFamily="49" charset="0"/>
              </a:rPr>
              <a:t>}</a:t>
            </a:r>
          </a:p>
        </p:txBody>
      </p:sp>
    </p:spTree>
    <p:extLst>
      <p:ext uri="{BB962C8B-B14F-4D97-AF65-F5344CB8AC3E}">
        <p14:creationId xmlns:p14="http://schemas.microsoft.com/office/powerpoint/2010/main" val="39088861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algn="l" eaLnBrk="1" hangingPunct="1"/>
            <a:r>
              <a:rPr lang="en-US" altLang="en-US" sz="4000" dirty="0"/>
              <a:t>Precedence of Operators</a:t>
            </a:r>
          </a:p>
        </p:txBody>
      </p:sp>
      <p:grpSp>
        <p:nvGrpSpPr>
          <p:cNvPr id="2" name="Group 1">
            <a:extLst>
              <a:ext uri="{FF2B5EF4-FFF2-40B4-BE49-F238E27FC236}">
                <a16:creationId xmlns:a16="http://schemas.microsoft.com/office/drawing/2014/main" id="{0A686E1B-72F8-4B65-BED0-0F8A15CCD3FA}"/>
              </a:ext>
            </a:extLst>
          </p:cNvPr>
          <p:cNvGrpSpPr/>
          <p:nvPr/>
        </p:nvGrpSpPr>
        <p:grpSpPr>
          <a:xfrm>
            <a:off x="2732048" y="2542478"/>
            <a:ext cx="3262351" cy="2627119"/>
            <a:chOff x="796925" y="2442369"/>
            <a:chExt cx="3352800" cy="2330353"/>
          </a:xfrm>
        </p:grpSpPr>
        <p:sp>
          <p:nvSpPr>
            <p:cNvPr id="6" name="Line 26">
              <a:extLst>
                <a:ext uri="{FF2B5EF4-FFF2-40B4-BE49-F238E27FC236}">
                  <a16:creationId xmlns:a16="http://schemas.microsoft.com/office/drawing/2014/main" id="{1FE0A42A-0BD9-4E12-BD4A-3481944231F3}"/>
                </a:ext>
              </a:extLst>
            </p:cNvPr>
            <p:cNvSpPr>
              <a:spLocks noChangeShapeType="1"/>
            </p:cNvSpPr>
            <p:nvPr/>
          </p:nvSpPr>
          <p:spPr bwMode="auto">
            <a:xfrm flipV="1">
              <a:off x="1177925" y="2518569"/>
              <a:ext cx="0" cy="1951891"/>
            </a:xfrm>
            <a:prstGeom prst="line">
              <a:avLst/>
            </a:prstGeom>
            <a:noFill/>
            <a:ln w="19050">
              <a:solidFill>
                <a:srgbClr val="FF0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7" name="Text Box 27">
              <a:extLst>
                <a:ext uri="{FF2B5EF4-FFF2-40B4-BE49-F238E27FC236}">
                  <a16:creationId xmlns:a16="http://schemas.microsoft.com/office/drawing/2014/main" id="{38BB7A84-1EE2-4A7C-9B8C-D70B3E15E8E6}"/>
                </a:ext>
              </a:extLst>
            </p:cNvPr>
            <p:cNvSpPr txBox="1">
              <a:spLocks noChangeArrowheads="1"/>
            </p:cNvSpPr>
            <p:nvPr/>
          </p:nvSpPr>
          <p:spPr bwMode="auto">
            <a:xfrm>
              <a:off x="1330325" y="2839244"/>
              <a:ext cx="2470548"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400" b="0" dirty="0"/>
                <a:t>!,  ++,   --,  (type)</a:t>
              </a:r>
            </a:p>
            <a:p>
              <a:pPr eaLnBrk="1" hangingPunct="1">
                <a:spcBef>
                  <a:spcPct val="0"/>
                </a:spcBef>
                <a:buFontTx/>
                <a:buNone/>
              </a:pPr>
              <a:r>
                <a:rPr lang="en-US" altLang="en-US" sz="2800" b="0" dirty="0"/>
                <a:t>*, /, %</a:t>
              </a:r>
            </a:p>
            <a:p>
              <a:pPr eaLnBrk="1" hangingPunct="1">
                <a:spcBef>
                  <a:spcPct val="0"/>
                </a:spcBef>
                <a:buFontTx/>
                <a:buNone/>
              </a:pPr>
              <a:r>
                <a:rPr lang="en-US" altLang="en-US" sz="2400" b="0" dirty="0"/>
                <a:t>+, -</a:t>
              </a:r>
            </a:p>
            <a:p>
              <a:pPr eaLnBrk="1" hangingPunct="1">
                <a:spcBef>
                  <a:spcPct val="0"/>
                </a:spcBef>
                <a:buFontTx/>
                <a:buNone/>
              </a:pPr>
              <a:r>
                <a:rPr lang="en-US" altLang="en-US" sz="2400" b="0" dirty="0"/>
                <a:t>=</a:t>
              </a:r>
            </a:p>
          </p:txBody>
        </p:sp>
        <p:sp>
          <p:nvSpPr>
            <p:cNvPr id="8" name="Text Box 29">
              <a:extLst>
                <a:ext uri="{FF2B5EF4-FFF2-40B4-BE49-F238E27FC236}">
                  <a16:creationId xmlns:a16="http://schemas.microsoft.com/office/drawing/2014/main" id="{46A50D36-DA1B-4B58-ACB0-CA51B52BD16E}"/>
                </a:ext>
              </a:extLst>
            </p:cNvPr>
            <p:cNvSpPr txBox="1">
              <a:spLocks noChangeArrowheads="1"/>
            </p:cNvSpPr>
            <p:nvPr/>
          </p:nvSpPr>
          <p:spPr bwMode="auto">
            <a:xfrm>
              <a:off x="1238250" y="2532857"/>
              <a:ext cx="14033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0" dirty="0">
                  <a:solidFill>
                    <a:srgbClr val="FF0000"/>
                  </a:solidFill>
                </a:rPr>
                <a:t>Precedence</a:t>
              </a:r>
            </a:p>
          </p:txBody>
        </p:sp>
        <p:sp>
          <p:nvSpPr>
            <p:cNvPr id="9" name="AutoShape 30">
              <a:extLst>
                <a:ext uri="{FF2B5EF4-FFF2-40B4-BE49-F238E27FC236}">
                  <a16:creationId xmlns:a16="http://schemas.microsoft.com/office/drawing/2014/main" id="{9BD35A63-286B-4693-960B-BB364A302FAA}"/>
                </a:ext>
              </a:extLst>
            </p:cNvPr>
            <p:cNvSpPr>
              <a:spLocks noChangeArrowheads="1"/>
            </p:cNvSpPr>
            <p:nvPr/>
          </p:nvSpPr>
          <p:spPr bwMode="auto">
            <a:xfrm>
              <a:off x="796925" y="2442369"/>
              <a:ext cx="3352800" cy="2330353"/>
            </a:xfrm>
            <a:prstGeom prst="roundRect">
              <a:avLst>
                <a:gd name="adj" fmla="val 16667"/>
              </a:avLst>
            </a:pr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pSp>
    </p:spTree>
    <p:extLst>
      <p:ext uri="{BB962C8B-B14F-4D97-AF65-F5344CB8AC3E}">
        <p14:creationId xmlns:p14="http://schemas.microsoft.com/office/powerpoint/2010/main" val="26741488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en-US" sz="4000"/>
              <a:t>Integer and Floating-Point Conversions</a:t>
            </a:r>
          </a:p>
        </p:txBody>
      </p:sp>
      <p:sp>
        <p:nvSpPr>
          <p:cNvPr id="15363" name="Rectangle 3"/>
          <p:cNvSpPr>
            <a:spLocks noGrp="1" noChangeArrowheads="1"/>
          </p:cNvSpPr>
          <p:nvPr>
            <p:ph type="body" sz="half" idx="1"/>
          </p:nvPr>
        </p:nvSpPr>
        <p:spPr/>
        <p:txBody>
          <a:bodyPr/>
          <a:lstStyle/>
          <a:p>
            <a:pPr eaLnBrk="1" hangingPunct="1">
              <a:lnSpc>
                <a:spcPct val="90000"/>
              </a:lnSpc>
              <a:buFontTx/>
              <a:buNone/>
            </a:pPr>
            <a:r>
              <a:rPr lang="en-US" altLang="en-US" sz="2800"/>
              <a:t>  </a:t>
            </a:r>
          </a:p>
        </p:txBody>
      </p:sp>
      <p:sp>
        <p:nvSpPr>
          <p:cNvPr id="15364" name="Rectangle 5"/>
          <p:cNvSpPr>
            <a:spLocks noGrp="1" noChangeArrowheads="1"/>
          </p:cNvSpPr>
          <p:nvPr>
            <p:ph type="body" sz="half" idx="2"/>
          </p:nvPr>
        </p:nvSpPr>
        <p:spPr>
          <a:xfrm>
            <a:off x="284163" y="1875631"/>
            <a:ext cx="8153400" cy="4525963"/>
          </a:xfrm>
        </p:spPr>
        <p:txBody>
          <a:bodyPr/>
          <a:lstStyle/>
          <a:p>
            <a:pPr eaLnBrk="1" hangingPunct="1">
              <a:lnSpc>
                <a:spcPct val="90000"/>
              </a:lnSpc>
              <a:buFont typeface="Wingdings" panose="05000000000000000000" pitchFamily="2" charset="2"/>
              <a:buChar char="q"/>
            </a:pPr>
            <a:r>
              <a:rPr lang="en-US" altLang="en-US" sz="2800" dirty="0"/>
              <a:t>Assign an integer value to a floating variable: does not cause any change in the value of the number; the value is simply converted by the system and stored in the floating</a:t>
            </a:r>
          </a:p>
          <a:p>
            <a:pPr eaLnBrk="1" hangingPunct="1">
              <a:lnSpc>
                <a:spcPct val="90000"/>
              </a:lnSpc>
              <a:buFont typeface="Wingdings" panose="05000000000000000000" pitchFamily="2" charset="2"/>
              <a:buChar char="q"/>
            </a:pPr>
            <a:r>
              <a:rPr lang="en-US" altLang="en-US" sz="2800" dirty="0"/>
              <a:t>Assign a floating-point value to an integer variable: the decimal portion of the number gets truncated. </a:t>
            </a:r>
          </a:p>
          <a:p>
            <a:pPr eaLnBrk="1" hangingPunct="1">
              <a:lnSpc>
                <a:spcPct val="90000"/>
              </a:lnSpc>
              <a:buFont typeface="Wingdings" panose="05000000000000000000" pitchFamily="2" charset="2"/>
              <a:buChar char="q"/>
            </a:pPr>
            <a:r>
              <a:rPr lang="en-US" altLang="en-US" sz="2800" dirty="0"/>
              <a:t>Integer arithmetic (division): </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a:t>
            </a:r>
            <a:r>
              <a:rPr lang="en-US" altLang="en-US" sz="2400" dirty="0" err="1"/>
              <a:t>int</a:t>
            </a:r>
            <a:r>
              <a:rPr lang="en-US" altLang="en-US" sz="2400" dirty="0"/>
              <a:t> =&gt; result is integer division</a:t>
            </a:r>
          </a:p>
          <a:p>
            <a:pPr lvl="1" eaLnBrk="1" hangingPunct="1">
              <a:lnSpc>
                <a:spcPct val="90000"/>
              </a:lnSpc>
              <a:buFont typeface="Wingdings" panose="05000000000000000000" pitchFamily="2" charset="2"/>
              <a:buChar char="q"/>
            </a:pPr>
            <a:r>
              <a:rPr lang="en-US" altLang="en-US" sz="2400" dirty="0" err="1"/>
              <a:t>int</a:t>
            </a:r>
            <a:r>
              <a:rPr lang="en-US" altLang="en-US" sz="2400" dirty="0"/>
              <a:t> divided to float or float divided to </a:t>
            </a:r>
            <a:r>
              <a:rPr lang="en-US" altLang="en-US" sz="2400" dirty="0" err="1"/>
              <a:t>int</a:t>
            </a:r>
            <a:r>
              <a:rPr lang="en-US" altLang="en-US" sz="2400" dirty="0"/>
              <a:t> =&gt; result is real division (floating-point)</a:t>
            </a:r>
            <a:endParaRPr lang="en-US" altLang="en-US" sz="2800" dirty="0"/>
          </a:p>
        </p:txBody>
      </p:sp>
    </p:spTree>
    <p:extLst>
      <p:ext uri="{BB962C8B-B14F-4D97-AF65-F5344CB8AC3E}">
        <p14:creationId xmlns:p14="http://schemas.microsoft.com/office/powerpoint/2010/main" val="22909216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eaLnBrk="1" hangingPunct="1"/>
            <a:r>
              <a:rPr lang="en-US" altLang="en-US" dirty="0"/>
              <a:t>The Type Cast Operator</a:t>
            </a:r>
          </a:p>
        </p:txBody>
      </p:sp>
      <p:sp>
        <p:nvSpPr>
          <p:cNvPr id="16387" name="Rectangle 3"/>
          <p:cNvSpPr>
            <a:spLocks noGrp="1" noChangeArrowheads="1"/>
          </p:cNvSpPr>
          <p:nvPr>
            <p:ph type="body" idx="1"/>
          </p:nvPr>
        </p:nvSpPr>
        <p:spPr>
          <a:xfrm>
            <a:off x="284163" y="1795669"/>
            <a:ext cx="8859837" cy="5062331"/>
          </a:xfrm>
        </p:spPr>
        <p:txBody>
          <a:bodyPr>
            <a:noAutofit/>
          </a:bodyPr>
          <a:lstStyle/>
          <a:p>
            <a:pPr eaLnBrk="1" hangingPunct="1">
              <a:lnSpc>
                <a:spcPct val="95000"/>
              </a:lnSpc>
              <a:spcBef>
                <a:spcPts val="600"/>
              </a:spcBef>
              <a:buFont typeface="Wingdings" panose="05000000000000000000" pitchFamily="2" charset="2"/>
              <a:buChar char="q"/>
            </a:pPr>
            <a:r>
              <a:rPr lang="en-US" altLang="en-US" dirty="0">
                <a:latin typeface="Courier New" panose="02070309020205020404" pitchFamily="49" charset="0"/>
              </a:rPr>
              <a:t>f2 = (float) i2 / 100; // type cast operator</a:t>
            </a:r>
          </a:p>
          <a:p>
            <a:pPr eaLnBrk="1" hangingPunct="1">
              <a:lnSpc>
                <a:spcPct val="95000"/>
              </a:lnSpc>
              <a:spcBef>
                <a:spcPts val="600"/>
              </a:spcBef>
              <a:buFont typeface="Wingdings" panose="05000000000000000000" pitchFamily="2" charset="2"/>
              <a:buChar char="q"/>
            </a:pPr>
            <a:r>
              <a:rPr lang="en-US" altLang="en-US" dirty="0"/>
              <a:t>The type cast operator has the effect of converting the value of the variable i2 to type float for purposes of evaluation of the expression. </a:t>
            </a:r>
          </a:p>
          <a:p>
            <a:pPr eaLnBrk="1" hangingPunct="1">
              <a:lnSpc>
                <a:spcPct val="95000"/>
              </a:lnSpc>
              <a:spcBef>
                <a:spcPts val="600"/>
              </a:spcBef>
              <a:buFont typeface="Wingdings" panose="05000000000000000000" pitchFamily="2" charset="2"/>
              <a:buChar char="q"/>
            </a:pPr>
            <a:r>
              <a:rPr lang="en-US" altLang="en-US" dirty="0"/>
              <a:t>This operator does NOT permanently affect the value of the variable i2; </a:t>
            </a:r>
          </a:p>
          <a:p>
            <a:pPr eaLnBrk="1" hangingPunct="1">
              <a:lnSpc>
                <a:spcPct val="95000"/>
              </a:lnSpc>
              <a:spcBef>
                <a:spcPts val="600"/>
              </a:spcBef>
              <a:buFont typeface="Wingdings" panose="05000000000000000000" pitchFamily="2" charset="2"/>
              <a:buChar char="q"/>
            </a:pPr>
            <a:r>
              <a:rPr lang="en-US" altLang="en-US" b="1" dirty="0">
                <a:solidFill>
                  <a:srgbClr val="D60093"/>
                </a:solidFill>
              </a:rPr>
              <a:t>The type cast operator has a higher precedence than all the arithmetic operators except the unary minus and unary plus</a:t>
            </a:r>
            <a:r>
              <a:rPr lang="en-US" altLang="en-US" dirty="0"/>
              <a:t>.</a:t>
            </a:r>
          </a:p>
          <a:p>
            <a:pPr eaLnBrk="1" hangingPunct="1">
              <a:lnSpc>
                <a:spcPct val="95000"/>
              </a:lnSpc>
              <a:spcBef>
                <a:spcPts val="600"/>
              </a:spcBef>
              <a:buFont typeface="Wingdings" panose="05000000000000000000" pitchFamily="2" charset="2"/>
              <a:buChar char="q"/>
            </a:pPr>
            <a:r>
              <a:rPr lang="en-US" altLang="en-US" dirty="0"/>
              <a:t>Examples of the use of the type cast operator: </a:t>
            </a:r>
          </a:p>
          <a:p>
            <a:pPr lvl="1">
              <a:lnSpc>
                <a:spcPct val="95000"/>
              </a:lnSpc>
              <a:buFont typeface="Wingdings" panose="05000000000000000000" pitchFamily="2" charset="2"/>
              <a:buChar char="q"/>
            </a:pPr>
            <a:r>
              <a:rPr lang="en-US" altLang="en-US" dirty="0">
                <a:latin typeface="Courier New" panose="02070309020205020404" pitchFamily="49" charset="0"/>
              </a:rPr>
              <a:t>(</a:t>
            </a:r>
            <a:r>
              <a:rPr lang="en-US" altLang="en-US" dirty="0" err="1">
                <a:latin typeface="Courier New" panose="02070309020205020404" pitchFamily="49" charset="0"/>
              </a:rPr>
              <a:t>int</a:t>
            </a:r>
            <a:r>
              <a:rPr lang="en-US" altLang="en-US" dirty="0">
                <a:latin typeface="Courier New" panose="02070309020205020404" pitchFamily="49" charset="0"/>
              </a:rPr>
              <a:t>) 29.55 + (</a:t>
            </a:r>
            <a:r>
              <a:rPr lang="en-US" altLang="en-US" dirty="0" err="1">
                <a:latin typeface="Courier New" panose="02070309020205020404" pitchFamily="49" charset="0"/>
              </a:rPr>
              <a:t>int</a:t>
            </a:r>
            <a:r>
              <a:rPr lang="en-US" altLang="en-US" dirty="0">
                <a:latin typeface="Courier New" panose="02070309020205020404" pitchFamily="49" charset="0"/>
              </a:rPr>
              <a:t>) 21.99</a:t>
            </a:r>
            <a:r>
              <a:rPr lang="en-US" altLang="en-US" dirty="0"/>
              <a:t>   results  in   </a:t>
            </a:r>
            <a:r>
              <a:rPr lang="en-US" altLang="en-US" dirty="0">
                <a:latin typeface="Courier New" panose="02070309020205020404" pitchFamily="49" charset="0"/>
              </a:rPr>
              <a:t>29 + 21</a:t>
            </a:r>
          </a:p>
          <a:p>
            <a:pPr lvl="1">
              <a:lnSpc>
                <a:spcPct val="95000"/>
              </a:lnSpc>
              <a:buFont typeface="Wingdings" panose="05000000000000000000" pitchFamily="2" charset="2"/>
              <a:buChar char="q"/>
            </a:pPr>
            <a:r>
              <a:rPr lang="en-US" altLang="en-US" dirty="0">
                <a:latin typeface="Courier New" panose="02070309020205020404" pitchFamily="49" charset="0"/>
              </a:rPr>
              <a:t>(float) 6 / (float) 4</a:t>
            </a:r>
            <a:r>
              <a:rPr lang="en-US" altLang="en-US" dirty="0"/>
              <a:t>    results in </a:t>
            </a:r>
            <a:r>
              <a:rPr lang="en-US" altLang="en-US" dirty="0">
                <a:latin typeface="Courier New" panose="02070309020205020404" pitchFamily="49" charset="0"/>
              </a:rPr>
              <a:t>1.5</a:t>
            </a:r>
            <a:endParaRPr lang="en-US" altLang="en-US" dirty="0"/>
          </a:p>
          <a:p>
            <a:pPr lvl="1">
              <a:lnSpc>
                <a:spcPct val="95000"/>
              </a:lnSpc>
              <a:buFont typeface="Wingdings" panose="05000000000000000000" pitchFamily="2" charset="2"/>
              <a:buChar char="q"/>
            </a:pPr>
            <a:r>
              <a:rPr lang="en-US" altLang="en-US" dirty="0">
                <a:latin typeface="Courier New" panose="02070309020205020404" pitchFamily="49" charset="0"/>
              </a:rPr>
              <a:t>(float) 6 / 4</a:t>
            </a:r>
            <a:r>
              <a:rPr lang="en-US" altLang="en-US" dirty="0"/>
              <a:t>   results in </a:t>
            </a:r>
            <a:r>
              <a:rPr lang="en-US" altLang="en-US" dirty="0">
                <a:latin typeface="Courier New" panose="02070309020205020404" pitchFamily="49" charset="0"/>
              </a:rPr>
              <a:t>1.5</a:t>
            </a:r>
          </a:p>
        </p:txBody>
      </p:sp>
    </p:spTree>
    <p:extLst>
      <p:ext uri="{BB962C8B-B14F-4D97-AF65-F5344CB8AC3E}">
        <p14:creationId xmlns:p14="http://schemas.microsoft.com/office/powerpoint/2010/main" val="2103963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algn="l" eaLnBrk="1" hangingPunct="1"/>
            <a:r>
              <a:rPr lang="en-US" altLang="en-US" dirty="0"/>
              <a:t>The assignment operators</a:t>
            </a:r>
          </a:p>
        </p:txBody>
      </p:sp>
      <p:sp>
        <p:nvSpPr>
          <p:cNvPr id="17411" name="Rectangle 3"/>
          <p:cNvSpPr>
            <a:spLocks noGrp="1" noChangeArrowheads="1"/>
          </p:cNvSpPr>
          <p:nvPr>
            <p:ph type="body" idx="1"/>
          </p:nvPr>
        </p:nvSpPr>
        <p:spPr>
          <a:xfrm>
            <a:off x="284163" y="1775791"/>
            <a:ext cx="8574087" cy="5082209"/>
          </a:xfrm>
        </p:spPr>
        <p:txBody>
          <a:bodyPr>
            <a:noAutofit/>
          </a:bodyPr>
          <a:lstStyle/>
          <a:p>
            <a:pPr eaLnBrk="1" hangingPunct="1">
              <a:lnSpc>
                <a:spcPct val="90000"/>
              </a:lnSpc>
              <a:spcBef>
                <a:spcPts val="0"/>
              </a:spcBef>
              <a:buFont typeface="Wingdings" panose="05000000000000000000" pitchFamily="2" charset="2"/>
              <a:buChar char="q"/>
            </a:pPr>
            <a:r>
              <a:rPr lang="en-US" altLang="en-US" dirty="0"/>
              <a:t>The C++ language permits you to join the arithmetic operators with the assignment operator using the following general format: </a:t>
            </a:r>
            <a:r>
              <a:rPr lang="en-US" altLang="en-US" dirty="0">
                <a:latin typeface="Courier New" panose="02070309020205020404" pitchFamily="49" charset="0"/>
              </a:rPr>
              <a:t>op=,</a:t>
            </a:r>
            <a:r>
              <a:rPr lang="en-US" altLang="en-US" dirty="0"/>
              <a:t> where </a:t>
            </a:r>
            <a:r>
              <a:rPr lang="en-US" altLang="en-US" dirty="0">
                <a:latin typeface="Courier New" panose="02070309020205020404" pitchFamily="49" charset="0"/>
              </a:rPr>
              <a:t>op</a:t>
            </a:r>
            <a:r>
              <a:rPr lang="en-US" altLang="en-US" dirty="0"/>
              <a:t> is an arithmetic operator, including +, –, ×, /, and %.</a:t>
            </a:r>
          </a:p>
          <a:p>
            <a:pPr eaLnBrk="1" hangingPunct="1">
              <a:lnSpc>
                <a:spcPct val="90000"/>
              </a:lnSpc>
              <a:spcBef>
                <a:spcPts val="0"/>
              </a:spcBef>
              <a:buFont typeface="Wingdings" panose="05000000000000000000" pitchFamily="2" charset="2"/>
              <a:buChar char="q"/>
            </a:pPr>
            <a:r>
              <a:rPr lang="en-US" altLang="en-US" dirty="0">
                <a:latin typeface="Courier New" panose="02070309020205020404" pitchFamily="49" charset="0"/>
              </a:rPr>
              <a:t>op</a:t>
            </a:r>
            <a:r>
              <a:rPr lang="en-US" altLang="en-US" dirty="0"/>
              <a:t> can also be a logical later in this course</a:t>
            </a:r>
          </a:p>
          <a:p>
            <a:pPr eaLnBrk="1" hangingPunct="1">
              <a:lnSpc>
                <a:spcPct val="90000"/>
              </a:lnSpc>
              <a:spcBef>
                <a:spcPts val="0"/>
              </a:spcBef>
              <a:buFont typeface="Wingdings" panose="05000000000000000000" pitchFamily="2" charset="2"/>
              <a:buChar char="q"/>
            </a:pPr>
            <a:r>
              <a:rPr lang="en-US" altLang="en-US" dirty="0"/>
              <a:t>Example: </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 += 10;</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90000"/>
              </a:lnSpc>
              <a:spcBef>
                <a:spcPts val="0"/>
              </a:spcBef>
              <a:buFont typeface="Wingdings" panose="05000000000000000000" pitchFamily="2" charset="2"/>
              <a:buChar char="q"/>
            </a:pPr>
            <a:r>
              <a:rPr lang="en-US" altLang="en-US" dirty="0"/>
              <a:t>		</a:t>
            </a:r>
            <a:r>
              <a:rPr lang="en-US" altLang="en-US" dirty="0">
                <a:latin typeface="Courier New" panose="02070309020205020404" pitchFamily="49" charset="0"/>
              </a:rPr>
              <a:t>count=count+10;</a:t>
            </a:r>
          </a:p>
          <a:p>
            <a:pPr eaLnBrk="1" hangingPunct="1">
              <a:lnSpc>
                <a:spcPct val="90000"/>
              </a:lnSpc>
              <a:spcBef>
                <a:spcPts val="0"/>
              </a:spcBef>
              <a:buFont typeface="Wingdings" panose="05000000000000000000" pitchFamily="2" charset="2"/>
              <a:buChar char="q"/>
            </a:pPr>
            <a:r>
              <a:rPr lang="en-US" altLang="en-US" dirty="0"/>
              <a:t>Example: precedence of op=:</a:t>
            </a:r>
          </a:p>
          <a:p>
            <a:pPr lvl="1" eaLnBrk="1" hangingPunct="1">
              <a:lnSpc>
                <a:spcPct val="90000"/>
              </a:lnSpc>
              <a:spcBef>
                <a:spcPts val="0"/>
              </a:spcBef>
              <a:buFont typeface="Wingdings" panose="05000000000000000000" pitchFamily="2" charset="2"/>
              <a:buChar char="q"/>
            </a:pPr>
            <a:r>
              <a:rPr lang="en-US" altLang="en-US" sz="2000" dirty="0">
                <a:latin typeface="Courier New" panose="02070309020205020404" pitchFamily="49" charset="0"/>
              </a:rPr>
              <a:t>	  </a:t>
            </a:r>
            <a:r>
              <a:rPr lang="en-US" altLang="en-US" sz="2400" dirty="0">
                <a:latin typeface="Courier New" panose="02070309020205020404" pitchFamily="49" charset="0"/>
              </a:rPr>
              <a:t>a /= b + c</a:t>
            </a:r>
          </a:p>
          <a:p>
            <a:pPr lvl="1" eaLnBrk="1" hangingPunct="1">
              <a:lnSpc>
                <a:spcPct val="90000"/>
              </a:lnSpc>
              <a:spcBef>
                <a:spcPts val="0"/>
              </a:spcBef>
              <a:buFont typeface="Wingdings" panose="05000000000000000000" pitchFamily="2" charset="2"/>
              <a:buChar char="q"/>
            </a:pPr>
            <a:r>
              <a:rPr lang="en-US" altLang="en-US" sz="2000" dirty="0"/>
              <a:t>Equivalent with:</a:t>
            </a:r>
          </a:p>
          <a:p>
            <a:pPr eaLnBrk="1" hangingPunct="1">
              <a:lnSpc>
                <a:spcPct val="80000"/>
              </a:lnSpc>
              <a:spcBef>
                <a:spcPts val="0"/>
              </a:spcBef>
              <a:buFont typeface="Wingdings" panose="05000000000000000000" pitchFamily="2" charset="2"/>
              <a:buChar char="q"/>
            </a:pPr>
            <a:r>
              <a:rPr lang="en-US" altLang="en-US" dirty="0">
                <a:latin typeface="Courier New" panose="02070309020205020404" pitchFamily="49" charset="0"/>
              </a:rPr>
              <a:t>		a = a / (b + c)</a:t>
            </a:r>
          </a:p>
          <a:p>
            <a:pPr lvl="1" eaLnBrk="1" hangingPunct="1">
              <a:lnSpc>
                <a:spcPct val="80000"/>
              </a:lnSpc>
              <a:spcBef>
                <a:spcPts val="0"/>
              </a:spcBef>
              <a:buFont typeface="Wingdings" panose="05000000000000000000" pitchFamily="2" charset="2"/>
              <a:buChar char="q"/>
            </a:pPr>
            <a:r>
              <a:rPr lang="en-US" altLang="en-US" sz="2000" dirty="0"/>
              <a:t>addition is performed first because the addition operator has higher precedence than the assignment operator </a:t>
            </a:r>
            <a:endParaRPr lang="en-US" altLang="en-US" sz="2000" dirty="0">
              <a:latin typeface="Courier New" panose="02070309020205020404" pitchFamily="49" charset="0"/>
            </a:endParaRPr>
          </a:p>
          <a:p>
            <a:pPr eaLnBrk="1" hangingPunct="1">
              <a:lnSpc>
                <a:spcPct val="80000"/>
              </a:lnSpc>
              <a:spcBef>
                <a:spcPts val="0"/>
              </a:spcBef>
              <a:buFont typeface="Wingdings" panose="05000000000000000000" pitchFamily="2" charset="2"/>
              <a:buChar char="q"/>
            </a:pPr>
            <a:endParaRPr lang="en-US" altLang="en-US" dirty="0">
              <a:latin typeface="Courier New" panose="02070309020205020404" pitchFamily="49" charset="0"/>
            </a:endParaRPr>
          </a:p>
        </p:txBody>
      </p:sp>
    </p:spTree>
    <p:extLst>
      <p:ext uri="{BB962C8B-B14F-4D97-AF65-F5344CB8AC3E}">
        <p14:creationId xmlns:p14="http://schemas.microsoft.com/office/powerpoint/2010/main" val="1501093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altLang="en-US" dirty="0"/>
              <a:t>Declaring variables</a:t>
            </a:r>
          </a:p>
        </p:txBody>
      </p:sp>
      <p:sp>
        <p:nvSpPr>
          <p:cNvPr id="18435" name="Rectangle 3"/>
          <p:cNvSpPr>
            <a:spLocks noGrp="1" noChangeArrowheads="1"/>
          </p:cNvSpPr>
          <p:nvPr>
            <p:ph type="body" idx="1"/>
          </p:nvPr>
        </p:nvSpPr>
        <p:spPr>
          <a:xfrm>
            <a:off x="343798" y="1905000"/>
            <a:ext cx="8514452" cy="4953000"/>
          </a:xfrm>
        </p:spPr>
        <p:txBody>
          <a:bodyPr>
            <a:normAutofit/>
          </a:bodyPr>
          <a:lstStyle/>
          <a:p>
            <a:pPr algn="just" eaLnBrk="1" hangingPunct="1">
              <a:spcBef>
                <a:spcPts val="0"/>
              </a:spcBef>
              <a:buFont typeface="Wingdings" panose="05000000000000000000" pitchFamily="2" charset="2"/>
              <a:buChar char="q"/>
            </a:pPr>
            <a:r>
              <a:rPr lang="en-US" altLang="en-US" dirty="0"/>
              <a:t>Some older languages (FORTRAN, BASIC) allow you to use variables without declaring them. </a:t>
            </a:r>
          </a:p>
          <a:p>
            <a:pPr algn="just" eaLnBrk="1" hangingPunct="1">
              <a:spcBef>
                <a:spcPts val="0"/>
              </a:spcBef>
              <a:buFont typeface="Wingdings" panose="05000000000000000000" pitchFamily="2" charset="2"/>
              <a:buChar char="q"/>
            </a:pPr>
            <a:r>
              <a:rPr lang="en-US" altLang="en-US" dirty="0"/>
              <a:t>Other languages (C, Pascal)  impose to declare variables </a:t>
            </a:r>
          </a:p>
          <a:p>
            <a:pPr algn="just" eaLnBrk="1" hangingPunct="1">
              <a:spcBef>
                <a:spcPts val="0"/>
              </a:spcBef>
              <a:buFont typeface="Wingdings" panose="05000000000000000000" pitchFamily="2" charset="2"/>
              <a:buChar char="q"/>
            </a:pPr>
            <a:r>
              <a:rPr lang="en-US" altLang="en-US" b="1" dirty="0"/>
              <a:t>Advantages of languages with variable declarations:</a:t>
            </a:r>
          </a:p>
          <a:p>
            <a:pPr lvl="1" algn="just" eaLnBrk="1" hangingPunct="1">
              <a:spcBef>
                <a:spcPts val="0"/>
              </a:spcBef>
              <a:buFont typeface="Wingdings" panose="05000000000000000000" pitchFamily="2" charset="2"/>
              <a:buChar char="q"/>
            </a:pPr>
            <a:r>
              <a:rPr lang="en-US" altLang="en-US" sz="2000" dirty="0"/>
              <a:t>Putting all the variables in one place makes it easier for a reader to understand the program </a:t>
            </a:r>
          </a:p>
          <a:p>
            <a:pPr lvl="1" algn="just" eaLnBrk="1" hangingPunct="1">
              <a:spcBef>
                <a:spcPts val="0"/>
              </a:spcBef>
              <a:buFont typeface="Wingdings" panose="05000000000000000000" pitchFamily="2" charset="2"/>
              <a:buChar char="q"/>
            </a:pPr>
            <a:r>
              <a:rPr lang="en-US" altLang="en-US" sz="2000" dirty="0"/>
              <a:t>Thinking about which variables to declare encourages the programmer to do some planning before  writing a program ( What information does the program need? What must  the program to produce as output? What is the best way to represent the data?)</a:t>
            </a:r>
          </a:p>
          <a:p>
            <a:pPr lvl="1" algn="just" eaLnBrk="1" hangingPunct="1">
              <a:spcBef>
                <a:spcPts val="0"/>
              </a:spcBef>
              <a:buFont typeface="Wingdings" panose="05000000000000000000" pitchFamily="2" charset="2"/>
              <a:buChar char="q"/>
            </a:pPr>
            <a:r>
              <a:rPr lang="en-US" altLang="en-US" sz="2000" dirty="0"/>
              <a:t>The obligation to declare all variables helps prevent  bugs of  misspelled variable names.</a:t>
            </a:r>
          </a:p>
          <a:p>
            <a:pPr lvl="1" algn="just" eaLnBrk="1" hangingPunct="1">
              <a:spcBef>
                <a:spcPts val="0"/>
              </a:spcBef>
              <a:buFont typeface="Wingdings" panose="05000000000000000000" pitchFamily="2" charset="2"/>
              <a:buChar char="q"/>
            </a:pPr>
            <a:r>
              <a:rPr lang="en-US" altLang="en-US" sz="2000" b="1" dirty="0"/>
              <a:t>Compiler knows the amount of statically allocated memory needed  </a:t>
            </a:r>
          </a:p>
          <a:p>
            <a:pPr lvl="1" algn="just" eaLnBrk="1" hangingPunct="1">
              <a:spcBef>
                <a:spcPts val="0"/>
              </a:spcBef>
              <a:buFont typeface="Wingdings" panose="05000000000000000000" pitchFamily="2" charset="2"/>
              <a:buChar char="q"/>
            </a:pPr>
            <a:r>
              <a:rPr lang="en-US" altLang="en-US" sz="2000" b="1" dirty="0"/>
              <a:t>Compiler can verify that operations done on a variable are allowed by its type (</a:t>
            </a:r>
            <a:r>
              <a:rPr lang="en-US" altLang="en-US" sz="2000" b="1" i="1" dirty="0">
                <a:solidFill>
                  <a:srgbClr val="D60093"/>
                </a:solidFill>
              </a:rPr>
              <a:t>strongly typed languages</a:t>
            </a:r>
            <a:r>
              <a:rPr lang="en-US" altLang="en-US" sz="2000" b="1" dirty="0"/>
              <a:t>)</a:t>
            </a:r>
          </a:p>
        </p:txBody>
      </p:sp>
    </p:spTree>
    <p:extLst>
      <p:ext uri="{BB962C8B-B14F-4D97-AF65-F5344CB8AC3E}">
        <p14:creationId xmlns:p14="http://schemas.microsoft.com/office/powerpoint/2010/main" val="4027386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algn="l" eaLnBrk="1" hangingPunct="1"/>
            <a:r>
              <a:rPr lang="en-US" altLang="en-US" dirty="0"/>
              <a:t>Lecture 2: Outline</a:t>
            </a:r>
          </a:p>
        </p:txBody>
      </p:sp>
      <p:sp>
        <p:nvSpPr>
          <p:cNvPr id="4099" name="Rectangle 3"/>
          <p:cNvSpPr>
            <a:spLocks noGrp="1" noChangeArrowheads="1"/>
          </p:cNvSpPr>
          <p:nvPr>
            <p:ph type="body" idx="1"/>
          </p:nvPr>
        </p:nvSpPr>
        <p:spPr>
          <a:xfrm>
            <a:off x="400050" y="1905000"/>
            <a:ext cx="8458200" cy="4953000"/>
          </a:xfrm>
        </p:spPr>
        <p:txBody>
          <a:bodyPr>
            <a:normAutofit lnSpcReduction="10000"/>
          </a:bodyPr>
          <a:lstStyle/>
          <a:p>
            <a:pPr eaLnBrk="1" hangingPunct="1">
              <a:lnSpc>
                <a:spcPct val="90000"/>
              </a:lnSpc>
              <a:buFont typeface="Wingdings" panose="05000000000000000000" pitchFamily="2" charset="2"/>
              <a:buChar char="q"/>
            </a:pPr>
            <a:r>
              <a:rPr lang="en-US" altLang="en-US" sz="2000" b="1" dirty="0"/>
              <a:t>Variables, Data Types, and Arithmetic Expressions  </a:t>
            </a:r>
          </a:p>
          <a:p>
            <a:pPr eaLnBrk="1" hangingPunct="1">
              <a:lnSpc>
                <a:spcPct val="90000"/>
              </a:lnSpc>
              <a:buFont typeface="Wingdings" panose="05000000000000000000" pitchFamily="2" charset="2"/>
              <a:buChar char="q"/>
            </a:pPr>
            <a:r>
              <a:rPr lang="en-US" altLang="en-US" sz="1800" dirty="0"/>
              <a:t>Working with Variables </a:t>
            </a:r>
          </a:p>
          <a:p>
            <a:pPr lvl="1" eaLnBrk="1" hangingPunct="1">
              <a:lnSpc>
                <a:spcPct val="90000"/>
              </a:lnSpc>
              <a:buFont typeface="Wingdings" panose="05000000000000000000" pitchFamily="2" charset="2"/>
              <a:buChar char="q"/>
            </a:pPr>
            <a:r>
              <a:rPr lang="en-US" altLang="en-US" sz="1800" dirty="0"/>
              <a:t>Understanding Data Types and Constants </a:t>
            </a:r>
          </a:p>
          <a:p>
            <a:pPr lvl="2" eaLnBrk="1" hangingPunct="1">
              <a:lnSpc>
                <a:spcPct val="90000"/>
              </a:lnSpc>
              <a:buFont typeface="Wingdings" panose="05000000000000000000" pitchFamily="2" charset="2"/>
              <a:buChar char="q"/>
            </a:pPr>
            <a:r>
              <a:rPr lang="en-US" altLang="en-US" sz="1600" dirty="0"/>
              <a:t>The Basic Integer Type </a:t>
            </a:r>
            <a:r>
              <a:rPr lang="en-US" altLang="en-US" sz="1600" dirty="0" err="1"/>
              <a:t>int</a:t>
            </a:r>
            <a:r>
              <a:rPr lang="en-US" altLang="en-US" sz="1600" dirty="0"/>
              <a:t> </a:t>
            </a:r>
          </a:p>
          <a:p>
            <a:pPr lvl="2" eaLnBrk="1" hangingPunct="1">
              <a:lnSpc>
                <a:spcPct val="90000"/>
              </a:lnSpc>
              <a:buFont typeface="Wingdings" panose="05000000000000000000" pitchFamily="2" charset="2"/>
              <a:buChar char="q"/>
            </a:pPr>
            <a:r>
              <a:rPr lang="en-US" altLang="en-US" sz="1600" dirty="0"/>
              <a:t>The Floating Number Type float</a:t>
            </a:r>
          </a:p>
          <a:p>
            <a:pPr lvl="2" eaLnBrk="1" hangingPunct="1">
              <a:lnSpc>
                <a:spcPct val="90000"/>
              </a:lnSpc>
              <a:buFont typeface="Wingdings" panose="05000000000000000000" pitchFamily="2" charset="2"/>
              <a:buChar char="q"/>
            </a:pPr>
            <a:r>
              <a:rPr lang="en-US" altLang="en-US" sz="1600" dirty="0"/>
              <a:t>The Extended Precision Type double</a:t>
            </a:r>
          </a:p>
          <a:p>
            <a:pPr lvl="2" eaLnBrk="1" hangingPunct="1">
              <a:lnSpc>
                <a:spcPct val="90000"/>
              </a:lnSpc>
              <a:buFont typeface="Wingdings" panose="05000000000000000000" pitchFamily="2" charset="2"/>
              <a:buChar char="q"/>
            </a:pPr>
            <a:r>
              <a:rPr lang="en-US" altLang="en-US" sz="1600" dirty="0"/>
              <a:t>The Single Character Type char </a:t>
            </a:r>
          </a:p>
          <a:p>
            <a:pPr lvl="2" eaLnBrk="1" hangingPunct="1">
              <a:lnSpc>
                <a:spcPct val="90000"/>
              </a:lnSpc>
              <a:buFont typeface="Wingdings" panose="05000000000000000000" pitchFamily="2" charset="2"/>
              <a:buChar char="q"/>
            </a:pPr>
            <a:r>
              <a:rPr lang="en-US" altLang="en-US" sz="1600" dirty="0"/>
              <a:t>The Boolean Data Type _Bool </a:t>
            </a:r>
          </a:p>
          <a:p>
            <a:pPr lvl="2" eaLnBrk="1" hangingPunct="1">
              <a:lnSpc>
                <a:spcPct val="90000"/>
              </a:lnSpc>
              <a:buFont typeface="Wingdings" panose="05000000000000000000" pitchFamily="2" charset="2"/>
              <a:buChar char="q"/>
            </a:pPr>
            <a:r>
              <a:rPr lang="en-US" altLang="en-US" sz="1600" dirty="0"/>
              <a:t>Storage sizes and ranges</a:t>
            </a:r>
          </a:p>
          <a:p>
            <a:pPr lvl="2" eaLnBrk="1" hangingPunct="1">
              <a:lnSpc>
                <a:spcPct val="90000"/>
              </a:lnSpc>
              <a:buFont typeface="Wingdings" panose="05000000000000000000" pitchFamily="2" charset="2"/>
              <a:buChar char="q"/>
            </a:pPr>
            <a:r>
              <a:rPr lang="en-US" altLang="en-US" sz="1600" dirty="0"/>
              <a:t>Type Specifiers: long, long </a:t>
            </a:r>
            <a:r>
              <a:rPr lang="en-US" altLang="en-US" sz="1600" dirty="0" err="1"/>
              <a:t>long</a:t>
            </a:r>
            <a:r>
              <a:rPr lang="en-US" altLang="en-US" sz="1600" dirty="0"/>
              <a:t>, short, unsigned, and signed </a:t>
            </a:r>
          </a:p>
          <a:p>
            <a:pPr lvl="1" eaLnBrk="1" hangingPunct="1">
              <a:lnSpc>
                <a:spcPct val="90000"/>
              </a:lnSpc>
              <a:buFont typeface="Wingdings" panose="05000000000000000000" pitchFamily="2" charset="2"/>
              <a:buChar char="q"/>
            </a:pPr>
            <a:r>
              <a:rPr lang="en-US" altLang="en-US" sz="1800" dirty="0"/>
              <a:t>Working with Arithmetic Expressions </a:t>
            </a:r>
          </a:p>
          <a:p>
            <a:pPr lvl="2" eaLnBrk="1" hangingPunct="1">
              <a:lnSpc>
                <a:spcPct val="90000"/>
              </a:lnSpc>
              <a:buFont typeface="Wingdings" panose="05000000000000000000" pitchFamily="2" charset="2"/>
              <a:buChar char="q"/>
            </a:pPr>
            <a:r>
              <a:rPr lang="en-US" altLang="en-US" sz="1600" dirty="0"/>
              <a:t>Integer Arithmetic and the Unary Minus Operator </a:t>
            </a:r>
          </a:p>
          <a:p>
            <a:pPr lvl="2" eaLnBrk="1" hangingPunct="1">
              <a:lnSpc>
                <a:spcPct val="90000"/>
              </a:lnSpc>
              <a:buFont typeface="Wingdings" panose="05000000000000000000" pitchFamily="2" charset="2"/>
              <a:buChar char="q"/>
            </a:pPr>
            <a:r>
              <a:rPr lang="en-US" altLang="en-US" sz="1600" dirty="0"/>
              <a:t>The Modulus Operator </a:t>
            </a:r>
          </a:p>
          <a:p>
            <a:pPr lvl="2" eaLnBrk="1" hangingPunct="1">
              <a:lnSpc>
                <a:spcPct val="90000"/>
              </a:lnSpc>
              <a:buFont typeface="Wingdings" panose="05000000000000000000" pitchFamily="2" charset="2"/>
              <a:buChar char="q"/>
            </a:pPr>
            <a:r>
              <a:rPr lang="en-US" altLang="en-US" sz="1600" dirty="0"/>
              <a:t>Integer and Floating-Point Conversions </a:t>
            </a:r>
            <a:endParaRPr lang="en-US" altLang="en-US" sz="1600" b="1" dirty="0"/>
          </a:p>
          <a:p>
            <a:pPr lvl="1" eaLnBrk="1" hangingPunct="1">
              <a:lnSpc>
                <a:spcPct val="90000"/>
              </a:lnSpc>
              <a:buFont typeface="Wingdings" panose="05000000000000000000" pitchFamily="2" charset="2"/>
              <a:buChar char="q"/>
            </a:pPr>
            <a:r>
              <a:rPr lang="en-US" altLang="en-US" sz="1800" dirty="0"/>
              <a:t>Combining Operations with Assignment: The Assignment Operators </a:t>
            </a:r>
          </a:p>
          <a:p>
            <a:pPr lvl="1" eaLnBrk="1" hangingPunct="1">
              <a:lnSpc>
                <a:spcPct val="90000"/>
              </a:lnSpc>
              <a:buFont typeface="Wingdings" panose="05000000000000000000" pitchFamily="2" charset="2"/>
              <a:buChar char="q"/>
            </a:pPr>
            <a:r>
              <a:rPr lang="en-US" altLang="en-US" sz="1800" dirty="0"/>
              <a:t>Types _Complex and _Imaginary </a:t>
            </a:r>
          </a:p>
        </p:txBody>
      </p:sp>
    </p:spTree>
    <p:extLst>
      <p:ext uri="{BB962C8B-B14F-4D97-AF65-F5344CB8AC3E}">
        <p14:creationId xmlns:p14="http://schemas.microsoft.com/office/powerpoint/2010/main" val="7413704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altLang="en-US" dirty="0"/>
              <a:t>Declaration vs Definition</a:t>
            </a:r>
          </a:p>
        </p:txBody>
      </p:sp>
      <p:sp>
        <p:nvSpPr>
          <p:cNvPr id="19459" name="Rectangle 3"/>
          <p:cNvSpPr>
            <a:spLocks noGrp="1" noChangeArrowheads="1"/>
          </p:cNvSpPr>
          <p:nvPr>
            <p:ph type="body" idx="1"/>
          </p:nvPr>
        </p:nvSpPr>
        <p:spPr>
          <a:xfrm>
            <a:off x="284163" y="1934818"/>
            <a:ext cx="8859837" cy="4764156"/>
          </a:xfrm>
        </p:spPr>
        <p:txBody>
          <a:bodyPr>
            <a:normAutofit/>
          </a:bodyPr>
          <a:lstStyle/>
          <a:p>
            <a:pPr eaLnBrk="1" hangingPunct="1">
              <a:lnSpc>
                <a:spcPct val="90000"/>
              </a:lnSpc>
              <a:buFont typeface="Wingdings" panose="05000000000000000000" pitchFamily="2" charset="2"/>
              <a:buChar char="q"/>
            </a:pPr>
            <a:r>
              <a:rPr lang="en-US" altLang="en-US" sz="2800" dirty="0"/>
              <a:t>Variable declaration:  [Type, Identifier]	</a:t>
            </a:r>
          </a:p>
          <a:p>
            <a:pPr eaLnBrk="1" hangingPunct="1">
              <a:lnSpc>
                <a:spcPct val="90000"/>
              </a:lnSpc>
              <a:buFont typeface="Wingdings" panose="05000000000000000000" pitchFamily="2" charset="2"/>
              <a:buChar char="q"/>
            </a:pPr>
            <a:r>
              <a:rPr lang="en-US" altLang="en-US" sz="2800" dirty="0"/>
              <a:t>Variable definition:  a declaration which does also reserve storage space (memory)  !</a:t>
            </a:r>
          </a:p>
          <a:p>
            <a:pPr lvl="1" eaLnBrk="1" hangingPunct="1">
              <a:lnSpc>
                <a:spcPct val="90000"/>
              </a:lnSpc>
              <a:buFont typeface="Wingdings" panose="05000000000000000000" pitchFamily="2" charset="2"/>
              <a:buChar char="q"/>
            </a:pPr>
            <a:r>
              <a:rPr lang="en-US" altLang="en-US" sz="2400" dirty="0"/>
              <a:t>Not all declarations are definitions</a:t>
            </a:r>
          </a:p>
          <a:p>
            <a:pPr lvl="1" eaLnBrk="1" hangingPunct="1">
              <a:lnSpc>
                <a:spcPct val="90000"/>
              </a:lnSpc>
              <a:buFont typeface="Wingdings" panose="05000000000000000000" pitchFamily="2" charset="2"/>
              <a:buChar char="q"/>
            </a:pPr>
            <a:r>
              <a:rPr lang="en-US" altLang="en-US" sz="2400" dirty="0"/>
              <a:t>In the examples seen so far, all declarations are as well definitions </a:t>
            </a:r>
          </a:p>
          <a:p>
            <a:pPr lvl="1" eaLnBrk="1" hangingPunct="1">
              <a:lnSpc>
                <a:spcPct val="90000"/>
              </a:lnSpc>
              <a:buFont typeface="Wingdings" panose="05000000000000000000" pitchFamily="2" charset="2"/>
              <a:buChar char="q"/>
            </a:pPr>
            <a:r>
              <a:rPr lang="en-US" altLang="en-US" sz="2400" dirty="0"/>
              <a:t>Declarations which are not definitions: later in this semester !</a:t>
            </a:r>
          </a:p>
        </p:txBody>
      </p:sp>
    </p:spTree>
    <p:extLst>
      <p:ext uri="{BB962C8B-B14F-4D97-AF65-F5344CB8AC3E}">
        <p14:creationId xmlns:p14="http://schemas.microsoft.com/office/powerpoint/2010/main" val="4008675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a:r>
              <a:rPr lang="en-US" altLang="en-US" dirty="0"/>
              <a:t>Executing a program</a:t>
            </a:r>
          </a:p>
        </p:txBody>
      </p:sp>
      <p:sp>
        <p:nvSpPr>
          <p:cNvPr id="6147" name="Rectangle 3"/>
          <p:cNvSpPr>
            <a:spLocks noGrp="1" noChangeArrowheads="1"/>
          </p:cNvSpPr>
          <p:nvPr>
            <p:ph type="body" sz="half" idx="1"/>
          </p:nvPr>
        </p:nvSpPr>
        <p:spPr>
          <a:xfrm>
            <a:off x="639763" y="2651516"/>
            <a:ext cx="4876800" cy="2125520"/>
          </a:xfrm>
        </p:spPr>
        <p:txBody>
          <a:bodyPr/>
          <a:lstStyle/>
          <a:p>
            <a:pPr>
              <a:buFont typeface="Wingdings" panose="05000000000000000000" pitchFamily="2" charset="2"/>
              <a:buChar char="q"/>
            </a:pPr>
            <a:r>
              <a:rPr lang="en-US" altLang="en-US" dirty="0"/>
              <a:t>Program = list of statements</a:t>
            </a:r>
          </a:p>
          <a:p>
            <a:pPr lvl="1">
              <a:buFont typeface="Wingdings" panose="05000000000000000000" pitchFamily="2" charset="2"/>
              <a:buChar char="q"/>
            </a:pPr>
            <a:r>
              <a:rPr lang="en-US" altLang="en-US" b="1" i="1" dirty="0" err="1">
                <a:solidFill>
                  <a:srgbClr val="D60093"/>
                </a:solidFill>
              </a:rPr>
              <a:t>Entrypoint</a:t>
            </a:r>
            <a:r>
              <a:rPr lang="en-US" altLang="en-US" dirty="0"/>
              <a:t>:  the point where the execution starts</a:t>
            </a:r>
          </a:p>
          <a:p>
            <a:pPr lvl="1">
              <a:buFont typeface="Wingdings" panose="05000000000000000000" pitchFamily="2" charset="2"/>
              <a:buChar char="q"/>
            </a:pPr>
            <a:r>
              <a:rPr lang="en-US" altLang="en-US" b="1" i="1" dirty="0">
                <a:solidFill>
                  <a:srgbClr val="D60093"/>
                </a:solidFill>
              </a:rPr>
              <a:t>Control flow</a:t>
            </a:r>
            <a:r>
              <a:rPr lang="en-US" altLang="en-US" dirty="0"/>
              <a:t>: the order in which the individual statements are executed </a:t>
            </a:r>
          </a:p>
          <a:p>
            <a:pPr>
              <a:buFont typeface="Wingdings" panose="05000000000000000000" pitchFamily="2" charset="2"/>
              <a:buChar char="q"/>
            </a:pPr>
            <a:endParaRPr lang="en-US" altLang="en-US" dirty="0"/>
          </a:p>
        </p:txBody>
      </p:sp>
      <p:sp>
        <p:nvSpPr>
          <p:cNvPr id="6148" name="Text Box 5"/>
          <p:cNvSpPr txBox="1">
            <a:spLocks noChangeArrowheads="1"/>
          </p:cNvSpPr>
          <p:nvPr/>
        </p:nvSpPr>
        <p:spPr bwMode="auto">
          <a:xfrm>
            <a:off x="5165725" y="1941513"/>
            <a:ext cx="291147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6149" name="Text Box 6"/>
          <p:cNvSpPr txBox="1">
            <a:spLocks noChangeArrowheads="1"/>
          </p:cNvSpPr>
          <p:nvPr/>
        </p:nvSpPr>
        <p:spPr bwMode="auto">
          <a:xfrm>
            <a:off x="5867400" y="2235200"/>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9209430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a:r>
              <a:rPr lang="en-US" altLang="en-US" dirty="0"/>
              <a:t>Structure of a C++ program</a:t>
            </a:r>
          </a:p>
        </p:txBody>
      </p:sp>
      <p:sp>
        <p:nvSpPr>
          <p:cNvPr id="8195" name="Text Box 4"/>
          <p:cNvSpPr txBox="1">
            <a:spLocks noChangeArrowheads="1"/>
          </p:cNvSpPr>
          <p:nvPr/>
        </p:nvSpPr>
        <p:spPr bwMode="auto">
          <a:xfrm>
            <a:off x="725179" y="3084513"/>
            <a:ext cx="4733925" cy="28622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main ()</a:t>
            </a:r>
          </a:p>
          <a:p>
            <a:pPr eaLnBrk="1" hangingPunct="1">
              <a:spcBef>
                <a:spcPct val="0"/>
              </a:spcBef>
              <a:buFontTx/>
              <a:buNone/>
            </a:pP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int</a:t>
            </a:r>
            <a:r>
              <a:rPr lang="en-US" altLang="en-US" sz="1800" dirty="0">
                <a:latin typeface="Courier New" panose="02070309020205020404" pitchFamily="49" charset="0"/>
              </a:rPr>
              <a:t> value1, value2, sum;</a:t>
            </a:r>
          </a:p>
          <a:p>
            <a:pPr eaLnBrk="1" hangingPunct="1">
              <a:spcBef>
                <a:spcPct val="0"/>
              </a:spcBef>
              <a:buFontTx/>
              <a:buNone/>
            </a:pPr>
            <a:r>
              <a:rPr lang="en-US" altLang="en-US" sz="1800" dirty="0">
                <a:latin typeface="Courier New" panose="02070309020205020404" pitchFamily="49" charset="0"/>
              </a:rPr>
              <a:t>  value1 = 50;</a:t>
            </a:r>
          </a:p>
          <a:p>
            <a:pPr eaLnBrk="1" hangingPunct="1">
              <a:spcBef>
                <a:spcPct val="0"/>
              </a:spcBef>
              <a:buFontTx/>
              <a:buNone/>
            </a:pPr>
            <a:r>
              <a:rPr lang="en-US" altLang="en-US" sz="1800" dirty="0">
                <a:latin typeface="Courier New" panose="02070309020205020404" pitchFamily="49" charset="0"/>
              </a:rPr>
              <a:t>  value2 = 25;</a:t>
            </a:r>
          </a:p>
          <a:p>
            <a:pPr eaLnBrk="1" hangingPunct="1">
              <a:spcBef>
                <a:spcPct val="0"/>
              </a:spcBef>
              <a:buFontTx/>
              <a:buNone/>
            </a:pPr>
            <a:r>
              <a:rPr lang="en-US" altLang="en-US" sz="1800" dirty="0">
                <a:latin typeface="Courier New" panose="02070309020205020404" pitchFamily="49" charset="0"/>
              </a:rPr>
              <a:t>  sum = value1 + value2;</a:t>
            </a:r>
          </a:p>
          <a:p>
            <a:pPr eaLnBrk="1" hangingPunct="1">
              <a:spcBef>
                <a:spcPct val="0"/>
              </a:spcBef>
              <a:buFontTx/>
              <a:buNone/>
            </a:pPr>
            <a:r>
              <a:rPr lang="en-US" altLang="en-US" sz="1800" dirty="0">
                <a:latin typeface="Courier New" panose="02070309020205020404" pitchFamily="49" charset="0"/>
              </a:rPr>
              <a:t>  </a:t>
            </a:r>
            <a:r>
              <a:rPr lang="en-US" altLang="en-US" sz="1800" dirty="0" err="1">
                <a:latin typeface="Courier New" panose="02070309020205020404" pitchFamily="49" charset="0"/>
              </a:rPr>
              <a:t>cout</a:t>
            </a:r>
            <a:r>
              <a:rPr lang="en-US" altLang="en-US" sz="1800" dirty="0">
                <a:latin typeface="Courier New" panose="02070309020205020404" pitchFamily="49" charset="0"/>
              </a:rPr>
              <a:t>&lt;&lt;"The sum = “ &lt;&lt;sum&lt;&lt;</a:t>
            </a:r>
            <a:r>
              <a:rPr lang="en-US" altLang="en-US" sz="1800" dirty="0" err="1">
                <a:latin typeface="Courier New" panose="02070309020205020404" pitchFamily="49" charset="0"/>
              </a:rPr>
              <a:t>endl</a:t>
            </a:r>
            <a:r>
              <a:rPr lang="en-US" altLang="en-US" sz="1800" dirty="0">
                <a:latin typeface="Courier New" panose="02070309020205020404" pitchFamily="49" charset="0"/>
              </a:rPr>
              <a:t>;</a:t>
            </a:r>
          </a:p>
          <a:p>
            <a:pPr eaLnBrk="1" hangingPunct="1">
              <a:spcBef>
                <a:spcPct val="0"/>
              </a:spcBef>
              <a:buFontTx/>
              <a:buNone/>
            </a:pPr>
            <a:r>
              <a:rPr lang="en-US" altLang="en-US" sz="1800" dirty="0">
                <a:latin typeface="Courier New" panose="02070309020205020404" pitchFamily="49" charset="0"/>
              </a:rPr>
              <a:t>  return 0;</a:t>
            </a:r>
          </a:p>
          <a:p>
            <a:pPr eaLnBrk="1" hangingPunct="1">
              <a:spcBef>
                <a:spcPct val="0"/>
              </a:spcBef>
              <a:buFontTx/>
              <a:buNone/>
            </a:pPr>
            <a:r>
              <a:rPr lang="en-US" altLang="en-US" sz="1800" dirty="0">
                <a:latin typeface="Courier New" panose="02070309020205020404" pitchFamily="49" charset="0"/>
              </a:rPr>
              <a:t>}</a:t>
            </a:r>
          </a:p>
        </p:txBody>
      </p:sp>
      <p:sp>
        <p:nvSpPr>
          <p:cNvPr id="8197" name="AutoShape 7"/>
          <p:cNvSpPr>
            <a:spLocks noChangeArrowheads="1"/>
          </p:cNvSpPr>
          <p:nvPr/>
        </p:nvSpPr>
        <p:spPr bwMode="auto">
          <a:xfrm>
            <a:off x="3383507" y="1911569"/>
            <a:ext cx="3276600" cy="914400"/>
          </a:xfrm>
          <a:prstGeom prst="cloudCallout">
            <a:avLst>
              <a:gd name="adj1" fmla="val -93110"/>
              <a:gd name="adj2" fmla="val 135198"/>
            </a:avLst>
          </a:pr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dirty="0">
                <a:solidFill>
                  <a:srgbClr val="FF0000"/>
                </a:solidFill>
              </a:rPr>
              <a:t>Entry point of a C++ program</a:t>
            </a:r>
          </a:p>
        </p:txBody>
      </p:sp>
      <p:sp>
        <p:nvSpPr>
          <p:cNvPr id="8198" name="Line 8"/>
          <p:cNvSpPr>
            <a:spLocks noChangeShapeType="1"/>
          </p:cNvSpPr>
          <p:nvPr/>
        </p:nvSpPr>
        <p:spPr bwMode="auto">
          <a:xfrm>
            <a:off x="6284794" y="3601244"/>
            <a:ext cx="0" cy="1828800"/>
          </a:xfrm>
          <a:prstGeom prst="line">
            <a:avLst/>
          </a:prstGeom>
          <a:noFill/>
          <a:ln w="15875">
            <a:solidFill>
              <a:srgbClr val="008000"/>
            </a:solidFill>
            <a:round/>
            <a:headEnd/>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9" name="Text Box 9"/>
          <p:cNvSpPr txBox="1">
            <a:spLocks noChangeArrowheads="1"/>
          </p:cNvSpPr>
          <p:nvPr/>
        </p:nvSpPr>
        <p:spPr bwMode="auto">
          <a:xfrm>
            <a:off x="6660107" y="4012561"/>
            <a:ext cx="16573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solidFill>
                  <a:srgbClr val="009900"/>
                </a:solidFill>
              </a:rPr>
              <a:t>Sequential</a:t>
            </a:r>
          </a:p>
          <a:p>
            <a:pPr eaLnBrk="1" hangingPunct="1">
              <a:spcBef>
                <a:spcPct val="0"/>
              </a:spcBef>
              <a:buFontTx/>
              <a:buNone/>
            </a:pPr>
            <a:r>
              <a:rPr lang="en-US" altLang="en-US" sz="1800" dirty="0">
                <a:solidFill>
                  <a:srgbClr val="009900"/>
                </a:solidFill>
              </a:rPr>
              <a:t> flow of control</a:t>
            </a:r>
          </a:p>
        </p:txBody>
      </p:sp>
      <p:cxnSp>
        <p:nvCxnSpPr>
          <p:cNvPr id="3" name="Straight Connector 2"/>
          <p:cNvCxnSpPr/>
          <p:nvPr/>
        </p:nvCxnSpPr>
        <p:spPr>
          <a:xfrm>
            <a:off x="1323833" y="3684919"/>
            <a:ext cx="627797"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02174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Controlling the program flow</a:t>
            </a:r>
          </a:p>
        </p:txBody>
      </p:sp>
      <p:sp>
        <p:nvSpPr>
          <p:cNvPr id="10243" name="Rectangle 3"/>
          <p:cNvSpPr>
            <a:spLocks noGrp="1" noChangeArrowheads="1"/>
          </p:cNvSpPr>
          <p:nvPr>
            <p:ph type="body" sz="half" idx="1"/>
          </p:nvPr>
        </p:nvSpPr>
        <p:spPr>
          <a:xfrm>
            <a:off x="439699" y="2151063"/>
            <a:ext cx="3931920" cy="3975100"/>
          </a:xfrm>
        </p:spPr>
        <p:txBody>
          <a:bodyPr/>
          <a:lstStyle/>
          <a:p>
            <a:pPr eaLnBrk="1" hangingPunct="1">
              <a:buFont typeface="Wingdings" panose="05000000000000000000" pitchFamily="2" charset="2"/>
              <a:buChar char="q"/>
            </a:pPr>
            <a:r>
              <a:rPr lang="en-US" altLang="en-US" dirty="0"/>
              <a:t>Forms of controlling the program flow:</a:t>
            </a:r>
          </a:p>
          <a:p>
            <a:pPr lvl="1" eaLnBrk="1" hangingPunct="1">
              <a:buFont typeface="Wingdings" panose="05000000000000000000" pitchFamily="2" charset="2"/>
              <a:buChar char="q"/>
            </a:pPr>
            <a:r>
              <a:rPr lang="en-US" altLang="en-US" dirty="0"/>
              <a:t>Executing a sequence of statements</a:t>
            </a:r>
          </a:p>
          <a:p>
            <a:pPr lvl="1" eaLnBrk="1" hangingPunct="1">
              <a:buFont typeface="Wingdings" panose="05000000000000000000" pitchFamily="2" charset="2"/>
              <a:buChar char="q"/>
            </a:pPr>
            <a:r>
              <a:rPr lang="en-US" altLang="en-US" dirty="0"/>
              <a:t>Repeating a sequence of statements (until some condition is met) (looping)</a:t>
            </a:r>
          </a:p>
          <a:p>
            <a:pPr lvl="1" eaLnBrk="1" hangingPunct="1">
              <a:buFont typeface="Wingdings" panose="05000000000000000000" pitchFamily="2" charset="2"/>
              <a:buChar char="q"/>
            </a:pPr>
            <a:r>
              <a:rPr lang="en-US" altLang="en-US" dirty="0"/>
              <a:t>Using a test to decide between alternative sequences (branching)</a:t>
            </a:r>
          </a:p>
        </p:txBody>
      </p:sp>
      <p:sp>
        <p:nvSpPr>
          <p:cNvPr id="10244" name="Text Box 5"/>
          <p:cNvSpPr txBox="1">
            <a:spLocks noChangeArrowheads="1"/>
          </p:cNvSpPr>
          <p:nvPr/>
        </p:nvSpPr>
        <p:spPr bwMode="auto">
          <a:xfrm>
            <a:off x="5403376" y="2318153"/>
            <a:ext cx="2022475" cy="31496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2000">
              <a:latin typeface="Courier New" panose="02070309020205020404" pitchFamily="49" charset="0"/>
            </a:endParaRPr>
          </a:p>
          <a:p>
            <a:pPr eaLnBrk="1" hangingPunct="1">
              <a:spcBef>
                <a:spcPct val="0"/>
              </a:spcBef>
              <a:buFontTx/>
              <a:buNone/>
            </a:pPr>
            <a:r>
              <a:rPr lang="en-US" altLang="en-US" sz="2000">
                <a:latin typeface="Courier New" panose="02070309020205020404" pitchFamily="49" charset="0"/>
              </a:rPr>
              <a:t> Statement1 </a:t>
            </a:r>
          </a:p>
          <a:p>
            <a:pPr eaLnBrk="1" hangingPunct="1">
              <a:spcBef>
                <a:spcPct val="0"/>
              </a:spcBef>
              <a:buFontTx/>
              <a:buNone/>
            </a:pPr>
            <a:r>
              <a:rPr lang="en-US" altLang="en-US" sz="2000">
                <a:latin typeface="Courier New" panose="02070309020205020404" pitchFamily="49" charset="0"/>
              </a:rPr>
              <a:t> Statement2</a:t>
            </a:r>
          </a:p>
          <a:p>
            <a:pPr eaLnBrk="1" hangingPunct="1">
              <a:spcBef>
                <a:spcPct val="0"/>
              </a:spcBef>
              <a:buFontTx/>
              <a:buNone/>
            </a:pPr>
            <a:r>
              <a:rPr lang="en-US" altLang="en-US" sz="2000">
                <a:latin typeface="Courier New" panose="02070309020205020404" pitchFamily="49" charset="0"/>
              </a:rPr>
              <a:t> Statement3</a:t>
            </a:r>
          </a:p>
          <a:p>
            <a:pPr eaLnBrk="1" hangingPunct="1">
              <a:spcBef>
                <a:spcPct val="0"/>
              </a:spcBef>
              <a:buFontTx/>
              <a:buNone/>
            </a:pPr>
            <a:r>
              <a:rPr lang="en-US" altLang="en-US" sz="2000">
                <a:latin typeface="Courier New" panose="02070309020205020404" pitchFamily="49" charset="0"/>
              </a:rPr>
              <a:t> Statement4</a:t>
            </a:r>
          </a:p>
          <a:p>
            <a:pPr eaLnBrk="1" hangingPunct="1">
              <a:spcBef>
                <a:spcPct val="0"/>
              </a:spcBef>
              <a:buFontTx/>
              <a:buNone/>
            </a:pPr>
            <a:r>
              <a:rPr lang="en-US" altLang="en-US" sz="2000">
                <a:latin typeface="Courier New" panose="02070309020205020404" pitchFamily="49" charset="0"/>
              </a:rPr>
              <a:t> Statement5</a:t>
            </a:r>
          </a:p>
          <a:p>
            <a:pPr eaLnBrk="1" hangingPunct="1">
              <a:spcBef>
                <a:spcPct val="0"/>
              </a:spcBef>
              <a:buFontTx/>
              <a:buNone/>
            </a:pPr>
            <a:r>
              <a:rPr lang="en-US" altLang="en-US" sz="2000">
                <a:latin typeface="Courier New" panose="02070309020205020404" pitchFamily="49" charset="0"/>
              </a:rPr>
              <a:t> Statement6</a:t>
            </a:r>
          </a:p>
          <a:p>
            <a:pPr eaLnBrk="1" hangingPunct="1">
              <a:spcBef>
                <a:spcPct val="0"/>
              </a:spcBef>
              <a:buFontTx/>
              <a:buNone/>
            </a:pPr>
            <a:r>
              <a:rPr lang="en-US" altLang="en-US" sz="2000">
                <a:latin typeface="Courier New" panose="02070309020205020404" pitchFamily="49" charset="0"/>
              </a:rPr>
              <a:t> Statement7</a:t>
            </a:r>
          </a:p>
          <a:p>
            <a:pPr eaLnBrk="1" hangingPunct="1">
              <a:spcBef>
                <a:spcPct val="0"/>
              </a:spcBef>
              <a:buFontTx/>
              <a:buNone/>
            </a:pPr>
            <a:r>
              <a:rPr lang="en-US" altLang="en-US" sz="2000">
                <a:latin typeface="Courier New" panose="02070309020205020404" pitchFamily="49" charset="0"/>
              </a:rPr>
              <a:t> Statement8</a:t>
            </a:r>
          </a:p>
          <a:p>
            <a:pPr eaLnBrk="1" hangingPunct="1">
              <a:spcBef>
                <a:spcPct val="0"/>
              </a:spcBef>
              <a:buFontTx/>
              <a:buNone/>
            </a:pPr>
            <a:endParaRPr lang="en-US" altLang="en-US" sz="2000">
              <a:latin typeface="Courier New" panose="02070309020205020404" pitchFamily="49" charset="0"/>
            </a:endParaRPr>
          </a:p>
        </p:txBody>
      </p:sp>
    </p:spTree>
    <p:extLst>
      <p:ext uri="{BB962C8B-B14F-4D97-AF65-F5344CB8AC3E}">
        <p14:creationId xmlns:p14="http://schemas.microsoft.com/office/powerpoint/2010/main" val="2285271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algn="l" eaLnBrk="1" hangingPunct="1"/>
            <a:r>
              <a:rPr lang="en-US" altLang="en-US" dirty="0"/>
              <a:t>Variables</a:t>
            </a:r>
          </a:p>
        </p:txBody>
      </p:sp>
      <p:sp>
        <p:nvSpPr>
          <p:cNvPr id="6147" name="Rectangle 3"/>
          <p:cNvSpPr>
            <a:spLocks noGrp="1" noChangeArrowheads="1"/>
          </p:cNvSpPr>
          <p:nvPr>
            <p:ph type="body" idx="1"/>
          </p:nvPr>
        </p:nvSpPr>
        <p:spPr>
          <a:xfrm>
            <a:off x="284163" y="1914940"/>
            <a:ext cx="8574087" cy="4585251"/>
          </a:xfrm>
        </p:spPr>
        <p:txBody>
          <a:bodyPr>
            <a:normAutofit lnSpcReduction="10000"/>
          </a:bodyPr>
          <a:lstStyle/>
          <a:p>
            <a:pPr eaLnBrk="1" hangingPunct="1">
              <a:lnSpc>
                <a:spcPct val="90000"/>
              </a:lnSpc>
              <a:buFont typeface="Wingdings" panose="05000000000000000000" pitchFamily="2" charset="2"/>
              <a:buChar char="q"/>
            </a:pPr>
            <a:r>
              <a:rPr lang="en-US" altLang="en-US" sz="2400" dirty="0"/>
              <a:t>Programs can use symbolic names for storing computation data </a:t>
            </a:r>
          </a:p>
          <a:p>
            <a:pPr eaLnBrk="1" hangingPunct="1">
              <a:lnSpc>
                <a:spcPct val="90000"/>
              </a:lnSpc>
              <a:buFont typeface="Wingdings" panose="05000000000000000000" pitchFamily="2" charset="2"/>
              <a:buChar char="q"/>
            </a:pPr>
            <a:r>
              <a:rPr lang="en-US" altLang="en-US" sz="2400" b="1" dirty="0">
                <a:solidFill>
                  <a:srgbClr val="D60093"/>
                </a:solidFill>
              </a:rPr>
              <a:t>Variable: a </a:t>
            </a:r>
            <a:r>
              <a:rPr lang="en-US" altLang="en-US" sz="2400" b="1" u="sng" dirty="0">
                <a:solidFill>
                  <a:srgbClr val="D60093"/>
                </a:solidFill>
              </a:rPr>
              <a:t>symbolic name</a:t>
            </a:r>
            <a:r>
              <a:rPr lang="en-US" altLang="en-US" sz="2400" b="1" dirty="0">
                <a:solidFill>
                  <a:srgbClr val="D60093"/>
                </a:solidFill>
              </a:rPr>
              <a:t> for a memory location</a:t>
            </a:r>
          </a:p>
          <a:p>
            <a:pPr lvl="1" eaLnBrk="1" hangingPunct="1">
              <a:lnSpc>
                <a:spcPct val="90000"/>
              </a:lnSpc>
              <a:buFont typeface="Wingdings" panose="05000000000000000000" pitchFamily="2" charset="2"/>
              <a:buChar char="q"/>
            </a:pPr>
            <a:r>
              <a:rPr lang="en-US" altLang="en-US" sz="2000" dirty="0"/>
              <a:t>programmer doesn’t have to worry about specifying (or even knowing) the value of the location’s address</a:t>
            </a:r>
          </a:p>
          <a:p>
            <a:pPr eaLnBrk="1" hangingPunct="1">
              <a:lnSpc>
                <a:spcPct val="90000"/>
              </a:lnSpc>
              <a:buFont typeface="Wingdings" panose="05000000000000000000" pitchFamily="2" charset="2"/>
              <a:buChar char="q"/>
            </a:pPr>
            <a:r>
              <a:rPr lang="en-US" altLang="en-US" sz="2400" dirty="0"/>
              <a:t>Variables have to be </a:t>
            </a:r>
            <a:r>
              <a:rPr lang="en-US" altLang="en-US" sz="2400" b="1" i="1" dirty="0">
                <a:solidFill>
                  <a:srgbClr val="D60093"/>
                </a:solidFill>
              </a:rPr>
              <a:t>declared</a:t>
            </a:r>
            <a:r>
              <a:rPr lang="en-US" altLang="en-US" sz="2400" dirty="0">
                <a:solidFill>
                  <a:srgbClr val="D60093"/>
                </a:solidFill>
              </a:rPr>
              <a:t> </a:t>
            </a:r>
            <a:r>
              <a:rPr lang="en-US" altLang="en-US" sz="2400" dirty="0"/>
              <a:t>before they are used</a:t>
            </a:r>
          </a:p>
          <a:p>
            <a:pPr lvl="1" eaLnBrk="1" hangingPunct="1">
              <a:lnSpc>
                <a:spcPct val="90000"/>
              </a:lnSpc>
              <a:buFont typeface="Wingdings" panose="05000000000000000000" pitchFamily="2" charset="2"/>
              <a:buChar char="q"/>
            </a:pPr>
            <a:r>
              <a:rPr lang="en-US" altLang="en-US" sz="2000" dirty="0"/>
              <a:t>Variable declaration: [symbolic name(</a:t>
            </a:r>
            <a:r>
              <a:rPr lang="en-US" altLang="en-US" sz="2000" i="1" dirty="0">
                <a:solidFill>
                  <a:srgbClr val="D60093"/>
                </a:solidFill>
              </a:rPr>
              <a:t>identifier</a:t>
            </a:r>
            <a:r>
              <a:rPr lang="en-US" altLang="en-US" sz="2000" dirty="0"/>
              <a:t>), type]</a:t>
            </a:r>
          </a:p>
          <a:p>
            <a:pPr eaLnBrk="1" hangingPunct="1">
              <a:lnSpc>
                <a:spcPct val="90000"/>
              </a:lnSpc>
              <a:buFont typeface="Wingdings" panose="05000000000000000000" pitchFamily="2" charset="2"/>
              <a:buChar char="q"/>
            </a:pPr>
            <a:r>
              <a:rPr lang="en-US" altLang="en-US" sz="2400" dirty="0"/>
              <a:t>Declarations that reserve storage are called </a:t>
            </a:r>
            <a:r>
              <a:rPr lang="en-US" altLang="en-US" sz="2400" b="1" i="1" dirty="0">
                <a:solidFill>
                  <a:srgbClr val="D60093"/>
                </a:solidFill>
              </a:rPr>
              <a:t>definitions</a:t>
            </a:r>
          </a:p>
          <a:p>
            <a:pPr lvl="1" eaLnBrk="1" hangingPunct="1">
              <a:lnSpc>
                <a:spcPct val="90000"/>
              </a:lnSpc>
              <a:buFont typeface="Wingdings" panose="05000000000000000000" pitchFamily="2" charset="2"/>
              <a:buChar char="q"/>
            </a:pPr>
            <a:r>
              <a:rPr lang="en-US" altLang="en-US" sz="2000" dirty="0"/>
              <a:t>The definition reserves memory space for the variable, but doesn’t  put any value there</a:t>
            </a:r>
          </a:p>
          <a:p>
            <a:pPr eaLnBrk="1" hangingPunct="1">
              <a:lnSpc>
                <a:spcPct val="90000"/>
              </a:lnSpc>
              <a:buFont typeface="Wingdings" panose="05000000000000000000" pitchFamily="2" charset="2"/>
              <a:buChar char="q"/>
            </a:pPr>
            <a:r>
              <a:rPr lang="en-US" altLang="en-US" sz="2400" dirty="0"/>
              <a:t>Values get into the memory location of the variable by </a:t>
            </a:r>
            <a:r>
              <a:rPr lang="en-US" altLang="en-US" sz="2400" b="1" i="1" dirty="0">
                <a:solidFill>
                  <a:srgbClr val="D60093"/>
                </a:solidFill>
              </a:rPr>
              <a:t>initialization</a:t>
            </a:r>
            <a:r>
              <a:rPr lang="en-US" altLang="en-US" sz="2400" dirty="0"/>
              <a:t> or </a:t>
            </a:r>
            <a:r>
              <a:rPr lang="en-US" altLang="en-US" sz="2400" b="1" i="1" dirty="0" err="1">
                <a:solidFill>
                  <a:srgbClr val="D60093"/>
                </a:solidFill>
              </a:rPr>
              <a:t>assignement</a:t>
            </a:r>
            <a:endParaRPr lang="en-US" altLang="en-US" dirty="0"/>
          </a:p>
        </p:txBody>
      </p:sp>
    </p:spTree>
    <p:extLst>
      <p:ext uri="{BB962C8B-B14F-4D97-AF65-F5344CB8AC3E}">
        <p14:creationId xmlns:p14="http://schemas.microsoft.com/office/powerpoint/2010/main" val="12627741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algn="l" eaLnBrk="1" hangingPunct="1"/>
            <a:r>
              <a:rPr lang="en-US" altLang="en-US" dirty="0"/>
              <a:t>Variables - Examples</a:t>
            </a:r>
          </a:p>
        </p:txBody>
      </p:sp>
      <p:grpSp>
        <p:nvGrpSpPr>
          <p:cNvPr id="2" name="Group 1"/>
          <p:cNvGrpSpPr/>
          <p:nvPr/>
        </p:nvGrpSpPr>
        <p:grpSpPr>
          <a:xfrm>
            <a:off x="284163" y="1887147"/>
            <a:ext cx="8445500" cy="3387725"/>
            <a:chOff x="774700" y="1717675"/>
            <a:chExt cx="8445500" cy="3387725"/>
          </a:xfrm>
        </p:grpSpPr>
        <p:sp>
          <p:nvSpPr>
            <p:cNvPr id="7171" name="Text Box 4"/>
            <p:cNvSpPr txBox="1">
              <a:spLocks noChangeArrowheads="1"/>
            </p:cNvSpPr>
            <p:nvPr/>
          </p:nvSpPr>
          <p:spPr bwMode="auto">
            <a:xfrm>
              <a:off x="914400" y="1717675"/>
              <a:ext cx="83058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a;         // declaring a variable of type </a:t>
              </a:r>
              <a:r>
                <a:rPr lang="en-US" altLang="en-US" sz="1800" dirty="0" err="1">
                  <a:latin typeface="Courier New" panose="02070309020205020404" pitchFamily="49" charset="0"/>
                </a:rPr>
                <a:t>int</a:t>
              </a: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sum, a1,a2; // declaring 3 variables</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err="1">
                  <a:latin typeface="Courier New" panose="02070309020205020404" pitchFamily="49" charset="0"/>
                </a:rPr>
                <a:t>int</a:t>
              </a:r>
              <a:r>
                <a:rPr lang="en-US" altLang="en-US" sz="1800" dirty="0">
                  <a:latin typeface="Courier New" panose="02070309020205020404" pitchFamily="49" charset="0"/>
                </a:rPr>
                <a:t> x=7; // declaring and initializing a variable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a=5;  // assigning to variable a the value 5</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a1=a; // assigning to variable a1 the value of a</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endParaRPr lang="en-US" altLang="en-US" sz="1800" dirty="0">
                <a:latin typeface="Courier New" panose="02070309020205020404" pitchFamily="49" charset="0"/>
              </a:endParaRPr>
            </a:p>
          </p:txBody>
        </p:sp>
        <p:sp>
          <p:nvSpPr>
            <p:cNvPr id="97286" name="Freeform 6"/>
            <p:cNvSpPr>
              <a:spLocks/>
            </p:cNvSpPr>
            <p:nvPr/>
          </p:nvSpPr>
          <p:spPr bwMode="auto">
            <a:xfrm>
              <a:off x="774700" y="4114800"/>
              <a:ext cx="503238"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87" name="Freeform 7"/>
            <p:cNvSpPr>
              <a:spLocks/>
            </p:cNvSpPr>
            <p:nvPr/>
          </p:nvSpPr>
          <p:spPr bwMode="auto">
            <a:xfrm>
              <a:off x="1290638" y="4130675"/>
              <a:ext cx="503237" cy="544513"/>
            </a:xfrm>
            <a:custGeom>
              <a:avLst/>
              <a:gdLst>
                <a:gd name="T0" fmla="*/ 2147483646 w 317"/>
                <a:gd name="T1" fmla="*/ 2147483646 h 343"/>
                <a:gd name="T2" fmla="*/ 2147483646 w 317"/>
                <a:gd name="T3" fmla="*/ 2147483646 h 343"/>
                <a:gd name="T4" fmla="*/ 2147483646 w 317"/>
                <a:gd name="T5" fmla="*/ 2147483646 h 343"/>
                <a:gd name="T6" fmla="*/ 2147483646 w 317"/>
                <a:gd name="T7" fmla="*/ 2147483646 h 343"/>
                <a:gd name="T8" fmla="*/ 2147483646 w 317"/>
                <a:gd name="T9" fmla="*/ 2147483646 h 343"/>
                <a:gd name="T10" fmla="*/ 2147483646 w 317"/>
                <a:gd name="T11" fmla="*/ 2147483646 h 343"/>
                <a:gd name="T12" fmla="*/ 2147483646 w 317"/>
                <a:gd name="T13" fmla="*/ 2147483646 h 343"/>
                <a:gd name="T14" fmla="*/ 2147483646 w 317"/>
                <a:gd name="T15" fmla="*/ 2147483646 h 343"/>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17" h="343">
                  <a:moveTo>
                    <a:pt x="198" y="22"/>
                  </a:moveTo>
                  <a:cubicBezTo>
                    <a:pt x="143" y="33"/>
                    <a:pt x="112" y="40"/>
                    <a:pt x="66" y="70"/>
                  </a:cubicBezTo>
                  <a:cubicBezTo>
                    <a:pt x="23" y="134"/>
                    <a:pt x="0" y="202"/>
                    <a:pt x="42" y="286"/>
                  </a:cubicBezTo>
                  <a:cubicBezTo>
                    <a:pt x="51" y="304"/>
                    <a:pt x="172" y="319"/>
                    <a:pt x="186" y="322"/>
                  </a:cubicBezTo>
                  <a:cubicBezTo>
                    <a:pt x="198" y="325"/>
                    <a:pt x="210" y="330"/>
                    <a:pt x="222" y="334"/>
                  </a:cubicBezTo>
                  <a:cubicBezTo>
                    <a:pt x="246" y="330"/>
                    <a:pt x="282" y="343"/>
                    <a:pt x="294" y="322"/>
                  </a:cubicBezTo>
                  <a:cubicBezTo>
                    <a:pt x="303" y="306"/>
                    <a:pt x="317" y="69"/>
                    <a:pt x="294" y="46"/>
                  </a:cubicBezTo>
                  <a:cubicBezTo>
                    <a:pt x="248" y="0"/>
                    <a:pt x="92" y="57"/>
                    <a:pt x="198" y="22"/>
                  </a:cubicBezTo>
                  <a:close/>
                </a:path>
              </a:pathLst>
            </a:custGeom>
            <a:noFill/>
            <a:ln w="15875">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7288" name="Text Box 8"/>
          <p:cNvSpPr txBox="1">
            <a:spLocks noChangeArrowheads="1"/>
          </p:cNvSpPr>
          <p:nvPr/>
        </p:nvSpPr>
        <p:spPr bwMode="auto">
          <a:xfrm>
            <a:off x="90418" y="4877997"/>
            <a:ext cx="1073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FF0000"/>
                </a:solidFill>
              </a:rPr>
              <a:t>L-value</a:t>
            </a:r>
          </a:p>
        </p:txBody>
      </p:sp>
      <p:sp>
        <p:nvSpPr>
          <p:cNvPr id="97289" name="Text Box 9"/>
          <p:cNvSpPr txBox="1">
            <a:spLocks noChangeArrowheads="1"/>
          </p:cNvSpPr>
          <p:nvPr/>
        </p:nvSpPr>
        <p:spPr bwMode="auto">
          <a:xfrm>
            <a:off x="1087367" y="4897243"/>
            <a:ext cx="11017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2000" b="1" i="1" dirty="0">
                <a:solidFill>
                  <a:srgbClr val="006600"/>
                </a:solidFill>
              </a:rPr>
              <a:t>R-value</a:t>
            </a:r>
          </a:p>
        </p:txBody>
      </p:sp>
      <p:sp>
        <p:nvSpPr>
          <p:cNvPr id="97290" name="Text Box 10"/>
          <p:cNvSpPr txBox="1">
            <a:spLocks noChangeArrowheads="1"/>
          </p:cNvSpPr>
          <p:nvPr/>
        </p:nvSpPr>
        <p:spPr bwMode="auto">
          <a:xfrm>
            <a:off x="427038" y="4884842"/>
            <a:ext cx="7693025"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dirty="0"/>
          </a:p>
          <a:p>
            <a:pPr eaLnBrk="1" hangingPunct="1">
              <a:spcBef>
                <a:spcPct val="0"/>
              </a:spcBef>
              <a:buFontTx/>
              <a:buNone/>
            </a:pPr>
            <a:endParaRPr lang="en-US" altLang="en-US" sz="1800" dirty="0"/>
          </a:p>
          <a:p>
            <a:pPr eaLnBrk="1" hangingPunct="1">
              <a:spcBef>
                <a:spcPct val="0"/>
              </a:spcBef>
              <a:buFontTx/>
              <a:buNone/>
            </a:pPr>
            <a:r>
              <a:rPr lang="en-US" altLang="en-US" sz="1800" dirty="0">
                <a:latin typeface="Courier New" panose="02070309020205020404" pitchFamily="49" charset="0"/>
              </a:rPr>
              <a:t>a1=a1+1;  // assigning to variable a1 the value of a1+1</a:t>
            </a:r>
          </a:p>
          <a:p>
            <a:pPr eaLnBrk="1" hangingPunct="1">
              <a:spcBef>
                <a:spcPct val="0"/>
              </a:spcBef>
              <a:buFontTx/>
              <a:buNone/>
            </a:pPr>
            <a:r>
              <a:rPr lang="en-US" altLang="en-US" sz="1800" dirty="0">
                <a:latin typeface="Courier New" panose="02070309020205020404" pitchFamily="49" charset="0"/>
              </a:rPr>
              <a:t>	   // (increasing value of a1 with 1)</a:t>
            </a:r>
          </a:p>
          <a:p>
            <a:pPr eaLnBrk="1" hangingPunct="1">
              <a:spcBef>
                <a:spcPct val="0"/>
              </a:spcBef>
              <a:buFontTx/>
              <a:buNone/>
            </a:pPr>
            <a:endParaRPr lang="en-US" altLang="en-US" sz="1800" dirty="0">
              <a:latin typeface="Courier New" panose="02070309020205020404" pitchFamily="49" charset="0"/>
            </a:endParaRPr>
          </a:p>
        </p:txBody>
      </p:sp>
      <p:sp>
        <p:nvSpPr>
          <p:cNvPr id="97291" name="Freeform 11"/>
          <p:cNvSpPr>
            <a:spLocks/>
          </p:cNvSpPr>
          <p:nvPr/>
        </p:nvSpPr>
        <p:spPr bwMode="auto">
          <a:xfrm>
            <a:off x="4238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292" name="Freeform 12"/>
          <p:cNvSpPr>
            <a:spLocks/>
          </p:cNvSpPr>
          <p:nvPr/>
        </p:nvSpPr>
        <p:spPr bwMode="auto">
          <a:xfrm>
            <a:off x="881063" y="5799242"/>
            <a:ext cx="323850" cy="1588"/>
          </a:xfrm>
          <a:custGeom>
            <a:avLst/>
            <a:gdLst>
              <a:gd name="T0" fmla="*/ 0 w 204"/>
              <a:gd name="T1" fmla="*/ 0 h 1"/>
              <a:gd name="T2" fmla="*/ 2147483646 w 204"/>
              <a:gd name="T3" fmla="*/ 0 h 1"/>
              <a:gd name="T4" fmla="*/ 0 60000 65536"/>
              <a:gd name="T5" fmla="*/ 0 60000 65536"/>
            </a:gdLst>
            <a:ahLst/>
            <a:cxnLst>
              <a:cxn ang="T4">
                <a:pos x="T0" y="T1"/>
              </a:cxn>
              <a:cxn ang="T5">
                <a:pos x="T2" y="T3"/>
              </a:cxn>
            </a:cxnLst>
            <a:rect l="0" t="0" r="r" b="b"/>
            <a:pathLst>
              <a:path w="204" h="1">
                <a:moveTo>
                  <a:pt x="0" y="0"/>
                </a:moveTo>
                <a:cubicBezTo>
                  <a:pt x="68" y="0"/>
                  <a:pt x="136" y="0"/>
                  <a:pt x="204" y="0"/>
                </a:cubicBezTo>
              </a:path>
            </a:pathLst>
          </a:custGeom>
          <a:noFill/>
          <a:ln w="3810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5418438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9728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289"/>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729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72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72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288" grpId="0"/>
      <p:bldP spid="97289" grpId="0"/>
      <p:bldP spid="9729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algn="l" eaLnBrk="1" hangingPunct="1"/>
            <a:r>
              <a:rPr lang="en-US" altLang="en-US" dirty="0"/>
              <a:t>Variable declarations</a:t>
            </a:r>
          </a:p>
        </p:txBody>
      </p:sp>
      <p:sp>
        <p:nvSpPr>
          <p:cNvPr id="8195" name="Rectangle 3"/>
          <p:cNvSpPr>
            <a:spLocks noGrp="1" noChangeArrowheads="1"/>
          </p:cNvSpPr>
          <p:nvPr>
            <p:ph type="body" idx="1"/>
          </p:nvPr>
        </p:nvSpPr>
        <p:spPr>
          <a:xfrm>
            <a:off x="957263" y="2474291"/>
            <a:ext cx="6781800" cy="1143000"/>
          </a:xfrm>
        </p:spPr>
        <p:txBody>
          <a:bodyPr/>
          <a:lstStyle/>
          <a:p>
            <a:pPr eaLnBrk="1" hangingPunct="1">
              <a:buFontTx/>
              <a:buNone/>
            </a:pPr>
            <a:r>
              <a:rPr lang="en-US" altLang="en-US" dirty="0"/>
              <a:t>Data type               Variable name</a:t>
            </a:r>
          </a:p>
        </p:txBody>
      </p:sp>
      <p:sp>
        <p:nvSpPr>
          <p:cNvPr id="99332" name="Freeform 4"/>
          <p:cNvSpPr>
            <a:spLocks/>
          </p:cNvSpPr>
          <p:nvPr/>
        </p:nvSpPr>
        <p:spPr bwMode="auto">
          <a:xfrm>
            <a:off x="723004" y="2326723"/>
            <a:ext cx="1782072" cy="846620"/>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99333" name="Text Box 5"/>
          <p:cNvSpPr txBox="1">
            <a:spLocks noChangeArrowheads="1"/>
          </p:cNvSpPr>
          <p:nvPr/>
        </p:nvSpPr>
        <p:spPr bwMode="auto">
          <a:xfrm>
            <a:off x="284163" y="3719720"/>
            <a:ext cx="2220913" cy="70802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data types </a:t>
            </a:r>
          </a:p>
          <a:p>
            <a:pPr algn="ctr" eaLnBrk="1" hangingPunct="1">
              <a:spcBef>
                <a:spcPct val="0"/>
              </a:spcBef>
              <a:buFontTx/>
              <a:buNone/>
            </a:pPr>
            <a:r>
              <a:rPr lang="en-US" altLang="en-US" sz="2000" dirty="0">
                <a:solidFill>
                  <a:srgbClr val="FF0000"/>
                </a:solidFill>
              </a:rPr>
              <a:t>are possible</a:t>
            </a:r>
          </a:p>
        </p:txBody>
      </p:sp>
      <p:sp>
        <p:nvSpPr>
          <p:cNvPr id="99334" name="Text Box 6"/>
          <p:cNvSpPr txBox="1">
            <a:spLocks noChangeArrowheads="1"/>
          </p:cNvSpPr>
          <p:nvPr/>
        </p:nvSpPr>
        <p:spPr bwMode="auto">
          <a:xfrm>
            <a:off x="3283296" y="3713302"/>
            <a:ext cx="2752725" cy="7016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2000" dirty="0">
                <a:solidFill>
                  <a:srgbClr val="FF0000"/>
                </a:solidFill>
              </a:rPr>
              <a:t>Which variable names </a:t>
            </a:r>
          </a:p>
          <a:p>
            <a:pPr algn="ctr" eaLnBrk="1" hangingPunct="1">
              <a:spcBef>
                <a:spcPct val="0"/>
              </a:spcBef>
              <a:buFontTx/>
              <a:buNone/>
            </a:pPr>
            <a:r>
              <a:rPr lang="en-US" altLang="en-US" sz="2000" dirty="0">
                <a:solidFill>
                  <a:srgbClr val="FF0000"/>
                </a:solidFill>
              </a:rPr>
              <a:t>are allowed</a:t>
            </a:r>
          </a:p>
        </p:txBody>
      </p:sp>
      <p:sp>
        <p:nvSpPr>
          <p:cNvPr id="99335" name="Freeform 7"/>
          <p:cNvSpPr>
            <a:spLocks/>
          </p:cNvSpPr>
          <p:nvPr/>
        </p:nvSpPr>
        <p:spPr bwMode="auto">
          <a:xfrm>
            <a:off x="2854671" y="2242655"/>
            <a:ext cx="2483954" cy="930688"/>
          </a:xfrm>
          <a:custGeom>
            <a:avLst/>
            <a:gdLst>
              <a:gd name="T0" fmla="*/ 2147483646 w 1669"/>
              <a:gd name="T1" fmla="*/ 2147483646 h 757"/>
              <a:gd name="T2" fmla="*/ 2147483646 w 1669"/>
              <a:gd name="T3" fmla="*/ 2147483646 h 757"/>
              <a:gd name="T4" fmla="*/ 2147483646 w 1669"/>
              <a:gd name="T5" fmla="*/ 2147483646 h 757"/>
              <a:gd name="T6" fmla="*/ 2147483646 w 1669"/>
              <a:gd name="T7" fmla="*/ 2147483646 h 757"/>
              <a:gd name="T8" fmla="*/ 2147483646 w 1669"/>
              <a:gd name="T9" fmla="*/ 2147483646 h 757"/>
              <a:gd name="T10" fmla="*/ 2147483646 w 1669"/>
              <a:gd name="T11" fmla="*/ 2147483646 h 757"/>
              <a:gd name="T12" fmla="*/ 2147483646 w 1669"/>
              <a:gd name="T13" fmla="*/ 2147483646 h 757"/>
              <a:gd name="T14" fmla="*/ 2147483646 w 1669"/>
              <a:gd name="T15" fmla="*/ 2147483646 h 757"/>
              <a:gd name="T16" fmla="*/ 2147483646 w 1669"/>
              <a:gd name="T17" fmla="*/ 2147483646 h 757"/>
              <a:gd name="T18" fmla="*/ 2147483646 w 1669"/>
              <a:gd name="T19" fmla="*/ 2147483646 h 757"/>
              <a:gd name="T20" fmla="*/ 2147483646 w 1669"/>
              <a:gd name="T21" fmla="*/ 2147483646 h 757"/>
              <a:gd name="T22" fmla="*/ 2147483646 w 1669"/>
              <a:gd name="T23" fmla="*/ 2147483646 h 757"/>
              <a:gd name="T24" fmla="*/ 2147483646 w 1669"/>
              <a:gd name="T25" fmla="*/ 2147483646 h 757"/>
              <a:gd name="T26" fmla="*/ 2147483646 w 1669"/>
              <a:gd name="T27" fmla="*/ 2147483646 h 757"/>
              <a:gd name="T28" fmla="*/ 2147483646 w 1669"/>
              <a:gd name="T29" fmla="*/ 2147483646 h 757"/>
              <a:gd name="T30" fmla="*/ 2147483646 w 1669"/>
              <a:gd name="T31" fmla="*/ 2147483646 h 757"/>
              <a:gd name="T32" fmla="*/ 2147483646 w 1669"/>
              <a:gd name="T33" fmla="*/ 2147483646 h 757"/>
              <a:gd name="T34" fmla="*/ 2147483646 w 1669"/>
              <a:gd name="T35" fmla="*/ 2147483646 h 757"/>
              <a:gd name="T36" fmla="*/ 2147483646 w 1669"/>
              <a:gd name="T37" fmla="*/ 2147483646 h 7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669" h="757">
                <a:moveTo>
                  <a:pt x="1053" y="32"/>
                </a:moveTo>
                <a:cubicBezTo>
                  <a:pt x="841" y="36"/>
                  <a:pt x="513" y="0"/>
                  <a:pt x="273" y="80"/>
                </a:cubicBezTo>
                <a:cubicBezTo>
                  <a:pt x="208" y="145"/>
                  <a:pt x="139" y="219"/>
                  <a:pt x="57" y="260"/>
                </a:cubicBezTo>
                <a:cubicBezTo>
                  <a:pt x="28" y="304"/>
                  <a:pt x="0" y="363"/>
                  <a:pt x="33" y="416"/>
                </a:cubicBezTo>
                <a:cubicBezTo>
                  <a:pt x="42" y="431"/>
                  <a:pt x="65" y="432"/>
                  <a:pt x="81" y="440"/>
                </a:cubicBezTo>
                <a:cubicBezTo>
                  <a:pt x="125" y="495"/>
                  <a:pt x="163" y="570"/>
                  <a:pt x="213" y="620"/>
                </a:cubicBezTo>
                <a:cubicBezTo>
                  <a:pt x="280" y="687"/>
                  <a:pt x="457" y="713"/>
                  <a:pt x="549" y="728"/>
                </a:cubicBezTo>
                <a:cubicBezTo>
                  <a:pt x="1503" y="708"/>
                  <a:pt x="901" y="757"/>
                  <a:pt x="1209" y="680"/>
                </a:cubicBezTo>
                <a:cubicBezTo>
                  <a:pt x="1316" y="613"/>
                  <a:pt x="1269" y="632"/>
                  <a:pt x="1341" y="608"/>
                </a:cubicBezTo>
                <a:cubicBezTo>
                  <a:pt x="1403" y="546"/>
                  <a:pt x="1471" y="547"/>
                  <a:pt x="1557" y="536"/>
                </a:cubicBezTo>
                <a:cubicBezTo>
                  <a:pt x="1569" y="520"/>
                  <a:pt x="1585" y="506"/>
                  <a:pt x="1593" y="488"/>
                </a:cubicBezTo>
                <a:cubicBezTo>
                  <a:pt x="1669" y="305"/>
                  <a:pt x="1577" y="452"/>
                  <a:pt x="1641" y="356"/>
                </a:cubicBezTo>
                <a:cubicBezTo>
                  <a:pt x="1637" y="320"/>
                  <a:pt x="1643" y="281"/>
                  <a:pt x="1629" y="248"/>
                </a:cubicBezTo>
                <a:cubicBezTo>
                  <a:pt x="1621" y="230"/>
                  <a:pt x="1596" y="225"/>
                  <a:pt x="1581" y="212"/>
                </a:cubicBezTo>
                <a:cubicBezTo>
                  <a:pt x="1495" y="138"/>
                  <a:pt x="1612" y="209"/>
                  <a:pt x="1449" y="128"/>
                </a:cubicBezTo>
                <a:cubicBezTo>
                  <a:pt x="1382" y="94"/>
                  <a:pt x="1408" y="145"/>
                  <a:pt x="1329" y="92"/>
                </a:cubicBezTo>
                <a:cubicBezTo>
                  <a:pt x="1303" y="75"/>
                  <a:pt x="1284" y="47"/>
                  <a:pt x="1257" y="32"/>
                </a:cubicBezTo>
                <a:cubicBezTo>
                  <a:pt x="1235" y="20"/>
                  <a:pt x="1185" y="8"/>
                  <a:pt x="1185" y="8"/>
                </a:cubicBezTo>
                <a:cubicBezTo>
                  <a:pt x="989" y="21"/>
                  <a:pt x="947" y="5"/>
                  <a:pt x="1053" y="32"/>
                </a:cubicBez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solidFill>
                <a:srgbClr val="FF0000"/>
              </a:solidFill>
            </a:endParaRPr>
          </a:p>
        </p:txBody>
      </p:sp>
      <p:sp>
        <p:nvSpPr>
          <p:cNvPr id="8200" name="Rectangle 8"/>
          <p:cNvSpPr>
            <a:spLocks noChangeArrowheads="1"/>
          </p:cNvSpPr>
          <p:nvPr/>
        </p:nvSpPr>
        <p:spPr bwMode="auto">
          <a:xfrm>
            <a:off x="284163" y="2055882"/>
            <a:ext cx="5751858" cy="1371600"/>
          </a:xfrm>
          <a:prstGeom prst="rect">
            <a:avLst/>
          </a:prstGeom>
          <a:noFill/>
          <a:ln w="222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Tree>
    <p:extLst>
      <p:ext uri="{BB962C8B-B14F-4D97-AF65-F5344CB8AC3E}">
        <p14:creationId xmlns:p14="http://schemas.microsoft.com/office/powerpoint/2010/main" val="23251607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933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933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3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3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3" grpId="0" animBg="1"/>
      <p:bldP spid="9933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algn="l" eaLnBrk="1" hangingPunct="1"/>
            <a:r>
              <a:rPr lang="en-US" altLang="en-US" dirty="0"/>
              <a:t>Variable names</a:t>
            </a:r>
          </a:p>
        </p:txBody>
      </p:sp>
      <p:sp>
        <p:nvSpPr>
          <p:cNvPr id="9219" name="Rectangle 3"/>
          <p:cNvSpPr>
            <a:spLocks noGrp="1" noChangeArrowheads="1"/>
          </p:cNvSpPr>
          <p:nvPr>
            <p:ph type="body" idx="1"/>
          </p:nvPr>
        </p:nvSpPr>
        <p:spPr>
          <a:xfrm>
            <a:off x="457200" y="1818860"/>
            <a:ext cx="8686800" cy="4876800"/>
          </a:xfrm>
        </p:spPr>
        <p:txBody>
          <a:bodyPr>
            <a:noAutofit/>
          </a:bodyPr>
          <a:lstStyle/>
          <a:p>
            <a:pPr eaLnBrk="1" hangingPunct="1">
              <a:lnSpc>
                <a:spcPct val="95000"/>
              </a:lnSpc>
              <a:spcBef>
                <a:spcPts val="0"/>
              </a:spcBef>
              <a:buFont typeface="Wingdings" panose="05000000000000000000" pitchFamily="2" charset="2"/>
              <a:buChar char="q"/>
            </a:pPr>
            <a:r>
              <a:rPr lang="en-US" altLang="en-US" sz="2200" dirty="0"/>
              <a:t>Rules for valid variable names (</a:t>
            </a:r>
            <a:r>
              <a:rPr lang="en-US" altLang="en-US" sz="2200" i="1" dirty="0"/>
              <a:t>identifiers</a:t>
            </a:r>
            <a:r>
              <a:rPr lang="en-US" altLang="en-US" sz="2200" dirty="0"/>
              <a:t>) in C :</a:t>
            </a:r>
          </a:p>
          <a:p>
            <a:pPr eaLnBrk="1" hangingPunct="1">
              <a:lnSpc>
                <a:spcPct val="95000"/>
              </a:lnSpc>
              <a:spcBef>
                <a:spcPts val="0"/>
              </a:spcBef>
              <a:buFont typeface="Wingdings" panose="05000000000000000000" pitchFamily="2" charset="2"/>
              <a:buChar char="q"/>
            </a:pPr>
            <a:r>
              <a:rPr lang="en-US" altLang="en-US" sz="2200" dirty="0"/>
              <a:t>Name must begin with a letter or underscore ( _ ) and can be followed by any combination of letters, underscores, or digits.</a:t>
            </a:r>
          </a:p>
          <a:p>
            <a:pPr eaLnBrk="1" hangingPunct="1">
              <a:lnSpc>
                <a:spcPct val="95000"/>
              </a:lnSpc>
              <a:spcBef>
                <a:spcPts val="0"/>
              </a:spcBef>
              <a:buFont typeface="Wingdings" panose="05000000000000000000" pitchFamily="2" charset="2"/>
              <a:buChar char="q"/>
            </a:pPr>
            <a:r>
              <a:rPr lang="en-US" altLang="en-US" sz="2200" dirty="0"/>
              <a:t>Any name that has special significance to the C compiler (</a:t>
            </a:r>
            <a:r>
              <a:rPr lang="en-US" altLang="en-US" sz="2200" i="1" dirty="0"/>
              <a:t>reserved words</a:t>
            </a:r>
            <a:r>
              <a:rPr lang="en-US" altLang="en-US" sz="2200" dirty="0"/>
              <a:t>) cannot be used as a variable name.</a:t>
            </a: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valid</a:t>
            </a:r>
            <a:r>
              <a:rPr lang="en-US" altLang="en-US" sz="2200" dirty="0"/>
              <a:t> variable names: </a:t>
            </a:r>
            <a:r>
              <a:rPr lang="en-US" altLang="en-US" sz="2200" dirty="0">
                <a:latin typeface="Courier New" panose="02070309020205020404" pitchFamily="49" charset="0"/>
              </a:rPr>
              <a:t>Sum</a:t>
            </a:r>
            <a:r>
              <a:rPr lang="en-US" altLang="en-US" sz="2200" dirty="0"/>
              <a:t>, </a:t>
            </a:r>
            <a:r>
              <a:rPr lang="en-US" altLang="en-US" sz="2200" dirty="0" err="1">
                <a:latin typeface="Courier New" panose="02070309020205020404" pitchFamily="49" charset="0"/>
              </a:rPr>
              <a:t>pieceFlag</a:t>
            </a:r>
            <a:r>
              <a:rPr lang="en-US" altLang="en-US" sz="2200" dirty="0"/>
              <a:t>, </a:t>
            </a:r>
            <a:r>
              <a:rPr lang="en-US" altLang="en-US" sz="2200" dirty="0">
                <a:latin typeface="Courier New" panose="02070309020205020404" pitchFamily="49" charset="0"/>
              </a:rPr>
              <a:t>I</a:t>
            </a:r>
            <a:r>
              <a:rPr lang="en-US" altLang="en-US" sz="2200" dirty="0"/>
              <a:t>, </a:t>
            </a:r>
            <a:r>
              <a:rPr lang="en-US" altLang="en-US" sz="2200" dirty="0">
                <a:latin typeface="Courier New" panose="02070309020205020404" pitchFamily="49" charset="0"/>
              </a:rPr>
              <a:t>J5x7</a:t>
            </a:r>
            <a:r>
              <a:rPr lang="en-US" altLang="en-US" sz="2200" dirty="0"/>
              <a:t>, </a:t>
            </a:r>
            <a:r>
              <a:rPr lang="en-US" altLang="en-US" sz="2200" dirty="0" err="1">
                <a:latin typeface="Courier New" panose="02070309020205020404" pitchFamily="49" charset="0"/>
              </a:rPr>
              <a:t>Number_of_moves</a:t>
            </a:r>
            <a:r>
              <a:rPr lang="en-US" altLang="en-US" sz="2200" dirty="0"/>
              <a:t>, </a:t>
            </a:r>
            <a:r>
              <a:rPr lang="en-US" altLang="en-US" sz="2200" dirty="0">
                <a:latin typeface="Courier New" panose="02070309020205020404" pitchFamily="49" charset="0"/>
              </a:rPr>
              <a:t>_</a:t>
            </a:r>
            <a:r>
              <a:rPr lang="en-US" altLang="en-US" sz="2200" dirty="0" err="1">
                <a:latin typeface="Courier New" panose="02070309020205020404" pitchFamily="49" charset="0"/>
              </a:rPr>
              <a:t>sysflag</a:t>
            </a:r>
            <a:endParaRPr lang="en-US" altLang="en-US" sz="2200" dirty="0">
              <a:latin typeface="Courier New" panose="02070309020205020404" pitchFamily="49" charset="0"/>
            </a:endParaRPr>
          </a:p>
          <a:p>
            <a:pPr eaLnBrk="1" hangingPunct="1">
              <a:lnSpc>
                <a:spcPct val="95000"/>
              </a:lnSpc>
              <a:spcBef>
                <a:spcPts val="0"/>
              </a:spcBef>
              <a:buFont typeface="Wingdings" panose="05000000000000000000" pitchFamily="2" charset="2"/>
              <a:buChar char="q"/>
            </a:pPr>
            <a:r>
              <a:rPr lang="en-US" altLang="en-US" sz="2200" dirty="0"/>
              <a:t>Examples of </a:t>
            </a:r>
            <a:r>
              <a:rPr lang="en-US" altLang="en-US" sz="2200" b="1" i="1" dirty="0"/>
              <a:t>invalid</a:t>
            </a:r>
            <a:r>
              <a:rPr lang="en-US" altLang="en-US" sz="2200" dirty="0"/>
              <a:t> variable names: </a:t>
            </a:r>
            <a:r>
              <a:rPr lang="en-US" altLang="en-US" sz="2200" dirty="0" err="1">
                <a:latin typeface="Courier New" panose="02070309020205020404" pitchFamily="49" charset="0"/>
              </a:rPr>
              <a:t>sum$value</a:t>
            </a:r>
            <a:r>
              <a:rPr lang="en-US" altLang="en-US" sz="2200" dirty="0"/>
              <a:t>, </a:t>
            </a:r>
            <a:r>
              <a:rPr lang="en-US" altLang="en-US" sz="2200" dirty="0">
                <a:latin typeface="Courier New" panose="02070309020205020404" pitchFamily="49" charset="0"/>
              </a:rPr>
              <a:t>3Spencer</a:t>
            </a:r>
            <a:r>
              <a:rPr lang="en-US" altLang="en-US" sz="2200" dirty="0"/>
              <a:t>, </a:t>
            </a:r>
            <a:r>
              <a:rPr lang="en-US" altLang="en-US" sz="2200" dirty="0">
                <a:latin typeface="Courier New" panose="02070309020205020404" pitchFamily="49" charset="0"/>
              </a:rPr>
              <a:t>int</a:t>
            </a:r>
            <a:r>
              <a:rPr lang="en-US" altLang="en-US" sz="2200" dirty="0"/>
              <a:t>.  </a:t>
            </a:r>
          </a:p>
          <a:p>
            <a:pPr eaLnBrk="1" hangingPunct="1">
              <a:lnSpc>
                <a:spcPct val="95000"/>
              </a:lnSpc>
              <a:spcBef>
                <a:spcPts val="0"/>
              </a:spcBef>
              <a:buFont typeface="Wingdings" panose="05000000000000000000" pitchFamily="2" charset="2"/>
              <a:buChar char="q"/>
            </a:pPr>
            <a:r>
              <a:rPr lang="en-US" altLang="en-US" sz="2200" dirty="0"/>
              <a:t>C is case-sensitive: </a:t>
            </a:r>
            <a:r>
              <a:rPr lang="en-US" altLang="en-US" sz="2200" dirty="0">
                <a:latin typeface="Courier New" panose="02070309020205020404" pitchFamily="49" charset="0"/>
              </a:rPr>
              <a:t>sum</a:t>
            </a:r>
            <a:r>
              <a:rPr lang="en-US" altLang="en-US" sz="2200" dirty="0"/>
              <a:t>, </a:t>
            </a:r>
            <a:r>
              <a:rPr lang="en-US" altLang="en-US" sz="2200" dirty="0">
                <a:latin typeface="Courier New" panose="02070309020205020404" pitchFamily="49" charset="0"/>
              </a:rPr>
              <a:t>Sum</a:t>
            </a:r>
            <a:r>
              <a:rPr lang="en-US" altLang="en-US" sz="2200" dirty="0"/>
              <a:t>, and </a:t>
            </a:r>
            <a:r>
              <a:rPr lang="en-US" altLang="en-US" sz="2200" dirty="0">
                <a:latin typeface="Courier New" panose="02070309020205020404" pitchFamily="49" charset="0"/>
              </a:rPr>
              <a:t>SUM</a:t>
            </a:r>
            <a:r>
              <a:rPr lang="en-US" altLang="en-US" sz="2200" dirty="0"/>
              <a:t> each refer to a different variable !</a:t>
            </a:r>
          </a:p>
          <a:p>
            <a:pPr eaLnBrk="1" hangingPunct="1">
              <a:lnSpc>
                <a:spcPct val="95000"/>
              </a:lnSpc>
              <a:spcBef>
                <a:spcPts val="0"/>
              </a:spcBef>
              <a:buFont typeface="Wingdings" panose="05000000000000000000" pitchFamily="2" charset="2"/>
              <a:buChar char="q"/>
            </a:pPr>
            <a:r>
              <a:rPr lang="en-US" altLang="en-US" sz="2200" dirty="0"/>
              <a:t>Variable names can be as long as you want, although only the first 63 (or 31) characters might be significant. (Anyway, it’s  not practical to use variable names that are too long)</a:t>
            </a:r>
          </a:p>
          <a:p>
            <a:pPr eaLnBrk="1" hangingPunct="1">
              <a:lnSpc>
                <a:spcPct val="95000"/>
              </a:lnSpc>
              <a:spcBef>
                <a:spcPts val="0"/>
              </a:spcBef>
              <a:buFont typeface="Wingdings" panose="05000000000000000000" pitchFamily="2" charset="2"/>
              <a:buChar char="q"/>
            </a:pPr>
            <a:r>
              <a:rPr lang="en-US" altLang="en-US" sz="2200" dirty="0"/>
              <a:t>Choice of meaningful variable names can increase the readability of a program</a:t>
            </a:r>
          </a:p>
        </p:txBody>
      </p:sp>
    </p:spTree>
    <p:extLst>
      <p:ext uri="{BB962C8B-B14F-4D97-AF65-F5344CB8AC3E}">
        <p14:creationId xmlns:p14="http://schemas.microsoft.com/office/powerpoint/2010/main" val="1814961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sp>
        <p:nvSpPr>
          <p:cNvPr id="10243" name="Rectangle 3"/>
          <p:cNvSpPr>
            <a:spLocks noGrp="1" noChangeArrowheads="1"/>
          </p:cNvSpPr>
          <p:nvPr>
            <p:ph type="body" idx="1"/>
          </p:nvPr>
        </p:nvSpPr>
        <p:spPr>
          <a:xfrm>
            <a:off x="284163" y="1795670"/>
            <a:ext cx="8574087" cy="4843669"/>
          </a:xfrm>
        </p:spPr>
        <p:txBody>
          <a:bodyPr>
            <a:normAutofit fontScale="92500" lnSpcReduction="10000"/>
          </a:bodyPr>
          <a:lstStyle/>
          <a:p>
            <a:pPr eaLnBrk="1" hangingPunct="1">
              <a:buFont typeface="Wingdings" panose="05000000000000000000" pitchFamily="2" charset="2"/>
              <a:buChar char="q"/>
            </a:pPr>
            <a:r>
              <a:rPr lang="en-US" altLang="en-US" sz="2400" b="1" dirty="0"/>
              <a:t>Basic data types in C: </a:t>
            </a:r>
            <a:r>
              <a:rPr lang="en-US" altLang="en-US" sz="2400" b="1" dirty="0" err="1">
                <a:latin typeface="Courier New" panose="02070309020205020404" pitchFamily="49" charset="0"/>
              </a:rPr>
              <a:t>int</a:t>
            </a:r>
            <a:r>
              <a:rPr lang="en-US" altLang="en-US" sz="2400" b="1" dirty="0"/>
              <a:t>, </a:t>
            </a:r>
            <a:r>
              <a:rPr lang="en-US" altLang="en-US" sz="2400" b="1" dirty="0">
                <a:latin typeface="Courier New" panose="02070309020205020404" pitchFamily="49" charset="0"/>
              </a:rPr>
              <a:t>float</a:t>
            </a:r>
            <a:r>
              <a:rPr lang="en-US" altLang="en-US" sz="2400" b="1" dirty="0"/>
              <a:t>, </a:t>
            </a:r>
            <a:r>
              <a:rPr lang="en-US" altLang="en-US" sz="2400" b="1" dirty="0">
                <a:latin typeface="Courier New" panose="02070309020205020404" pitchFamily="49" charset="0"/>
              </a:rPr>
              <a:t>double</a:t>
            </a:r>
            <a:r>
              <a:rPr lang="en-US" altLang="en-US" sz="2400" b="1" dirty="0"/>
              <a:t>, </a:t>
            </a:r>
            <a:r>
              <a:rPr lang="en-US" altLang="en-US" sz="2400" b="1" dirty="0">
                <a:latin typeface="Courier New" panose="02070309020205020404" pitchFamily="49" charset="0"/>
              </a:rPr>
              <a:t>char</a:t>
            </a:r>
            <a:r>
              <a:rPr lang="en-US" altLang="en-US" sz="2400" b="1" dirty="0"/>
              <a:t>, and </a:t>
            </a:r>
            <a:r>
              <a:rPr lang="en-US" altLang="en-US" sz="2400" b="1" dirty="0">
                <a:latin typeface="Courier New" panose="02070309020205020404" pitchFamily="49" charset="0"/>
              </a:rPr>
              <a:t>_Bool</a:t>
            </a:r>
            <a:r>
              <a:rPr lang="en-US" altLang="en-US" sz="2400" b="1" dirty="0"/>
              <a:t>.</a:t>
            </a:r>
          </a:p>
          <a:p>
            <a:pPr eaLnBrk="1" hangingPunct="1">
              <a:buFont typeface="Wingdings" panose="05000000000000000000" pitchFamily="2" charset="2"/>
              <a:buChar char="q"/>
            </a:pPr>
            <a:r>
              <a:rPr lang="en-US" altLang="en-US" sz="2000" dirty="0"/>
              <a:t>Data type </a:t>
            </a:r>
            <a:r>
              <a:rPr lang="en-US" altLang="en-US" sz="2000" dirty="0" err="1">
                <a:latin typeface="Courier New" panose="02070309020205020404" pitchFamily="49" charset="0"/>
              </a:rPr>
              <a:t>int</a:t>
            </a:r>
            <a:r>
              <a:rPr lang="en-US" altLang="en-US" sz="2000" dirty="0">
                <a:latin typeface="Courier New" panose="02070309020205020404" pitchFamily="49" charset="0"/>
              </a:rPr>
              <a:t>: </a:t>
            </a:r>
            <a:r>
              <a:rPr lang="en-US" altLang="en-US" sz="2000" dirty="0"/>
              <a:t> can be used to store integer numbers (values with no decimal places)</a:t>
            </a:r>
          </a:p>
          <a:p>
            <a:pPr eaLnBrk="1" hangingPunct="1">
              <a:buFont typeface="Wingdings" panose="05000000000000000000" pitchFamily="2" charset="2"/>
              <a:buChar char="q"/>
            </a:pPr>
            <a:r>
              <a:rPr lang="en-US" altLang="en-US" sz="2000" dirty="0"/>
              <a:t>Data type </a:t>
            </a:r>
            <a:r>
              <a:rPr lang="en-US" altLang="en-US" sz="2000" dirty="0" err="1"/>
              <a:t>type</a:t>
            </a:r>
            <a:r>
              <a:rPr lang="en-US" altLang="en-US" sz="2000" dirty="0"/>
              <a:t> </a:t>
            </a:r>
            <a:r>
              <a:rPr lang="en-US" altLang="en-US" sz="2000" dirty="0">
                <a:latin typeface="Courier New" panose="02070309020205020404" pitchFamily="49" charset="0"/>
              </a:rPr>
              <a:t>float: </a:t>
            </a:r>
            <a:r>
              <a:rPr lang="en-US" altLang="en-US" sz="2000" dirty="0"/>
              <a:t> can be used for storing floating-point numbers (values containing decimal places).</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double:</a:t>
            </a:r>
            <a:r>
              <a:rPr lang="en-US" altLang="en-US" sz="2000" dirty="0"/>
              <a:t> the same as type </a:t>
            </a:r>
            <a:r>
              <a:rPr lang="en-US" altLang="en-US" sz="2000" dirty="0">
                <a:latin typeface="Courier New" panose="02070309020205020404" pitchFamily="49" charset="0"/>
              </a:rPr>
              <a:t>float</a:t>
            </a:r>
            <a:r>
              <a:rPr lang="en-US" altLang="en-US" sz="2000" dirty="0"/>
              <a:t>, only with roughly twice the precision.</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char:</a:t>
            </a:r>
            <a:r>
              <a:rPr lang="en-US" altLang="en-US" sz="2000" dirty="0"/>
              <a:t> can be used to store a single character, such as the letter </a:t>
            </a:r>
            <a:r>
              <a:rPr lang="en-US" altLang="en-US" sz="2000" i="1" dirty="0"/>
              <a:t>a</a:t>
            </a:r>
            <a:r>
              <a:rPr lang="en-US" altLang="en-US" sz="2000" dirty="0"/>
              <a:t>, the digit character </a:t>
            </a:r>
            <a:r>
              <a:rPr lang="en-US" altLang="en-US" sz="2000" i="1" dirty="0"/>
              <a:t>6</a:t>
            </a:r>
            <a:r>
              <a:rPr lang="en-US" altLang="en-US" sz="2000" dirty="0"/>
              <a:t>, or a semicolon. </a:t>
            </a:r>
          </a:p>
          <a:p>
            <a:pPr eaLnBrk="1" hangingPunct="1">
              <a:buFont typeface="Wingdings" panose="05000000000000000000" pitchFamily="2" charset="2"/>
              <a:buChar char="q"/>
            </a:pPr>
            <a:r>
              <a:rPr lang="en-US" altLang="en-US" sz="2000" dirty="0"/>
              <a:t>Data type </a:t>
            </a:r>
            <a:r>
              <a:rPr lang="en-US" altLang="en-US" sz="2000" dirty="0">
                <a:latin typeface="Courier New" panose="02070309020205020404" pitchFamily="49" charset="0"/>
              </a:rPr>
              <a:t>_Bool:</a:t>
            </a:r>
            <a:r>
              <a:rPr lang="en-US" altLang="en-US" sz="2000" dirty="0"/>
              <a:t> can be used to store just the values 0 or 1 (used for indicating a true/false situation). This type has been added by the  C99 standard (was not in ANSI C) </a:t>
            </a:r>
          </a:p>
        </p:txBody>
      </p:sp>
    </p:spTree>
    <p:extLst>
      <p:ext uri="{BB962C8B-B14F-4D97-AF65-F5344CB8AC3E}">
        <p14:creationId xmlns:p14="http://schemas.microsoft.com/office/powerpoint/2010/main" val="6368317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algn="l" eaLnBrk="1" hangingPunct="1"/>
            <a:r>
              <a:rPr lang="en-US" altLang="en-US" dirty="0"/>
              <a:t>Data types</a:t>
            </a:r>
          </a:p>
        </p:txBody>
      </p:sp>
      <p:graphicFrame>
        <p:nvGraphicFramePr>
          <p:cNvPr id="2" name="Table 1">
            <a:extLst>
              <a:ext uri="{FF2B5EF4-FFF2-40B4-BE49-F238E27FC236}">
                <a16:creationId xmlns:a16="http://schemas.microsoft.com/office/drawing/2014/main" id="{9DF23C69-6BE1-4B5B-A1A5-CB4494B51338}"/>
              </a:ext>
            </a:extLst>
          </p:cNvPr>
          <p:cNvGraphicFramePr>
            <a:graphicFrameLocks noGrp="1"/>
          </p:cNvGraphicFramePr>
          <p:nvPr>
            <p:extLst>
              <p:ext uri="{D42A27DB-BD31-4B8C-83A1-F6EECF244321}">
                <p14:modId xmlns:p14="http://schemas.microsoft.com/office/powerpoint/2010/main" val="1905692395"/>
              </p:ext>
            </p:extLst>
          </p:nvPr>
        </p:nvGraphicFramePr>
        <p:xfrm>
          <a:off x="284163" y="1890001"/>
          <a:ext cx="8574087" cy="4442181"/>
        </p:xfrm>
        <a:graphic>
          <a:graphicData uri="http://schemas.openxmlformats.org/drawingml/2006/table">
            <a:tbl>
              <a:tblPr>
                <a:tableStyleId>{5940675A-B579-460E-94D1-54222C63F5DA}</a:tableStyleId>
              </a:tblPr>
              <a:tblGrid>
                <a:gridCol w="1294942">
                  <a:extLst>
                    <a:ext uri="{9D8B030D-6E8A-4147-A177-3AD203B41FA5}">
                      <a16:colId xmlns:a16="http://schemas.microsoft.com/office/drawing/2014/main" val="652798175"/>
                    </a:ext>
                  </a:extLst>
                </a:gridCol>
                <a:gridCol w="975409">
                  <a:extLst>
                    <a:ext uri="{9D8B030D-6E8A-4147-A177-3AD203B41FA5}">
                      <a16:colId xmlns:a16="http://schemas.microsoft.com/office/drawing/2014/main" val="2842310557"/>
                    </a:ext>
                  </a:extLst>
                </a:gridCol>
                <a:gridCol w="1756229">
                  <a:extLst>
                    <a:ext uri="{9D8B030D-6E8A-4147-A177-3AD203B41FA5}">
                      <a16:colId xmlns:a16="http://schemas.microsoft.com/office/drawing/2014/main" val="189500087"/>
                    </a:ext>
                  </a:extLst>
                </a:gridCol>
                <a:gridCol w="4547507">
                  <a:extLst>
                    <a:ext uri="{9D8B030D-6E8A-4147-A177-3AD203B41FA5}">
                      <a16:colId xmlns:a16="http://schemas.microsoft.com/office/drawing/2014/main" val="2366070189"/>
                    </a:ext>
                  </a:extLst>
                </a:gridCol>
              </a:tblGrid>
              <a:tr h="499351">
                <a:tc>
                  <a:txBody>
                    <a:bodyPr/>
                    <a:lstStyle/>
                    <a:p>
                      <a:pPr algn="ctr" fontAlgn="t"/>
                      <a:r>
                        <a:rPr lang="en-US" sz="2000" b="1" dirty="0"/>
                        <a:t>Data Type</a:t>
                      </a:r>
                    </a:p>
                  </a:txBody>
                  <a:tcPr marL="129409" marR="64705" marT="64705" marB="64705"/>
                </a:tc>
                <a:tc>
                  <a:txBody>
                    <a:bodyPr/>
                    <a:lstStyle/>
                    <a:p>
                      <a:pPr algn="ctr" fontAlgn="t"/>
                      <a:r>
                        <a:rPr lang="en-US" sz="2000" b="1" dirty="0"/>
                        <a:t>Size</a:t>
                      </a:r>
                    </a:p>
                  </a:txBody>
                  <a:tcPr marL="64705" marR="64705" marT="64705" marB="64705"/>
                </a:tc>
                <a:tc>
                  <a:txBody>
                    <a:bodyPr/>
                    <a:lstStyle/>
                    <a:p>
                      <a:pPr algn="ctr" fontAlgn="t"/>
                      <a:r>
                        <a:rPr lang="en-US" sz="2000" b="1" dirty="0"/>
                        <a:t>Range</a:t>
                      </a:r>
                    </a:p>
                  </a:txBody>
                  <a:tcPr marL="64705" marR="64705" marT="64705" marB="64705"/>
                </a:tc>
                <a:tc>
                  <a:txBody>
                    <a:bodyPr/>
                    <a:lstStyle/>
                    <a:p>
                      <a:pPr algn="ctr" fontAlgn="t"/>
                      <a:r>
                        <a:rPr lang="en-US" sz="2000" b="1" dirty="0"/>
                        <a:t>Description</a:t>
                      </a:r>
                    </a:p>
                  </a:txBody>
                  <a:tcPr marL="64705" marR="64705" marT="64705" marB="64705"/>
                </a:tc>
                <a:extLst>
                  <a:ext uri="{0D108BD9-81ED-4DB2-BD59-A6C34878D82A}">
                    <a16:rowId xmlns:a16="http://schemas.microsoft.com/office/drawing/2014/main" val="4037419459"/>
                  </a:ext>
                </a:extLst>
              </a:tr>
              <a:tr h="362346">
                <a:tc>
                  <a:txBody>
                    <a:bodyPr/>
                    <a:lstStyle/>
                    <a:p>
                      <a:pPr algn="ctr" fontAlgn="base"/>
                      <a:r>
                        <a:rPr lang="en-US" sz="1800" b="1" dirty="0"/>
                        <a:t>int</a:t>
                      </a:r>
                    </a:p>
                  </a:txBody>
                  <a:tcPr marL="133350" marR="133350" marT="66675" marB="66675" anchor="ctr"/>
                </a:tc>
                <a:tc>
                  <a:txBody>
                    <a:bodyPr/>
                    <a:lstStyle/>
                    <a:p>
                      <a:pPr algn="ctr" fontAlgn="base"/>
                      <a:r>
                        <a:rPr lang="en-US" sz="1800" b="1" dirty="0"/>
                        <a:t>4 bytes</a:t>
                      </a:r>
                    </a:p>
                  </a:txBody>
                  <a:tcPr marL="133350" marR="133350" marT="66675" marB="66675" anchor="ctr"/>
                </a:tc>
                <a:tc>
                  <a:txBody>
                    <a:bodyPr/>
                    <a:lstStyle/>
                    <a:p>
                      <a:pPr algn="ctr" fontAlgn="base"/>
                      <a:r>
                        <a:rPr lang="en-US" dirty="0"/>
                        <a:t>-2,147,483,648 to 2,147,483,647</a:t>
                      </a:r>
                    </a:p>
                  </a:txBody>
                  <a:tcPr marL="133350" marR="133350" marT="66675" marB="66675" anchor="ctr"/>
                </a:tc>
                <a:tc>
                  <a:txBody>
                    <a:bodyPr/>
                    <a:lstStyle/>
                    <a:p>
                      <a:pPr algn="l" fontAlgn="t"/>
                      <a:r>
                        <a:rPr lang="en-US"/>
                        <a:t>Stores whole numbers, without decimals</a:t>
                      </a:r>
                    </a:p>
                  </a:txBody>
                  <a:tcPr marL="64705" marR="64705" marT="64705" marB="64705"/>
                </a:tc>
                <a:extLst>
                  <a:ext uri="{0D108BD9-81ED-4DB2-BD59-A6C34878D82A}">
                    <a16:rowId xmlns:a16="http://schemas.microsoft.com/office/drawing/2014/main" val="2248496527"/>
                  </a:ext>
                </a:extLst>
              </a:tr>
              <a:tr h="595283">
                <a:tc>
                  <a:txBody>
                    <a:bodyPr/>
                    <a:lstStyle/>
                    <a:p>
                      <a:pPr algn="ctr" fontAlgn="t"/>
                      <a:r>
                        <a:rPr lang="en-US" sz="1800" b="1" dirty="0"/>
                        <a:t>float</a:t>
                      </a:r>
                    </a:p>
                  </a:txBody>
                  <a:tcPr marL="129409" marR="64705" marT="64705" marB="64705"/>
                </a:tc>
                <a:tc>
                  <a:txBody>
                    <a:bodyPr/>
                    <a:lstStyle/>
                    <a:p>
                      <a:pPr algn="ctr" fontAlgn="t"/>
                      <a:r>
                        <a:rPr lang="en-US" sz="1800" b="1" dirty="0"/>
                        <a:t>4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7 decimal digits</a:t>
                      </a:r>
                    </a:p>
                  </a:txBody>
                  <a:tcPr marL="64705" marR="64705" marT="64705" marB="64705"/>
                </a:tc>
                <a:extLst>
                  <a:ext uri="{0D108BD9-81ED-4DB2-BD59-A6C34878D82A}">
                    <a16:rowId xmlns:a16="http://schemas.microsoft.com/office/drawing/2014/main" val="1786515993"/>
                  </a:ext>
                </a:extLst>
              </a:tr>
              <a:tr h="595283">
                <a:tc>
                  <a:txBody>
                    <a:bodyPr/>
                    <a:lstStyle/>
                    <a:p>
                      <a:pPr algn="ctr" fontAlgn="t"/>
                      <a:r>
                        <a:rPr lang="en-US" sz="1800" b="1" dirty="0"/>
                        <a:t>double</a:t>
                      </a:r>
                    </a:p>
                  </a:txBody>
                  <a:tcPr marL="129409" marR="64705" marT="64705" marB="64705"/>
                </a:tc>
                <a:tc>
                  <a:txBody>
                    <a:bodyPr/>
                    <a:lstStyle/>
                    <a:p>
                      <a:pPr algn="ctr" fontAlgn="t"/>
                      <a:r>
                        <a:rPr lang="en-US" sz="1800" b="1" dirty="0"/>
                        <a:t>8 bytes</a:t>
                      </a:r>
                    </a:p>
                  </a:txBody>
                  <a:tcPr marL="64705" marR="64705" marT="64705" marB="64705"/>
                </a:tc>
                <a:tc>
                  <a:txBody>
                    <a:bodyPr/>
                    <a:lstStyle/>
                    <a:p>
                      <a:pPr algn="ctr" fontAlgn="t"/>
                      <a:endParaRPr lang="en-US" dirty="0"/>
                    </a:p>
                  </a:txBody>
                  <a:tcPr marL="64705" marR="64705" marT="64705" marB="64705"/>
                </a:tc>
                <a:tc>
                  <a:txBody>
                    <a:bodyPr/>
                    <a:lstStyle/>
                    <a:p>
                      <a:pPr algn="l" fontAlgn="t"/>
                      <a:r>
                        <a:rPr lang="en-US"/>
                        <a:t>Stores fractional numbers, containing one or more decimals. Sufficient for storing 15 decimal digits</a:t>
                      </a:r>
                    </a:p>
                  </a:txBody>
                  <a:tcPr marL="64705" marR="64705" marT="64705" marB="64705"/>
                </a:tc>
                <a:extLst>
                  <a:ext uri="{0D108BD9-81ED-4DB2-BD59-A6C34878D82A}">
                    <a16:rowId xmlns:a16="http://schemas.microsoft.com/office/drawing/2014/main" val="2320339381"/>
                  </a:ext>
                </a:extLst>
              </a:tr>
              <a:tr h="362346">
                <a:tc>
                  <a:txBody>
                    <a:bodyPr/>
                    <a:lstStyle/>
                    <a:p>
                      <a:pPr algn="ctr" fontAlgn="t"/>
                      <a:r>
                        <a:rPr lang="en-US" sz="1800" b="1" dirty="0" err="1"/>
                        <a:t>boolean</a:t>
                      </a:r>
                      <a:endParaRPr lang="en-US" sz="1800" b="1" dirty="0"/>
                    </a:p>
                  </a:txBody>
                  <a:tcPr marL="129409" marR="64705" marT="64705" marB="64705"/>
                </a:tc>
                <a:tc>
                  <a:txBody>
                    <a:bodyPr/>
                    <a:lstStyle/>
                    <a:p>
                      <a:pPr algn="ctr" fontAlgn="t"/>
                      <a:r>
                        <a:rPr lang="en-US" sz="1800" b="1" dirty="0"/>
                        <a:t>1 byte</a:t>
                      </a:r>
                    </a:p>
                  </a:txBody>
                  <a:tcPr marL="64705" marR="64705" marT="64705" marB="64705"/>
                </a:tc>
                <a:tc>
                  <a:txBody>
                    <a:bodyPr/>
                    <a:lstStyle/>
                    <a:p>
                      <a:pPr algn="ctr" fontAlgn="t"/>
                      <a:r>
                        <a:rPr lang="en-US" dirty="0"/>
                        <a:t>true or false</a:t>
                      </a:r>
                    </a:p>
                  </a:txBody>
                  <a:tcPr marL="64705" marR="64705" marT="64705" marB="64705"/>
                </a:tc>
                <a:tc>
                  <a:txBody>
                    <a:bodyPr/>
                    <a:lstStyle/>
                    <a:p>
                      <a:pPr algn="l" fontAlgn="t"/>
                      <a:r>
                        <a:rPr lang="en-US"/>
                        <a:t>Stores true or false values</a:t>
                      </a:r>
                    </a:p>
                  </a:txBody>
                  <a:tcPr marL="64705" marR="64705" marT="64705" marB="64705"/>
                </a:tc>
                <a:extLst>
                  <a:ext uri="{0D108BD9-81ED-4DB2-BD59-A6C34878D82A}">
                    <a16:rowId xmlns:a16="http://schemas.microsoft.com/office/drawing/2014/main" val="1112997702"/>
                  </a:ext>
                </a:extLst>
              </a:tr>
              <a:tr h="362346">
                <a:tc>
                  <a:txBody>
                    <a:bodyPr/>
                    <a:lstStyle/>
                    <a:p>
                      <a:pPr algn="ctr" fontAlgn="base"/>
                      <a:r>
                        <a:rPr lang="en-US" sz="1800" b="1" dirty="0"/>
                        <a:t>char</a:t>
                      </a:r>
                    </a:p>
                  </a:txBody>
                  <a:tcPr marL="133350" marR="133350" marT="66675" marB="66675" anchor="ctr"/>
                </a:tc>
                <a:tc>
                  <a:txBody>
                    <a:bodyPr/>
                    <a:lstStyle/>
                    <a:p>
                      <a:pPr algn="ctr" fontAlgn="base"/>
                      <a:r>
                        <a:rPr lang="en-US" sz="1800" b="1" dirty="0"/>
                        <a:t>1 bytes</a:t>
                      </a:r>
                    </a:p>
                  </a:txBody>
                  <a:tcPr marL="133350" marR="133350" marT="66675" marB="66675" anchor="ctr"/>
                </a:tc>
                <a:tc>
                  <a:txBody>
                    <a:bodyPr/>
                    <a:lstStyle/>
                    <a:p>
                      <a:pPr algn="ctr" fontAlgn="base"/>
                      <a:r>
                        <a:rPr lang="en-US" dirty="0"/>
                        <a:t>0 to 255</a:t>
                      </a:r>
                    </a:p>
                  </a:txBody>
                  <a:tcPr marL="133350" marR="133350" marT="66675" marB="66675" anchor="ctr"/>
                </a:tc>
                <a:tc>
                  <a:txBody>
                    <a:bodyPr/>
                    <a:lstStyle/>
                    <a:p>
                      <a:pPr algn="l" fontAlgn="t"/>
                      <a:r>
                        <a:rPr lang="en-US" dirty="0"/>
                        <a:t>Stores a single character/letter/number, or ASCII values</a:t>
                      </a:r>
                    </a:p>
                  </a:txBody>
                  <a:tcPr marL="64705" marR="64705" marT="64705" marB="64705"/>
                </a:tc>
                <a:extLst>
                  <a:ext uri="{0D108BD9-81ED-4DB2-BD59-A6C34878D82A}">
                    <a16:rowId xmlns:a16="http://schemas.microsoft.com/office/drawing/2014/main" val="3591565433"/>
                  </a:ext>
                </a:extLst>
              </a:tr>
            </a:tbl>
          </a:graphicData>
        </a:graphic>
      </p:graphicFrame>
    </p:spTree>
    <p:extLst>
      <p:ext uri="{BB962C8B-B14F-4D97-AF65-F5344CB8AC3E}">
        <p14:creationId xmlns:p14="http://schemas.microsoft.com/office/powerpoint/2010/main" val="951884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altLang="en-US" dirty="0"/>
              <a:t>Assigning values to char</a:t>
            </a:r>
          </a:p>
        </p:txBody>
      </p:sp>
      <p:sp>
        <p:nvSpPr>
          <p:cNvPr id="11267" name="Rectangle 3"/>
          <p:cNvSpPr>
            <a:spLocks noGrp="1" noChangeArrowheads="1"/>
          </p:cNvSpPr>
          <p:nvPr>
            <p:ph type="body" idx="1"/>
          </p:nvPr>
        </p:nvSpPr>
        <p:spPr/>
        <p:txBody>
          <a:bodyPr/>
          <a:lstStyle/>
          <a:p>
            <a:pPr eaLnBrk="1" hangingPunct="1">
              <a:buFontTx/>
              <a:buNone/>
            </a:pPr>
            <a:r>
              <a:rPr lang="en-US" altLang="en-US"/>
              <a:t>     </a:t>
            </a:r>
          </a:p>
        </p:txBody>
      </p:sp>
      <p:sp>
        <p:nvSpPr>
          <p:cNvPr id="11268" name="Text Box 4"/>
          <p:cNvSpPr txBox="1">
            <a:spLocks noChangeArrowheads="1"/>
          </p:cNvSpPr>
          <p:nvPr/>
        </p:nvSpPr>
        <p:spPr bwMode="auto">
          <a:xfrm>
            <a:off x="456406" y="2286000"/>
            <a:ext cx="8229600" cy="22987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latin typeface="Courier New" panose="02070309020205020404" pitchFamily="49" charset="0"/>
              </a:rPr>
              <a:t>char letter;  /* declare  variable letter of type char */</a:t>
            </a:r>
          </a:p>
          <a:p>
            <a:pPr eaLnBrk="1" hangingPunct="1">
              <a:spcBef>
                <a:spcPct val="0"/>
              </a:spcBef>
              <a:buFontTx/>
              <a:buNone/>
            </a:pPr>
            <a:endParaRPr lang="en-US" altLang="en-US" sz="1800" dirty="0">
              <a:latin typeface="Courier New" panose="02070309020205020404" pitchFamily="49" charset="0"/>
            </a:endParaRPr>
          </a:p>
          <a:p>
            <a:pPr eaLnBrk="1" hangingPunct="1">
              <a:spcBef>
                <a:spcPct val="0"/>
              </a:spcBef>
              <a:buFontTx/>
              <a:buNone/>
            </a:pPr>
            <a:r>
              <a:rPr lang="en-US" altLang="en-US" sz="1800" dirty="0">
                <a:latin typeface="Courier New" panose="02070309020205020404" pitchFamily="49" charset="0"/>
              </a:rPr>
              <a:t>letter = ‘A';   /* OK */ </a:t>
            </a:r>
          </a:p>
          <a:p>
            <a:pPr eaLnBrk="1" hangingPunct="1">
              <a:spcBef>
                <a:spcPct val="0"/>
              </a:spcBef>
              <a:buFontTx/>
              <a:buNone/>
            </a:pPr>
            <a:r>
              <a:rPr lang="en-US" altLang="en-US" sz="1800" dirty="0">
                <a:latin typeface="Courier New" panose="02070309020205020404" pitchFamily="49" charset="0"/>
              </a:rPr>
              <a:t>letter = A;     /* NO! Compiler thinks A is a variable */ </a:t>
            </a:r>
          </a:p>
          <a:p>
            <a:pPr eaLnBrk="1" hangingPunct="1">
              <a:spcBef>
                <a:spcPct val="0"/>
              </a:spcBef>
              <a:buFontTx/>
              <a:buNone/>
            </a:pPr>
            <a:r>
              <a:rPr lang="en-US" altLang="en-US" sz="1800" dirty="0">
                <a:latin typeface="Courier New" panose="02070309020205020404" pitchFamily="49" charset="0"/>
              </a:rPr>
              <a:t>letter = “A";   /* NO! Compiler thinks “A" is a string */ </a:t>
            </a:r>
            <a:br>
              <a:rPr lang="en-US" altLang="en-US" sz="1800" dirty="0">
                <a:latin typeface="Courier New" panose="02070309020205020404" pitchFamily="49" charset="0"/>
              </a:rPr>
            </a:br>
            <a:r>
              <a:rPr lang="en-US" altLang="en-US" sz="1800" dirty="0">
                <a:latin typeface="Courier New" panose="02070309020205020404" pitchFamily="49" charset="0"/>
              </a:rPr>
              <a:t>letter = 65;    /* ok because characters are really </a:t>
            </a:r>
          </a:p>
          <a:p>
            <a:pPr eaLnBrk="1" hangingPunct="1">
              <a:spcBef>
                <a:spcPct val="0"/>
              </a:spcBef>
              <a:buFontTx/>
              <a:buNone/>
            </a:pPr>
            <a:r>
              <a:rPr lang="en-US" altLang="en-US" sz="1800" dirty="0">
                <a:latin typeface="Courier New" panose="02070309020205020404" pitchFamily="49" charset="0"/>
              </a:rPr>
              <a:t>                    stored as numeric values (ASCII code),</a:t>
            </a:r>
          </a:p>
          <a:p>
            <a:pPr eaLnBrk="1" hangingPunct="1">
              <a:spcBef>
                <a:spcPct val="0"/>
              </a:spcBef>
              <a:buFontTx/>
              <a:buNone/>
            </a:pPr>
            <a:r>
              <a:rPr lang="en-US" altLang="en-US" sz="1800" dirty="0">
                <a:latin typeface="Courier New" panose="02070309020205020404" pitchFamily="49" charset="0"/>
              </a:rPr>
              <a:t>                    but poor style */ </a:t>
            </a:r>
          </a:p>
        </p:txBody>
      </p:sp>
    </p:spTree>
    <p:extLst>
      <p:ext uri="{BB962C8B-B14F-4D97-AF65-F5344CB8AC3E}">
        <p14:creationId xmlns:p14="http://schemas.microsoft.com/office/powerpoint/2010/main" val="115812156"/>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EB9C6D685E4BD40828BFFDF3AFEA5F7" ma:contentTypeVersion="10" ma:contentTypeDescription="Create a new document." ma:contentTypeScope="" ma:versionID="cd12ce8ba5406128c96c2894eb445691">
  <xsd:schema xmlns:xsd="http://www.w3.org/2001/XMLSchema" xmlns:xs="http://www.w3.org/2001/XMLSchema" xmlns:p="http://schemas.microsoft.com/office/2006/metadata/properties" xmlns:ns2="abb60d20-0925-47d4-be24-3f69fa0a97ac" targetNamespace="http://schemas.microsoft.com/office/2006/metadata/properties" ma:root="true" ma:fieldsID="b6048f8344ee192e475117377a7e3397" ns2:_="">
    <xsd:import namespace="abb60d20-0925-47d4-be24-3f69fa0a97a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b60d20-0925-47d4-be24-3f69fa0a97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3B94B58-A63A-4D81-B5F7-57543FA98D1B}">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869A3D07-BBFF-43BA-B788-3AAED0E0CC09}">
  <ds:schemaRefs>
    <ds:schemaRef ds:uri="http://schemas.microsoft.com/sharepoint/v3/contenttype/forms"/>
  </ds:schemaRefs>
</ds:datastoreItem>
</file>

<file path=customXml/itemProps3.xml><?xml version="1.0" encoding="utf-8"?>
<ds:datastoreItem xmlns:ds="http://schemas.openxmlformats.org/officeDocument/2006/customXml" ds:itemID="{BA1C2149-2629-4BA4-8D76-1E54238A6894}"/>
</file>

<file path=docProps/app.xml><?xml version="1.0" encoding="utf-8"?>
<Properties xmlns="http://schemas.openxmlformats.org/officeDocument/2006/extended-properties" xmlns:vt="http://schemas.openxmlformats.org/officeDocument/2006/docPropsVTypes">
  <Template>Spectrum.thmx</Template>
  <TotalTime>383</TotalTime>
  <Words>1985</Words>
  <Application>Microsoft Office PowerPoint</Application>
  <PresentationFormat>On-screen Show (4:3)</PresentationFormat>
  <Paragraphs>241</Paragraphs>
  <Slides>23</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Corbel</vt:lpstr>
      <vt:lpstr>Courier New</vt:lpstr>
      <vt:lpstr>Wingdings</vt:lpstr>
      <vt:lpstr>Spectrum</vt:lpstr>
      <vt:lpstr>Variables, Data Types, and Arithmetic Expressions</vt:lpstr>
      <vt:lpstr>Lecture 2: Outline</vt:lpstr>
      <vt:lpstr>Variables</vt:lpstr>
      <vt:lpstr>Variables - Examples</vt:lpstr>
      <vt:lpstr>Variable declarations</vt:lpstr>
      <vt:lpstr>Variable names</vt:lpstr>
      <vt:lpstr>Data types</vt:lpstr>
      <vt:lpstr>Data types</vt:lpstr>
      <vt:lpstr>Assigning values to char</vt:lpstr>
      <vt:lpstr>PowerPoint Presentation</vt:lpstr>
      <vt:lpstr>Storage sizes and ranges</vt:lpstr>
      <vt:lpstr>Working with arithmetic expressions</vt:lpstr>
      <vt:lpstr>PowerPoint Presentation</vt:lpstr>
      <vt:lpstr>Working with arithmetic expressions</vt:lpstr>
      <vt:lpstr>Precedence of Operators</vt:lpstr>
      <vt:lpstr>Integer and Floating-Point Conversions</vt:lpstr>
      <vt:lpstr>The Type Cast Operator</vt:lpstr>
      <vt:lpstr>The assignment operators</vt:lpstr>
      <vt:lpstr>Declaring variables</vt:lpstr>
      <vt:lpstr>Declaration vs Definition</vt:lpstr>
      <vt:lpstr>Executing a program</vt:lpstr>
      <vt:lpstr>Structure of a C++ program</vt:lpstr>
      <vt:lpstr>Controlling the program flow</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Mazid Ul Haque</cp:lastModifiedBy>
  <cp:revision>67</cp:revision>
  <dcterms:created xsi:type="dcterms:W3CDTF">2018-12-10T17:20:29Z</dcterms:created>
  <dcterms:modified xsi:type="dcterms:W3CDTF">2022-01-31T07:59:42Z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0x0101007EB9C6D685E4BD40828BFFDF3AFEA5F7</vt:lpwstr>
  </property>
</Properties>
</file>