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12AC3-43BE-4B27-AEBD-9CB975EC9AC6}" v="1" dt="2020-04-24T18:51:01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35" autoAdjust="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4912AC3-43BE-4B27-AEBD-9CB975EC9AC6}"/>
    <pc:docChg chg="delSld modSld">
      <pc:chgData name="Dr. Md. Mahbub Chowdhury Mishu" userId="09162e0f-fafd-430e-8e71-18113d49a68e" providerId="ADAL" clId="{84912AC3-43BE-4B27-AEBD-9CB975EC9AC6}" dt="2020-04-24T18:51:16.209" v="15" actId="20577"/>
      <pc:docMkLst>
        <pc:docMk/>
      </pc:docMkLst>
      <pc:sldChg chg="modSp">
        <pc:chgData name="Dr. Md. Mahbub Chowdhury Mishu" userId="09162e0f-fafd-430e-8e71-18113d49a68e" providerId="ADAL" clId="{84912AC3-43BE-4B27-AEBD-9CB975EC9AC6}" dt="2020-04-24T18:51:16.209" v="15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84912AC3-43BE-4B27-AEBD-9CB975EC9AC6}" dt="2020-04-24T18:51:16.209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84912AC3-43BE-4B27-AEBD-9CB975EC9AC6}" dt="2020-04-22T10:59:35.041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84912AC3-43BE-4B27-AEBD-9CB975EC9AC6}" dt="2020-04-22T10:59:34.272" v="0" actId="2696"/>
        <pc:sldMkLst>
          <pc:docMk/>
          <pc:sldMk cId="3224969828" sldId="265"/>
        </pc:sldMkLst>
      </pc:sldChg>
      <pc:sldChg chg="del">
        <pc:chgData name="Dr. Md. Mahbub Chowdhury Mishu" userId="09162e0f-fafd-430e-8e71-18113d49a68e" providerId="ADAL" clId="{84912AC3-43BE-4B27-AEBD-9CB975EC9AC6}" dt="2020-04-22T11:00:06.634" v="4" actId="2696"/>
        <pc:sldMkLst>
          <pc:docMk/>
          <pc:sldMk cId="1154311418" sldId="285"/>
        </pc:sldMkLst>
      </pc:sldChg>
      <pc:sldChg chg="del">
        <pc:chgData name="Dr. Md. Mahbub Chowdhury Mishu" userId="09162e0f-fafd-430e-8e71-18113d49a68e" providerId="ADAL" clId="{84912AC3-43BE-4B27-AEBD-9CB975EC9AC6}" dt="2020-04-22T11:00:06.128" v="3" actId="2696"/>
        <pc:sldMkLst>
          <pc:docMk/>
          <pc:sldMk cId="3026500075" sldId="286"/>
        </pc:sldMkLst>
      </pc:sldChg>
      <pc:sldChg chg="del">
        <pc:chgData name="Dr. Md. Mahbub Chowdhury Mishu" userId="09162e0f-fafd-430e-8e71-18113d49a68e" providerId="ADAL" clId="{84912AC3-43BE-4B27-AEBD-9CB975EC9AC6}" dt="2020-04-22T11:00:05.413" v="2" actId="2696"/>
        <pc:sldMkLst>
          <pc:docMk/>
          <pc:sldMk cId="2235011168" sldId="287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321-58E3-4F66-B288-C5C2461CB7E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7907-55A9-4F55-A136-00322427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BA432-EC52-4819-BB0E-384D0C5319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C00CD-A0C4-4CDB-BFF2-6C57119EFFB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A1BE2-0457-4B57-BAA1-B705F7E9185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2230B-8382-4A4E-98D4-B35A003860D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3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144-DEE9-4DE9-8DD8-350A5C75F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24553"/>
            <a:ext cx="7808976" cy="745571"/>
          </a:xfrm>
        </p:spPr>
        <p:txBody>
          <a:bodyPr>
            <a:noAutofit/>
          </a:bodyPr>
          <a:lstStyle/>
          <a:p>
            <a:r>
              <a:rPr lang="en-US" sz="3000" b="1" dirty="0"/>
              <a:t>Making Decisions using if-else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1842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(2X1.5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Logical operators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49748"/>
              </p:ext>
            </p:extLst>
          </p:nvPr>
        </p:nvGraphicFramePr>
        <p:xfrm>
          <a:off x="1032668" y="2200715"/>
          <a:ext cx="7077075" cy="1600200"/>
        </p:xfrm>
        <a:graphic>
          <a:graphicData uri="http://schemas.openxmlformats.org/drawingml/2006/table">
            <a:tbl>
              <a:tblPr/>
              <a:tblGrid>
                <a:gridCol w="108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&amp;&amp; y is true if BOTH x and y are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|| y is true if at least one of x and y is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!x is true if x is false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33375" y="4433888"/>
            <a:ext cx="8524875" cy="1371600"/>
            <a:chOff x="441325" y="3276600"/>
            <a:chExt cx="8524875" cy="1371600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41325" y="3276600"/>
              <a:ext cx="700405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as operands or in tests:  true = non-zero, false=zero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457200" y="3748088"/>
              <a:ext cx="7346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returned as results of expressions:  true = 1, false=zero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6064250" y="4281488"/>
              <a:ext cx="2901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Example:   </a:t>
              </a:r>
              <a:r>
                <a:rPr lang="en-US" altLang="en-US" sz="1800" b="0">
                  <a:latin typeface="Courier New" panose="02070309020205020404" pitchFamily="49" charset="0"/>
                </a:rPr>
                <a:t>5 || 0</a:t>
              </a:r>
              <a:r>
                <a:rPr lang="en-US" altLang="en-US" sz="1800" b="0"/>
                <a:t>  is  </a:t>
              </a:r>
              <a:r>
                <a:rPr lang="en-US" altLang="en-US" sz="1800" b="0">
                  <a:latin typeface="Courier New" panose="02070309020205020404" pitchFamily="49" charset="0"/>
                </a:rPr>
                <a:t>1 </a:t>
              </a:r>
              <a:r>
                <a:rPr lang="en-US" altLang="en-US" sz="18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Precedence of operators</a:t>
            </a:r>
          </a:p>
        </p:txBody>
      </p: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4040188" y="3327581"/>
            <a:ext cx="50577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   Example for operator precedence: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a &gt; b &amp;&amp; b &gt; c || b &gt; d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Is equivalent to: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((a &gt; b) &amp;&amp; (b &gt; c)) || (b &gt; 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6925" y="2442369"/>
            <a:ext cx="3352800" cy="3200400"/>
            <a:chOff x="2971800" y="1752600"/>
            <a:chExt cx="3352800" cy="3200400"/>
          </a:xfrm>
        </p:grpSpPr>
        <p:sp>
          <p:nvSpPr>
            <p:cNvPr id="13315" name="Line 26"/>
            <p:cNvSpPr>
              <a:spLocks noChangeShapeType="1"/>
            </p:cNvSpPr>
            <p:nvPr/>
          </p:nvSpPr>
          <p:spPr bwMode="auto">
            <a:xfrm flipV="1">
              <a:off x="3352800" y="1828800"/>
              <a:ext cx="0" cy="2895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Text Box 27"/>
            <p:cNvSpPr txBox="1">
              <a:spLocks noChangeArrowheads="1"/>
            </p:cNvSpPr>
            <p:nvPr/>
          </p:nvSpPr>
          <p:spPr bwMode="auto">
            <a:xfrm>
              <a:off x="3505200" y="2149475"/>
              <a:ext cx="2709863" cy="270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!,  ++,   --,  (type)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0" dirty="0"/>
                <a:t>*, /, %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+, 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&lt;, &lt;=, &gt;, &gt;=, ==, !=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&amp;&amp;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||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=</a:t>
              </a:r>
            </a:p>
          </p:txBody>
        </p:sp>
        <p:sp>
          <p:nvSpPr>
            <p:cNvPr id="13318" name="Text Box 29"/>
            <p:cNvSpPr txBox="1">
              <a:spLocks noChangeArrowheads="1"/>
            </p:cNvSpPr>
            <p:nvPr/>
          </p:nvSpPr>
          <p:spPr bwMode="auto">
            <a:xfrm>
              <a:off x="3413125" y="1843088"/>
              <a:ext cx="1403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rgbClr val="FF0000"/>
                  </a:solidFill>
                </a:rPr>
                <a:t>Precedence</a:t>
              </a:r>
            </a:p>
          </p:txBody>
        </p:sp>
        <p:sp>
          <p:nvSpPr>
            <p:cNvPr id="13319" name="AutoShape 30"/>
            <p:cNvSpPr>
              <a:spLocks noChangeArrowheads="1"/>
            </p:cNvSpPr>
            <p:nvPr/>
          </p:nvSpPr>
          <p:spPr bwMode="auto">
            <a:xfrm>
              <a:off x="2971800" y="1752600"/>
              <a:ext cx="3352800" cy="3200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8197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12" y="717055"/>
            <a:ext cx="5117988" cy="684973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tx1"/>
                </a:solidFill>
              </a:rPr>
              <a:t>Nested if statements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0357" r="59166" b="47037"/>
          <a:stretch>
            <a:fillRect/>
          </a:stretch>
        </p:blipFill>
        <p:spPr bwMode="auto">
          <a:xfrm>
            <a:off x="1190170" y="1776101"/>
            <a:ext cx="2416629" cy="332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18874" r="50000" b="7016"/>
          <a:stretch>
            <a:fillRect/>
          </a:stretch>
        </p:blipFill>
        <p:spPr bwMode="auto">
          <a:xfrm>
            <a:off x="4676551" y="611494"/>
            <a:ext cx="4057650" cy="60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Multiple choices – </a:t>
            </a:r>
            <a:r>
              <a:rPr lang="en-US" altLang="en-US" dirty="0">
                <a:latin typeface="Courier New" panose="02070309020205020404" pitchFamily="49" charset="0"/>
              </a:rPr>
              <a:t>else-if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571172" y="4749798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418772" y="3682998"/>
            <a:ext cx="1066800" cy="1219200"/>
          </a:xfrm>
          <a:prstGeom prst="right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342572" y="2235198"/>
            <a:ext cx="1295400" cy="1447800"/>
          </a:xfrm>
          <a:prstGeom prst="rightArrowCallout">
            <a:avLst>
              <a:gd name="adj1" fmla="val 27941"/>
              <a:gd name="adj2" fmla="val 2794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37972" y="269954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6772" y="3149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634344" y="392566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32972" y="4611686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93297" y="1835148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int number;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22147" y="2692398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negative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095172" y="3911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zero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23622" y="5145086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positive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799772" y="5664198"/>
            <a:ext cx="0" cy="8672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637972" y="2997198"/>
            <a:ext cx="1828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466772" y="2997198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799772" y="5968998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485572" y="4292598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009572" y="4292598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931229" y="2235198"/>
            <a:ext cx="358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1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 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2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3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923971" y="4800600"/>
            <a:ext cx="3505200" cy="1905000"/>
          </a:xfrm>
          <a:prstGeom prst="cloudCallout">
            <a:avLst>
              <a:gd name="adj1" fmla="val -40806"/>
              <a:gd name="adj2" fmla="val -10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Program style: this unindented formatting improves the readability of the statement and makes 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clearer that a three-way decision is being made.</a:t>
            </a:r>
          </a:p>
        </p:txBody>
      </p:sp>
    </p:spTree>
    <p:extLst>
      <p:ext uri="{BB962C8B-B14F-4D97-AF65-F5344CB8AC3E}">
        <p14:creationId xmlns:p14="http://schemas.microsoft.com/office/powerpoint/2010/main" val="315058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– multiple choices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5499" y="1779587"/>
            <a:ext cx="7491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evaluate simple expressions of the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number operator number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sz="1800" b="1" dirty="0">
                <a:latin typeface="Courier New" panose="02070309020205020404" pitchFamily="49" charset="0"/>
              </a:rPr>
              <a:t>value1, 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800" b="1" dirty="0">
                <a:latin typeface="Courier New" panose="02070309020205020404" pitchFamily="49" charset="0"/>
              </a:rPr>
              <a:t>operator;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&lt;&lt;“Type in your expression”&lt;&lt;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&gt;&gt;value1&gt;&gt;operator&gt;&gt;value2;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'+'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+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'-'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&lt;&lt;value1 -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'*'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*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'/'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/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&lt;&lt;"Unknown operator.";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8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7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1325" y="1978523"/>
            <a:ext cx="702627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600" b="1" dirty="0">
                <a:latin typeface="Courier New" panose="02070309020205020404" pitchFamily="49" charset="0"/>
              </a:rPr>
              <a:t> ( </a:t>
            </a:r>
            <a:r>
              <a:rPr lang="en-US" altLang="en-US" sz="1600" b="1" i="1" dirty="0">
                <a:latin typeface="Courier New" panose="02070309020205020404" pitchFamily="49" charset="0"/>
              </a:rPr>
              <a:t>expression 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value1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value2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valueN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343400" y="1783011"/>
            <a:ext cx="4626429" cy="2821378"/>
          </a:xfrm>
          <a:prstGeom prst="cloudCallout">
            <a:avLst>
              <a:gd name="adj1" fmla="val -72753"/>
              <a:gd name="adj2" fmla="val -3705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/>
              <a:t>The </a:t>
            </a:r>
            <a:r>
              <a:rPr lang="en-US" altLang="en-US" sz="1600" b="0" i="1" dirty="0"/>
              <a:t>expression  </a:t>
            </a:r>
            <a:r>
              <a:rPr lang="en-US" altLang="en-US" sz="1600" b="0" dirty="0"/>
              <a:t>is successively compared against the values  </a:t>
            </a:r>
            <a:r>
              <a:rPr lang="en-US" altLang="en-US" sz="1600" b="0" i="1" dirty="0"/>
              <a:t>value1</a:t>
            </a:r>
            <a:r>
              <a:rPr lang="en-US" altLang="en-US" sz="1600" b="0" dirty="0"/>
              <a:t>, </a:t>
            </a:r>
            <a:r>
              <a:rPr lang="en-US" altLang="en-US" sz="1600" b="0" i="1" dirty="0"/>
              <a:t>value2, ..., </a:t>
            </a:r>
            <a:r>
              <a:rPr lang="en-US" altLang="en-US" sz="1600" b="0" i="1" dirty="0" err="1"/>
              <a:t>valuen</a:t>
            </a:r>
            <a:r>
              <a:rPr lang="en-US" altLang="en-US" sz="1600" b="0" dirty="0"/>
              <a:t>. If a case is found whose value is equal to the value of  </a:t>
            </a:r>
            <a:r>
              <a:rPr lang="en-US" altLang="en-US" sz="1600" b="0" i="1" dirty="0"/>
              <a:t>expression</a:t>
            </a:r>
            <a:r>
              <a:rPr lang="en-US" altLang="en-US" sz="1600" b="0" dirty="0"/>
              <a:t>, the program statements that follow the case are executed.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708525" y="4681927"/>
            <a:ext cx="3825875" cy="19796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switch test expression must be one with an </a:t>
            </a:r>
            <a:r>
              <a:rPr lang="en-US" altLang="en-US" sz="1800" dirty="0"/>
              <a:t>integer value</a:t>
            </a:r>
            <a:r>
              <a:rPr lang="en-US" altLang="en-US" sz="1800" b="0" dirty="0"/>
              <a:t>  (including type char) (No float !).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case values must be integer-type </a:t>
            </a:r>
            <a:r>
              <a:rPr lang="en-US" altLang="en-US" sz="1800" dirty="0"/>
              <a:t> constants</a:t>
            </a:r>
            <a:r>
              <a:rPr lang="en-US" altLang="en-US" sz="1800" b="0" dirty="0"/>
              <a:t>   or integer constant expressions (You can't use a variable for a case label !)</a:t>
            </a:r>
          </a:p>
        </p:txBody>
      </p:sp>
    </p:spTree>
    <p:extLst>
      <p:ext uri="{BB962C8B-B14F-4D97-AF65-F5344CB8AC3E}">
        <p14:creationId xmlns:p14="http://schemas.microsoft.com/office/powerpoint/2010/main" val="1285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3469658"/>
            <a:ext cx="58769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switch (operator)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'*':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'x':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0" dirty="0">
                <a:latin typeface="Courier New" panose="02070309020205020404" pitchFamily="49" charset="0"/>
              </a:rPr>
              <a:t> ("%.2f\n", value1 * value2);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break;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914650" y="1869458"/>
            <a:ext cx="2971800" cy="1600200"/>
          </a:xfrm>
          <a:prstGeom prst="cloudCallout">
            <a:avLst>
              <a:gd name="adj1" fmla="val -65214"/>
              <a:gd name="adj2" fmla="val 1079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Break can miss !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529943" y="2919765"/>
            <a:ext cx="3110593" cy="1530660"/>
          </a:xfrm>
          <a:prstGeom prst="cloudCallout">
            <a:avLst>
              <a:gd name="adj1" fmla="val -147658"/>
              <a:gd name="adj2" fmla="val 5314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Statement list on a case can miss !</a:t>
            </a:r>
          </a:p>
        </p:txBody>
      </p:sp>
    </p:spTree>
    <p:extLst>
      <p:ext uri="{BB962C8B-B14F-4D97-AF65-F5344CB8AC3E}">
        <p14:creationId xmlns:p14="http://schemas.microsoft.com/office/powerpoint/2010/main" val="20823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1" y="1875966"/>
            <a:ext cx="4294619" cy="46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conditional operator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33600" y="4114800"/>
            <a:ext cx="4143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maxValue = ( a &gt; b ) ? a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Equivalent 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( a &gt;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849376"/>
            <a:ext cx="489267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/>
              <a:t>condition </a:t>
            </a:r>
            <a:r>
              <a:rPr lang="en-US" altLang="en-US" sz="1800" b="0" dirty="0"/>
              <a:t>? </a:t>
            </a:r>
            <a:r>
              <a:rPr lang="en-US" altLang="en-US" sz="1800" b="0" i="1" dirty="0"/>
              <a:t>expression1 </a:t>
            </a:r>
            <a:r>
              <a:rPr lang="en-US" altLang="en-US" sz="1800" b="0" dirty="0"/>
              <a:t>: </a:t>
            </a:r>
            <a:r>
              <a:rPr lang="en-US" altLang="en-US" sz="1800" b="0" i="1" dirty="0"/>
              <a:t>expression2</a:t>
            </a:r>
            <a:endParaRPr lang="en-US" altLang="en-US" sz="1800" b="0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829945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condition </a:t>
            </a:r>
            <a:r>
              <a:rPr lang="en-US" altLang="en-US" sz="1800" b="0"/>
              <a:t>is an expression that is evaluated first.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the result of the evaluation of </a:t>
            </a:r>
            <a:r>
              <a:rPr lang="en-US" altLang="en-US" sz="1800" b="0" i="1"/>
              <a:t>condition  </a:t>
            </a:r>
            <a:r>
              <a:rPr lang="en-US" altLang="en-US" sz="1800" b="0"/>
              <a:t>is TRUE (nonzero), then </a:t>
            </a:r>
            <a:r>
              <a:rPr lang="en-US" altLang="en-US" sz="1800" b="0" i="1"/>
              <a:t>expression1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is evaluated and the result of the evaluation becomes the result of the operation.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</a:t>
            </a:r>
            <a:r>
              <a:rPr lang="en-US" altLang="en-US" sz="1800" b="0" i="1"/>
              <a:t>condition </a:t>
            </a:r>
            <a:r>
              <a:rPr lang="en-US" altLang="en-US" sz="1800" b="0"/>
              <a:t>is FALSE (zero), then </a:t>
            </a:r>
            <a:r>
              <a:rPr lang="en-US" altLang="en-US" sz="1800" b="0" i="1"/>
              <a:t>expression2 </a:t>
            </a:r>
            <a:r>
              <a:rPr lang="en-US" altLang="en-US" sz="1800" b="0"/>
              <a:t>is evaluated and its result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becomes 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684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Lecture 3: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56179"/>
            <a:ext cx="5689600" cy="3992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Making Decisions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if-else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Logical Operators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Boolean Variables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Nested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else if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switch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Conditional Operator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Character </a:t>
            </a:r>
            <a:r>
              <a:rPr lang="en-US" altLang="en-US" sz="2800" b="1" dirty="0" err="1"/>
              <a:t>Input/Output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57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54062" y="2438400"/>
            <a:ext cx="41306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5257800" y="3467100"/>
            <a:ext cx="3657600" cy="2362200"/>
          </a:xfrm>
          <a:prstGeom prst="cloudCallout">
            <a:avLst>
              <a:gd name="adj1" fmla="val -59344"/>
              <a:gd name="adj2" fmla="val -6406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expression is true  (non-zero), executes statement.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gives you the choice of executing statement or skipping it.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1752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16764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2819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2819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2193925" y="45323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4038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10845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>
            <a:off x="2819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21"/>
          <p:cNvSpPr>
            <a:spLocks noChangeShapeType="1"/>
          </p:cNvSpPr>
          <p:nvPr/>
        </p:nvSpPr>
        <p:spPr bwMode="auto">
          <a:xfrm flipH="1">
            <a:off x="4648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2"/>
          <p:cNvSpPr>
            <a:spLocks noChangeShapeType="1"/>
          </p:cNvSpPr>
          <p:nvPr/>
        </p:nvSpPr>
        <p:spPr bwMode="auto">
          <a:xfrm flipH="1">
            <a:off x="2819400" y="571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 -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57250" y="2124075"/>
            <a:ext cx="7904728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Program to calculate the absolute value of an integer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&lt;&lt;"Type in your number: 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number &lt; 0 )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-number;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absolute value is “&lt;&lt;number&lt;&lt;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19200" y="3962400"/>
            <a:ext cx="32004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695950" y="2562226"/>
            <a:ext cx="3276600" cy="1905000"/>
          </a:xfrm>
          <a:prstGeom prst="cloudCallout">
            <a:avLst>
              <a:gd name="adj1" fmla="val -57069"/>
              <a:gd name="adj2" fmla="val -8158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 if-else statement: enables you to choose between two statements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620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1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2860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447800" y="3733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48200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H="1">
            <a:off x="5257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AutoShape 25"/>
          <p:cNvSpPr>
            <a:spLocks noChangeArrowheads="1"/>
          </p:cNvSpPr>
          <p:nvPr/>
        </p:nvSpPr>
        <p:spPr bwMode="auto">
          <a:xfrm>
            <a:off x="4038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2</a:t>
            </a:r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 flipH="1">
            <a:off x="16764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7"/>
          <p:cNvSpPr>
            <a:spLocks noChangeShapeType="1"/>
          </p:cNvSpPr>
          <p:nvPr/>
        </p:nvSpPr>
        <p:spPr bwMode="auto">
          <a:xfrm>
            <a:off x="1676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28"/>
          <p:cNvSpPr>
            <a:spLocks noChangeShapeType="1"/>
          </p:cNvSpPr>
          <p:nvPr/>
        </p:nvSpPr>
        <p:spPr bwMode="auto">
          <a:xfrm flipH="1">
            <a:off x="1676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 flipH="1">
            <a:off x="5257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1363662" y="1912546"/>
            <a:ext cx="413067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2</a:t>
            </a:r>
          </a:p>
        </p:txBody>
      </p:sp>
      <p:sp>
        <p:nvSpPr>
          <p:cNvPr id="8210" name="Line 31"/>
          <p:cNvSpPr>
            <a:spLocks noChangeShapeType="1"/>
          </p:cNvSpPr>
          <p:nvPr/>
        </p:nvSpPr>
        <p:spPr bwMode="auto">
          <a:xfrm>
            <a:off x="1676400" y="601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3429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63487" y="1878846"/>
            <a:ext cx="72154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number is even or odd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1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0"/>
              <a:t>   </a:t>
            </a:r>
            <a:endParaRPr lang="en-US" altLang="en-US" b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281" y="1935991"/>
            <a:ext cx="72154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determine if a number is even or odd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and also the number cannot be negative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&gt;= 0 &amp;&amp;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/>
              <a:t>Example: compound relational test</a:t>
            </a:r>
          </a:p>
        </p:txBody>
      </p:sp>
    </p:spTree>
    <p:extLst>
      <p:ext uri="{BB962C8B-B14F-4D97-AF65-F5344CB8AC3E}">
        <p14:creationId xmlns:p14="http://schemas.microsoft.com/office/powerpoint/2010/main" val="10171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82442" y="1949899"/>
            <a:ext cx="5334000" cy="4272756"/>
            <a:chOff x="1905000" y="1751111"/>
            <a:chExt cx="5334000" cy="4272756"/>
          </a:xfrm>
        </p:grpSpPr>
        <p:sp>
          <p:nvSpPr>
            <p:cNvPr id="5" name="Rectangle 4"/>
            <p:cNvSpPr/>
            <p:nvPr/>
          </p:nvSpPr>
          <p:spPr bwMode="auto">
            <a:xfrm>
              <a:off x="3476625" y="2819400"/>
              <a:ext cx="2172432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 = year % 4;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rem_100 = year % 100;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rem_400 = year % 400;</a:t>
              </a:r>
            </a:p>
          </p:txBody>
        </p:sp>
        <p:sp>
          <p:nvSpPr>
            <p:cNvPr id="6" name="Parallelogram 5"/>
            <p:cNvSpPr/>
            <p:nvPr/>
          </p:nvSpPr>
          <p:spPr bwMode="auto">
            <a:xfrm>
              <a:off x="3810000" y="2286000"/>
              <a:ext cx="1486266" cy="30480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</a:rPr>
                <a:t>Input year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495800" y="2590800"/>
              <a:ext cx="9708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4343400" y="1754934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4495800" y="2059734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733800" y="175111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Start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89885" y="3686407"/>
              <a:ext cx="3963315" cy="1418994"/>
              <a:chOff x="2589885" y="3686407"/>
              <a:chExt cx="3963315" cy="1418994"/>
            </a:xfrm>
          </p:grpSpPr>
          <p:sp>
            <p:nvSpPr>
              <p:cNvPr id="16" name="Diamond 15"/>
              <p:cNvSpPr/>
              <p:nvPr/>
            </p:nvSpPr>
            <p:spPr bwMode="auto">
              <a:xfrm>
                <a:off x="2589885" y="3686407"/>
                <a:ext cx="3963315" cy="1418994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16437" y="4137270"/>
                <a:ext cx="3200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latin typeface="Courier New" panose="02070309020205020404" pitchFamily="49" charset="0"/>
                  </a:rPr>
                  <a:t>(rem_4 == 0 &amp;&amp; rem_100 != 0) 	|| rem_400 == 0</a:t>
                </a:r>
                <a:endParaRPr lang="en-US" sz="1400" b="1" dirty="0"/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5867400" y="4761555"/>
              <a:ext cx="1371600" cy="371705"/>
            </a:xfrm>
            <a:prstGeom prst="rect">
              <a:avLst/>
            </a:prstGeom>
            <a:solidFill>
              <a:srgbClr val="FF33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Not 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905000" y="4838700"/>
              <a:ext cx="1371600" cy="371705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" name="Straight Arrow Connector 21"/>
            <p:cNvCxnSpPr>
              <a:stCxn id="5" idx="2"/>
              <a:endCxn id="16" idx="0"/>
            </p:cNvCxnSpPr>
            <p:nvPr/>
          </p:nvCxnSpPr>
          <p:spPr bwMode="auto">
            <a:xfrm>
              <a:off x="4562841" y="3467100"/>
              <a:ext cx="8702" cy="2193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6" idx="1"/>
              <a:endCxn id="21" idx="0"/>
            </p:cNvCxnSpPr>
            <p:nvPr/>
          </p:nvCxnSpPr>
          <p:spPr bwMode="auto">
            <a:xfrm>
              <a:off x="2589885" y="4395904"/>
              <a:ext cx="915" cy="442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16" idx="3"/>
              <a:endCxn id="18" idx="0"/>
            </p:cNvCxnSpPr>
            <p:nvPr/>
          </p:nvCxnSpPr>
          <p:spPr bwMode="auto">
            <a:xfrm>
              <a:off x="6553200" y="4395904"/>
              <a:ext cx="0" cy="3656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3847676" y="571609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End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57213" y="5726162"/>
              <a:ext cx="304800" cy="287635"/>
              <a:chOff x="4380647" y="5726162"/>
              <a:chExt cx="304800" cy="287635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4380647" y="5726162"/>
                <a:ext cx="304800" cy="28763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452816" y="5793779"/>
                <a:ext cx="161560" cy="152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>
              <a:stCxn id="21" idx="2"/>
              <a:endCxn id="31" idx="1"/>
            </p:cNvCxnSpPr>
            <p:nvPr/>
          </p:nvCxnSpPr>
          <p:spPr bwMode="auto">
            <a:xfrm>
              <a:off x="2590800" y="5210405"/>
              <a:ext cx="1911050" cy="5578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18" idx="2"/>
              <a:endCxn id="31" idx="7"/>
            </p:cNvCxnSpPr>
            <p:nvPr/>
          </p:nvCxnSpPr>
          <p:spPr bwMode="auto">
            <a:xfrm flipH="1">
              <a:off x="4717376" y="5133260"/>
              <a:ext cx="1835824" cy="6350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>
            <a:xfrm>
              <a:off x="1996029" y="4359533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1703" y="4359533"/>
              <a:ext cx="582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Flowchart to determine if a year is a leap year</a:t>
            </a:r>
          </a:p>
        </p:txBody>
      </p:sp>
    </p:spTree>
    <p:extLst>
      <p:ext uri="{BB962C8B-B14F-4D97-AF65-F5344CB8AC3E}">
        <p14:creationId xmlns:p14="http://schemas.microsoft.com/office/powerpoint/2010/main" val="305098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Example: compound relational test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7771" y="1729224"/>
            <a:ext cx="77668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year is a leap year or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year, rem_4, rem_100, rem_400;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the year to be tested: 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&gt;&gt;year;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 = year % 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rem_100 = year % 100;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rem_400 = year % 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(rem_4 == 0 &amp;&amp; rem_100 != 0) || rem_400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a leap year.”&lt;&lt;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not a leap year.“&lt;&lt;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104900" y="4419600"/>
            <a:ext cx="7311977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027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9C6D685E4BD40828BFFDF3AFEA5F7" ma:contentTypeVersion="10" ma:contentTypeDescription="Create a new document." ma:contentTypeScope="" ma:versionID="cd12ce8ba5406128c96c2894eb445691">
  <xsd:schema xmlns:xsd="http://www.w3.org/2001/XMLSchema" xmlns:xs="http://www.w3.org/2001/XMLSchema" xmlns:p="http://schemas.microsoft.com/office/2006/metadata/properties" xmlns:ns2="abb60d20-0925-47d4-be24-3f69fa0a97ac" targetNamespace="http://schemas.microsoft.com/office/2006/metadata/properties" ma:root="true" ma:fieldsID="b6048f8344ee192e475117377a7e3397" ns2:_="">
    <xsd:import namespace="abb60d20-0925-47d4-be24-3f69fa0a9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60d20-0925-47d4-be24-3f69fa0a97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E41811-329D-48A2-9929-4B26BA448D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B1E1A1-A502-42EF-AA29-78C9BDD06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0D7001-C1E9-4C3E-BDC1-E7ED59543FA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1230</Words>
  <Application>Microsoft Office PowerPoint</Application>
  <PresentationFormat>On-screen Show (4:3)</PresentationFormat>
  <Paragraphs>247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Spectrum</vt:lpstr>
      <vt:lpstr>Making Decisions using if-else statements</vt:lpstr>
      <vt:lpstr>Lecture 3: Outline</vt:lpstr>
      <vt:lpstr>The if statement</vt:lpstr>
      <vt:lpstr>Example - if</vt:lpstr>
      <vt:lpstr>The if-else statement</vt:lpstr>
      <vt:lpstr>Example: if-else</vt:lpstr>
      <vt:lpstr>Example: compound relational test</vt:lpstr>
      <vt:lpstr>Flowchart to determine if a year is a leap year</vt:lpstr>
      <vt:lpstr>Example: compound relational test</vt:lpstr>
      <vt:lpstr>Logical operators</vt:lpstr>
      <vt:lpstr>Precedence of operators</vt:lpstr>
      <vt:lpstr>Nested if statements</vt:lpstr>
      <vt:lpstr>Multiple choices – else-if</vt:lpstr>
      <vt:lpstr>Example – multiple choices</vt:lpstr>
      <vt:lpstr>The switch statement</vt:lpstr>
      <vt:lpstr>The switch statement (cont)</vt:lpstr>
      <vt:lpstr>Example - switch</vt:lpstr>
      <vt:lpstr>The conditional operator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35</cp:revision>
  <dcterms:created xsi:type="dcterms:W3CDTF">2018-12-10T17:20:29Z</dcterms:created>
  <dcterms:modified xsi:type="dcterms:W3CDTF">2020-10-19T06:32:47Z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0x0101007EB9C6D685E4BD40828BFFDF3AFEA5F7</vt:lpwstr>
  </property>
</Properties>
</file>