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56" r:id="rId5"/>
    <p:sldId id="266" r:id="rId6"/>
    <p:sldId id="267" r:id="rId7"/>
    <p:sldId id="268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678FF4-130F-4DBA-A9E2-4EB35B6468D0}" v="1" dt="2020-04-24T18:49:40.4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249" autoAdjust="0"/>
  </p:normalViewPr>
  <p:slideViewPr>
    <p:cSldViewPr snapToGrid="0" snapToObjects="1">
      <p:cViewPr varScale="1">
        <p:scale>
          <a:sx n="81" d="100"/>
          <a:sy n="81" d="100"/>
        </p:scale>
        <p:origin x="10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. Mahbub Chowdhury Mishu" userId="09162e0f-fafd-430e-8e71-18113d49a68e" providerId="ADAL" clId="{A5678FF4-130F-4DBA-A9E2-4EB35B6468D0}"/>
    <pc:docChg chg="delSld modSld">
      <pc:chgData name="Dr. Md. Mahbub Chowdhury Mishu" userId="09162e0f-fafd-430e-8e71-18113d49a68e" providerId="ADAL" clId="{A5678FF4-130F-4DBA-A9E2-4EB35B6468D0}" dt="2020-04-24T18:52:06.839" v="7" actId="20577"/>
      <pc:docMkLst>
        <pc:docMk/>
      </pc:docMkLst>
      <pc:sldChg chg="modSp">
        <pc:chgData name="Dr. Md. Mahbub Chowdhury Mishu" userId="09162e0f-fafd-430e-8e71-18113d49a68e" providerId="ADAL" clId="{A5678FF4-130F-4DBA-A9E2-4EB35B6468D0}" dt="2020-04-24T18:52:06.839" v="7" actId="20577"/>
        <pc:sldMkLst>
          <pc:docMk/>
          <pc:sldMk cId="700707328" sldId="256"/>
        </pc:sldMkLst>
        <pc:graphicFrameChg chg="mod modGraphic">
          <ac:chgData name="Dr. Md. Mahbub Chowdhury Mishu" userId="09162e0f-fafd-430e-8e71-18113d49a68e" providerId="ADAL" clId="{A5678FF4-130F-4DBA-A9E2-4EB35B6468D0}" dt="2020-04-24T18:52:06.839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del">
        <pc:chgData name="Dr. Md. Mahbub Chowdhury Mishu" userId="09162e0f-fafd-430e-8e71-18113d49a68e" providerId="ADAL" clId="{A5678FF4-130F-4DBA-A9E2-4EB35B6468D0}" dt="2020-04-22T11:06:03.835" v="1" actId="2696"/>
        <pc:sldMkLst>
          <pc:docMk/>
          <pc:sldMk cId="1923382373" sldId="264"/>
        </pc:sldMkLst>
      </pc:sldChg>
      <pc:sldChg chg="del">
        <pc:chgData name="Dr. Md. Mahbub Chowdhury Mishu" userId="09162e0f-fafd-430e-8e71-18113d49a68e" providerId="ADAL" clId="{A5678FF4-130F-4DBA-A9E2-4EB35B6468D0}" dt="2020-04-22T11:06:03.239" v="0" actId="2696"/>
        <pc:sldMkLst>
          <pc:docMk/>
          <pc:sldMk cId="3224969828" sldId="265"/>
        </pc:sldMkLst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72FFB-745E-4E0B-B421-D317A67B7D18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59AD6-3C35-44B3-A0E1-CE5CC001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50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59AD6-3C35-44B3-A0E1-CE5CC00181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82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933745" cy="484632"/>
          </a:xfrm>
        </p:spPr>
        <p:txBody>
          <a:bodyPr>
            <a:normAutofit fontScale="92500"/>
          </a:bodyPr>
          <a:lstStyle/>
          <a:p>
            <a:r>
              <a:rPr lang="en-US" dirty="0"/>
              <a:t>Course Code: CSC1102 &amp;1103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31266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 (1X1.5 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String functions</a:t>
            </a:r>
          </a:p>
        </p:txBody>
      </p:sp>
      <p:sp>
        <p:nvSpPr>
          <p:cNvPr id="13315" name="Text Box 1028"/>
          <p:cNvSpPr txBox="1">
            <a:spLocks noChangeArrowheads="1"/>
          </p:cNvSpPr>
          <p:nvPr/>
        </p:nvSpPr>
        <p:spPr bwMode="auto">
          <a:xfrm>
            <a:off x="284163" y="1861930"/>
            <a:ext cx="847407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dirty="0" err="1">
                <a:latin typeface="Courier New" panose="02070309020205020404" pitchFamily="49" charset="0"/>
              </a:rPr>
              <a:t>iostream</a:t>
            </a:r>
            <a:r>
              <a:rPr lang="en-US" altLang="en-US" sz="1800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using namespace </a:t>
            </a:r>
            <a:r>
              <a:rPr lang="en-US" altLang="en-US" sz="1800" dirty="0" err="1">
                <a:latin typeface="Courier New" panose="02070309020205020404" pitchFamily="49" charset="0"/>
              </a:rPr>
              <a:t>std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dirty="0" err="1">
                <a:latin typeface="Courier New" panose="02070309020205020404" pitchFamily="49" charset="0"/>
              </a:rPr>
              <a:t>string.h</a:t>
            </a:r>
            <a:r>
              <a:rPr lang="en-US" altLang="en-US" sz="1800" dirty="0">
                <a:latin typeface="Courier New" panose="02070309020205020404" pitchFamily="49" charset="0"/>
              </a:rPr>
              <a:t>&gt; /* provides </a:t>
            </a: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r>
              <a:rPr lang="en-US" altLang="en-US" sz="1800" dirty="0">
                <a:latin typeface="Courier New" panose="02070309020205020404" pitchFamily="49" charset="0"/>
              </a:rPr>
              <a:t>() prototype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#define PRAISE " What a super marvelous name!"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char name[40];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&lt;&lt;"What's your First Name? "&lt;&lt;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cin</a:t>
            </a:r>
            <a:r>
              <a:rPr lang="en-US" altLang="en-US" sz="1800" dirty="0">
                <a:latin typeface="Courier New" panose="02070309020205020404" pitchFamily="49" charset="0"/>
              </a:rPr>
              <a:t>&gt;&gt;name;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&lt;&lt;"Hello "&lt;&lt; name&lt;&lt; PRAISE&lt;&lt;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&lt;&lt;"Your name of "&lt;&lt;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r>
              <a:rPr lang="en-US" altLang="en-US" sz="1800" dirty="0">
                <a:latin typeface="Courier New" panose="02070309020205020404" pitchFamily="49" charset="0"/>
              </a:rPr>
              <a:t>(name)&lt;&lt;" letters occupies "&lt;&lt;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sizeof</a:t>
            </a:r>
            <a:r>
              <a:rPr lang="en-US" altLang="en-US" sz="1800" dirty="0">
                <a:latin typeface="Courier New" panose="02070309020205020404" pitchFamily="49" charset="0"/>
              </a:rPr>
              <a:t> name&lt;&lt;" memory"&lt;&lt;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67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String functions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84163" y="1836254"/>
            <a:ext cx="733107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dirty="0" err="1">
                <a:latin typeface="Courier New" panose="02070309020205020404" pitchFamily="49" charset="0"/>
              </a:rPr>
              <a:t>iostream</a:t>
            </a:r>
            <a:r>
              <a:rPr lang="en-US" altLang="en-US" sz="1800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dirty="0" err="1">
                <a:latin typeface="Courier New" panose="02070309020205020404" pitchFamily="49" charset="0"/>
              </a:rPr>
              <a:t>string.h</a:t>
            </a:r>
            <a:r>
              <a:rPr lang="en-US" altLang="en-US" sz="1800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using namespace </a:t>
            </a:r>
            <a:r>
              <a:rPr lang="en-US" altLang="en-US" sz="1800" dirty="0" err="1">
                <a:latin typeface="Courier New" panose="02070309020205020404" pitchFamily="49" charset="0"/>
              </a:rPr>
              <a:t>std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char string1[] = "this is";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char string2[] = "a test";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char string3[20] = "Hello,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char string4[] = "world!";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 string3&lt;&lt;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strcat</a:t>
            </a:r>
            <a:r>
              <a:rPr lang="en-US" altLang="en-US" sz="1800" dirty="0">
                <a:latin typeface="Courier New" panose="02070309020205020404" pitchFamily="49" charset="0"/>
              </a:rPr>
              <a:t>(string3, string4);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&lt;&lt;string3&lt;&lt;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if(</a:t>
            </a:r>
            <a:r>
              <a:rPr lang="en-US" altLang="en-US" sz="1800" dirty="0" err="1">
                <a:latin typeface="Courier New" panose="02070309020205020404" pitchFamily="49" charset="0"/>
              </a:rPr>
              <a:t>strcmp</a:t>
            </a:r>
            <a:r>
              <a:rPr lang="en-US" altLang="en-US" sz="1800" dirty="0">
                <a:latin typeface="Courier New" panose="02070309020205020404" pitchFamily="49" charset="0"/>
              </a:rPr>
              <a:t>(string1, string2) == 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&lt;&lt;"strings are equal"&lt;&lt;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else </a:t>
            </a: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&lt;&lt;"strings are different"&lt;&lt;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9581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string length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441325" y="1779587"/>
            <a:ext cx="8416925" cy="50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// Function to count the number of characters in a string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iostream</a:t>
            </a:r>
            <a:r>
              <a:rPr lang="en-US" altLang="en-US" sz="1800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using namespace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std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stringLength</a:t>
            </a:r>
            <a:r>
              <a:rPr lang="en-US" altLang="en-US" sz="1800" b="1" dirty="0">
                <a:latin typeface="Courier New" panose="02070309020205020404" pitchFamily="49" charset="0"/>
              </a:rPr>
              <a:t> (char string[]){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count = 0;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while ( string[count] != '\0'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++count;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return count;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(void)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char word1[] = { 'a', 's', 't', 'e', 'r', '\0' };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char word2[] = { 'a', 't', '\0' };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char word3[] = { 'a', 'w', 'e', '\0' };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stringLength</a:t>
            </a:r>
            <a:r>
              <a:rPr lang="en-US" altLang="en-US" sz="1800" b="1" dirty="0">
                <a:latin typeface="Courier New" panose="02070309020205020404" pitchFamily="49" charset="0"/>
              </a:rPr>
              <a:t> (word1)&lt;&lt;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stringLength</a:t>
            </a:r>
            <a:r>
              <a:rPr lang="en-US" altLang="en-US" sz="1800" b="1" dirty="0">
                <a:latin typeface="Courier New" panose="02070309020205020404" pitchFamily="49" charset="0"/>
              </a:rPr>
              <a:t> (word2)&lt;&lt;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stringLength</a:t>
            </a:r>
            <a:r>
              <a:rPr lang="en-US" altLang="en-US" sz="1800" b="1" dirty="0">
                <a:latin typeface="Courier New" panose="02070309020205020404" pitchFamily="49" charset="0"/>
              </a:rPr>
              <a:t> (word3)&lt;&lt;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3955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</a:t>
            </a:r>
            <a:r>
              <a:rPr lang="en-US" altLang="en-US" dirty="0" err="1"/>
              <a:t>const</a:t>
            </a:r>
            <a:r>
              <a:rPr lang="en-US" altLang="en-US" dirty="0"/>
              <a:t> strings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84163" y="1779587"/>
            <a:ext cx="8380412" cy="5078413"/>
            <a:chOff x="458788" y="1447800"/>
            <a:chExt cx="8380412" cy="5078413"/>
          </a:xfrm>
        </p:grpSpPr>
        <p:sp>
          <p:nvSpPr>
            <p:cNvPr id="7171" name="Text Box 1027"/>
            <p:cNvSpPr txBox="1">
              <a:spLocks noChangeArrowheads="1"/>
            </p:cNvSpPr>
            <p:nvPr/>
          </p:nvSpPr>
          <p:spPr bwMode="auto">
            <a:xfrm>
              <a:off x="458788" y="1447800"/>
              <a:ext cx="8228012" cy="5078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// Function to count the number of characters in a string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#include &lt;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iostream</a:t>
              </a:r>
              <a:r>
                <a:rPr lang="en-US" altLang="en-US" sz="1800" dirty="0">
                  <a:latin typeface="Courier New" panose="02070309020205020404" pitchFamily="49" charset="0"/>
                </a:rPr>
                <a:t>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latin typeface="Courier New" panose="02070309020205020404" pitchFamily="49" charset="0"/>
                </a:rPr>
                <a:t>using namespace </a:t>
              </a:r>
              <a:r>
                <a:rPr lang="en-US" altLang="en-US" sz="1800" b="1" dirty="0" err="1">
                  <a:latin typeface="Courier New" panose="02070309020205020404" pitchFamily="49" charset="0"/>
                </a:rPr>
                <a:t>std</a:t>
              </a:r>
              <a:r>
                <a:rPr lang="en-US" altLang="en-US" sz="1800" b="1" dirty="0">
                  <a:latin typeface="Courier New" panose="02070309020205020404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int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stringLength</a:t>
              </a:r>
              <a:r>
                <a:rPr lang="en-US" altLang="en-US" sz="1800" dirty="0">
                  <a:latin typeface="Courier New" panose="02070309020205020404" pitchFamily="49" charset="0"/>
                </a:rPr>
                <a:t> (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const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char string[]){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int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count = 0;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while ( string[count] != '\0' )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	++count;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return count;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int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main (void) {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const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char word1[] = { 'a', 's', 't', 'e', 'r', '\0' };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const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char word2[] = { 'a', 't', '\0' };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const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char word3[] = { 'a', 'w', 'e', '\0' };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cout</a:t>
              </a:r>
              <a:r>
                <a:rPr lang="en-US" altLang="en-US" sz="1800" dirty="0">
                  <a:latin typeface="Courier New" panose="02070309020205020404" pitchFamily="49" charset="0"/>
                </a:rPr>
                <a:t>&lt;&lt;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stringLength</a:t>
              </a:r>
              <a:r>
                <a:rPr lang="en-US" altLang="en-US" sz="1800" dirty="0">
                  <a:latin typeface="Courier New" panose="02070309020205020404" pitchFamily="49" charset="0"/>
                </a:rPr>
                <a:t> (word1)&lt;&lt;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endl</a:t>
              </a:r>
              <a:r>
                <a:rPr lang="en-US" altLang="en-US" sz="1800" dirty="0">
                  <a:latin typeface="Courier New" panose="02070309020205020404" pitchFamily="49" charset="0"/>
                </a:rPr>
                <a:t>;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cout</a:t>
              </a:r>
              <a:r>
                <a:rPr lang="en-US" altLang="en-US" sz="1800" dirty="0">
                  <a:latin typeface="Courier New" panose="02070309020205020404" pitchFamily="49" charset="0"/>
                </a:rPr>
                <a:t>&lt;&lt;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stringLength</a:t>
              </a:r>
              <a:r>
                <a:rPr lang="en-US" altLang="en-US" sz="1800" dirty="0">
                  <a:latin typeface="Courier New" panose="02070309020205020404" pitchFamily="49" charset="0"/>
                </a:rPr>
                <a:t> (word2)&lt;&lt;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endl</a:t>
              </a:r>
              <a:r>
                <a:rPr lang="en-US" altLang="en-US" sz="1800" dirty="0">
                  <a:latin typeface="Courier New" panose="02070309020205020404" pitchFamily="49" charset="0"/>
                </a:rPr>
                <a:t>; 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cout</a:t>
              </a:r>
              <a:r>
                <a:rPr lang="en-US" altLang="en-US" sz="1800" dirty="0">
                  <a:latin typeface="Courier New" panose="02070309020205020404" pitchFamily="49" charset="0"/>
                </a:rPr>
                <a:t>&lt;&lt;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stringLength</a:t>
              </a:r>
              <a:r>
                <a:rPr lang="en-US" altLang="en-US" sz="1800" dirty="0">
                  <a:latin typeface="Courier New" panose="02070309020205020404" pitchFamily="49" charset="0"/>
                </a:rPr>
                <a:t> (word3)&lt;&lt;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endl</a:t>
              </a:r>
              <a:r>
                <a:rPr lang="en-US" altLang="en-US" sz="1800" dirty="0">
                  <a:latin typeface="Courier New" panose="02070309020205020404" pitchFamily="49" charset="0"/>
                </a:rPr>
                <a:t>;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return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}</a:t>
              </a:r>
            </a:p>
          </p:txBody>
        </p:sp>
        <p:sp>
          <p:nvSpPr>
            <p:cNvPr id="7172" name="Freeform 1029"/>
            <p:cNvSpPr>
              <a:spLocks/>
            </p:cNvSpPr>
            <p:nvPr/>
          </p:nvSpPr>
          <p:spPr bwMode="auto">
            <a:xfrm>
              <a:off x="2895600" y="2209800"/>
              <a:ext cx="817563" cy="427038"/>
            </a:xfrm>
            <a:custGeom>
              <a:avLst/>
              <a:gdLst>
                <a:gd name="T0" fmla="*/ 2147483646 w 467"/>
                <a:gd name="T1" fmla="*/ 2147483646 h 269"/>
                <a:gd name="T2" fmla="*/ 2147483646 w 467"/>
                <a:gd name="T3" fmla="*/ 2147483646 h 269"/>
                <a:gd name="T4" fmla="*/ 2147483646 w 467"/>
                <a:gd name="T5" fmla="*/ 2147483646 h 269"/>
                <a:gd name="T6" fmla="*/ 2147483646 w 467"/>
                <a:gd name="T7" fmla="*/ 2147483646 h 269"/>
                <a:gd name="T8" fmla="*/ 2147483646 w 467"/>
                <a:gd name="T9" fmla="*/ 2147483646 h 269"/>
                <a:gd name="T10" fmla="*/ 2147483646 w 467"/>
                <a:gd name="T11" fmla="*/ 2147483646 h 269"/>
                <a:gd name="T12" fmla="*/ 2147483646 w 467"/>
                <a:gd name="T13" fmla="*/ 2147483646 h 269"/>
                <a:gd name="T14" fmla="*/ 2147483646 w 467"/>
                <a:gd name="T15" fmla="*/ 2147483646 h 269"/>
                <a:gd name="T16" fmla="*/ 2147483646 w 467"/>
                <a:gd name="T17" fmla="*/ 2147483646 h 2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67" h="269">
                  <a:moveTo>
                    <a:pt x="76" y="54"/>
                  </a:moveTo>
                  <a:cubicBezTo>
                    <a:pt x="4" y="60"/>
                    <a:pt x="13" y="50"/>
                    <a:pt x="4" y="110"/>
                  </a:cubicBezTo>
                  <a:cubicBezTo>
                    <a:pt x="6" y="137"/>
                    <a:pt x="0" y="216"/>
                    <a:pt x="37" y="227"/>
                  </a:cubicBezTo>
                  <a:cubicBezTo>
                    <a:pt x="103" y="269"/>
                    <a:pt x="218" y="243"/>
                    <a:pt x="300" y="250"/>
                  </a:cubicBezTo>
                  <a:cubicBezTo>
                    <a:pt x="341" y="248"/>
                    <a:pt x="383" y="251"/>
                    <a:pt x="423" y="244"/>
                  </a:cubicBezTo>
                  <a:cubicBezTo>
                    <a:pt x="429" y="243"/>
                    <a:pt x="425" y="231"/>
                    <a:pt x="429" y="227"/>
                  </a:cubicBezTo>
                  <a:cubicBezTo>
                    <a:pt x="433" y="223"/>
                    <a:pt x="440" y="224"/>
                    <a:pt x="445" y="222"/>
                  </a:cubicBezTo>
                  <a:cubicBezTo>
                    <a:pt x="457" y="189"/>
                    <a:pt x="467" y="159"/>
                    <a:pt x="434" y="138"/>
                  </a:cubicBezTo>
                  <a:cubicBezTo>
                    <a:pt x="345" y="0"/>
                    <a:pt x="280" y="54"/>
                    <a:pt x="76" y="54"/>
                  </a:cubicBez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3" name="Freeform 1030"/>
            <p:cNvSpPr>
              <a:spLocks/>
            </p:cNvSpPr>
            <p:nvPr/>
          </p:nvSpPr>
          <p:spPr bwMode="auto">
            <a:xfrm>
              <a:off x="914400" y="4419600"/>
              <a:ext cx="817563" cy="427038"/>
            </a:xfrm>
            <a:custGeom>
              <a:avLst/>
              <a:gdLst>
                <a:gd name="T0" fmla="*/ 2147483646 w 467"/>
                <a:gd name="T1" fmla="*/ 2147483646 h 269"/>
                <a:gd name="T2" fmla="*/ 2147483646 w 467"/>
                <a:gd name="T3" fmla="*/ 2147483646 h 269"/>
                <a:gd name="T4" fmla="*/ 2147483646 w 467"/>
                <a:gd name="T5" fmla="*/ 2147483646 h 269"/>
                <a:gd name="T6" fmla="*/ 2147483646 w 467"/>
                <a:gd name="T7" fmla="*/ 2147483646 h 269"/>
                <a:gd name="T8" fmla="*/ 2147483646 w 467"/>
                <a:gd name="T9" fmla="*/ 2147483646 h 269"/>
                <a:gd name="T10" fmla="*/ 2147483646 w 467"/>
                <a:gd name="T11" fmla="*/ 2147483646 h 269"/>
                <a:gd name="T12" fmla="*/ 2147483646 w 467"/>
                <a:gd name="T13" fmla="*/ 2147483646 h 269"/>
                <a:gd name="T14" fmla="*/ 2147483646 w 467"/>
                <a:gd name="T15" fmla="*/ 2147483646 h 269"/>
                <a:gd name="T16" fmla="*/ 2147483646 w 467"/>
                <a:gd name="T17" fmla="*/ 2147483646 h 2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67" h="269">
                  <a:moveTo>
                    <a:pt x="76" y="54"/>
                  </a:moveTo>
                  <a:cubicBezTo>
                    <a:pt x="4" y="60"/>
                    <a:pt x="13" y="50"/>
                    <a:pt x="4" y="110"/>
                  </a:cubicBezTo>
                  <a:cubicBezTo>
                    <a:pt x="6" y="137"/>
                    <a:pt x="0" y="216"/>
                    <a:pt x="37" y="227"/>
                  </a:cubicBezTo>
                  <a:cubicBezTo>
                    <a:pt x="103" y="269"/>
                    <a:pt x="218" y="243"/>
                    <a:pt x="300" y="250"/>
                  </a:cubicBezTo>
                  <a:cubicBezTo>
                    <a:pt x="341" y="248"/>
                    <a:pt x="383" y="251"/>
                    <a:pt x="423" y="244"/>
                  </a:cubicBezTo>
                  <a:cubicBezTo>
                    <a:pt x="429" y="243"/>
                    <a:pt x="425" y="231"/>
                    <a:pt x="429" y="227"/>
                  </a:cubicBezTo>
                  <a:cubicBezTo>
                    <a:pt x="433" y="223"/>
                    <a:pt x="440" y="224"/>
                    <a:pt x="445" y="222"/>
                  </a:cubicBezTo>
                  <a:cubicBezTo>
                    <a:pt x="457" y="189"/>
                    <a:pt x="467" y="159"/>
                    <a:pt x="434" y="138"/>
                  </a:cubicBezTo>
                  <a:cubicBezTo>
                    <a:pt x="345" y="0"/>
                    <a:pt x="280" y="54"/>
                    <a:pt x="76" y="54"/>
                  </a:cubicBez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4" name="AutoShape 1031"/>
            <p:cNvSpPr>
              <a:spLocks noChangeArrowheads="1"/>
            </p:cNvSpPr>
            <p:nvPr/>
          </p:nvSpPr>
          <p:spPr bwMode="auto">
            <a:xfrm>
              <a:off x="6057900" y="1905000"/>
              <a:ext cx="2781300" cy="2133600"/>
            </a:xfrm>
            <a:prstGeom prst="cloudCallout">
              <a:avLst>
                <a:gd name="adj1" fmla="val -141727"/>
                <a:gd name="adj2" fmla="val -8852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The function declares its argument as a const array of characters because it is not making any changes to the array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17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Lecture 6: Outline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D471955-F0D4-45FD-89C0-AFA3A494F0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4163" y="1875183"/>
            <a:ext cx="8574087" cy="498281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2200" dirty="0"/>
              <a:t>Strings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2200" dirty="0"/>
              <a:t>Character Arrays/ Character Strings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Initializing Character Strings. The null string.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Escape Characters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Displaying Character Strings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Inputting Character Strings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String processing: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2200" dirty="0"/>
              <a:t>Testing  Strings for Equality 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2200" dirty="0"/>
              <a:t>Comparing   Strings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2200" dirty="0"/>
              <a:t>Copying Strings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Functions in &lt;</a:t>
            </a:r>
            <a:r>
              <a:rPr lang="en-US" altLang="en-US" dirty="0" err="1"/>
              <a:t>string.h</a:t>
            </a:r>
            <a:r>
              <a:rPr lang="en-US" altLang="en-US" dirty="0"/>
              <a:t>&gt;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String to number conversion functions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Character Strings, Structures, and Arrays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Example: Simple dictionary program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2200" dirty="0"/>
              <a:t>Sorting the dictionary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2200" dirty="0"/>
              <a:t>A better search in sorted arrays </a:t>
            </a:r>
          </a:p>
        </p:txBody>
      </p:sp>
    </p:spTree>
    <p:extLst>
      <p:ext uri="{BB962C8B-B14F-4D97-AF65-F5344CB8AC3E}">
        <p14:creationId xmlns:p14="http://schemas.microsoft.com/office/powerpoint/2010/main" val="132896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Arrays of characters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914939"/>
            <a:ext cx="5818463" cy="399256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Courier New" panose="02070309020205020404" pitchFamily="49" charset="0"/>
              </a:rPr>
              <a:t>char word [] = { 'H', 'e', 'l', 'l', 'o', '!' };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To print out the contents of the array word, you run through each element in the array and display it.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To do processing's of the word (copy, concatenate two words, etc.) you need to have the actual length of the character array in a separate variable ! 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9" r="27402"/>
          <a:stretch/>
        </p:blipFill>
        <p:spPr bwMode="auto">
          <a:xfrm>
            <a:off x="6182139" y="1914939"/>
            <a:ext cx="2385391" cy="424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62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Character strings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7" y="1769166"/>
            <a:ext cx="6469063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/>
              <a:t>A method for dealing with character arrays without having to worry about precisely how many characters you have stored in them: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b="1" dirty="0"/>
              <a:t>Placing a special character at the end of every character string</a:t>
            </a:r>
            <a:r>
              <a:rPr lang="en-US" altLang="en-US" sz="2000" dirty="0"/>
              <a:t>. In this manner, the function can then determine for itself when it has reached the end of a character string after it encounters this special character.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/>
              <a:t>In the C language, the special character that is used to signal the end of a string is known as the </a:t>
            </a:r>
            <a:r>
              <a:rPr lang="en-US" altLang="en-US" sz="2000" i="1" dirty="0"/>
              <a:t>null </a:t>
            </a:r>
            <a:r>
              <a:rPr lang="en-US" altLang="en-US" sz="2000" dirty="0"/>
              <a:t>character and is written as </a:t>
            </a:r>
            <a:r>
              <a:rPr lang="en-US" altLang="en-US" sz="2000" b="1" dirty="0"/>
              <a:t>'\0'</a:t>
            </a:r>
            <a:r>
              <a:rPr lang="en-US" altLang="en-US" sz="2000" dirty="0"/>
              <a:t>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/>
              <a:t>char word [] = { 'H', 'e', 'l', 'l', 'o', '!', '\0' };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r="29565"/>
          <a:stretch/>
        </p:blipFill>
        <p:spPr bwMode="auto">
          <a:xfrm>
            <a:off x="6756400" y="1973505"/>
            <a:ext cx="1981442" cy="4117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4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/>
              <a:t>Initializing character strings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15547"/>
            <a:ext cx="8382759" cy="504245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/>
              <a:t>Initializing a string: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char word[] = "Hello!";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/>
              <a:t>Is equivalent with: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char word[] = { 'H', 'e', 'l', 'l', 'o', '!', '\0' };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/>
              <a:t>The null string: A character string that contains no characters other than the null character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char empty[]= "";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char </a:t>
            </a:r>
            <a:r>
              <a:rPr lang="en-US" altLang="en-US" sz="2000" dirty="0" err="1">
                <a:latin typeface="Courier New" panose="02070309020205020404" pitchFamily="49" charset="0"/>
              </a:rPr>
              <a:t>buf</a:t>
            </a:r>
            <a:r>
              <a:rPr lang="en-US" altLang="en-US" sz="2000" dirty="0">
                <a:latin typeface="Courier New" panose="02070309020205020404" pitchFamily="49" charset="0"/>
              </a:rPr>
              <a:t>[100]= "";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/>
              <a:t>Initializing a very long string over several lines: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char letters[] =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 "</a:t>
            </a:r>
            <a:r>
              <a:rPr lang="en-US" altLang="en-US" sz="2000" dirty="0" err="1">
                <a:latin typeface="Courier New" panose="02070309020205020404" pitchFamily="49" charset="0"/>
              </a:rPr>
              <a:t>abcdefghijklmnopqrstuvwxyz</a:t>
            </a:r>
            <a:r>
              <a:rPr lang="en-US" altLang="en-US" sz="2000" dirty="0">
                <a:latin typeface="Courier New" panose="02070309020205020404" pitchFamily="49" charset="0"/>
              </a:rPr>
              <a:t>\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ABCDEFGHIJKLMNOPQRSTUVWXYZ" };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/>
              <a:t>Adjacent strings are concatenated: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char letters[] =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 "</a:t>
            </a:r>
            <a:r>
              <a:rPr lang="en-US" altLang="en-US" sz="2000" dirty="0" err="1">
                <a:latin typeface="Courier New" panose="02070309020205020404" pitchFamily="49" charset="0"/>
              </a:rPr>
              <a:t>abcdefghijklmnopqrstuvwxyz</a:t>
            </a:r>
            <a:r>
              <a:rPr lang="en-US" altLang="en-US" sz="2000" dirty="0">
                <a:latin typeface="Courier New" panose="02070309020205020404" pitchFamily="49" charset="0"/>
              </a:rPr>
              <a:t>"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"ABCDEFGHIJKLMNOPQRSTUVWXYZ" };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&lt;&lt;"Programming" " in C is fun";</a:t>
            </a:r>
          </a:p>
        </p:txBody>
      </p:sp>
    </p:spTree>
    <p:extLst>
      <p:ext uri="{BB962C8B-B14F-4D97-AF65-F5344CB8AC3E}">
        <p14:creationId xmlns:p14="http://schemas.microsoft.com/office/powerpoint/2010/main" val="390881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Strings vs Characters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95060"/>
            <a:ext cx="8574087" cy="4784036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The string constant "x“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The character constant 'x‘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Differences: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z="2400" dirty="0"/>
              <a:t>'x' is a basic type (char) but  "x" is a derived type, an array of char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z="2400" dirty="0"/>
              <a:t>"x" really consists of two characters, 'x' and '\0', the null character</a:t>
            </a:r>
            <a:r>
              <a:rPr lang="en-US" altLang="en-US" sz="2800" dirty="0"/>
              <a:t> </a:t>
            </a:r>
          </a:p>
          <a:p>
            <a:pPr marL="609600" indent="-609600"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2115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Escape characters</a:t>
            </a:r>
          </a:p>
        </p:txBody>
      </p:sp>
      <p:sp>
        <p:nvSpPr>
          <p:cNvPr id="10243" name="Text Box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272219" y="1948069"/>
            <a:ext cx="4586031" cy="4870174"/>
          </a:xfrm>
          <a:noFill/>
        </p:spPr>
        <p:txBody>
          <a:bodyPr>
            <a:no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\a Audible alert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\b Backspace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\f Form feed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\n Newline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\r Carriage return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\t Horizontal tab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\v Vertical tab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\\ Backslash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\" Double quotation mark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\' Single quotation mark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\? Question mark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</a:t>
            </a:r>
            <a:r>
              <a:rPr lang="en-US" altLang="en-US" sz="2000" dirty="0" err="1"/>
              <a:t>nnn</a:t>
            </a:r>
            <a:r>
              <a:rPr lang="en-US" altLang="en-US" sz="2000" dirty="0"/>
              <a:t> Octal character value </a:t>
            </a:r>
            <a:r>
              <a:rPr lang="en-US" altLang="en-US" sz="2000" i="1" dirty="0" err="1"/>
              <a:t>nnn</a:t>
            </a:r>
            <a:endParaRPr lang="en-US" altLang="en-US" sz="2000" i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</a:t>
            </a:r>
            <a:r>
              <a:rPr lang="en-US" altLang="en-US" sz="2000" dirty="0" err="1"/>
              <a:t>unnnn</a:t>
            </a:r>
            <a:r>
              <a:rPr lang="en-US" altLang="en-US" sz="2000" dirty="0"/>
              <a:t> Universal character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</a:t>
            </a:r>
            <a:r>
              <a:rPr lang="en-US" altLang="en-US" sz="2000" dirty="0" err="1"/>
              <a:t>Unnnnnnnn</a:t>
            </a:r>
            <a:r>
              <a:rPr lang="en-US" altLang="en-US" sz="2000" dirty="0"/>
              <a:t> Universal character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</a:t>
            </a:r>
            <a:r>
              <a:rPr lang="en-US" altLang="en-US" sz="2000" dirty="0" err="1"/>
              <a:t>xnn</a:t>
            </a:r>
            <a:r>
              <a:rPr lang="en-US" altLang="en-US" sz="2000" dirty="0"/>
              <a:t> Hexadecimal character value </a:t>
            </a:r>
            <a:r>
              <a:rPr lang="en-US" altLang="en-US" sz="2000" i="1" dirty="0" err="1"/>
              <a:t>nn</a:t>
            </a: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/>
          </a:p>
        </p:txBody>
      </p:sp>
      <p:sp>
        <p:nvSpPr>
          <p:cNvPr id="10244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284163" y="2186609"/>
            <a:ext cx="3931920" cy="39751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the backslash character has a special significance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other characters can be combined with the backslash character to perform special functions. These are referred to as </a:t>
            </a:r>
            <a:r>
              <a:rPr lang="en-US" altLang="en-US" sz="2400" i="1" dirty="0"/>
              <a:t>escape characters</a:t>
            </a:r>
            <a:r>
              <a:rPr lang="en-US" altLang="en-US" sz="2400" dirty="0"/>
              <a:t>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244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String functions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55304"/>
            <a:ext cx="8574087" cy="484367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The C++ library supplies several string-handling functions;  You don’t have to re-write them from scratch !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C++ uses the &lt;</a:t>
            </a:r>
            <a:r>
              <a:rPr lang="en-US" altLang="en-US" sz="2100" dirty="0" err="1"/>
              <a:t>string.h</a:t>
            </a:r>
            <a:r>
              <a:rPr lang="en-US" altLang="en-US" sz="2100" dirty="0"/>
              <a:t>&gt; header file to provide the prototypes.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Most frequently used functions: </a:t>
            </a:r>
            <a:r>
              <a:rPr lang="en-US" altLang="en-US" sz="2100" dirty="0" err="1"/>
              <a:t>strlen</a:t>
            </a:r>
            <a:r>
              <a:rPr lang="en-US" altLang="en-US" sz="2100" dirty="0"/>
              <a:t>(), </a:t>
            </a:r>
            <a:r>
              <a:rPr lang="en-US" altLang="en-US" sz="2100" dirty="0" err="1"/>
              <a:t>strcat</a:t>
            </a:r>
            <a:r>
              <a:rPr lang="en-US" altLang="en-US" sz="2100" dirty="0"/>
              <a:t>(), </a:t>
            </a:r>
            <a:r>
              <a:rPr lang="en-US" altLang="en-US" sz="2100" dirty="0" err="1"/>
              <a:t>strncat</a:t>
            </a:r>
            <a:r>
              <a:rPr lang="en-US" altLang="en-US" sz="2100" dirty="0"/>
              <a:t>(), </a:t>
            </a:r>
            <a:r>
              <a:rPr lang="en-US" altLang="en-US" sz="2100" dirty="0" err="1"/>
              <a:t>strcmp</a:t>
            </a:r>
            <a:r>
              <a:rPr lang="en-US" altLang="en-US" sz="2100" dirty="0"/>
              <a:t>(), </a:t>
            </a:r>
            <a:r>
              <a:rPr lang="en-US" altLang="en-US" sz="2100" dirty="0" err="1"/>
              <a:t>strncmp</a:t>
            </a:r>
            <a:r>
              <a:rPr lang="en-US" altLang="en-US" sz="2100" dirty="0"/>
              <a:t>(), </a:t>
            </a:r>
            <a:r>
              <a:rPr lang="en-US" altLang="en-US" sz="2100" dirty="0" err="1"/>
              <a:t>strcpy</a:t>
            </a:r>
            <a:r>
              <a:rPr lang="en-US" altLang="en-US" sz="2100" dirty="0"/>
              <a:t>(), and </a:t>
            </a:r>
            <a:r>
              <a:rPr lang="en-US" altLang="en-US" sz="2100" dirty="0" err="1"/>
              <a:t>strncpy</a:t>
            </a:r>
            <a:r>
              <a:rPr lang="en-US" altLang="en-US" sz="2100" dirty="0"/>
              <a:t>().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altLang="en-US" sz="21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#include &lt;</a:t>
            </a:r>
            <a:r>
              <a:rPr lang="en-US" altLang="en-US" sz="2100" dirty="0" err="1"/>
              <a:t>string.h</a:t>
            </a:r>
            <a:r>
              <a:rPr lang="en-US" altLang="en-US" sz="2100" dirty="0"/>
              <a:t>&gt;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 err="1"/>
              <a:t>strcat</a:t>
            </a:r>
            <a:r>
              <a:rPr lang="en-US" altLang="en-US" sz="2100" dirty="0"/>
              <a:t> (</a:t>
            </a:r>
            <a:r>
              <a:rPr lang="en-US" altLang="en-US" sz="2100" i="1" dirty="0"/>
              <a:t>s1, s2</a:t>
            </a:r>
            <a:r>
              <a:rPr lang="en-US" altLang="en-US" sz="2100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Concatenates the character string </a:t>
            </a:r>
            <a:r>
              <a:rPr lang="en-US" altLang="en-US" sz="2100" i="1" dirty="0"/>
              <a:t>s2 </a:t>
            </a:r>
            <a:r>
              <a:rPr lang="en-US" altLang="en-US" sz="2100" dirty="0"/>
              <a:t>to the end of </a:t>
            </a:r>
            <a:r>
              <a:rPr lang="en-US" altLang="en-US" sz="2100" i="1" dirty="0"/>
              <a:t>s1</a:t>
            </a:r>
            <a:r>
              <a:rPr lang="en-US" altLang="en-US" sz="2100" dirty="0"/>
              <a:t>, placing a null character at the end of the final </a:t>
            </a:r>
            <a:r>
              <a:rPr lang="en-US" altLang="en-US" sz="2100" dirty="0" err="1"/>
              <a:t>string.The</a:t>
            </a:r>
            <a:r>
              <a:rPr lang="en-US" altLang="en-US" sz="2100" dirty="0"/>
              <a:t> function also returns </a:t>
            </a:r>
            <a:r>
              <a:rPr lang="en-US" altLang="en-US" sz="2100" i="1" dirty="0"/>
              <a:t>s1</a:t>
            </a:r>
            <a:r>
              <a:rPr lang="en-US" altLang="en-US" sz="2100" dirty="0"/>
              <a:t>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 err="1"/>
              <a:t>strcmp</a:t>
            </a:r>
            <a:r>
              <a:rPr lang="en-US" altLang="en-US" sz="2100" dirty="0"/>
              <a:t> (</a:t>
            </a:r>
            <a:r>
              <a:rPr lang="en-US" altLang="en-US" sz="2100" i="1" dirty="0"/>
              <a:t>s1, s2</a:t>
            </a:r>
            <a:r>
              <a:rPr lang="en-US" altLang="en-US" sz="2100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Compares strings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and </a:t>
            </a:r>
            <a:r>
              <a:rPr lang="en-US" altLang="en-US" sz="2100" i="1" dirty="0"/>
              <a:t>s2 </a:t>
            </a:r>
            <a:r>
              <a:rPr lang="en-US" altLang="en-US" sz="2100" dirty="0"/>
              <a:t>and returns a value less than zero if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is less than </a:t>
            </a:r>
            <a:r>
              <a:rPr lang="en-US" altLang="en-US" sz="2100" i="1" dirty="0"/>
              <a:t>s2</a:t>
            </a:r>
            <a:r>
              <a:rPr lang="en-US" altLang="en-US" sz="2100" dirty="0"/>
              <a:t>, equal to zero if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is equal to </a:t>
            </a:r>
            <a:r>
              <a:rPr lang="en-US" altLang="en-US" sz="2100" i="1" dirty="0"/>
              <a:t>s2</a:t>
            </a:r>
            <a:r>
              <a:rPr lang="en-US" altLang="en-US" sz="2100" dirty="0"/>
              <a:t>, and greater than zero if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is greater than </a:t>
            </a:r>
            <a:r>
              <a:rPr lang="en-US" altLang="en-US" sz="2100" i="1" dirty="0"/>
              <a:t>s2</a:t>
            </a:r>
            <a:r>
              <a:rPr lang="en-US" altLang="en-US" sz="2100" dirty="0"/>
              <a:t>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 err="1"/>
              <a:t>strcpy</a:t>
            </a:r>
            <a:r>
              <a:rPr lang="en-US" altLang="en-US" sz="2100" dirty="0"/>
              <a:t> (</a:t>
            </a:r>
            <a:r>
              <a:rPr lang="en-US" altLang="en-US" sz="2100" i="1" dirty="0"/>
              <a:t>s1, s2</a:t>
            </a:r>
            <a:r>
              <a:rPr lang="en-US" altLang="en-US" sz="2100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Copies the string </a:t>
            </a:r>
            <a:r>
              <a:rPr lang="en-US" altLang="en-US" sz="2100" i="1" dirty="0"/>
              <a:t>s2 </a:t>
            </a:r>
            <a:r>
              <a:rPr lang="en-US" altLang="en-US" sz="2100" dirty="0"/>
              <a:t>to </a:t>
            </a:r>
            <a:r>
              <a:rPr lang="en-US" altLang="en-US" sz="2100" i="1" dirty="0"/>
              <a:t>s1</a:t>
            </a:r>
            <a:r>
              <a:rPr lang="en-US" altLang="en-US" sz="2100" dirty="0"/>
              <a:t>, also returning </a:t>
            </a:r>
            <a:r>
              <a:rPr lang="en-US" altLang="en-US" sz="2100" i="1" dirty="0"/>
              <a:t>s1</a:t>
            </a:r>
            <a:r>
              <a:rPr lang="en-US" altLang="en-US" sz="2100" dirty="0"/>
              <a:t>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 err="1"/>
              <a:t>strlen</a:t>
            </a:r>
            <a:r>
              <a:rPr lang="en-US" altLang="en-US" sz="2100" dirty="0"/>
              <a:t> (</a:t>
            </a:r>
            <a:r>
              <a:rPr lang="en-US" altLang="en-US" sz="2100" i="1" dirty="0"/>
              <a:t>s</a:t>
            </a:r>
            <a:r>
              <a:rPr lang="en-US" altLang="en-US" sz="2100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Returns the number of characters in </a:t>
            </a:r>
            <a:r>
              <a:rPr lang="en-US" altLang="en-US" sz="2100" i="1" dirty="0"/>
              <a:t>s</a:t>
            </a:r>
            <a:r>
              <a:rPr lang="en-US" altLang="en-US" sz="2100" dirty="0"/>
              <a:t>, excluding the null character.</a:t>
            </a:r>
          </a:p>
        </p:txBody>
      </p:sp>
    </p:spTree>
    <p:extLst>
      <p:ext uri="{BB962C8B-B14F-4D97-AF65-F5344CB8AC3E}">
        <p14:creationId xmlns:p14="http://schemas.microsoft.com/office/powerpoint/2010/main" val="1841233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String functions (cont.)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669925" y="17129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84163" y="1896269"/>
            <a:ext cx="8574087" cy="4961731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b="1" dirty="0" err="1"/>
              <a:t>strncat</a:t>
            </a:r>
            <a:r>
              <a:rPr lang="en-US" altLang="en-US" sz="2100" b="1" dirty="0"/>
              <a:t> (</a:t>
            </a:r>
            <a:r>
              <a:rPr lang="en-US" altLang="en-US" sz="2100" b="1" i="1" dirty="0"/>
              <a:t>s1, s2, n</a:t>
            </a:r>
            <a:r>
              <a:rPr lang="en-US" altLang="en-US" sz="2100" b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Copies </a:t>
            </a:r>
            <a:r>
              <a:rPr lang="en-US" altLang="en-US" sz="2100" i="1" dirty="0"/>
              <a:t>s2 </a:t>
            </a:r>
            <a:r>
              <a:rPr lang="en-US" altLang="en-US" sz="2100" dirty="0"/>
              <a:t>to the </a:t>
            </a:r>
            <a:r>
              <a:rPr lang="en-US" altLang="en-US" sz="2100" i="1" dirty="0"/>
              <a:t>end </a:t>
            </a:r>
            <a:r>
              <a:rPr lang="en-US" altLang="en-US" sz="2100" dirty="0"/>
              <a:t>of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until either the null character is reached or </a:t>
            </a:r>
            <a:r>
              <a:rPr lang="en-US" altLang="en-US" sz="2100" i="1" dirty="0"/>
              <a:t>n </a:t>
            </a:r>
            <a:r>
              <a:rPr lang="en-US" altLang="en-US" sz="2100" dirty="0"/>
              <a:t>characters have been copied, whichever occurs first. Returns </a:t>
            </a:r>
            <a:r>
              <a:rPr lang="en-US" altLang="en-US" sz="2100" i="1" dirty="0"/>
              <a:t>s1</a:t>
            </a:r>
            <a:r>
              <a:rPr lang="en-US" altLang="en-US" sz="2100" dirty="0"/>
              <a:t>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b="1" dirty="0" err="1"/>
              <a:t>strncmp</a:t>
            </a:r>
            <a:r>
              <a:rPr lang="en-US" altLang="en-US" sz="2100" b="1" dirty="0"/>
              <a:t> (</a:t>
            </a:r>
            <a:r>
              <a:rPr lang="en-US" altLang="en-US" sz="2100" b="1" i="1" dirty="0"/>
              <a:t>s1, s2, n</a:t>
            </a:r>
            <a:r>
              <a:rPr lang="en-US" altLang="en-US" sz="2100" b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Performs the same function as </a:t>
            </a:r>
            <a:r>
              <a:rPr lang="en-US" altLang="en-US" sz="2100" dirty="0" err="1"/>
              <a:t>strcmp</a:t>
            </a:r>
            <a:r>
              <a:rPr lang="en-US" altLang="en-US" sz="2100" dirty="0"/>
              <a:t>, except that at most </a:t>
            </a:r>
            <a:r>
              <a:rPr lang="en-US" altLang="en-US" sz="2100" i="1" dirty="0"/>
              <a:t>n </a:t>
            </a:r>
            <a:r>
              <a:rPr lang="en-US" altLang="en-US" sz="2100" dirty="0"/>
              <a:t>characters from the strings are compared.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b="1" dirty="0" err="1"/>
              <a:t>strncpy</a:t>
            </a:r>
            <a:r>
              <a:rPr lang="en-US" altLang="en-US" sz="2100" b="1" dirty="0"/>
              <a:t> (</a:t>
            </a:r>
            <a:r>
              <a:rPr lang="en-US" altLang="en-US" sz="2100" b="1" i="1" dirty="0"/>
              <a:t>s1, s2, n</a:t>
            </a:r>
            <a:r>
              <a:rPr lang="en-US" altLang="en-US" sz="2100" b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Copies </a:t>
            </a:r>
            <a:r>
              <a:rPr lang="en-US" altLang="en-US" sz="2100" i="1" dirty="0"/>
              <a:t>s2 </a:t>
            </a:r>
            <a:r>
              <a:rPr lang="en-US" altLang="en-US" sz="2100" dirty="0"/>
              <a:t>to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until either the null character is reached or </a:t>
            </a:r>
            <a:r>
              <a:rPr lang="en-US" altLang="en-US" sz="2100" i="1" dirty="0"/>
              <a:t>n </a:t>
            </a:r>
            <a:r>
              <a:rPr lang="en-US" altLang="en-US" sz="2100" dirty="0"/>
              <a:t>characters have been copied, whichever occurs first. Returns </a:t>
            </a:r>
            <a:r>
              <a:rPr lang="en-US" altLang="en-US" sz="2100" i="1" dirty="0"/>
              <a:t>s1</a:t>
            </a:r>
            <a:r>
              <a:rPr lang="en-US" altLang="en-US" sz="2100" dirty="0"/>
              <a:t>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b="1" dirty="0" err="1"/>
              <a:t>strchr</a:t>
            </a:r>
            <a:r>
              <a:rPr lang="en-US" altLang="en-US" sz="2100" b="1" dirty="0"/>
              <a:t> (</a:t>
            </a:r>
            <a:r>
              <a:rPr lang="en-US" altLang="en-US" sz="2100" b="1" i="1" dirty="0"/>
              <a:t>s, c</a:t>
            </a:r>
            <a:r>
              <a:rPr lang="en-US" altLang="en-US" sz="2100" b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Searches the string </a:t>
            </a:r>
            <a:r>
              <a:rPr lang="en-US" altLang="en-US" sz="2100" i="1" dirty="0"/>
              <a:t>s </a:t>
            </a:r>
            <a:r>
              <a:rPr lang="en-US" altLang="en-US" sz="2100" dirty="0"/>
              <a:t>for the last occurrence of the character </a:t>
            </a:r>
            <a:r>
              <a:rPr lang="en-US" altLang="en-US" sz="2100" i="1" dirty="0"/>
              <a:t>c</a:t>
            </a:r>
            <a:r>
              <a:rPr lang="en-US" altLang="en-US" sz="2100" dirty="0"/>
              <a:t>. If found, a pointer to the character in </a:t>
            </a:r>
            <a:r>
              <a:rPr lang="en-US" altLang="en-US" sz="2100" i="1" dirty="0"/>
              <a:t>s </a:t>
            </a:r>
            <a:r>
              <a:rPr lang="en-US" altLang="en-US" sz="2100" dirty="0"/>
              <a:t>is returned; otherwise, the null pointer is returned.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b="1" dirty="0" err="1"/>
              <a:t>strstr</a:t>
            </a:r>
            <a:r>
              <a:rPr lang="en-US" altLang="en-US" sz="2100" b="1" dirty="0"/>
              <a:t> (</a:t>
            </a:r>
            <a:r>
              <a:rPr lang="en-US" altLang="en-US" sz="2100" b="1" i="1" dirty="0"/>
              <a:t>s1, s2</a:t>
            </a:r>
            <a:r>
              <a:rPr lang="en-US" altLang="en-US" sz="2100" b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Searches the string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for the first occurrence of the string </a:t>
            </a:r>
            <a:r>
              <a:rPr lang="en-US" altLang="en-US" sz="2100" i="1" dirty="0"/>
              <a:t>s2</a:t>
            </a:r>
            <a:r>
              <a:rPr lang="en-US" altLang="en-US" sz="2100" dirty="0"/>
              <a:t>. If found, a pointer to the start of where </a:t>
            </a:r>
            <a:r>
              <a:rPr lang="en-US" altLang="en-US" sz="2100" i="1" dirty="0"/>
              <a:t>s2 </a:t>
            </a:r>
            <a:r>
              <a:rPr lang="en-US" altLang="en-US" sz="2100" dirty="0"/>
              <a:t>is located inside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is returned; otherwise, if </a:t>
            </a:r>
            <a:r>
              <a:rPr lang="en-US" altLang="en-US" sz="2100" i="1" dirty="0"/>
              <a:t>s2 </a:t>
            </a:r>
            <a:r>
              <a:rPr lang="en-US" altLang="en-US" sz="2100" dirty="0"/>
              <a:t>is not located inside </a:t>
            </a:r>
            <a:r>
              <a:rPr lang="en-US" altLang="en-US" sz="2100" i="1" dirty="0"/>
              <a:t>s1</a:t>
            </a:r>
            <a:r>
              <a:rPr lang="en-US" altLang="en-US" sz="2100" dirty="0"/>
              <a:t>, the null pointer is returned.</a:t>
            </a:r>
          </a:p>
        </p:txBody>
      </p:sp>
    </p:spTree>
    <p:extLst>
      <p:ext uri="{BB962C8B-B14F-4D97-AF65-F5344CB8AC3E}">
        <p14:creationId xmlns:p14="http://schemas.microsoft.com/office/powerpoint/2010/main" val="266079891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B9C6D685E4BD40828BFFDF3AFEA5F7" ma:contentTypeVersion="10" ma:contentTypeDescription="Create a new document." ma:contentTypeScope="" ma:versionID="cd12ce8ba5406128c96c2894eb445691">
  <xsd:schema xmlns:xsd="http://www.w3.org/2001/XMLSchema" xmlns:xs="http://www.w3.org/2001/XMLSchema" xmlns:p="http://schemas.microsoft.com/office/2006/metadata/properties" xmlns:ns2="abb60d20-0925-47d4-be24-3f69fa0a97ac" targetNamespace="http://schemas.microsoft.com/office/2006/metadata/properties" ma:root="true" ma:fieldsID="b6048f8344ee192e475117377a7e3397" ns2:_="">
    <xsd:import namespace="abb60d20-0925-47d4-be24-3f69fa0a97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b60d20-0925-47d4-be24-3f69fa0a97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E4B650-D283-4817-A1CB-850C933A96A9}"/>
</file>

<file path=customXml/itemProps2.xml><?xml version="1.0" encoding="utf-8"?>
<ds:datastoreItem xmlns:ds="http://schemas.openxmlformats.org/officeDocument/2006/customXml" ds:itemID="{872F413F-8D78-488C-8549-682D42BF696C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7114915-A787-4C6A-8CE7-CC383C8888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126</TotalTime>
  <Words>1430</Words>
  <Application>Microsoft Office PowerPoint</Application>
  <PresentationFormat>On-screen Show (4:3)</PresentationFormat>
  <Paragraphs>176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Corbel</vt:lpstr>
      <vt:lpstr>Courier New</vt:lpstr>
      <vt:lpstr>Times New Roman</vt:lpstr>
      <vt:lpstr>Wingdings</vt:lpstr>
      <vt:lpstr>Spectrum</vt:lpstr>
      <vt:lpstr>Strings</vt:lpstr>
      <vt:lpstr>Lecture 6: Outline</vt:lpstr>
      <vt:lpstr>Arrays of characters</vt:lpstr>
      <vt:lpstr>Character strings</vt:lpstr>
      <vt:lpstr>Initializing character strings</vt:lpstr>
      <vt:lpstr>Strings vs Characters</vt:lpstr>
      <vt:lpstr>Escape characters</vt:lpstr>
      <vt:lpstr>String functions</vt:lpstr>
      <vt:lpstr>String functions (cont.)</vt:lpstr>
      <vt:lpstr>Example: String functions</vt:lpstr>
      <vt:lpstr>Example: String functions</vt:lpstr>
      <vt:lpstr>Example: string length</vt:lpstr>
      <vt:lpstr>Example: const strings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Rifath Mahmud</cp:lastModifiedBy>
  <cp:revision>51</cp:revision>
  <dcterms:created xsi:type="dcterms:W3CDTF">2018-12-10T17:20:29Z</dcterms:created>
  <dcterms:modified xsi:type="dcterms:W3CDTF">2020-10-31T14:16:25Z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0x0101007EB9C6D685E4BD40828BFFDF3AFEA5F7</vt:lpwstr>
  </property>
</Properties>
</file>