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6DF0F734-5C5F-4D78-981E-063A9341BD7C}"/>
    <pc:docChg chg="custSel modSld">
      <pc:chgData name="Dr. Afroza Nahar" userId="9d1ccd36-b394-4689-9b8e-4086784d03ec" providerId="ADAL" clId="{6DF0F734-5C5F-4D78-981E-063A9341BD7C}" dt="2023-11-06T03:17:45.400" v="18" actId="20577"/>
      <pc:docMkLst>
        <pc:docMk/>
      </pc:docMkLst>
      <pc:sldChg chg="modSp mod">
        <pc:chgData name="Dr. Afroza Nahar" userId="9d1ccd36-b394-4689-9b8e-4086784d03ec" providerId="ADAL" clId="{6DF0F734-5C5F-4D78-981E-063A9341BD7C}" dt="2023-11-06T03:17:45.400" v="18" actId="20577"/>
        <pc:sldMkLst>
          <pc:docMk/>
          <pc:sldMk cId="3464463510" sldId="306"/>
        </pc:sldMkLst>
        <pc:spChg chg="mod">
          <ac:chgData name="Dr. Afroza Nahar" userId="9d1ccd36-b394-4689-9b8e-4086784d03ec" providerId="ADAL" clId="{6DF0F734-5C5F-4D78-981E-063A9341BD7C}" dt="2023-11-06T03:17:40.046" v="8" actId="20577"/>
          <ac:spMkLst>
            <pc:docMk/>
            <pc:sldMk cId="3464463510" sldId="306"/>
            <ac:spMk id="6" creationId="{FA8C51C5-868C-4051-A04F-FC945CA34685}"/>
          </ac:spMkLst>
        </pc:spChg>
        <pc:spChg chg="mod">
          <ac:chgData name="Dr. Afroza Nahar" userId="9d1ccd36-b394-4689-9b8e-4086784d03ec" providerId="ADAL" clId="{6DF0F734-5C5F-4D78-981E-063A9341BD7C}" dt="2023-11-06T03:17:45.400" v="18" actId="20577"/>
          <ac:spMkLst>
            <pc:docMk/>
            <pc:sldMk cId="3464463510" sldId="306"/>
            <ac:spMk id="7" creationId="{341AB14A-DC6C-4689-AD70-C6C8EFF28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5</a:t>
            </a:fld>
            <a:endParaRPr lang="en-US"/>
          </a:p>
        </p:txBody>
      </p:sp>
    </p:spTree>
    <p:extLst>
      <p:ext uri="{BB962C8B-B14F-4D97-AF65-F5344CB8AC3E}">
        <p14:creationId xmlns:p14="http://schemas.microsoft.com/office/powerpoint/2010/main" val="1401980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12</a:t>
            </a:fld>
            <a:endParaRPr lang="en-US"/>
          </a:p>
        </p:txBody>
      </p:sp>
    </p:spTree>
    <p:extLst>
      <p:ext uri="{BB962C8B-B14F-4D97-AF65-F5344CB8AC3E}">
        <p14:creationId xmlns:p14="http://schemas.microsoft.com/office/powerpoint/2010/main" val="4209678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3622973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316589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495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798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13184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33093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546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174627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5397439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57756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97204934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07353545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50131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7962258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47655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337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26690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43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6270721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06989362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2655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329977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5981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95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4483898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97180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916265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67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13116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21510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974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86133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235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56812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01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6200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60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619647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198881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4174076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96111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697" r:id="rId3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69520" y="2717513"/>
            <a:ext cx="1920240" cy="407988"/>
          </a:xfrm>
        </p:spPr>
        <p:txBody>
          <a:bodyPr>
            <a:normAutofit/>
          </a:bodyPr>
          <a:lstStyle/>
          <a:p>
            <a:pPr algn="ctr"/>
            <a:r>
              <a:rPr lang="en-US"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Professor </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346446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pPr>
              <a:spcAft>
                <a:spcPts val="600"/>
              </a:spcAft>
              <a:buClrTx/>
            </a:pPr>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pPr>
              <a:spcAft>
                <a:spcPts val="600"/>
              </a:spcAft>
              <a:buClrTx/>
            </a:pPr>
            <a:r>
              <a:rPr lang="en-US" altLang="en-US" sz="2400" dirty="0">
                <a:solidFill>
                  <a:schemeClr val="bg2">
                    <a:lumMod val="50000"/>
                  </a:schemeClr>
                </a:solidFill>
              </a:rPr>
              <a:t>Depending on its </a:t>
            </a:r>
            <a:r>
              <a:rPr lang="en-US" altLang="en-US" sz="2400" i="1" dirty="0">
                <a:solidFill>
                  <a:schemeClr val="bg2">
                    <a:lumMod val="50000"/>
                  </a:schemeClr>
                </a:solidFill>
              </a:rPr>
              <a:t>current state</a:t>
            </a:r>
            <a:r>
              <a:rPr lang="en-US" altLang="en-US" sz="2400" dirty="0">
                <a:solidFill>
                  <a:schemeClr val="bg2">
                    <a:lumMod val="50000"/>
                  </a:schemeClr>
                </a:solidFill>
              </a:rPr>
              <a:t> and the letter </a:t>
            </a:r>
            <a:r>
              <a:rPr lang="en-US" altLang="en-US" sz="2400" b="1" i="1" dirty="0">
                <a:solidFill>
                  <a:schemeClr val="bg2">
                    <a:lumMod val="50000"/>
                  </a:schemeClr>
                </a:solidFill>
                <a:latin typeface="Times New Roman" panose="02020603050405020304" pitchFamily="18" charset="0"/>
                <a:cs typeface="Times New Roman" panose="02020603050405020304" pitchFamily="18" charset="0"/>
              </a:rPr>
              <a:t>x</a:t>
            </a:r>
            <a:r>
              <a:rPr lang="en-US" altLang="en-US" sz="2400" b="1" i="1" baseline="-25000" dirty="0">
                <a:solidFill>
                  <a:schemeClr val="bg2">
                    <a:lumMod val="50000"/>
                  </a:schemeClr>
                </a:solidFill>
                <a:latin typeface="Times New Roman" panose="02020603050405020304" pitchFamily="18" charset="0"/>
                <a:cs typeface="Times New Roman" panose="02020603050405020304" pitchFamily="18" charset="0"/>
              </a:rPr>
              <a:t>i</a:t>
            </a:r>
            <a:r>
              <a:rPr lang="en-US" altLang="en-US" sz="2400" dirty="0">
                <a:solidFill>
                  <a:schemeClr val="bg2">
                    <a:lumMod val="50000"/>
                  </a:schemeClr>
                </a:solidFill>
              </a:rPr>
              <a:t> being pointed by the head of the TM – </a:t>
            </a:r>
          </a:p>
          <a:p>
            <a:pPr lvl="1">
              <a:spcAft>
                <a:spcPts val="600"/>
              </a:spcAft>
              <a:buClrTx/>
            </a:pPr>
            <a:r>
              <a:rPr lang="en-US" altLang="en-US" sz="2200" b="1" i="1" dirty="0"/>
              <a:t>reads/writes</a:t>
            </a:r>
            <a:r>
              <a:rPr lang="en-US" altLang="en-US" sz="2200" dirty="0"/>
              <a:t> a letter from/on the tape, </a:t>
            </a:r>
          </a:p>
          <a:p>
            <a:pPr lvl="1">
              <a:spcAft>
                <a:spcPts val="600"/>
              </a:spcAft>
              <a:buClrTx/>
            </a:pPr>
            <a:r>
              <a:rPr lang="en-US" altLang="en-US" sz="2200" b="1" i="1" dirty="0">
                <a:solidFill>
                  <a:schemeClr val="bg2">
                    <a:lumMod val="50000"/>
                  </a:schemeClr>
                </a:solidFill>
              </a:rPr>
              <a:t>moves</a:t>
            </a:r>
            <a:r>
              <a:rPr lang="en-US" altLang="en-US" sz="2200" dirty="0">
                <a:solidFill>
                  <a:schemeClr val="bg2">
                    <a:lumMod val="50000"/>
                  </a:schemeClr>
                </a:solidFill>
              </a:rPr>
              <a:t> its read/write head left or right, and </a:t>
            </a:r>
          </a:p>
          <a:p>
            <a:pPr lvl="1">
              <a:spcAft>
                <a:spcPts val="600"/>
              </a:spcAft>
              <a:buClrTx/>
            </a:pPr>
            <a:r>
              <a:rPr lang="en-US" altLang="en-US" sz="2200" b="1" i="1" dirty="0"/>
              <a:t>jumps</a:t>
            </a:r>
            <a:r>
              <a:rPr lang="en-US" altLang="en-US" sz="2200" dirty="0"/>
              <a:t> to a new state.</a:t>
            </a:r>
          </a:p>
          <a:p>
            <a:pPr>
              <a:spcAft>
                <a:spcPts val="600"/>
              </a:spcAft>
              <a:buClrTx/>
            </a:pPr>
            <a:endParaRPr lang="en-US" altLang="en-US" sz="2400" dirty="0"/>
          </a:p>
          <a:p>
            <a:pPr>
              <a:spcAft>
                <a:spcPts val="600"/>
              </a:spcAft>
              <a:buClrTx/>
            </a:pPr>
            <a:endParaRPr lang="en-US" dirty="0"/>
          </a:p>
        </p:txBody>
      </p:sp>
    </p:spTree>
    <p:extLst>
      <p:ext uri="{BB962C8B-B14F-4D97-AF65-F5344CB8AC3E}">
        <p14:creationId xmlns:p14="http://schemas.microsoft.com/office/powerpoint/2010/main" val="137659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fade">
                                      <p:cBhvr>
                                        <p:cTn id="27" dur="500"/>
                                        <p:tgtEl>
                                          <p:spTgt spid="1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4" end="4"/>
                                            </p:txEl>
                                          </p:spTgt>
                                        </p:tgtEl>
                                        <p:attrNameLst>
                                          <p:attrName>style.visibility</p:attrName>
                                        </p:attrNameLst>
                                      </p:cBhvr>
                                      <p:to>
                                        <p:strVal val="visible"/>
                                      </p:to>
                                    </p:set>
                                    <p:animEffect transition="in" filter="fade">
                                      <p:cBhvr>
                                        <p:cTn id="32"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pPr>
              <a:spcAft>
                <a:spcPts val="1200"/>
              </a:spcAft>
              <a:buClrTx/>
            </a:pPr>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pPr>
              <a:spcAft>
                <a:spcPts val="1200"/>
              </a:spcAft>
              <a:buClrTx/>
            </a:pPr>
            <a:r>
              <a:rPr lang="en-US" altLang="en-US" sz="2400" dirty="0">
                <a:solidFill>
                  <a:schemeClr val="bg2">
                    <a:lumMod val="50000"/>
                  </a:schemeClr>
                </a:solidFill>
              </a:rPr>
              <a:t>During the computation – </a:t>
            </a:r>
          </a:p>
          <a:p>
            <a:pPr lvl="1">
              <a:spcAft>
                <a:spcPts val="1200"/>
              </a:spcAft>
              <a:buClrTx/>
            </a:pPr>
            <a:r>
              <a:rPr lang="en-US" altLang="en-US" sz="2200" dirty="0">
                <a:solidFill>
                  <a:schemeClr val="tx1"/>
                </a:solidFill>
              </a:rPr>
              <a:t>the head moves left and right (but not beyond the leftmost point),</a:t>
            </a:r>
          </a:p>
          <a:p>
            <a:pPr lvl="1">
              <a:spcAft>
                <a:spcPts val="1200"/>
              </a:spcAft>
              <a:buClrTx/>
            </a:pPr>
            <a:r>
              <a:rPr lang="en-US" altLang="en-US" sz="2200" dirty="0">
                <a:solidFill>
                  <a:schemeClr val="bg2">
                    <a:lumMod val="50000"/>
                  </a:schemeClr>
                </a:solidFill>
              </a:rPr>
              <a:t>the internal state of the machine changes, and </a:t>
            </a:r>
          </a:p>
          <a:p>
            <a:pPr lvl="1">
              <a:spcAft>
                <a:spcPts val="1200"/>
              </a:spcAft>
              <a:buClrTx/>
            </a:pPr>
            <a:r>
              <a:rPr lang="en-US" altLang="en-US" sz="2200" dirty="0">
                <a:solidFill>
                  <a:schemeClr val="tx1"/>
                </a:solidFill>
              </a:rPr>
              <a:t>the content of the tape is rewritten.</a:t>
            </a:r>
          </a:p>
          <a:p>
            <a:pPr>
              <a:spcAft>
                <a:spcPts val="1200"/>
              </a:spcAft>
              <a:buClrTx/>
            </a:pPr>
            <a:endParaRPr lang="en-US" altLang="en-US" sz="2400" dirty="0"/>
          </a:p>
          <a:p>
            <a:pPr>
              <a:spcAft>
                <a:spcPts val="1200"/>
              </a:spcAft>
              <a:buClrTx/>
            </a:pPr>
            <a:endParaRPr lang="en-US" dirty="0"/>
          </a:p>
        </p:txBody>
      </p:sp>
    </p:spTree>
    <p:extLst>
      <p:ext uri="{BB962C8B-B14F-4D97-AF65-F5344CB8AC3E}">
        <p14:creationId xmlns:p14="http://schemas.microsoft.com/office/powerpoint/2010/main" val="35769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solidFill>
                  <a:srgbClr val="FF0000"/>
                </a:solidFill>
              </a:rPr>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solidFill>
                  <a:schemeClr val="bg2">
                    <a:lumMod val="50000"/>
                  </a:schemeClr>
                </a:solidFill>
              </a:rPr>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solidFill>
                  <a:schemeClr val="bg2">
                    <a:lumMod val="50000"/>
                  </a:schemeClr>
                </a:solidFill>
              </a:rPr>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extLst>
              <p:ext uri="{D42A27DB-BD31-4B8C-83A1-F6EECF244321}">
                <p14:modId xmlns:p14="http://schemas.microsoft.com/office/powerpoint/2010/main" val="2682288620"/>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084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buClrTx/>
            </a:pPr>
            <a:r>
              <a:rPr lang="en-US" altLang="en-US" sz="2400" dirty="0"/>
              <a:t>The computation completes/ends when the machines reaches one of the two </a:t>
            </a:r>
            <a:r>
              <a:rPr lang="en-US" altLang="en-US" sz="2400" i="1" dirty="0"/>
              <a:t>halting</a:t>
            </a:r>
            <a:r>
              <a:rPr lang="en-US" altLang="en-US" sz="2400" dirty="0"/>
              <a:t> states – </a:t>
            </a:r>
          </a:p>
          <a:p>
            <a:pPr lvl="1">
              <a:buClrTx/>
              <a:buFont typeface="Wingdings" panose="05000000000000000000" pitchFamily="2" charset="2"/>
              <a:buChar char="Ø"/>
            </a:pPr>
            <a:r>
              <a:rPr lang="en-US" altLang="en-US" sz="2200" dirty="0">
                <a:solidFill>
                  <a:schemeClr val="bg2">
                    <a:lumMod val="50000"/>
                  </a:schemeClr>
                </a:solidFill>
              </a:rPr>
              <a:t>Accept State</a:t>
            </a:r>
          </a:p>
          <a:p>
            <a:pPr lvl="1">
              <a:buClrTx/>
              <a:buFont typeface="Wingdings" panose="05000000000000000000" pitchFamily="2" charset="2"/>
              <a:buChar char="Ø"/>
            </a:pPr>
            <a:r>
              <a:rPr lang="en-US" altLang="en-US" sz="2200" dirty="0">
                <a:solidFill>
                  <a:schemeClr val="bg2">
                    <a:lumMod val="50000"/>
                  </a:schemeClr>
                </a:solidFill>
              </a:rPr>
              <a:t>Reject State</a:t>
            </a:r>
          </a:p>
          <a:p>
            <a:pPr algn="just">
              <a:buClrTx/>
            </a:pPr>
            <a:r>
              <a:rPr lang="en-US" altLang="en-US" sz="2400" dirty="0"/>
              <a:t>There is also a possibility for the machine not to complete/end the computation. </a:t>
            </a:r>
          </a:p>
          <a:p>
            <a:pPr lvl="1">
              <a:buClrTx/>
            </a:pPr>
            <a:r>
              <a:rPr lang="en-US" altLang="en-US" sz="2200" dirty="0">
                <a:solidFill>
                  <a:schemeClr val="bg2">
                    <a:lumMod val="50000"/>
                  </a:schemeClr>
                </a:solidFill>
              </a:rPr>
              <a:t>The computation can proceed indefinitely</a:t>
            </a:r>
            <a:endParaRPr lang="en-US" sz="2200" dirty="0">
              <a:solidFill>
                <a:schemeClr val="bg2">
                  <a:lumMod val="50000"/>
                </a:schemeClr>
              </a:solidFill>
            </a:endParaRPr>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378518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solidFill>
                  <a:srgbClr val="FF0000"/>
                </a:solidFill>
              </a:rPr>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pPr>
              <a:buClrTx/>
            </a:pPr>
            <a:r>
              <a:rPr lang="en-US" dirty="0"/>
              <a:t>High‐Level Description: An algorithm (already covered)</a:t>
            </a:r>
          </a:p>
          <a:p>
            <a:pPr>
              <a:buClrTx/>
            </a:pPr>
            <a:r>
              <a:rPr lang="en-US" dirty="0"/>
              <a:t>Implementation‐Level Description:</a:t>
            </a:r>
          </a:p>
          <a:p>
            <a:pPr lvl="1">
              <a:buClrTx/>
            </a:pPr>
            <a:r>
              <a:rPr lang="en-US" dirty="0">
                <a:solidFill>
                  <a:schemeClr val="bg2">
                    <a:lumMod val="50000"/>
                  </a:schemeClr>
                </a:solidFill>
              </a:rPr>
              <a:t>Describe (in English) the instructions for a TM, example:</a:t>
            </a:r>
          </a:p>
          <a:p>
            <a:pPr lvl="2">
              <a:buClrTx/>
              <a:buFont typeface="Wingdings" panose="05000000000000000000" pitchFamily="2" charset="2"/>
              <a:buChar char="Ø"/>
            </a:pPr>
            <a:r>
              <a:rPr lang="en-US" dirty="0">
                <a:solidFill>
                  <a:schemeClr val="bg2">
                    <a:lumMod val="50000"/>
                  </a:schemeClr>
                </a:solidFill>
              </a:rPr>
              <a:t>How to move the head</a:t>
            </a:r>
          </a:p>
          <a:p>
            <a:pPr lvl="2">
              <a:buClrTx/>
              <a:buFont typeface="Wingdings" panose="05000000000000000000" pitchFamily="2" charset="2"/>
              <a:buChar char="Ø"/>
            </a:pPr>
            <a:r>
              <a:rPr lang="en-US" dirty="0">
                <a:solidFill>
                  <a:schemeClr val="bg2">
                    <a:lumMod val="50000"/>
                  </a:schemeClr>
                </a:solidFill>
              </a:rPr>
              <a:t>What to write on the tape</a:t>
            </a:r>
          </a:p>
          <a:p>
            <a:pPr lvl="1" algn="just">
              <a:buClrTx/>
            </a:pPr>
            <a:r>
              <a:rPr lang="en-US" dirty="0"/>
              <a:t>A version of it is covered as pseudo code in programming language courses, assembly language in “Computer Organization &amp; Architecture”. We will briefly cover here in terms of Turing machine.</a:t>
            </a:r>
          </a:p>
          <a:p>
            <a:pPr>
              <a:buClrTx/>
            </a:pPr>
            <a:r>
              <a:rPr lang="en-US" dirty="0">
                <a:solidFill>
                  <a:schemeClr val="bg2">
                    <a:lumMod val="50000"/>
                  </a:schemeClr>
                </a:solidFill>
              </a:rPr>
              <a:t>Low‐Level Description:</a:t>
            </a:r>
          </a:p>
          <a:p>
            <a:pPr lvl="1">
              <a:buClrTx/>
              <a:buFont typeface="Wingdings" panose="05000000000000000000" pitchFamily="2" charset="2"/>
              <a:buChar char="Ø"/>
            </a:pPr>
            <a:r>
              <a:rPr lang="en-US" dirty="0">
                <a:solidFill>
                  <a:schemeClr val="bg2">
                    <a:lumMod val="50000"/>
                  </a:schemeClr>
                </a:solidFill>
              </a:rPr>
              <a:t>State diagram</a:t>
            </a:r>
          </a:p>
          <a:p>
            <a:pPr lvl="1">
              <a:buClrTx/>
              <a:buFont typeface="Wingdings" panose="05000000000000000000" pitchFamily="2" charset="2"/>
              <a:buChar char="Ø"/>
            </a:pPr>
            <a:r>
              <a:rPr lang="en-US" dirty="0">
                <a:solidFill>
                  <a:schemeClr val="bg2">
                    <a:lumMod val="50000"/>
                  </a:schemeClr>
                </a:solidFill>
              </a:rPr>
              <a:t>Formal Specification</a:t>
            </a:r>
          </a:p>
          <a:p>
            <a:pPr algn="just">
              <a:buClrTx/>
            </a:pPr>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70134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solidFill>
                  <a:srgbClr val="FF0000"/>
                </a:solidFill>
              </a:rPr>
              <a:t>TM Design Idea, </a:t>
            </a:r>
            <a:r>
              <a:rPr lang="en-US" altLang="en-US" sz="3600" b="1" dirty="0">
                <a:solidFill>
                  <a:srgbClr val="FF0000"/>
                </a:solidFill>
              </a:rPr>
              <a:t>B = { </a:t>
            </a:r>
            <a:r>
              <a:rPr lang="en-US" altLang="en-US" sz="3600" b="1" dirty="0" err="1">
                <a:solidFill>
                  <a:srgbClr val="FF0000"/>
                </a:solidFill>
              </a:rPr>
              <a:t>w#w</a:t>
            </a:r>
            <a:r>
              <a:rPr lang="en-US" altLang="en-US" sz="3600" b="1" dirty="0">
                <a:solidFill>
                  <a:srgbClr val="FF0000"/>
                </a:solidFill>
              </a:rPr>
              <a:t> | w </a:t>
            </a:r>
            <a:r>
              <a:rPr lang="en-US" altLang="en-US" sz="3600" b="1" dirty="0">
                <a:solidFill>
                  <a:srgbClr val="FF0000"/>
                </a:solidFill>
                <a:sym typeface="Symbol" panose="05050102010706020507" pitchFamily="18" charset="2"/>
              </a:rPr>
              <a:t> {0,1}* }</a:t>
            </a:r>
            <a:endParaRPr lang="en-US" dirty="0">
              <a:solidFill>
                <a:srgbClr val="FF0000"/>
              </a:solidFill>
            </a:endParaRPr>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solidFill>
                  <a:schemeClr val="bg2">
                    <a:lumMod val="50000"/>
                  </a:schemeClr>
                </a:solidFill>
              </a:rPr>
              <a:t>The language here contains strings which has the following properties,</a:t>
            </a:r>
          </a:p>
          <a:p>
            <a:pPr lvl="1">
              <a:buClr>
                <a:schemeClr val="bg2">
                  <a:lumMod val="50000"/>
                </a:schemeClr>
              </a:buClr>
              <a:buFont typeface="Wingdings" panose="05000000000000000000" pitchFamily="2" charset="2"/>
              <a:buChar char="Ø"/>
            </a:pPr>
            <a:r>
              <a:rPr lang="en-US" b="1" i="1" dirty="0">
                <a:solidFill>
                  <a:schemeClr val="bg2">
                    <a:lumMod val="50000"/>
                  </a:schemeClr>
                </a:solidFill>
              </a:rPr>
              <a:t>w</a:t>
            </a:r>
            <a:r>
              <a:rPr lang="en-US" dirty="0">
                <a:solidFill>
                  <a:schemeClr val="bg2">
                    <a:lumMod val="50000"/>
                  </a:schemeClr>
                </a:solidFill>
              </a:rPr>
              <a:t> is a binary string that contains only 0’s and/or 1’s.</a:t>
            </a:r>
          </a:p>
          <a:p>
            <a:pPr lvl="1">
              <a:buClr>
                <a:schemeClr val="bg2">
                  <a:lumMod val="50000"/>
                </a:schemeClr>
              </a:buClr>
              <a:buFont typeface="Wingdings" panose="05000000000000000000" pitchFamily="2" charset="2"/>
              <a:buChar char="Ø"/>
            </a:pPr>
            <a:r>
              <a:rPr lang="en-US" dirty="0">
                <a:solidFill>
                  <a:schemeClr val="bg2">
                    <a:lumMod val="50000"/>
                  </a:schemeClr>
                </a:solidFill>
              </a:rPr>
              <a:t>Each string has a ‘</a:t>
            </a:r>
            <a:r>
              <a:rPr lang="en-US" b="1" i="1" dirty="0">
                <a:solidFill>
                  <a:schemeClr val="bg2">
                    <a:lumMod val="50000"/>
                  </a:schemeClr>
                </a:solidFill>
              </a:rPr>
              <a:t>#</a:t>
            </a:r>
            <a:r>
              <a:rPr lang="en-US" dirty="0">
                <a:solidFill>
                  <a:schemeClr val="bg2">
                    <a:lumMod val="50000"/>
                  </a:schemeClr>
                </a:solidFill>
              </a:rPr>
              <a:t>’ symbol in the middle</a:t>
            </a:r>
          </a:p>
          <a:p>
            <a:pPr lvl="1">
              <a:buClr>
                <a:schemeClr val="bg2">
                  <a:lumMod val="50000"/>
                </a:schemeClr>
              </a:buClr>
              <a:buFont typeface="Wingdings" panose="05000000000000000000" pitchFamily="2" charset="2"/>
              <a:buChar char="Ø"/>
            </a:pPr>
            <a:r>
              <a:rPr lang="en-US" dirty="0">
                <a:solidFill>
                  <a:schemeClr val="bg2">
                    <a:lumMod val="50000"/>
                  </a:schemeClr>
                </a:solidFill>
              </a:rPr>
              <a:t>Both left and right side of the ‘</a:t>
            </a:r>
            <a:r>
              <a:rPr lang="en-US" b="1" i="1" dirty="0">
                <a:solidFill>
                  <a:schemeClr val="bg2">
                    <a:lumMod val="50000"/>
                  </a:schemeClr>
                </a:solidFill>
              </a:rPr>
              <a:t>#</a:t>
            </a:r>
            <a:r>
              <a:rPr lang="en-US" dirty="0">
                <a:solidFill>
                  <a:schemeClr val="bg2">
                    <a:lumMod val="50000"/>
                  </a:schemeClr>
                </a:solidFill>
              </a:rPr>
              <a:t>’ contains same string.</a:t>
            </a:r>
          </a:p>
          <a:p>
            <a:pPr lvl="1">
              <a:buClr>
                <a:schemeClr val="bg2">
                  <a:lumMod val="50000"/>
                </a:schemeClr>
              </a:buClr>
              <a:buFont typeface="Wingdings" panose="05000000000000000000" pitchFamily="2" charset="2"/>
              <a:buChar char="Ø"/>
            </a:pPr>
            <a:r>
              <a:rPr lang="en-US" dirty="0">
                <a:solidFill>
                  <a:schemeClr val="bg2">
                    <a:lumMod val="50000"/>
                  </a:schemeClr>
                </a:solidFill>
              </a:rPr>
              <a:t>Example: </a:t>
            </a:r>
            <a:r>
              <a:rPr lang="en-US" b="1" dirty="0">
                <a:solidFill>
                  <a:schemeClr val="bg2">
                    <a:lumMod val="50000"/>
                  </a:schemeClr>
                </a:solidFill>
              </a:rPr>
              <a:t>101</a:t>
            </a:r>
            <a:r>
              <a:rPr lang="en-US" b="1" i="1" dirty="0">
                <a:solidFill>
                  <a:schemeClr val="bg2">
                    <a:lumMod val="50000"/>
                  </a:schemeClr>
                </a:solidFill>
              </a:rPr>
              <a:t>#</a:t>
            </a:r>
            <a:r>
              <a:rPr lang="en-US" b="1" dirty="0">
                <a:solidFill>
                  <a:schemeClr val="bg2">
                    <a:lumMod val="50000"/>
                  </a:schemeClr>
                </a:solidFill>
              </a:rPr>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solidFill>
                  <a:schemeClr val="bg2">
                    <a:lumMod val="50000"/>
                  </a:schemeClr>
                </a:solidFill>
              </a:rPr>
              <a:t>Scan</a:t>
            </a:r>
            <a:r>
              <a:rPr lang="en-US" dirty="0">
                <a:solidFill>
                  <a:schemeClr val="bg2">
                    <a:lumMod val="50000"/>
                  </a:schemeClr>
                </a:solidFill>
              </a:rPr>
              <a:t>, </a:t>
            </a:r>
            <a:r>
              <a:rPr lang="en-US" b="1" i="1" dirty="0">
                <a:solidFill>
                  <a:schemeClr val="bg2">
                    <a:lumMod val="50000"/>
                  </a:schemeClr>
                </a:solidFill>
              </a:rPr>
              <a:t>Store</a:t>
            </a:r>
            <a:r>
              <a:rPr lang="en-US" dirty="0">
                <a:solidFill>
                  <a:schemeClr val="bg2">
                    <a:lumMod val="50000"/>
                  </a:schemeClr>
                </a:solidFill>
              </a:rPr>
              <a:t> and </a:t>
            </a:r>
            <a:r>
              <a:rPr lang="en-US" b="1" i="1" dirty="0">
                <a:solidFill>
                  <a:schemeClr val="bg2">
                    <a:lumMod val="50000"/>
                  </a:schemeClr>
                </a:solidFill>
              </a:rPr>
              <a:t>Mark</a:t>
            </a:r>
            <a:r>
              <a:rPr lang="en-US" dirty="0">
                <a:solidFill>
                  <a:schemeClr val="bg2">
                    <a:lumMod val="50000"/>
                  </a:schemeClr>
                </a:solidFill>
              </a:rPr>
              <a:t> (‘</a:t>
            </a:r>
            <a:r>
              <a:rPr lang="en-US" b="1" dirty="0">
                <a:solidFill>
                  <a:schemeClr val="bg2">
                    <a:lumMod val="50000"/>
                  </a:schemeClr>
                </a:solidFill>
              </a:rPr>
              <a:t>X</a:t>
            </a:r>
            <a:r>
              <a:rPr lang="en-US" dirty="0">
                <a:solidFill>
                  <a:schemeClr val="bg2">
                    <a:lumMod val="50000"/>
                  </a:schemeClr>
                </a:solidFill>
              </a:rPr>
              <a:t>’) the 1</a:t>
            </a:r>
            <a:r>
              <a:rPr lang="en-US" baseline="30000" dirty="0">
                <a:solidFill>
                  <a:schemeClr val="bg2">
                    <a:lumMod val="50000"/>
                  </a:schemeClr>
                </a:solidFill>
              </a:rPr>
              <a:t>st</a:t>
            </a:r>
            <a:r>
              <a:rPr lang="en-US" dirty="0">
                <a:solidFill>
                  <a:schemeClr val="bg2">
                    <a:lumMod val="50000"/>
                  </a:schemeClr>
                </a:solidFill>
              </a:rPr>
              <a:t> (0 or 1) symbol right to the </a:t>
            </a:r>
            <a:r>
              <a:rPr lang="en-US" b="1" i="1" dirty="0">
                <a:solidFill>
                  <a:schemeClr val="bg2">
                    <a:lumMod val="50000"/>
                  </a:schemeClr>
                </a:solidFill>
              </a:rPr>
              <a:t>left marker</a:t>
            </a:r>
            <a:r>
              <a:rPr lang="en-US" dirty="0">
                <a:solidFill>
                  <a:schemeClr val="bg2">
                    <a:lumMod val="50000"/>
                  </a:schemeClr>
                </a:solidFill>
              </a:rPr>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solidFill>
                  <a:schemeClr val="bg2">
                    <a:lumMod val="50000"/>
                  </a:schemeClr>
                </a:solidFill>
              </a:rPr>
              <a:t>Scan </a:t>
            </a:r>
            <a:r>
              <a:rPr lang="en-US" dirty="0">
                <a:solidFill>
                  <a:schemeClr val="bg2">
                    <a:lumMod val="50000"/>
                  </a:schemeClr>
                </a:solidFill>
              </a:rPr>
              <a:t>and </a:t>
            </a:r>
            <a:r>
              <a:rPr lang="en-US" b="1" i="1" dirty="0">
                <a:solidFill>
                  <a:schemeClr val="bg2">
                    <a:lumMod val="50000"/>
                  </a:schemeClr>
                </a:solidFill>
              </a:rPr>
              <a:t>Mark</a:t>
            </a:r>
            <a:r>
              <a:rPr lang="en-US" dirty="0">
                <a:solidFill>
                  <a:schemeClr val="bg2">
                    <a:lumMod val="50000"/>
                  </a:schemeClr>
                </a:solidFill>
              </a:rPr>
              <a:t> (‘</a:t>
            </a:r>
            <a:r>
              <a:rPr lang="en-US" b="1" dirty="0">
                <a:solidFill>
                  <a:schemeClr val="bg2">
                    <a:lumMod val="50000"/>
                  </a:schemeClr>
                </a:solidFill>
              </a:rPr>
              <a:t>X</a:t>
            </a:r>
            <a:r>
              <a:rPr lang="en-US" dirty="0">
                <a:solidFill>
                  <a:schemeClr val="bg2">
                    <a:lumMod val="50000"/>
                  </a:schemeClr>
                </a:solidFill>
              </a:rPr>
              <a:t>’) the 1</a:t>
            </a:r>
            <a:r>
              <a:rPr lang="en-US" baseline="30000" dirty="0">
                <a:solidFill>
                  <a:schemeClr val="bg2">
                    <a:lumMod val="50000"/>
                  </a:schemeClr>
                </a:solidFill>
              </a:rPr>
              <a:t>st</a:t>
            </a:r>
            <a:r>
              <a:rPr lang="en-US" dirty="0">
                <a:solidFill>
                  <a:schemeClr val="bg2">
                    <a:lumMod val="50000"/>
                  </a:schemeClr>
                </a:solidFill>
              </a:rPr>
              <a:t> (0 or 1) symbol right to the ‘#’ of the string only of it </a:t>
            </a:r>
            <a:r>
              <a:rPr lang="en-US" b="1" i="1" dirty="0">
                <a:solidFill>
                  <a:schemeClr val="bg2">
                    <a:lumMod val="50000"/>
                  </a:schemeClr>
                </a:solidFill>
              </a:rPr>
              <a:t>matches</a:t>
            </a:r>
            <a:r>
              <a:rPr lang="en-US" dirty="0">
                <a:solidFill>
                  <a:schemeClr val="bg2">
                    <a:lumMod val="50000"/>
                  </a:schemeClr>
                </a:solidFill>
              </a:rPr>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34462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5"/>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8"/>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9"/>
                                        </p:tgtEl>
                                        <p:attrNameLst>
                                          <p:attrName>style.visibility</p:attrName>
                                        </p:attrNameLst>
                                      </p:cBhvr>
                                      <p:to>
                                        <p:strVal val="hidden"/>
                                      </p:to>
                                    </p:set>
                                  </p:childTnLst>
                                </p:cTn>
                              </p:par>
                              <p:par>
                                <p:cTn id="76" presetID="1" presetClass="entr" presetSubtype="0" fill="hold" nodeType="withEffect">
                                  <p:stCondLst>
                                    <p:cond delay="0"/>
                                  </p:stCondLst>
                                  <p:childTnLst>
                                    <p:set>
                                      <p:cBhvr>
                                        <p:cTn id="77" dur="1" fill="hold">
                                          <p:stCondLst>
                                            <p:cond delay="0"/>
                                          </p:stCondLst>
                                        </p:cTn>
                                        <p:tgtEl>
                                          <p:spTgt spid="1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0"/>
                                        </p:tgtEl>
                                        <p:attrNameLst>
                                          <p:attrName>style.visibility</p:attrName>
                                        </p:attrNameLst>
                                      </p:cBhvr>
                                      <p:to>
                                        <p:strVal val="hidden"/>
                                      </p:to>
                                    </p:set>
                                  </p:childTnLst>
                                </p:cTn>
                              </p:par>
                              <p:par>
                                <p:cTn id="82" presetID="1" presetClass="entr" presetSubtype="0" fill="hold" nodeType="withEffect">
                                  <p:stCondLst>
                                    <p:cond delay="0"/>
                                  </p:stCondLst>
                                  <p:childTnLst>
                                    <p:set>
                                      <p:cBhvr>
                                        <p:cTn id="83" dur="1" fill="hold">
                                          <p:stCondLst>
                                            <p:cond delay="0"/>
                                          </p:stCondLst>
                                        </p:cTn>
                                        <p:tgtEl>
                                          <p:spTgt spid="1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1"/>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solidFill>
                  <a:srgbClr val="FF0000"/>
                </a:solidFill>
              </a:rPr>
              <a:t>Testing membership in B = { </a:t>
            </a:r>
            <a:r>
              <a:rPr lang="en-US" altLang="en-US" sz="3200" b="1" dirty="0" err="1">
                <a:solidFill>
                  <a:srgbClr val="FF0000"/>
                </a:solidFill>
              </a:rPr>
              <a:t>w#w</a:t>
            </a:r>
            <a:r>
              <a:rPr lang="en-US" altLang="en-US" sz="3200" b="1" dirty="0">
                <a:solidFill>
                  <a:srgbClr val="FF0000"/>
                </a:solidFill>
              </a:rPr>
              <a:t> | w </a:t>
            </a:r>
            <a:r>
              <a:rPr lang="en-US" altLang="en-US" sz="3200" b="1" dirty="0">
                <a:solidFill>
                  <a:srgbClr val="FF0000"/>
                </a:solidFill>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solidFill>
                  <a:schemeClr val="bg2">
                    <a:lumMod val="50000"/>
                  </a:schemeClr>
                </a:solidFill>
              </a:rPr>
              <a:t>Putting marker on both end of input</a:t>
            </a:r>
          </a:p>
          <a:p>
            <a:r>
              <a:rPr lang="en-US" sz="1800" dirty="0"/>
              <a:t>Input example: </a:t>
            </a:r>
            <a:r>
              <a:rPr lang="en-US" sz="1800" b="1" dirty="0"/>
              <a:t>011#011</a:t>
            </a:r>
          </a:p>
          <a:p>
            <a:r>
              <a:rPr lang="en-US" sz="1800" dirty="0">
                <a:solidFill>
                  <a:schemeClr val="bg2">
                    <a:lumMod val="50000"/>
                  </a:schemeClr>
                </a:solidFill>
              </a:rPr>
              <a:t>Implementation level description: </a:t>
            </a:r>
            <a:r>
              <a:rPr lang="en-US" sz="1800" b="1" dirty="0">
                <a:solidFill>
                  <a:schemeClr val="bg2">
                    <a:lumMod val="50000"/>
                  </a:schemeClr>
                </a:solidFill>
              </a:rPr>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solidFill>
                  <a:schemeClr val="bg2">
                    <a:lumMod val="50000"/>
                  </a:schemeClr>
                </a:solidFill>
                <a:latin typeface="Cambria Math" panose="02040503050406030204" pitchFamily="18" charset="0"/>
                <a:ea typeface="Cambria Math" panose="02040503050406030204" pitchFamily="18" charset="0"/>
              </a:rPr>
              <a:t>READ  (store) 1</a:t>
            </a:r>
            <a:r>
              <a:rPr lang="en-US" sz="1800" baseline="30000" dirty="0">
                <a:solidFill>
                  <a:schemeClr val="bg2">
                    <a:lumMod val="50000"/>
                  </a:schemeClr>
                </a:solidFill>
                <a:latin typeface="Cambria Math" panose="02040503050406030204" pitchFamily="18" charset="0"/>
                <a:ea typeface="Cambria Math" panose="02040503050406030204" pitchFamily="18" charset="0"/>
              </a:rPr>
              <a:t>st</a:t>
            </a:r>
            <a:r>
              <a:rPr lang="en-US" sz="1800" dirty="0">
                <a:solidFill>
                  <a:schemeClr val="bg2">
                    <a:lumMod val="50000"/>
                  </a:schemeClr>
                </a:solidFill>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solidFill>
                  <a:schemeClr val="bg2">
                    <a:lumMod val="50000"/>
                  </a:schemeClr>
                </a:solidFill>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solidFill>
                  <a:schemeClr val="bg2">
                    <a:lumMod val="50000"/>
                  </a:schemeClr>
                </a:solidFill>
                <a:latin typeface="Cambria Math" panose="02040503050406030204" pitchFamily="18" charset="0"/>
                <a:ea typeface="Cambria Math" panose="02040503050406030204" pitchFamily="18" charset="0"/>
              </a:rPr>
              <a:t>st</a:t>
            </a:r>
            <a:r>
              <a:rPr lang="en-US" sz="1800" dirty="0">
                <a:solidFill>
                  <a:schemeClr val="bg2">
                    <a:lumMod val="50000"/>
                  </a:schemeClr>
                </a:solidFill>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chemeClr val="bg2">
                    <a:lumMod val="50000"/>
                  </a:schemeClr>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chemeClr val="bg2">
                    <a:lumMod val="50000"/>
                  </a:schemeClr>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buFont typeface="Wingdings" panose="05000000000000000000" pitchFamily="2" charset="2"/>
              <a:buChar char="Ø"/>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buClrTx/>
              <a:buFont typeface="Wingdings" panose="05000000000000000000" pitchFamily="2" charset="2"/>
              <a:buChar char="Ø"/>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222106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solidFill>
                  <a:srgbClr val="FF0000"/>
                </a:solidFill>
              </a:rPr>
              <a:t>Testing membership in B = { </a:t>
            </a:r>
            <a:r>
              <a:rPr lang="en-US" altLang="en-US" sz="3200" b="1" dirty="0" err="1">
                <a:solidFill>
                  <a:srgbClr val="FF0000"/>
                </a:solidFill>
              </a:rPr>
              <a:t>w#w</a:t>
            </a:r>
            <a:r>
              <a:rPr lang="en-US" altLang="en-US" sz="3200" b="1" dirty="0">
                <a:solidFill>
                  <a:srgbClr val="FF0000"/>
                </a:solidFill>
              </a:rPr>
              <a:t> | w </a:t>
            </a:r>
            <a:r>
              <a:rPr lang="en-US" altLang="en-US" sz="3200" b="1" dirty="0">
                <a:solidFill>
                  <a:srgbClr val="FF0000"/>
                </a:solidFill>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pPr>
              <a:buClrTx/>
            </a:pPr>
            <a:r>
              <a:rPr lang="en-US" sz="2000" dirty="0"/>
              <a:t>Example: </a:t>
            </a:r>
            <a:r>
              <a:rPr lang="en-US" sz="2000" b="1" dirty="0"/>
              <a:t>011#011</a:t>
            </a:r>
          </a:p>
          <a:p>
            <a:pPr>
              <a:buClrTx/>
            </a:pPr>
            <a:r>
              <a:rPr lang="en-US" sz="2000" b="1" dirty="0">
                <a:solidFill>
                  <a:schemeClr val="bg2">
                    <a:lumMod val="50000"/>
                  </a:schemeClr>
                </a:solidFill>
              </a:rPr>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buClrTx/>
            </a:pPr>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pPr>
              <a:buClrTx/>
            </a:pPr>
            <a:r>
              <a:rPr lang="en-US" sz="2600" dirty="0">
                <a:solidFill>
                  <a:srgbClr val="002060"/>
                </a:solidFill>
              </a:rPr>
              <a:t>The head initially points at the first input alphabet</a:t>
            </a:r>
          </a:p>
          <a:p>
            <a:pPr marL="0" indent="0">
              <a:buClrTx/>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4104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solidFill>
                  <a:srgbClr val="FF0000"/>
                </a:solidFill>
              </a:rPr>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lnSpcReduction="10000"/>
          </a:bodyPr>
          <a:lstStyle/>
          <a:p>
            <a:pPr eaLnBrk="1" hangingPunct="1">
              <a:spcAft>
                <a:spcPts val="600"/>
              </a:spcAft>
              <a:buClrTx/>
            </a:pPr>
            <a:r>
              <a:rPr lang="en-US" altLang="en-US" sz="2600" dirty="0"/>
              <a:t>A Turing machine </a:t>
            </a:r>
            <a:r>
              <a:rPr lang="en-US" altLang="en-US" sz="2600" b="1" dirty="0">
                <a:latin typeface="Times New Roman" panose="02020603050405020304" pitchFamily="18" charset="0"/>
                <a:cs typeface="Times New Roman" panose="02020603050405020304" pitchFamily="18" charset="0"/>
              </a:rPr>
              <a:t>M</a:t>
            </a:r>
            <a:r>
              <a:rPr lang="en-US" altLang="en-US" sz="2600" dirty="0"/>
              <a:t> is defined by a </a:t>
            </a:r>
            <a:r>
              <a:rPr lang="en-US" altLang="en-US" sz="2600" b="1" dirty="0">
                <a:latin typeface="Times New Roman" panose="02020603050405020304" pitchFamily="18" charset="0"/>
                <a:cs typeface="Times New Roman" panose="02020603050405020304" pitchFamily="18" charset="0"/>
              </a:rPr>
              <a:t>7</a:t>
            </a:r>
            <a:r>
              <a:rPr lang="en-US" altLang="en-US" sz="2600" dirty="0"/>
              <a:t>-tuple </a:t>
            </a:r>
            <a:br>
              <a:rPr lang="en-US" altLang="en-US" sz="2600" dirty="0"/>
            </a:br>
            <a:r>
              <a:rPr lang="en-US" altLang="en-US" sz="2600" b="1" dirty="0">
                <a:latin typeface="Times New Roman" panose="02020603050405020304" pitchFamily="18" charset="0"/>
                <a:cs typeface="Times New Roman" panose="02020603050405020304" pitchFamily="18" charset="0"/>
              </a:rPr>
              <a:t>(Q,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6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600" b="1" dirty="0">
                <a:latin typeface="Times New Roman" panose="02020603050405020304" pitchFamily="18" charset="0"/>
                <a:cs typeface="Times New Roman" panose="02020603050405020304" pitchFamily="18" charset="0"/>
              </a:rPr>
              <a:t>)</a:t>
            </a:r>
            <a:endParaRPr lang="en-US" altLang="en-US" sz="2600" dirty="0"/>
          </a:p>
          <a:p>
            <a:pPr eaLnBrk="1" hangingPunct="1">
              <a:spcAft>
                <a:spcPts val="600"/>
              </a:spcAft>
              <a:buClrTx/>
            </a:pPr>
            <a:r>
              <a:rPr lang="en-US" altLang="en-US" sz="2600" dirty="0">
                <a:solidFill>
                  <a:schemeClr val="bg2">
                    <a:lumMod val="50000"/>
                  </a:schemeClr>
                </a:solidFill>
              </a:rPr>
              <a:t>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rPr>
              <a:t>Q</a:t>
            </a:r>
            <a:r>
              <a:rPr lang="en-US" altLang="en-US" sz="2600" dirty="0">
                <a:solidFill>
                  <a:schemeClr val="bg2">
                    <a:lumMod val="50000"/>
                  </a:schemeClr>
                </a:solidFill>
              </a:rPr>
              <a:t> finite set of states</a:t>
            </a:r>
          </a:p>
          <a:p>
            <a:pPr eaLnBrk="1" hangingPunct="1">
              <a:spcAft>
                <a:spcPts val="600"/>
              </a:spcAft>
              <a:buClrTx/>
            </a:pPr>
            <a:r>
              <a:rPr lang="en-US" altLang="en-US" sz="2600" dirty="0"/>
              <a:t>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sym typeface="Symbol" panose="05050102010706020507" pitchFamily="18" charset="2"/>
              </a:rPr>
              <a:t> finite input alphabet (without </a:t>
            </a:r>
            <a:r>
              <a:rPr lang="en-US" altLang="en-US" sz="2600" b="1" i="1" dirty="0">
                <a:sym typeface="Symbol" panose="05050102010706020507" pitchFamily="18" charset="2"/>
              </a:rPr>
              <a:t>blank symbol</a:t>
            </a:r>
            <a:r>
              <a:rPr lang="en-US" altLang="en-US" sz="2600" b="1" dirty="0">
                <a:sym typeface="Symbol" panose="05050102010706020507" pitchFamily="18" charset="2"/>
              </a:rPr>
              <a:t> </a:t>
            </a:r>
            <a:r>
              <a:rPr lang="en-US" altLang="en-US" sz="2600" dirty="0">
                <a:sym typeface="Symbol" panose="05050102010706020507" pitchFamily="18" charset="2"/>
              </a:rPr>
              <a:t>“</a:t>
            </a:r>
            <a:r>
              <a:rPr lang="en-US" altLang="en-US" sz="26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600" dirty="0">
                <a:sym typeface="Symbol" panose="05050102010706020507" pitchFamily="18" charset="2"/>
              </a:rPr>
              <a:t>”)</a:t>
            </a:r>
          </a:p>
          <a:p>
            <a:pPr eaLnBrk="1" hangingPunct="1">
              <a:spcAft>
                <a:spcPts val="600"/>
              </a:spcAft>
              <a:buClrTx/>
            </a:pPr>
            <a:r>
              <a:rPr lang="en-US" altLang="en-US" sz="2600" dirty="0">
                <a:solidFill>
                  <a:schemeClr val="bg2">
                    <a:lumMod val="50000"/>
                  </a:schemeClr>
                </a:solidFill>
                <a:sym typeface="Symbol" panose="05050102010706020507" pitchFamily="18" charset="2"/>
              </a:rPr>
              <a:t>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solidFill>
                  <a:schemeClr val="bg2">
                    <a:lumMod val="50000"/>
                  </a:schemeClr>
                </a:solidFill>
                <a:sym typeface="Symbol" panose="05050102010706020507" pitchFamily="18" charset="2"/>
              </a:rPr>
              <a:t> finite tape alphabet with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    </a:t>
            </a:r>
          </a:p>
          <a:p>
            <a:pPr>
              <a:spcAft>
                <a:spcPts val="600"/>
              </a:spcAft>
              <a:buClrTx/>
            </a:pPr>
            <a:r>
              <a:rPr lang="en-US" altLang="en-US" sz="2600" dirty="0">
                <a:sym typeface="Symbol" panose="05050102010706020507" pitchFamily="18" charset="2"/>
              </a:rPr>
              <a:t>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sym typeface="Symbol" panose="05050102010706020507" pitchFamily="18" charset="2"/>
              </a:rPr>
              <a:t> the transition function</a:t>
            </a:r>
            <a:br>
              <a:rPr lang="en-US" altLang="en-US" sz="2600" dirty="0">
                <a:sym typeface="Symbol" panose="05050102010706020507" pitchFamily="18" charset="2"/>
              </a:rPr>
            </a:br>
            <a:r>
              <a:rPr lang="en-US" altLang="en-US" sz="2600" dirty="0">
                <a:sym typeface="Symbol" panose="05050102010706020507" pitchFamily="18" charset="2"/>
              </a:rPr>
              <a:t>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600" b="1" dirty="0">
              <a:latin typeface="Times New Roman" panose="02020603050405020304" pitchFamily="18" charset="0"/>
              <a:cs typeface="Times New Roman" panose="02020603050405020304" pitchFamily="18" charset="0"/>
            </a:endParaRPr>
          </a:p>
          <a:p>
            <a:pPr eaLnBrk="1" hangingPunct="1">
              <a:spcAft>
                <a:spcPts val="600"/>
              </a:spcAft>
              <a:buClrTx/>
            </a:pPr>
            <a:r>
              <a:rPr lang="en-US" altLang="en-US" sz="2600" dirty="0">
                <a:solidFill>
                  <a:schemeClr val="bg2">
                    <a:lumMod val="50000"/>
                  </a:schemeClr>
                </a:solidFill>
                <a:sym typeface="Symbol" panose="05050102010706020507" pitchFamily="18" charset="2"/>
              </a:rPr>
              <a:t>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0</a:t>
            </a:r>
            <a:r>
              <a:rPr lang="en-US" altLang="en-US" sz="2600" dirty="0">
                <a:solidFill>
                  <a:schemeClr val="bg2">
                    <a:lumMod val="50000"/>
                  </a:schemeClr>
                </a:solidFill>
                <a:sym typeface="Symbol" panose="05050102010706020507" pitchFamily="18" charset="2"/>
              </a:rPr>
              <a:t> start state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spcAft>
                <a:spcPts val="600"/>
              </a:spcAft>
              <a:buClrTx/>
            </a:pPr>
            <a:r>
              <a:rPr lang="en-US" altLang="en-US" sz="2600" dirty="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dirty="0">
                <a:sym typeface="Symbol" panose="05050102010706020507" pitchFamily="18" charset="2"/>
              </a:rPr>
              <a:t> accept state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spcAft>
                <a:spcPts val="600"/>
              </a:spcAft>
              <a:buClrTx/>
            </a:pPr>
            <a:r>
              <a:rPr lang="en-US" altLang="en-US" sz="2600" dirty="0">
                <a:solidFill>
                  <a:schemeClr val="bg2">
                    <a:lumMod val="50000"/>
                  </a:schemeClr>
                </a:solidFill>
                <a:sym typeface="Symbol" panose="05050102010706020507" pitchFamily="18" charset="2"/>
              </a:rPr>
              <a:t> </a:t>
            </a:r>
            <a:r>
              <a:rPr lang="en-US" altLang="en-US" sz="26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600" dirty="0">
                <a:solidFill>
                  <a:schemeClr val="bg2">
                    <a:lumMod val="50000"/>
                  </a:schemeClr>
                </a:solidFill>
                <a:sym typeface="Symbol" panose="05050102010706020507" pitchFamily="18" charset="2"/>
              </a:rPr>
              <a:t> reject state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lvl="1">
              <a:spcAft>
                <a:spcPts val="600"/>
              </a:spcAft>
              <a:buClrTx/>
              <a:buFont typeface="Wingdings" panose="05000000000000000000" pitchFamily="2" charset="2"/>
              <a:buChar char="Ø"/>
            </a:pP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6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24189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pPr>
              <a:spcAft>
                <a:spcPts val="1800"/>
              </a:spcAft>
              <a:buClrTx/>
            </a:pPr>
            <a:r>
              <a:rPr lang="en-US" dirty="0">
                <a:hlinkClick r:id="rId2" action="ppaction://hlinkfile"/>
              </a:rPr>
              <a:t>Sipser-Introduction to the Theory of Computation 3E, Computability</a:t>
            </a:r>
            <a:r>
              <a:rPr lang="en-US" dirty="0"/>
              <a:t>.</a:t>
            </a:r>
          </a:p>
          <a:p>
            <a:pPr>
              <a:spcAft>
                <a:spcPts val="1800"/>
              </a:spcAft>
              <a:buClrTx/>
            </a:pPr>
            <a:r>
              <a:rPr lang="en-US" dirty="0">
                <a:hlinkClick r:id="rId3" action="ppaction://hlinkfile"/>
              </a:rPr>
              <a:t>Lewis, Papadimitriou-Elements of Theory of Computation, 2ed, Turing Machine</a:t>
            </a:r>
            <a:r>
              <a:rPr lang="en-US" dirty="0"/>
              <a:t>.</a:t>
            </a:r>
          </a:p>
          <a:p>
            <a:pPr>
              <a:spcAft>
                <a:spcPts val="1800"/>
              </a:spcAft>
              <a:buClrTx/>
            </a:pPr>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214136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pPr>
              <a:buClrTx/>
            </a:pPr>
            <a:r>
              <a:rPr lang="en-US" dirty="0">
                <a:solidFill>
                  <a:schemeClr val="tx1">
                    <a:lumMod val="95000"/>
                    <a:lumOff val="5000"/>
                  </a:schemeClr>
                </a:solidFill>
              </a:rPr>
              <a:t>Following FA, PDA, Regular &amp; Context-free language towards Computability &amp; Turing Machine (TM).</a:t>
            </a:r>
          </a:p>
          <a:p>
            <a:pPr>
              <a:buClrTx/>
            </a:pPr>
            <a:r>
              <a:rPr lang="en-US" dirty="0">
                <a:solidFill>
                  <a:srgbClr val="0070C0"/>
                </a:solidFill>
              </a:rPr>
              <a:t>Computability Theory, History.</a:t>
            </a:r>
          </a:p>
          <a:p>
            <a:pPr>
              <a:buClrTx/>
            </a:pPr>
            <a:r>
              <a:rPr lang="en-US" dirty="0">
                <a:solidFill>
                  <a:schemeClr val="tx1">
                    <a:lumMod val="95000"/>
                    <a:lumOff val="5000"/>
                  </a:schemeClr>
                </a:solidFill>
              </a:rPr>
              <a:t>Turing Machine</a:t>
            </a:r>
          </a:p>
          <a:p>
            <a:pPr lvl="1">
              <a:buClrTx/>
            </a:pPr>
            <a:r>
              <a:rPr lang="en-US" dirty="0">
                <a:solidFill>
                  <a:srgbClr val="0070C0"/>
                </a:solidFill>
              </a:rPr>
              <a:t>Informal Description</a:t>
            </a:r>
          </a:p>
          <a:p>
            <a:pPr lvl="1">
              <a:buClrTx/>
            </a:pPr>
            <a:r>
              <a:rPr lang="en-US" dirty="0">
                <a:solidFill>
                  <a:schemeClr val="tx1">
                    <a:lumMod val="95000"/>
                    <a:lumOff val="5000"/>
                  </a:schemeClr>
                </a:solidFill>
              </a:rPr>
              <a:t>Input/output convention</a:t>
            </a:r>
          </a:p>
          <a:p>
            <a:pPr lvl="1">
              <a:buClrTx/>
            </a:pPr>
            <a:r>
              <a:rPr lang="en-US" dirty="0">
                <a:solidFill>
                  <a:srgbClr val="0070C0"/>
                </a:solidFill>
              </a:rPr>
              <a:t>Abstraction</a:t>
            </a:r>
          </a:p>
          <a:p>
            <a:pPr lvl="1">
              <a:buClrTx/>
            </a:pPr>
            <a:r>
              <a:rPr lang="en-US" dirty="0">
                <a:solidFill>
                  <a:schemeClr val="tx1">
                    <a:lumMod val="95000"/>
                    <a:lumOff val="5000"/>
                  </a:schemeClr>
                </a:solidFill>
              </a:rPr>
              <a:t>Implementation level description</a:t>
            </a:r>
          </a:p>
          <a:p>
            <a:pPr lvl="1">
              <a:buClrTx/>
            </a:pPr>
            <a:r>
              <a:rPr lang="en-US" dirty="0">
                <a:solidFill>
                  <a:srgbClr val="0070C0"/>
                </a:solidFill>
              </a:rPr>
              <a:t>Low level description</a:t>
            </a:r>
          </a:p>
          <a:p>
            <a:pPr lvl="2">
              <a:buClrTx/>
            </a:pPr>
            <a:r>
              <a:rPr lang="en-US" dirty="0">
                <a:solidFill>
                  <a:schemeClr val="tx1"/>
                </a:solidFill>
              </a:rPr>
              <a:t>Formal Definition</a:t>
            </a:r>
          </a:p>
          <a:p>
            <a:pPr lvl="2">
              <a:buClrTx/>
            </a:pPr>
            <a:r>
              <a:rPr lang="en-US" dirty="0">
                <a:solidFill>
                  <a:srgbClr val="0070C0"/>
                </a:solidFill>
              </a:rPr>
              <a:t>State Diagram</a:t>
            </a:r>
          </a:p>
          <a:p>
            <a:pPr>
              <a:buClrTx/>
            </a:pPr>
            <a:endParaRPr lang="en-US" sz="2400" dirty="0">
              <a:solidFill>
                <a:schemeClr val="tx1">
                  <a:lumMod val="95000"/>
                  <a:lumOff val="5000"/>
                </a:schemeClr>
              </a:solidFill>
            </a:endParaRPr>
          </a:p>
          <a:p>
            <a:pPr>
              <a:buClrTx/>
            </a:pPr>
            <a:endParaRPr lang="en-US" sz="2400" dirty="0">
              <a:solidFill>
                <a:schemeClr val="tx1">
                  <a:lumMod val="95000"/>
                  <a:lumOff val="5000"/>
                </a:schemeClr>
              </a:solidFill>
            </a:endParaRPr>
          </a:p>
          <a:p>
            <a:pPr>
              <a:buClrTx/>
            </a:pPr>
            <a:endParaRPr lang="en-US" dirty="0"/>
          </a:p>
          <a:p>
            <a:pPr>
              <a:buClrTx/>
            </a:pPr>
            <a:endParaRPr lang="en-US" dirty="0"/>
          </a:p>
        </p:txBody>
      </p:sp>
    </p:spTree>
    <p:extLst>
      <p:ext uri="{BB962C8B-B14F-4D97-AF65-F5344CB8AC3E}">
        <p14:creationId xmlns:p14="http://schemas.microsoft.com/office/powerpoint/2010/main" val="374901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buClrTx/>
              <a:defRPr/>
            </a:pPr>
            <a:r>
              <a:rPr lang="en-US" sz="2800" dirty="0"/>
              <a:t>Difference among FA, PDA, and TM</a:t>
            </a:r>
          </a:p>
          <a:p>
            <a:pPr>
              <a:spcAft>
                <a:spcPts val="1800"/>
              </a:spcAft>
              <a:buClrTx/>
              <a:defRPr/>
            </a:pPr>
            <a:r>
              <a:rPr lang="en-US" sz="2800" dirty="0">
                <a:solidFill>
                  <a:schemeClr val="bg2">
                    <a:lumMod val="50000"/>
                  </a:schemeClr>
                </a:solidFill>
              </a:rPr>
              <a:t>Understand Computability Theory through Turing Machine model.</a:t>
            </a:r>
          </a:p>
          <a:p>
            <a:pPr>
              <a:spcAft>
                <a:spcPts val="1800"/>
              </a:spcAft>
              <a:buClrTx/>
              <a:defRPr/>
            </a:pPr>
            <a:r>
              <a:rPr lang="en-US" sz="2800" dirty="0"/>
              <a:t>Description of Turing Machine</a:t>
            </a:r>
          </a:p>
        </p:txBody>
      </p:sp>
    </p:spTree>
    <p:extLst>
      <p:ext uri="{BB962C8B-B14F-4D97-AF65-F5344CB8AC3E}">
        <p14:creationId xmlns:p14="http://schemas.microsoft.com/office/powerpoint/2010/main" val="215289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85000" lnSpcReduction="10000"/>
          </a:bodyPr>
          <a:lstStyle/>
          <a:p>
            <a:pPr algn="just">
              <a:spcAft>
                <a:spcPts val="1200"/>
              </a:spcAft>
              <a:buClrTx/>
              <a:defRPr/>
            </a:pPr>
            <a:r>
              <a:rPr lang="en-US" dirty="0"/>
              <a:t>Understand why we need TM through understanding the difference among FA, PDA, Regular &amp; Context-free languages with Computability and Turing machine.</a:t>
            </a:r>
          </a:p>
          <a:p>
            <a:pPr algn="just">
              <a:spcAft>
                <a:spcPts val="1200"/>
              </a:spcAft>
              <a:buClrTx/>
              <a:defRPr/>
            </a:pPr>
            <a:r>
              <a:rPr lang="en-US" b="1" dirty="0">
                <a:solidFill>
                  <a:schemeClr val="bg2">
                    <a:lumMod val="50000"/>
                  </a:schemeClr>
                </a:solidFill>
              </a:rPr>
              <a:t>Basic concept of Computability Theory and its history.</a:t>
            </a:r>
          </a:p>
          <a:p>
            <a:pPr algn="just">
              <a:spcAft>
                <a:spcPts val="1200"/>
              </a:spcAft>
              <a:buClrTx/>
              <a:defRPr/>
            </a:pPr>
            <a:r>
              <a:rPr lang="en-US" dirty="0"/>
              <a:t>Description of Turing Machine – </a:t>
            </a:r>
          </a:p>
          <a:p>
            <a:pPr lvl="1" algn="just">
              <a:spcAft>
                <a:spcPts val="1200"/>
              </a:spcAft>
              <a:buClrTx/>
              <a:defRPr/>
            </a:pPr>
            <a:r>
              <a:rPr lang="en-US" b="1" dirty="0">
                <a:solidFill>
                  <a:schemeClr val="bg2">
                    <a:lumMod val="50000"/>
                  </a:schemeClr>
                </a:solidFill>
              </a:rPr>
              <a:t>Informal</a:t>
            </a:r>
          </a:p>
          <a:p>
            <a:pPr lvl="1" algn="just">
              <a:spcAft>
                <a:spcPts val="1200"/>
              </a:spcAft>
              <a:buClrTx/>
              <a:defRPr/>
            </a:pPr>
            <a:r>
              <a:rPr lang="en-US" dirty="0"/>
              <a:t>Implementation level</a:t>
            </a:r>
          </a:p>
          <a:p>
            <a:pPr lvl="1" algn="just">
              <a:spcAft>
                <a:spcPts val="1200"/>
              </a:spcAft>
              <a:buClrTx/>
              <a:defRPr/>
            </a:pPr>
            <a:r>
              <a:rPr lang="en-US" b="1" dirty="0">
                <a:solidFill>
                  <a:schemeClr val="bg2">
                    <a:lumMod val="50000"/>
                  </a:schemeClr>
                </a:solidFill>
              </a:rPr>
              <a:t>Low level</a:t>
            </a:r>
          </a:p>
          <a:p>
            <a:pPr lvl="2" algn="just">
              <a:spcAft>
                <a:spcPts val="1200"/>
              </a:spcAft>
              <a:buClrTx/>
              <a:defRPr/>
            </a:pPr>
            <a:r>
              <a:rPr lang="en-US" dirty="0"/>
              <a:t>Formal</a:t>
            </a:r>
          </a:p>
          <a:p>
            <a:pPr lvl="2" algn="just">
              <a:spcAft>
                <a:spcPts val="1200"/>
              </a:spcAft>
              <a:buClrTx/>
              <a:defRPr/>
            </a:pPr>
            <a:r>
              <a:rPr lang="en-US" b="1" dirty="0">
                <a:solidFill>
                  <a:schemeClr val="bg2">
                    <a:lumMod val="50000"/>
                  </a:schemeClr>
                </a:solidFill>
              </a:rPr>
              <a:t>State Diagram</a:t>
            </a:r>
          </a:p>
        </p:txBody>
      </p:sp>
    </p:spTree>
    <p:extLst>
      <p:ext uri="{BB962C8B-B14F-4D97-AF65-F5344CB8AC3E}">
        <p14:creationId xmlns:p14="http://schemas.microsoft.com/office/powerpoint/2010/main" val="411227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solidFill>
                  <a:srgbClr val="FF0000"/>
                </a:solidFill>
              </a:rPr>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4493538"/>
          </a:xfrm>
          <a:prstGeom prst="rect">
            <a:avLst/>
          </a:prstGeom>
          <a:noFill/>
        </p:spPr>
        <p:txBody>
          <a:bodyPr wrap="square" rtlCol="0">
            <a:spAutoFit/>
          </a:bodyPr>
          <a:lstStyle/>
          <a:p>
            <a:pPr algn="just"/>
            <a:r>
              <a:rPr lang="en-US" altLang="en-US" sz="2200" b="1" dirty="0"/>
              <a:t>Push Down Automaton (PDA) Computational Model with additional stack memory can be used to compute these languages.</a:t>
            </a:r>
          </a:p>
          <a:p>
            <a:pPr algn="just"/>
            <a:endParaRPr lang="en-US" altLang="en-US" sz="2200" b="1" dirty="0">
              <a:solidFill>
                <a:schemeClr val="bg2">
                  <a:lumMod val="50000"/>
                </a:schemeClr>
              </a:solidFill>
            </a:endParaRPr>
          </a:p>
          <a:p>
            <a:pPr algn="just"/>
            <a:r>
              <a:rPr lang="en-US" altLang="en-US" sz="2200" b="1" dirty="0">
                <a:solidFill>
                  <a:schemeClr val="bg2">
                    <a:lumMod val="50000"/>
                  </a:schemeClr>
                </a:solidFill>
              </a:rPr>
              <a:t>Regular language is member of CFL.</a:t>
            </a:r>
          </a:p>
          <a:p>
            <a:pPr algn="just"/>
            <a:endParaRPr lang="en-US" altLang="en-US" sz="2200" b="1" dirty="0"/>
          </a:p>
          <a:p>
            <a:pPr algn="just"/>
            <a:r>
              <a:rPr lang="en-US" altLang="en-US" sz="2200" b="1" dirty="0"/>
              <a:t>Can be generated by CFG.</a:t>
            </a:r>
          </a:p>
          <a:p>
            <a:pPr algn="just"/>
            <a:endParaRPr lang="en-US" altLang="en-US" sz="2200" b="1" dirty="0"/>
          </a:p>
          <a:p>
            <a:pPr algn="just"/>
            <a:r>
              <a:rPr lang="en-US" altLang="en-US" sz="2200" b="1" dirty="0">
                <a:solidFill>
                  <a:schemeClr val="bg2">
                    <a:lumMod val="50000"/>
                  </a:schemeClr>
                </a:solidFill>
              </a:rPr>
              <a:t>Can be recognized by PDA.</a:t>
            </a:r>
          </a:p>
          <a:p>
            <a:pPr algn="just"/>
            <a:endParaRPr lang="en-US" altLang="en-US" sz="2200" b="1" dirty="0"/>
          </a:p>
          <a:p>
            <a:pPr algn="just"/>
            <a:r>
              <a:rPr lang="en-US" altLang="en-US" sz="22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solidFill>
                  <a:schemeClr val="bg2">
                    <a:lumMod val="50000"/>
                  </a:schemeClr>
                </a:solidFill>
              </a:rPr>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4832092"/>
          </a:xfrm>
          <a:prstGeom prst="rect">
            <a:avLst/>
          </a:prstGeom>
          <a:noFill/>
        </p:spPr>
        <p:txBody>
          <a:bodyPr wrap="square" rtlCol="0">
            <a:spAutoFit/>
          </a:bodyPr>
          <a:lstStyle/>
          <a:p>
            <a:pPr algn="just"/>
            <a:r>
              <a:rPr lang="en-US" altLang="en-US" sz="2200" b="1" dirty="0">
                <a:solidFill>
                  <a:schemeClr val="bg2">
                    <a:lumMod val="50000"/>
                  </a:schemeClr>
                </a:solidFill>
              </a:rPr>
              <a:t>Finite Automaton (FA) Computational Model with limited memory can be used to compute these languages.</a:t>
            </a:r>
          </a:p>
          <a:p>
            <a:pPr algn="just"/>
            <a:endParaRPr lang="en-US" altLang="en-US" sz="2200" b="1" dirty="0">
              <a:solidFill>
                <a:schemeClr val="bg2">
                  <a:lumMod val="50000"/>
                </a:schemeClr>
              </a:solidFill>
            </a:endParaRPr>
          </a:p>
          <a:p>
            <a:pPr algn="just"/>
            <a:r>
              <a:rPr lang="en-US" altLang="en-US" sz="2200" b="1" dirty="0"/>
              <a:t>Can be decided by a DFA.</a:t>
            </a:r>
          </a:p>
          <a:p>
            <a:pPr algn="just"/>
            <a:endParaRPr lang="en-US" altLang="en-US" sz="2200" b="1" dirty="0">
              <a:solidFill>
                <a:schemeClr val="bg2">
                  <a:lumMod val="50000"/>
                </a:schemeClr>
              </a:solidFill>
            </a:endParaRPr>
          </a:p>
          <a:p>
            <a:pPr algn="just"/>
            <a:r>
              <a:rPr lang="en-US" altLang="en-US" sz="2200" b="1" dirty="0">
                <a:solidFill>
                  <a:schemeClr val="bg2">
                    <a:lumMod val="50000"/>
                  </a:schemeClr>
                </a:solidFill>
              </a:rPr>
              <a:t>Can be decided by an NFA.</a:t>
            </a:r>
          </a:p>
          <a:p>
            <a:pPr algn="just"/>
            <a:endParaRPr lang="en-US" altLang="en-US" sz="2200" b="1" dirty="0"/>
          </a:p>
          <a:p>
            <a:pPr algn="just"/>
            <a:r>
              <a:rPr lang="en-US" altLang="en-US" sz="2200" b="1" dirty="0"/>
              <a:t>Can be expressed by a regular expression.</a:t>
            </a:r>
          </a:p>
          <a:p>
            <a:pPr algn="just"/>
            <a:endParaRPr lang="en-US" altLang="en-US" sz="2200" b="1" dirty="0">
              <a:solidFill>
                <a:schemeClr val="bg2">
                  <a:lumMod val="50000"/>
                </a:schemeClr>
              </a:solidFill>
            </a:endParaRPr>
          </a:p>
          <a:p>
            <a:pPr algn="just"/>
            <a:r>
              <a:rPr lang="en-US" altLang="en-US" sz="2200" b="1" dirty="0">
                <a:solidFill>
                  <a:schemeClr val="bg2">
                    <a:lumMod val="50000"/>
                  </a:schemeClr>
                </a:solidFill>
              </a:rPr>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877163"/>
          </a:xfrm>
          <a:prstGeom prst="rect">
            <a:avLst/>
          </a:prstGeom>
          <a:noFill/>
        </p:spPr>
        <p:txBody>
          <a:bodyPr wrap="square" rtlCol="0">
            <a:spAutoFit/>
          </a:bodyPr>
          <a:lstStyle/>
          <a:p>
            <a:pPr algn="just"/>
            <a:r>
              <a:rPr lang="en-US" sz="1700"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255352"/>
            <a:ext cx="4841973" cy="877163"/>
          </a:xfrm>
          <a:prstGeom prst="rect">
            <a:avLst/>
          </a:prstGeom>
          <a:noFill/>
        </p:spPr>
        <p:txBody>
          <a:bodyPr wrap="square" rtlCol="0">
            <a:spAutoFit/>
          </a:bodyPr>
          <a:lstStyle/>
          <a:p>
            <a:pPr algn="just"/>
            <a:r>
              <a:rPr lang="en-US" sz="1700" b="1" dirty="0">
                <a:solidFill>
                  <a:schemeClr val="bg2">
                    <a:lumMod val="50000"/>
                  </a:schemeClr>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11934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solidFill>
                  <a:srgbClr val="FF0000"/>
                </a:solidFill>
              </a:rPr>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solidFill>
                    <a:schemeClr val="bg2">
                      <a:lumMod val="50000"/>
                    </a:schemeClr>
                  </a:solidFill>
                </a:rPr>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solidFill>
                  <a:schemeClr val="bg2">
                    <a:lumMod val="50000"/>
                  </a:schemeClr>
                </a:solidFill>
              </a:rPr>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spcBef>
                <a:spcPts val="0"/>
              </a:spcBef>
              <a:spcAft>
                <a:spcPts val="1200"/>
              </a:spcAft>
            </a:pPr>
            <a:r>
              <a:rPr lang="en-US" altLang="en-US" sz="2200" b="1" dirty="0">
                <a:solidFill>
                  <a:schemeClr val="bg2">
                    <a:lumMod val="50000"/>
                  </a:schemeClr>
                </a:solidFill>
              </a:rPr>
              <a:t>Can be decided by a Turing Machine (TM).</a:t>
            </a:r>
          </a:p>
          <a:p>
            <a:pPr algn="just">
              <a:spcBef>
                <a:spcPts val="0"/>
              </a:spcBef>
              <a:spcAft>
                <a:spcPts val="1200"/>
              </a:spcAft>
            </a:pPr>
            <a:r>
              <a:rPr lang="en-US" altLang="en-US" sz="2200" b="1" dirty="0"/>
              <a:t>A</a:t>
            </a:r>
            <a:r>
              <a:rPr lang="en-US" altLang="en-US" sz="2200" b="1" dirty="0">
                <a:solidFill>
                  <a:schemeClr val="bg2">
                    <a:lumMod val="50000"/>
                  </a:schemeClr>
                </a:solidFill>
              </a:rPr>
              <a:t> model of computation that is – </a:t>
            </a:r>
          </a:p>
          <a:p>
            <a:pPr lvl="1" algn="just">
              <a:spcBef>
                <a:spcPts val="0"/>
              </a:spcBef>
              <a:spcAft>
                <a:spcPts val="1200"/>
              </a:spcAft>
            </a:pPr>
            <a:r>
              <a:rPr lang="en-US" altLang="en-US" b="1" i="1" dirty="0"/>
              <a:t>General purpose</a:t>
            </a:r>
            <a:r>
              <a:rPr lang="en-US" altLang="en-US" b="1" dirty="0"/>
              <a:t>: Captures all algorithms that can be implemented in any programming language.</a:t>
            </a:r>
          </a:p>
          <a:p>
            <a:pPr lvl="1" algn="just">
              <a:spcBef>
                <a:spcPts val="0"/>
              </a:spcBef>
              <a:spcAft>
                <a:spcPts val="1200"/>
              </a:spcAft>
            </a:pPr>
            <a:r>
              <a:rPr lang="en-US" altLang="en-US" b="1" i="1" dirty="0">
                <a:solidFill>
                  <a:schemeClr val="bg2">
                    <a:lumMod val="50000"/>
                  </a:schemeClr>
                </a:solidFill>
              </a:rPr>
              <a:t>Mathematically simple</a:t>
            </a:r>
            <a:r>
              <a:rPr lang="en-US" altLang="en-US" b="1" dirty="0">
                <a:solidFill>
                  <a:schemeClr val="bg2">
                    <a:lumMod val="50000"/>
                  </a:schemeClr>
                </a:solidFill>
              </a:rPr>
              <a:t>: We can hope to prove that things are not computable in this model.</a:t>
            </a:r>
          </a:p>
          <a:p>
            <a:pPr>
              <a:spcBef>
                <a:spcPts val="0"/>
              </a:spcBef>
              <a:spcAft>
                <a:spcPts val="1200"/>
              </a:spcAft>
            </a:pPr>
            <a:r>
              <a:rPr lang="en-US" altLang="en-US" sz="2200" b="1" dirty="0">
                <a:solidFill>
                  <a:schemeClr val="tx1"/>
                </a:solidFill>
              </a:rPr>
              <a:t>Turing Machine is deterministic</a:t>
            </a:r>
          </a:p>
          <a:p>
            <a:pPr lvl="1">
              <a:spcBef>
                <a:spcPts val="0"/>
              </a:spcBef>
              <a:spcAft>
                <a:spcPts val="1200"/>
              </a:spcAft>
            </a:pPr>
            <a:r>
              <a:rPr lang="en-US" altLang="en-US" sz="1900" b="1" dirty="0">
                <a:solidFill>
                  <a:schemeClr val="bg2">
                    <a:lumMod val="50000"/>
                  </a:schemeClr>
                </a:solidFill>
              </a:rPr>
              <a:t>Must reach Accept/Reject state</a:t>
            </a:r>
          </a:p>
          <a:p>
            <a:pPr lvl="1">
              <a:spcBef>
                <a:spcPts val="0"/>
              </a:spcBef>
              <a:spcAft>
                <a:spcPts val="1200"/>
              </a:spcAft>
            </a:pPr>
            <a:r>
              <a:rPr lang="en-US" altLang="en-US" sz="1900" b="1" dirty="0"/>
              <a:t>Halts once it reaches Accept/Reject state</a:t>
            </a:r>
          </a:p>
          <a:p>
            <a:pPr lvl="1">
              <a:spcBef>
                <a:spcPts val="0"/>
              </a:spcBef>
              <a:spcAft>
                <a:spcPts val="1200"/>
              </a:spcAft>
            </a:pPr>
            <a:r>
              <a:rPr lang="en-US" altLang="en-US" sz="1900" b="1" dirty="0"/>
              <a:t>Might loop forever</a:t>
            </a:r>
          </a:p>
          <a:p>
            <a:pPr>
              <a:spcBef>
                <a:spcPts val="0"/>
              </a:spcBef>
              <a:spcAft>
                <a:spcPts val="1200"/>
              </a:spcAft>
            </a:pPr>
            <a:endParaRPr lang="en-US" altLang="en-US" sz="2400" b="1" dirty="0"/>
          </a:p>
          <a:p>
            <a:pPr>
              <a:spcBef>
                <a:spcPts val="0"/>
              </a:spcBef>
              <a:spcAft>
                <a:spcPts val="1200"/>
              </a:spcAft>
            </a:pPr>
            <a:endParaRPr lang="en-US" dirty="0"/>
          </a:p>
        </p:txBody>
      </p:sp>
    </p:spTree>
    <p:extLst>
      <p:ext uri="{BB962C8B-B14F-4D97-AF65-F5344CB8AC3E}">
        <p14:creationId xmlns:p14="http://schemas.microsoft.com/office/powerpoint/2010/main" val="123391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solidFill>
                  <a:srgbClr val="FF0000"/>
                </a:solidFill>
              </a:rPr>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spcAft>
                <a:spcPts val="1200"/>
              </a:spcAft>
              <a:buClrTx/>
            </a:pPr>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spcAft>
                <a:spcPts val="1200"/>
              </a:spcAft>
              <a:buClrTx/>
            </a:pPr>
            <a:r>
              <a:rPr lang="en-US" b="0" i="0" dirty="0">
                <a:solidFill>
                  <a:schemeClr val="bg2">
                    <a:lumMod val="50000"/>
                  </a:schemeClr>
                </a:solidFill>
                <a:effectLst/>
              </a:rPr>
              <a:t>In the 1930’s</a:t>
            </a:r>
            <a:r>
              <a:rPr lang="en-US" dirty="0">
                <a:solidFill>
                  <a:schemeClr val="bg2">
                    <a:lumMod val="50000"/>
                  </a:schemeClr>
                </a:solidFill>
              </a:rPr>
              <a:t>, well before there were computers,  Gödel, Turing, and Church showed that not all mathematical problems </a:t>
            </a:r>
            <a:r>
              <a:rPr lang="en-US" b="0" i="0" dirty="0">
                <a:solidFill>
                  <a:schemeClr val="bg2">
                    <a:lumMod val="50000"/>
                  </a:schemeClr>
                </a:solidFill>
                <a:effectLst/>
              </a:rPr>
              <a:t>are computable in a computing device.</a:t>
            </a:r>
          </a:p>
          <a:p>
            <a:pPr algn="just">
              <a:spcAft>
                <a:spcPts val="1200"/>
              </a:spcAft>
              <a:buClrTx/>
            </a:pPr>
            <a:r>
              <a:rPr lang="en-US" b="0" i="0" dirty="0">
                <a:solidFill>
                  <a:srgbClr val="1A1A1A"/>
                </a:solidFill>
                <a:effectLst/>
              </a:rPr>
              <a:t>There is an extensive study and classification of </a:t>
            </a:r>
          </a:p>
          <a:p>
            <a:pPr lvl="1" algn="just">
              <a:spcAft>
                <a:spcPts val="1200"/>
              </a:spcAft>
              <a:buClrTx/>
            </a:pPr>
            <a:r>
              <a:rPr lang="en-US" sz="2200" dirty="0">
                <a:solidFill>
                  <a:schemeClr val="bg2">
                    <a:lumMod val="50000"/>
                  </a:schemeClr>
                </a:solidFill>
              </a:rPr>
              <a:t>W</a:t>
            </a:r>
            <a:r>
              <a:rPr lang="en-US" sz="2200" b="0" i="0" dirty="0">
                <a:solidFill>
                  <a:schemeClr val="bg2">
                    <a:lumMod val="50000"/>
                  </a:schemeClr>
                </a:solidFill>
                <a:effectLst/>
              </a:rPr>
              <a:t>hich mathematical problems are </a:t>
            </a:r>
            <a:r>
              <a:rPr lang="en-US" sz="2200" b="1" i="1" dirty="0">
                <a:solidFill>
                  <a:schemeClr val="bg2">
                    <a:lumMod val="50000"/>
                  </a:schemeClr>
                </a:solidFill>
                <a:effectLst/>
              </a:rPr>
              <a:t>computable</a:t>
            </a:r>
            <a:r>
              <a:rPr lang="en-US" sz="2200" b="0" i="0" dirty="0">
                <a:solidFill>
                  <a:schemeClr val="bg2">
                    <a:lumMod val="50000"/>
                  </a:schemeClr>
                </a:solidFill>
                <a:effectLst/>
              </a:rPr>
              <a:t>, and which are not. </a:t>
            </a:r>
          </a:p>
          <a:p>
            <a:pPr lvl="1" algn="just">
              <a:spcAft>
                <a:spcPts val="1200"/>
              </a:spcAft>
              <a:buClrTx/>
            </a:pPr>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spcAft>
                <a:spcPts val="1200"/>
              </a:spcAft>
              <a:buClrTx/>
            </a:pPr>
            <a:r>
              <a:rPr lang="en-US" b="0" i="0" dirty="0">
                <a:solidFill>
                  <a:schemeClr val="bg2">
                    <a:lumMod val="50000"/>
                  </a:schemeClr>
                </a:solidFill>
                <a:effectLst/>
              </a:rPr>
              <a:t>Some common synonyms for “computable” are “solvable”, “decidable”, and “recursive”.</a:t>
            </a:r>
            <a:endParaRPr lang="en-US" dirty="0">
              <a:solidFill>
                <a:schemeClr val="bg2">
                  <a:lumMod val="50000"/>
                </a:schemeClr>
              </a:solidFill>
            </a:endParaRPr>
          </a:p>
        </p:txBody>
      </p:sp>
    </p:spTree>
    <p:extLst>
      <p:ext uri="{BB962C8B-B14F-4D97-AF65-F5344CB8AC3E}">
        <p14:creationId xmlns:p14="http://schemas.microsoft.com/office/powerpoint/2010/main" val="19871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solidFill>
                  <a:srgbClr val="FF0000"/>
                </a:solidFill>
              </a:rPr>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buClrTx/>
            </a:pPr>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buClrTx/>
            </a:pPr>
            <a:r>
              <a:rPr lang="en-US" dirty="0">
                <a:solidFill>
                  <a:schemeClr val="bg2">
                    <a:lumMod val="50000"/>
                  </a:schemeClr>
                </a:solidFill>
              </a:rPr>
              <a:t>Hilbert came up with the term “</a:t>
            </a:r>
            <a:r>
              <a:rPr lang="en-US" dirty="0" err="1">
                <a:solidFill>
                  <a:schemeClr val="bg2">
                    <a:lumMod val="50000"/>
                  </a:schemeClr>
                </a:solidFill>
              </a:rPr>
              <a:t>entscheidungsproblem</a:t>
            </a:r>
            <a:r>
              <a:rPr lang="en-US" dirty="0">
                <a:solidFill>
                  <a:schemeClr val="bg2">
                    <a:lumMod val="50000"/>
                  </a:schemeClr>
                </a:solidFill>
              </a:rPr>
              <a:t>” (decision problems) which is the pre-version to the NP-problem that we currently know as SAT (satisfiability problem) in computing science, in 1928.</a:t>
            </a:r>
          </a:p>
          <a:p>
            <a:pPr algn="just">
              <a:buClrTx/>
            </a:pPr>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buClrTx/>
            </a:pPr>
            <a:r>
              <a:rPr lang="en-US" dirty="0">
                <a:solidFill>
                  <a:schemeClr val="bg2">
                    <a:lumMod val="50000"/>
                  </a:schemeClr>
                </a:solidFill>
              </a:rPr>
              <a:t>They defined Lambda calculus, Recursive functions, Formal systems, Markov algorithms, Post (abstract) machine, and Turing (abstract) machine models, which are equivalent to each other.</a:t>
            </a:r>
          </a:p>
          <a:p>
            <a:pPr algn="just">
              <a:buClrTx/>
            </a:pPr>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buClrTx/>
            </a:pPr>
            <a:endParaRPr lang="en-US" dirty="0"/>
          </a:p>
        </p:txBody>
      </p:sp>
    </p:spTree>
    <p:extLst>
      <p:ext uri="{BB962C8B-B14F-4D97-AF65-F5344CB8AC3E}">
        <p14:creationId xmlns:p14="http://schemas.microsoft.com/office/powerpoint/2010/main" val="186412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spcAft>
                <a:spcPts val="600"/>
              </a:spcAft>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spcAft>
                <a:spcPts val="600"/>
              </a:spcAft>
            </a:pPr>
            <a:r>
              <a:rPr lang="en-US" dirty="0">
                <a:solidFill>
                  <a:schemeClr val="bg2">
                    <a:lumMod val="50000"/>
                  </a:schemeClr>
                </a:solidFill>
              </a:rPr>
              <a:t>Turing machine model was used to prove the unsolvable assuming that the intuitive notion of "effectively calculable“ (computability) is captured by the functions computable by a Turing machine.</a:t>
            </a:r>
          </a:p>
          <a:p>
            <a:pPr lvl="1" algn="just">
              <a:lnSpc>
                <a:spcPct val="120000"/>
              </a:lnSpc>
              <a:spcAft>
                <a:spcPts val="600"/>
              </a:spcAft>
            </a:pPr>
            <a:r>
              <a:rPr lang="en-US" sz="2200" dirty="0">
                <a:solidFill>
                  <a:schemeClr val="bg2">
                    <a:lumMod val="50000"/>
                  </a:schemeClr>
                </a:solidFill>
              </a:rPr>
              <a:t>Equivalently, Church also proved the same assumption by those expressible in the lambda calculus. </a:t>
            </a:r>
          </a:p>
          <a:p>
            <a:pPr lvl="1" algn="just">
              <a:lnSpc>
                <a:spcPct val="120000"/>
              </a:lnSpc>
              <a:spcAft>
                <a:spcPts val="600"/>
              </a:spcAft>
            </a:pPr>
            <a:r>
              <a:rPr lang="en-US" sz="2200" dirty="0">
                <a:solidFill>
                  <a:schemeClr val="bg2">
                    <a:lumMod val="50000"/>
                  </a:schemeClr>
                </a:solidFill>
              </a:rPr>
              <a:t>This assumption is now known as the </a:t>
            </a:r>
            <a:br>
              <a:rPr lang="en-US" sz="2200" dirty="0">
                <a:solidFill>
                  <a:schemeClr val="bg2">
                    <a:lumMod val="50000"/>
                  </a:schemeClr>
                </a:solidFill>
              </a:rPr>
            </a:br>
            <a:r>
              <a:rPr lang="en-US" sz="2200" dirty="0">
                <a:solidFill>
                  <a:schemeClr val="bg2">
                    <a:lumMod val="50000"/>
                  </a:schemeClr>
                </a:solidFill>
              </a:rPr>
              <a:t>Church–Turing thesis.</a:t>
            </a:r>
          </a:p>
          <a:p>
            <a:pPr algn="just">
              <a:lnSpc>
                <a:spcPct val="120000"/>
              </a:lnSpc>
              <a:spcAft>
                <a:spcPts val="600"/>
              </a:spcAft>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spcAft>
                <a:spcPts val="600"/>
              </a:spcAft>
            </a:pPr>
            <a:r>
              <a:rPr lang="en-US" dirty="0">
                <a:solidFill>
                  <a:schemeClr val="bg2">
                    <a:lumMod val="50000"/>
                  </a:schemeClr>
                </a:solidFill>
              </a:rPr>
              <a:t>Turing additionally proved many interesting theorems with his machine model which </a:t>
            </a:r>
            <a:r>
              <a:rPr lang="en-US" altLang="en-US" sz="2400" dirty="0">
                <a:solidFill>
                  <a:schemeClr val="bg2">
                    <a:lumMod val="50000"/>
                  </a:schemeClr>
                </a:solidFill>
              </a:rPr>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309233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5C4A7F-F565-4A75-A15C-A0AD86FAD7E2}">
  <ds:schemaRefs>
    <ds:schemaRef ds:uri="http://schemas.microsoft.com/sharepoint/v3/contenttype/forms"/>
  </ds:schemaRefs>
</ds:datastoreItem>
</file>

<file path=customXml/itemProps2.xml><?xml version="1.0" encoding="utf-8"?>
<ds:datastoreItem xmlns:ds="http://schemas.openxmlformats.org/officeDocument/2006/customXml" ds:itemID="{70820C20-8805-4076-9AD5-A95F6357A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BA36-A435-4662-9CDA-6D5E69F346E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817</TotalTime>
  <Words>2335</Words>
  <Application>Microsoft Office PowerPoint</Application>
  <PresentationFormat>On-screen Show (4:3)</PresentationFormat>
  <Paragraphs>501</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Cambria Math</vt:lpstr>
      <vt:lpstr>Corbel</vt:lpstr>
      <vt:lpstr>Times New Roman</vt:lpstr>
      <vt:lpstr>Wingdings</vt:lpstr>
      <vt:lpstr>AIUB 2020</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Informal Description</vt:lpstr>
      <vt:lpstr>Input Convention</vt:lpstr>
      <vt:lpstr>PowerPoint Presentation</vt:lpstr>
      <vt:lpstr>Output convention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Theory</dc:title>
  <dc:creator>Mashiour Rahman</dc:creator>
  <cp:lastModifiedBy>Dr. Afroza Nahar</cp:lastModifiedBy>
  <cp:revision>229</cp:revision>
  <dcterms:created xsi:type="dcterms:W3CDTF">2020-08-16T13:40:51Z</dcterms:created>
  <dcterms:modified xsi:type="dcterms:W3CDTF">2023-11-06T03:17:51Z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