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7.xml" ContentType="application/vnd.openxmlformats-officedocument.presentationml.notesSlide+xml"/>
  <Override PartName="/ppt/notesSlides/notesSlide38.xml" ContentType="application/vnd.openxmlformats-officedocument.presentationml.notesSlide+xml"/>
  <Override PartName="/ppt/notesSlides/notesSlide6.xml" ContentType="application/vnd.openxmlformats-officedocument.presentationml.notesSlide+xml"/>
  <Override PartName="/ppt/notesSlides/notesSlide4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37.xml" ContentType="application/vnd.openxmlformats-officedocument.presentationml.notesSlide+xml"/>
  <Override PartName="/ppt/notesSlides/notesSlide8.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35.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0.xml" ContentType="application/vnd.openxmlformats-officedocument.presentationml.notesSlide+xml"/>
  <Override PartName="/ppt/notesSlides/notesSlide3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33.xml" ContentType="application/vnd.openxmlformats-officedocument.presentationml.tags+xml"/>
  <Override PartName="/ppt/tags/tag11.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6.xml" ContentType="application/vnd.openxmlformats-officedocument.presentationml.tags+xml"/>
  <Override PartName="/ppt/tags/tag1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1.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7.xml" ContentType="application/vnd.openxmlformats-officedocument.presentationml.tags+xml"/>
  <Override PartName="/ppt/tags/tag8.xml" ContentType="application/vnd.openxmlformats-officedocument.presentationml.tags+xml"/>
  <Override PartName="/ppt/tags/tag42.xml" ContentType="application/vnd.openxmlformats-officedocument.presentationml.tags+xml"/>
  <Override PartName="/ppt/tags/tag18.xml" ContentType="application/vnd.openxmlformats-officedocument.presentationml.tags+xml"/>
  <Override PartName="/ppt/tags/tag36.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27.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5.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4.xml" ContentType="application/vnd.openxmlformats-officedocument.presentationml.tags+xml"/>
  <Override PartName="/ppt/tags/tag26.xml" ContentType="application/vnd.openxmlformats-officedocument.presentationml.tags+xml"/>
  <Override PartName="/ppt/tags/tag38.xml" ContentType="application/vnd.openxmlformats-officedocument.presentationml.tags+xml"/>
  <Override PartName="/ppt/tags/tag25.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41.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23.xml" ContentType="application/vnd.openxmlformats-officedocument.presentationml.tags+xml"/>
  <Override PartName="/ppt/tags/tag39.xml" ContentType="application/vnd.openxmlformats-officedocument.presentationml.tags+xml"/>
  <Override PartName="/ppt/tags/tag24.xml" ContentType="application/vnd.openxmlformats-officedocument.presentationml.tags+xml"/>
  <Override PartName="/ppt/tags/tag4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4"/>
  </p:notesMasterIdLst>
  <p:sldIdLst>
    <p:sldId id="513" r:id="rId2"/>
    <p:sldId id="730" r:id="rId3"/>
    <p:sldId id="747" r:id="rId4"/>
    <p:sldId id="936" r:id="rId5"/>
    <p:sldId id="763" r:id="rId6"/>
    <p:sldId id="735" r:id="rId7"/>
    <p:sldId id="736" r:id="rId8"/>
    <p:sldId id="750" r:id="rId9"/>
    <p:sldId id="942" r:id="rId10"/>
    <p:sldId id="745" r:id="rId11"/>
    <p:sldId id="758" r:id="rId12"/>
    <p:sldId id="760" r:id="rId13"/>
    <p:sldId id="759" r:id="rId14"/>
    <p:sldId id="628" r:id="rId15"/>
    <p:sldId id="877" r:id="rId16"/>
    <p:sldId id="884" r:id="rId17"/>
    <p:sldId id="878" r:id="rId18"/>
    <p:sldId id="879" r:id="rId19"/>
    <p:sldId id="762" r:id="rId20"/>
    <p:sldId id="886" r:id="rId21"/>
    <p:sldId id="887" r:id="rId22"/>
    <p:sldId id="888" r:id="rId23"/>
    <p:sldId id="889" r:id="rId24"/>
    <p:sldId id="890" r:id="rId25"/>
    <p:sldId id="891" r:id="rId26"/>
    <p:sldId id="892" r:id="rId27"/>
    <p:sldId id="893" r:id="rId28"/>
    <p:sldId id="897" r:id="rId29"/>
    <p:sldId id="898" r:id="rId30"/>
    <p:sldId id="899" r:id="rId31"/>
    <p:sldId id="900" r:id="rId32"/>
    <p:sldId id="901" r:id="rId33"/>
    <p:sldId id="902" r:id="rId34"/>
    <p:sldId id="903" r:id="rId35"/>
    <p:sldId id="904" r:id="rId36"/>
    <p:sldId id="940" r:id="rId37"/>
    <p:sldId id="937" r:id="rId38"/>
    <p:sldId id="941" r:id="rId39"/>
    <p:sldId id="922" r:id="rId40"/>
    <p:sldId id="823" r:id="rId41"/>
    <p:sldId id="766" r:id="rId42"/>
    <p:sldId id="291" r:id="rId43"/>
  </p:sldIdLst>
  <p:sldSz cx="9144000" cy="5143500" type="screen16x9"/>
  <p:notesSz cx="6858000" cy="9144000"/>
  <p:custDataLst>
    <p:tags r:id="rId4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E7E8"/>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6" autoAdjust="0"/>
    <p:restoredTop sz="81065" autoAdjust="0"/>
  </p:normalViewPr>
  <p:slideViewPr>
    <p:cSldViewPr snapToGrid="0" showGuides="1">
      <p:cViewPr varScale="1">
        <p:scale>
          <a:sx n="65" d="100"/>
          <a:sy n="65" d="100"/>
        </p:scale>
        <p:origin x="135" y="3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7.0</a:t>
            </a:r>
            <a:endParaRPr lang="en-US" b="0" dirty="0"/>
          </a:p>
          <a:p>
            <a:pPr>
              <a:buFontTx/>
              <a:buNone/>
            </a:pPr>
            <a:r>
              <a:rPr lang="en-US" sz="1200" b="0" dirty="0"/>
              <a:t>Chapter 4: </a:t>
            </a:r>
            <a:r>
              <a:rPr lang="en-US" dirty="0"/>
              <a:t>Preventive  Maintenance and Troubleshooting</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9157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4: </a:t>
            </a:r>
            <a:r>
              <a:rPr lang="en-US" sz="1200" dirty="0"/>
              <a:t>Preventive  Maintenance and</a:t>
            </a:r>
            <a:r>
              <a:rPr lang="en-US" sz="1200" baseline="0" dirty="0"/>
              <a:t> </a:t>
            </a:r>
            <a:r>
              <a:rPr lang="en-US" sz="1200" dirty="0"/>
              <a:t>Troubleshooting</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4968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4: </a:t>
            </a:r>
            <a:r>
              <a:rPr lang="en-US" sz="1200" dirty="0"/>
              <a:t>Preventive  Maintenance and</a:t>
            </a:r>
            <a:r>
              <a:rPr lang="en-US" sz="1200" baseline="0" dirty="0"/>
              <a:t> </a:t>
            </a:r>
            <a:r>
              <a:rPr lang="en-US" sz="1200" dirty="0"/>
              <a:t>Troubleshooting</a:t>
            </a:r>
            <a:endParaRPr lang="en-GB" b="0" dirty="0"/>
          </a:p>
          <a:p>
            <a:endParaRPr lang="en-GB" dirty="0"/>
          </a:p>
        </p:txBody>
      </p:sp>
    </p:spTree>
    <p:extLst>
      <p:ext uri="{BB962C8B-B14F-4D97-AF65-F5344CB8AC3E}">
        <p14:creationId xmlns:p14="http://schemas.microsoft.com/office/powerpoint/2010/main" val="102475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 – </a:t>
            </a:r>
            <a:r>
              <a:rPr lang="en-US" sz="1200" dirty="0"/>
              <a:t>Preventive Maintenance and</a:t>
            </a:r>
            <a:r>
              <a:rPr lang="en-US" sz="1200" baseline="0" dirty="0"/>
              <a:t> </a:t>
            </a:r>
            <a:r>
              <a:rPr lang="en-US" sz="1200" dirty="0"/>
              <a:t>Troubleshooting</a:t>
            </a:r>
            <a:endParaRPr lang="en-GB" b="0" dirty="0"/>
          </a:p>
          <a:p>
            <a:pPr>
              <a:buFontTx/>
              <a:buNone/>
            </a:pPr>
            <a:r>
              <a:rPr lang="en-US" sz="1200" b="0" dirty="0"/>
              <a:t>4.1 – </a:t>
            </a:r>
            <a:r>
              <a:rPr lang="en-US" sz="1200" dirty="0"/>
              <a:t>Preventive Maintenance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4.1.1.1 – Benefits to Preventive Maintenance</a:t>
            </a:r>
            <a:endParaRPr lang="en-GB" b="0" dirty="0"/>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4.1.1.2 – Preventive Maintenance - Dust</a:t>
            </a:r>
          </a:p>
        </p:txBody>
      </p:sp>
    </p:spTree>
    <p:extLst>
      <p:ext uri="{BB962C8B-B14F-4D97-AF65-F5344CB8AC3E}">
        <p14:creationId xmlns:p14="http://schemas.microsoft.com/office/powerpoint/2010/main" val="311770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4.1.1.3 – Preventive Maintenance – Internal Components</a:t>
            </a:r>
          </a:p>
          <a:p>
            <a:pPr>
              <a:buFontTx/>
              <a:buNone/>
            </a:pPr>
            <a:endParaRPr lang="en-GB" b="0" dirty="0"/>
          </a:p>
        </p:txBody>
      </p:sp>
    </p:spTree>
    <p:extLst>
      <p:ext uri="{BB962C8B-B14F-4D97-AF65-F5344CB8AC3E}">
        <p14:creationId xmlns:p14="http://schemas.microsoft.com/office/powerpoint/2010/main" val="307195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4.1.1.4 – Preventive Maintenance – Environmental Concerns</a:t>
            </a:r>
          </a:p>
          <a:p>
            <a:pPr>
              <a:buFontTx/>
              <a:buNone/>
            </a:pPr>
            <a:endParaRPr lang="en-GB" b="0" dirty="0"/>
          </a:p>
          <a:p>
            <a:pPr>
              <a:buFontTx/>
              <a:buNone/>
            </a:pPr>
            <a:endParaRPr lang="en-GB" b="0" dirty="0"/>
          </a:p>
        </p:txBody>
      </p:sp>
    </p:spTree>
    <p:extLst>
      <p:ext uri="{BB962C8B-B14F-4D97-AF65-F5344CB8AC3E}">
        <p14:creationId xmlns:p14="http://schemas.microsoft.com/office/powerpoint/2010/main" val="351430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4.1.1.5 – Preventive</a:t>
            </a:r>
            <a:r>
              <a:rPr lang="en-US" sz="1200" b="0" baseline="0" dirty="0"/>
              <a:t> Maintenance – Software</a:t>
            </a:r>
          </a:p>
          <a:p>
            <a:pPr>
              <a:buFontTx/>
              <a:buNone/>
            </a:pPr>
            <a:r>
              <a:rPr lang="en-US" sz="1200" b="0" baseline="0" dirty="0"/>
              <a:t>4.1.1.6 – Check Your Understanding – Preventive Maintenance</a:t>
            </a:r>
            <a:endParaRPr lang="en-US" sz="1200" b="0" dirty="0"/>
          </a:p>
        </p:txBody>
      </p:sp>
    </p:spTree>
    <p:extLst>
      <p:ext uri="{BB962C8B-B14F-4D97-AF65-F5344CB8AC3E}">
        <p14:creationId xmlns:p14="http://schemas.microsoft.com/office/powerpoint/2010/main" val="375657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 – Preventive Maintenance and Troubleshooting</a:t>
            </a:r>
          </a:p>
          <a:p>
            <a:pPr>
              <a:buFontTx/>
              <a:buNone/>
            </a:pPr>
            <a:r>
              <a:rPr lang="en-US" sz="1200" b="0" dirty="0"/>
              <a:t>4.2 – Troubleshooting Process</a:t>
            </a:r>
          </a:p>
          <a:p>
            <a:pPr>
              <a:buFontTx/>
              <a:buNone/>
            </a:pPr>
            <a:r>
              <a:rPr lang="en-US" sz="1200" b="0" dirty="0"/>
              <a:t>4.2.1  Troubleshooting Process Steps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9793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4.2.1.1 Introduction to Troubleshooting</a:t>
            </a:r>
            <a:endParaRPr lang="en-GB" b="0" dirty="0"/>
          </a:p>
          <a:p>
            <a:endParaRPr lang="en-US" dirty="0"/>
          </a:p>
        </p:txBody>
      </p:sp>
    </p:spTree>
    <p:extLst>
      <p:ext uri="{BB962C8B-B14F-4D97-AF65-F5344CB8AC3E}">
        <p14:creationId xmlns:p14="http://schemas.microsoft.com/office/powerpoint/2010/main" val="2755729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4.2.1.2 Troubleshooting Process Steps</a:t>
            </a:r>
          </a:p>
          <a:p>
            <a:endParaRPr lang="en-US" dirty="0"/>
          </a:p>
        </p:txBody>
      </p:sp>
    </p:spTree>
    <p:extLst>
      <p:ext uri="{BB962C8B-B14F-4D97-AF65-F5344CB8AC3E}">
        <p14:creationId xmlns:p14="http://schemas.microsoft.com/office/powerpoint/2010/main" val="2708532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4.2.1.3 Identify the Problem</a:t>
            </a:r>
          </a:p>
          <a:p>
            <a:pPr>
              <a:buFontTx/>
              <a:buNone/>
            </a:pPr>
            <a:r>
              <a:rPr lang="en-US" sz="1200" b="0" dirty="0"/>
              <a:t>4.2.1.4 – Check Your Understanding – Identify the Problem</a:t>
            </a:r>
          </a:p>
          <a:p>
            <a:endParaRPr lang="en-US" dirty="0"/>
          </a:p>
        </p:txBody>
      </p:sp>
    </p:spTree>
    <p:extLst>
      <p:ext uri="{BB962C8B-B14F-4D97-AF65-F5344CB8AC3E}">
        <p14:creationId xmlns:p14="http://schemas.microsoft.com/office/powerpoint/2010/main" val="2727374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4.2.1.5 Establish a Theory of Probable Cause</a:t>
            </a:r>
          </a:p>
          <a:p>
            <a:endParaRPr lang="en-US" dirty="0"/>
          </a:p>
        </p:txBody>
      </p:sp>
    </p:spTree>
    <p:extLst>
      <p:ext uri="{BB962C8B-B14F-4D97-AF65-F5344CB8AC3E}">
        <p14:creationId xmlns:p14="http://schemas.microsoft.com/office/powerpoint/2010/main" val="258044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4.2.1.6 Test the Theory to Determine the Cause</a:t>
            </a:r>
          </a:p>
          <a:p>
            <a:endParaRPr lang="en-US" dirty="0"/>
          </a:p>
        </p:txBody>
      </p:sp>
    </p:spTree>
    <p:extLst>
      <p:ext uri="{BB962C8B-B14F-4D97-AF65-F5344CB8AC3E}">
        <p14:creationId xmlns:p14="http://schemas.microsoft.com/office/powerpoint/2010/main" val="1488380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4.2.1.7 </a:t>
            </a:r>
            <a:r>
              <a:rPr lang="en-US" sz="1200" b="0" i="0" kern="1200" dirty="0">
                <a:solidFill>
                  <a:schemeClr val="tx1"/>
                </a:solidFill>
                <a:effectLst/>
                <a:latin typeface="+mn-lt"/>
                <a:ea typeface="+mn-ea"/>
                <a:cs typeface="+mn-cs"/>
              </a:rPr>
              <a:t>Establish a plan of action to resolve the problem and implement the solution</a:t>
            </a:r>
            <a:endParaRPr lang="en-US" dirty="0"/>
          </a:p>
        </p:txBody>
      </p:sp>
    </p:spTree>
    <p:extLst>
      <p:ext uri="{BB962C8B-B14F-4D97-AF65-F5344CB8AC3E}">
        <p14:creationId xmlns:p14="http://schemas.microsoft.com/office/powerpoint/2010/main" val="1563610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4.2.1.8 </a:t>
            </a:r>
            <a:r>
              <a:rPr lang="en-US" altLang="en-US" sz="1200" dirty="0"/>
              <a:t>Verify Full Functionality and, If Applicable, Implement Preventive Measures</a:t>
            </a:r>
            <a:endParaRPr lang="en-US" dirty="0"/>
          </a:p>
        </p:txBody>
      </p:sp>
    </p:spTree>
    <p:extLst>
      <p:ext uri="{BB962C8B-B14F-4D97-AF65-F5344CB8AC3E}">
        <p14:creationId xmlns:p14="http://schemas.microsoft.com/office/powerpoint/2010/main" val="2485790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4.2.1.9 </a:t>
            </a:r>
            <a:r>
              <a:rPr lang="en-US" altLang="en-US" sz="1200" dirty="0"/>
              <a:t>Document Findings, Actions, and Outcomes</a:t>
            </a:r>
          </a:p>
          <a:p>
            <a:pPr>
              <a:buFontTx/>
              <a:buNone/>
            </a:pPr>
            <a:r>
              <a:rPr lang="en-US" sz="1200" dirty="0"/>
              <a:t>4.2.1.10 – Check Your Understanding – Number the Steps</a:t>
            </a:r>
            <a:endParaRPr lang="en-US" dirty="0"/>
          </a:p>
        </p:txBody>
      </p:sp>
    </p:spTree>
    <p:extLst>
      <p:ext uri="{BB962C8B-B14F-4D97-AF65-F5344CB8AC3E}">
        <p14:creationId xmlns:p14="http://schemas.microsoft.com/office/powerpoint/2010/main" val="3436954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4.2.2.1 - </a:t>
            </a:r>
            <a:r>
              <a:rPr lang="en-US" b="0" dirty="0"/>
              <a:t>PC Common Problems and Solutions</a:t>
            </a:r>
          </a:p>
          <a:p>
            <a:pPr>
              <a:buFontTx/>
              <a:buNone/>
            </a:pPr>
            <a:endParaRPr lang="en-US" sz="1200" b="0" dirty="0"/>
          </a:p>
        </p:txBody>
      </p:sp>
    </p:spTree>
    <p:extLst>
      <p:ext uri="{BB962C8B-B14F-4D97-AF65-F5344CB8AC3E}">
        <p14:creationId xmlns:p14="http://schemas.microsoft.com/office/powerpoint/2010/main" val="2644534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4.2.2.2 - </a:t>
            </a:r>
            <a:r>
              <a:rPr lang="en-US" b="0" dirty="0"/>
              <a:t>Common Problems and Solutions for</a:t>
            </a:r>
            <a:r>
              <a:rPr lang="en-US" b="0" baseline="0" dirty="0"/>
              <a:t> Storage Devices</a:t>
            </a:r>
            <a:endParaRPr lang="en-US" b="0" dirty="0"/>
          </a:p>
        </p:txBody>
      </p:sp>
    </p:spTree>
    <p:extLst>
      <p:ext uri="{BB962C8B-B14F-4D97-AF65-F5344CB8AC3E}">
        <p14:creationId xmlns:p14="http://schemas.microsoft.com/office/powerpoint/2010/main" val="383223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4: </a:t>
            </a:r>
            <a:r>
              <a:rPr lang="en-US" sz="1200" dirty="0"/>
              <a:t>Preventive  Maintenance and</a:t>
            </a:r>
            <a:r>
              <a:rPr lang="en-US" sz="1200" baseline="0" dirty="0"/>
              <a:t> </a:t>
            </a:r>
            <a:r>
              <a:rPr lang="en-US" sz="1200" dirty="0"/>
              <a:t>Troubleshooting</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15032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4.2.2.3 - </a:t>
            </a:r>
            <a:r>
              <a:rPr lang="en-US" b="0" dirty="0"/>
              <a:t>Common Problems and Solutions for</a:t>
            </a:r>
            <a:r>
              <a:rPr lang="en-US" b="0" baseline="0" dirty="0"/>
              <a:t> </a:t>
            </a:r>
            <a:r>
              <a:rPr lang="en-US" altLang="en-US" sz="1200" dirty="0"/>
              <a:t>Motherboards and Internal Components</a:t>
            </a:r>
            <a:endParaRPr lang="en-US" b="0" dirty="0"/>
          </a:p>
        </p:txBody>
      </p:sp>
    </p:spTree>
    <p:extLst>
      <p:ext uri="{BB962C8B-B14F-4D97-AF65-F5344CB8AC3E}">
        <p14:creationId xmlns:p14="http://schemas.microsoft.com/office/powerpoint/2010/main" val="2508366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4.2.2.4 - </a:t>
            </a:r>
            <a:r>
              <a:rPr lang="en-US" b="0" dirty="0"/>
              <a:t>Common Problems and Solutions for</a:t>
            </a:r>
            <a:r>
              <a:rPr lang="en-US" b="0" baseline="0" dirty="0"/>
              <a:t> </a:t>
            </a:r>
            <a:r>
              <a:rPr lang="en-US" altLang="en-US" sz="1200" dirty="0"/>
              <a:t>Power Supplies</a:t>
            </a:r>
            <a:endParaRPr lang="en-US" b="0" dirty="0"/>
          </a:p>
        </p:txBody>
      </p:sp>
    </p:spTree>
    <p:extLst>
      <p:ext uri="{BB962C8B-B14F-4D97-AF65-F5344CB8AC3E}">
        <p14:creationId xmlns:p14="http://schemas.microsoft.com/office/powerpoint/2010/main" val="3523282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4.2.2.5 - </a:t>
            </a:r>
            <a:r>
              <a:rPr lang="en-US" b="0" dirty="0"/>
              <a:t>Common Problems and Solutions for</a:t>
            </a:r>
            <a:r>
              <a:rPr lang="en-US" b="0" baseline="0" dirty="0"/>
              <a:t> </a:t>
            </a:r>
            <a:r>
              <a:rPr lang="en-US" altLang="en-US" sz="1200" dirty="0"/>
              <a:t>CPUs and Memory</a:t>
            </a:r>
            <a:endParaRPr lang="en-US" b="0" dirty="0"/>
          </a:p>
        </p:txBody>
      </p:sp>
    </p:spTree>
    <p:extLst>
      <p:ext uri="{BB962C8B-B14F-4D97-AF65-F5344CB8AC3E}">
        <p14:creationId xmlns:p14="http://schemas.microsoft.com/office/powerpoint/2010/main" val="972822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4.2.2.6 - </a:t>
            </a:r>
            <a:r>
              <a:rPr lang="en-US" b="0" dirty="0"/>
              <a:t>Common Problems and Solutions for</a:t>
            </a:r>
            <a:r>
              <a:rPr lang="en-US" b="0" baseline="0" dirty="0"/>
              <a:t> </a:t>
            </a:r>
            <a:r>
              <a:rPr lang="en-US" altLang="en-US" sz="1200" dirty="0"/>
              <a:t>Displays</a:t>
            </a:r>
            <a:endParaRPr lang="en-US" b="0" dirty="0"/>
          </a:p>
        </p:txBody>
      </p:sp>
    </p:spTree>
    <p:extLst>
      <p:ext uri="{BB962C8B-B14F-4D97-AF65-F5344CB8AC3E}">
        <p14:creationId xmlns:p14="http://schemas.microsoft.com/office/powerpoint/2010/main" val="273050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4.2.3.1 – </a:t>
            </a:r>
            <a:r>
              <a:rPr lang="en-US" b="0" dirty="0"/>
              <a:t>Personal Reference Tools</a:t>
            </a:r>
          </a:p>
        </p:txBody>
      </p:sp>
    </p:spTree>
    <p:extLst>
      <p:ext uri="{BB962C8B-B14F-4D97-AF65-F5344CB8AC3E}">
        <p14:creationId xmlns:p14="http://schemas.microsoft.com/office/powerpoint/2010/main" val="297937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4.2.3.2 – </a:t>
            </a:r>
            <a:r>
              <a:rPr lang="en-US" b="0" dirty="0"/>
              <a:t>Internet Reference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t>4.2.3.3 – Check Your Understanding – Reference Tools</a:t>
            </a:r>
          </a:p>
        </p:txBody>
      </p:sp>
    </p:spTree>
    <p:extLst>
      <p:ext uri="{BB962C8B-B14F-4D97-AF65-F5344CB8AC3E}">
        <p14:creationId xmlns:p14="http://schemas.microsoft.com/office/powerpoint/2010/main" val="3806976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4.2.3.4 – Advanced Problems and Solutions for Hardware</a:t>
            </a:r>
            <a:endParaRPr lang="en-US" b="0" dirty="0"/>
          </a:p>
        </p:txBody>
      </p:sp>
    </p:spTree>
    <p:extLst>
      <p:ext uri="{BB962C8B-B14F-4D97-AF65-F5344CB8AC3E}">
        <p14:creationId xmlns:p14="http://schemas.microsoft.com/office/powerpoint/2010/main" val="4294746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4.2.3.5 – </a:t>
            </a:r>
            <a:r>
              <a:rPr lang="en-US" altLang="en-US" dirty="0"/>
              <a:t>Lab – Using a </a:t>
            </a:r>
            <a:r>
              <a:rPr lang="en-US" altLang="en-US" dirty="0" err="1"/>
              <a:t>Multimeter</a:t>
            </a:r>
            <a:r>
              <a:rPr lang="en-US" altLang="en-US" dirty="0"/>
              <a:t> and a Power Supply Tester</a:t>
            </a:r>
            <a:br>
              <a:rPr lang="en-US" altLang="en-US" sz="1000" dirty="0"/>
            </a:br>
            <a:endParaRPr lang="en-US" b="0" dirty="0"/>
          </a:p>
        </p:txBody>
      </p:sp>
    </p:spTree>
    <p:extLst>
      <p:ext uri="{BB962C8B-B14F-4D97-AF65-F5344CB8AC3E}">
        <p14:creationId xmlns:p14="http://schemas.microsoft.com/office/powerpoint/2010/main" val="3251700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4.2.3.6 – </a:t>
            </a:r>
            <a:r>
              <a:rPr lang="en-US" altLang="en-US" dirty="0"/>
              <a:t>Lab – Troubleshoot Hardware Problems</a:t>
            </a:r>
            <a:br>
              <a:rPr lang="en-US" altLang="en-US" sz="1000" dirty="0"/>
            </a:br>
            <a:endParaRPr lang="en-US" b="0" dirty="0"/>
          </a:p>
        </p:txBody>
      </p:sp>
    </p:spTree>
    <p:extLst>
      <p:ext uri="{BB962C8B-B14F-4D97-AF65-F5344CB8AC3E}">
        <p14:creationId xmlns:p14="http://schemas.microsoft.com/office/powerpoint/2010/main" val="667988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 – Preventive Maintenance and Troubleshooting</a:t>
            </a:r>
          </a:p>
          <a:p>
            <a:pPr>
              <a:buFontTx/>
              <a:buNone/>
            </a:pPr>
            <a:r>
              <a:rPr lang="en-US" sz="1200" b="0" dirty="0"/>
              <a:t>4.3 – Chapter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0627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4.3 – Chapter Summary</a:t>
            </a:r>
          </a:p>
          <a:p>
            <a:r>
              <a:rPr lang="en-US" dirty="0"/>
              <a:t>4.3.1 – </a:t>
            </a:r>
            <a:r>
              <a:rPr lang="en-US" sz="1200" b="0" i="0" kern="1200" dirty="0">
                <a:solidFill>
                  <a:schemeClr val="tx1"/>
                </a:solidFill>
                <a:effectLst/>
                <a:latin typeface="+mn-lt"/>
                <a:ea typeface="+mn-ea"/>
                <a:cs typeface="+mn-cs"/>
              </a:rPr>
              <a:t>Conclusion </a:t>
            </a:r>
          </a:p>
          <a:p>
            <a:r>
              <a:rPr lang="en-US" sz="1200" b="0" i="0" kern="1200" dirty="0">
                <a:solidFill>
                  <a:schemeClr val="tx1"/>
                </a:solidFill>
                <a:effectLst/>
                <a:latin typeface="+mn-lt"/>
                <a:ea typeface="+mn-ea"/>
                <a:cs typeface="+mn-cs"/>
              </a:rPr>
              <a:t>4.3.1.1 – Chapter 4: Preventive Maintenance and Troubleshooting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39123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41</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Chapter 4 - New Terms and Commands</a:t>
            </a:r>
            <a:endParaRPr lang="en-US" dirty="0"/>
          </a:p>
        </p:txBody>
      </p:sp>
    </p:spTree>
    <p:extLst>
      <p:ext uri="{BB962C8B-B14F-4D97-AF65-F5344CB8AC3E}">
        <p14:creationId xmlns:p14="http://schemas.microsoft.com/office/powerpoint/2010/main" val="38466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2261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6057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52454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57219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hyperlink" Target="https://community.cisco.com/" TargetMode="External"/><Relationship Id="rId4" Type="http://schemas.openxmlformats.org/officeDocument/2006/relationships/hyperlink" Target="https://community.cisco.com/t5/networking-academy/ct-p/Netacad"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5" y="1333974"/>
            <a:ext cx="6773198" cy="1611506"/>
          </a:xfrm>
        </p:spPr>
        <p:txBody>
          <a:bodyPr/>
          <a:lstStyle/>
          <a:p>
            <a:r>
              <a:rPr lang="en-US" dirty="0">
                <a:solidFill>
                  <a:schemeClr val="accent5">
                    <a:lumMod val="40000"/>
                    <a:lumOff val="60000"/>
                  </a:schemeClr>
                </a:solidFill>
              </a:rPr>
              <a:t>Chapter 4: Preventive  Maintenance and Troubleshooting</a:t>
            </a:r>
          </a:p>
        </p:txBody>
      </p:sp>
      <p:sp>
        <p:nvSpPr>
          <p:cNvPr id="5" name="Text Placeholder 4"/>
          <p:cNvSpPr>
            <a:spLocks noGrp="1"/>
          </p:cNvSpPr>
          <p:nvPr>
            <p:ph type="body" sz="quarter" idx="13"/>
          </p:nvPr>
        </p:nvSpPr>
        <p:spPr>
          <a:xfrm>
            <a:off x="493498" y="2929001"/>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986625" cy="902174"/>
          </a:xfrm>
        </p:spPr>
        <p:txBody>
          <a:bodyPr/>
          <a:lstStyle/>
          <a:p>
            <a:r>
              <a:rPr lang="en-US" dirty="0">
                <a:solidFill>
                  <a:schemeClr val="accent5">
                    <a:lumMod val="40000"/>
                    <a:lumOff val="60000"/>
                  </a:schemeClr>
                </a:solidFill>
              </a:rPr>
              <a:t>IT Essentials v7.0</a:t>
            </a:r>
          </a:p>
          <a:p>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en-US" dirty="0"/>
              <a:t>Chapter 4: Additional Help</a:t>
            </a:r>
          </a:p>
        </p:txBody>
      </p:sp>
      <p:sp>
        <p:nvSpPr>
          <p:cNvPr id="20483" name="Rectangle 34"/>
          <p:cNvSpPr>
            <a:spLocks noGrp="1" noChangeArrowheads="1"/>
          </p:cNvSpPr>
          <p:nvPr>
            <p:ph idx="1"/>
          </p:nvPr>
        </p:nvSpPr>
        <p:spPr/>
        <p:txBody>
          <a:bodyPr/>
          <a:lstStyle/>
          <a:p>
            <a:pPr>
              <a:lnSpc>
                <a:spcPct val="85000"/>
              </a:lnSpc>
              <a:spcBef>
                <a:spcPct val="30000"/>
              </a:spcBef>
              <a:spcAft>
                <a:spcPts val="900"/>
              </a:spcAft>
              <a:defRPr/>
            </a:pPr>
            <a:r>
              <a:rPr lang="en-US" dirty="0"/>
              <a:t>For additional help with teaching strategies, including lesson plans, analogies for difficult concepts, and discussion topics, visit the ITE Community at: </a:t>
            </a:r>
            <a:r>
              <a:rPr lang="en-US" dirty="0">
                <a:hlinkClick r:id="rId4"/>
              </a:rPr>
              <a:t>https://community.cisco.com/t5/networking-academy/ct-p/Netacad</a:t>
            </a:r>
            <a:r>
              <a:rPr lang="en-US" dirty="0"/>
              <a:t>, or simply go to </a:t>
            </a:r>
            <a:r>
              <a:rPr lang="en-US" dirty="0">
                <a:hlinkClick r:id="rId5"/>
              </a:rPr>
              <a:t>https://community.cisco.com</a:t>
            </a:r>
            <a:r>
              <a:rPr lang="en-US" dirty="0"/>
              <a:t>. </a:t>
            </a:r>
          </a:p>
          <a:p>
            <a:pPr>
              <a:lnSpc>
                <a:spcPct val="85000"/>
              </a:lnSpc>
              <a:spcBef>
                <a:spcPct val="30000"/>
              </a:spcBef>
              <a:defRPr/>
            </a:pPr>
            <a:r>
              <a:rPr lang="en-US" dirty="0"/>
              <a:t>If you have lesson plans or resources that you would like to share, upload them to the ITE Community in order to help other instructors.</a:t>
            </a:r>
          </a:p>
        </p:txBody>
      </p:sp>
    </p:spTree>
    <p:custDataLst>
      <p:tags r:id="rId1"/>
    </p:custDataLst>
    <p:extLst>
      <p:ext uri="{BB962C8B-B14F-4D97-AF65-F5344CB8AC3E}">
        <p14:creationId xmlns:p14="http://schemas.microsoft.com/office/powerpoint/2010/main" val="18493019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5" y="1275735"/>
            <a:ext cx="5955513" cy="1669745"/>
          </a:xfrm>
        </p:spPr>
        <p:txBody>
          <a:bodyPr/>
          <a:lstStyle/>
          <a:p>
            <a:r>
              <a:rPr lang="en-US" dirty="0">
                <a:solidFill>
                  <a:schemeClr val="accent5">
                    <a:lumMod val="40000"/>
                    <a:lumOff val="60000"/>
                  </a:schemeClr>
                </a:solidFill>
              </a:rPr>
              <a:t>Chapter 4: Preventive  Maintenance and Troubleshooting</a:t>
            </a:r>
            <a:endParaRPr lang="en-GB" dirty="0">
              <a:solidFill>
                <a:schemeClr val="accent5">
                  <a:lumMod val="40000"/>
                  <a:lumOff val="60000"/>
                </a:schemeClr>
              </a:solidFill>
            </a:endParaRPr>
          </a:p>
        </p:txBody>
      </p:sp>
      <p:sp>
        <p:nvSpPr>
          <p:cNvPr id="2" name="Subtitle 1"/>
          <p:cNvSpPr>
            <a:spLocks noGrp="1"/>
          </p:cNvSpPr>
          <p:nvPr>
            <p:ph type="subTitle" idx="1"/>
          </p:nvPr>
        </p:nvSpPr>
        <p:spPr/>
        <p:txBody>
          <a:bodyPr/>
          <a:lstStyle/>
          <a:p>
            <a:r>
              <a:rPr lang="en-US" dirty="0">
                <a:solidFill>
                  <a:schemeClr val="accent5">
                    <a:lumMod val="40000"/>
                    <a:lumOff val="60000"/>
                  </a:schemeClr>
                </a:solidFill>
              </a:rPr>
              <a:t>IT Essentials v7.0</a:t>
            </a:r>
          </a:p>
        </p:txBody>
      </p:sp>
    </p:spTree>
    <p:custDataLst>
      <p:tags r:id="rId1"/>
    </p:custDataLst>
    <p:extLst>
      <p:ext uri="{BB962C8B-B14F-4D97-AF65-F5344CB8AC3E}">
        <p14:creationId xmlns:p14="http://schemas.microsoft.com/office/powerpoint/2010/main" val="17829380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Chapter 4 - Sections &amp; Objectives</a:t>
            </a:r>
          </a:p>
        </p:txBody>
      </p:sp>
      <p:sp>
        <p:nvSpPr>
          <p:cNvPr id="4099" name="Rectangle 34"/>
          <p:cNvSpPr>
            <a:spLocks noGrp="1" noChangeArrowheads="1"/>
          </p:cNvSpPr>
          <p:nvPr>
            <p:ph idx="1"/>
          </p:nvPr>
        </p:nvSpPr>
        <p:spPr/>
        <p:txBody>
          <a:bodyPr/>
          <a:lstStyle/>
          <a:p>
            <a:r>
              <a:rPr lang="en-CA" sz="1600" dirty="0"/>
              <a:t> 4.1 Preventive Maintenance</a:t>
            </a:r>
          </a:p>
          <a:p>
            <a:pPr marL="542131" lvl="2" indent="-214313">
              <a:buFont typeface="Arial" panose="020B0604020202020204" pitchFamily="34" charset="0"/>
              <a:buChar char="•"/>
            </a:pPr>
            <a:r>
              <a:rPr lang="en-US" sz="1600" dirty="0"/>
              <a:t>Explain why preventive maintenance must be performed on personal computers.</a:t>
            </a:r>
          </a:p>
          <a:p>
            <a:pPr marL="613569" lvl="3" indent="-214313">
              <a:buFont typeface="Arial" panose="020B0604020202020204" pitchFamily="34" charset="0"/>
              <a:buChar char="•"/>
            </a:pPr>
            <a:r>
              <a:rPr lang="en-US" sz="1500" dirty="0"/>
              <a:t>Describe PC preventive maintenance.</a:t>
            </a:r>
          </a:p>
          <a:p>
            <a:pPr marL="286941" indent="-285750"/>
            <a:r>
              <a:rPr lang="en-CA" sz="1600" dirty="0"/>
              <a:t>4.2 Troubleshooting Process</a:t>
            </a:r>
          </a:p>
          <a:p>
            <a:pPr marL="475853" lvl="1" indent="-285750"/>
            <a:r>
              <a:rPr lang="en-US" sz="1500" dirty="0"/>
              <a:t>Troubleshoot problems with PC and Peripheral devices</a:t>
            </a:r>
            <a:endParaRPr lang="en-CA" sz="1500" dirty="0"/>
          </a:p>
          <a:p>
            <a:pPr marL="542131" lvl="2" indent="-214313">
              <a:buFont typeface="Arial" panose="020B0604020202020204" pitchFamily="34" charset="0"/>
              <a:buChar char="•"/>
            </a:pPr>
            <a:r>
              <a:rPr lang="en-US" sz="1400" dirty="0"/>
              <a:t>Describe each step of the troubleshooting process. </a:t>
            </a:r>
          </a:p>
          <a:p>
            <a:pPr marL="542131" lvl="2" indent="-214313">
              <a:buFont typeface="Arial" panose="020B0604020202020204" pitchFamily="34" charset="0"/>
              <a:buChar char="•"/>
            </a:pPr>
            <a:r>
              <a:rPr lang="en-US" sz="1400" dirty="0"/>
              <a:t>Identify common problems and solutions for PCs.</a:t>
            </a:r>
          </a:p>
          <a:p>
            <a:pPr marL="542131" lvl="2" indent="-214313">
              <a:buFont typeface="Arial" panose="020B0604020202020204" pitchFamily="34" charset="0"/>
              <a:buChar char="•"/>
            </a:pPr>
            <a:r>
              <a:rPr lang="en-US" sz="1400" dirty="0"/>
              <a:t>Troubleshoot computer components and peripherals using the six-step troubleshooting process.</a:t>
            </a:r>
          </a:p>
          <a:p>
            <a:pPr marL="327818" lvl="2" indent="0">
              <a:buNone/>
            </a:pPr>
            <a:endParaRPr lang="en-US" sz="1400" dirty="0"/>
          </a:p>
          <a:p>
            <a:pPr marL="327818" lvl="2" indent="0">
              <a:buNone/>
            </a:pPr>
            <a:endParaRPr lang="en-US" sz="1400" dirty="0"/>
          </a:p>
        </p:txBody>
      </p:sp>
    </p:spTree>
    <p:custDataLst>
      <p:tags r:id="rId1"/>
    </p:custDataLst>
    <p:extLst>
      <p:ext uri="{BB962C8B-B14F-4D97-AF65-F5344CB8AC3E}">
        <p14:creationId xmlns:p14="http://schemas.microsoft.com/office/powerpoint/2010/main" val="175886867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4.1 Preventive Maintenance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600" dirty="0"/>
              <a:t>PC Preventive Maintenance Overview </a:t>
            </a:r>
            <a:br>
              <a:rPr lang="en-US" sz="1600" dirty="0"/>
            </a:br>
            <a:r>
              <a:rPr lang="en-US" dirty="0"/>
              <a:t>Benefits to Preventive Maintenance</a:t>
            </a:r>
            <a:endParaRPr lang="en-US" altLang="en-US" dirty="0"/>
          </a:p>
        </p:txBody>
      </p:sp>
      <p:sp>
        <p:nvSpPr>
          <p:cNvPr id="3" name="Rectangle 2"/>
          <p:cNvSpPr/>
          <p:nvPr/>
        </p:nvSpPr>
        <p:spPr>
          <a:xfrm>
            <a:off x="231167" y="955654"/>
            <a:ext cx="7887337" cy="2308324"/>
          </a:xfrm>
          <a:prstGeom prst="rect">
            <a:avLst/>
          </a:prstGeom>
        </p:spPr>
        <p:txBody>
          <a:bodyPr wrap="square">
            <a:spAutoFit/>
          </a:bodyPr>
          <a:lstStyle/>
          <a:p>
            <a:r>
              <a:rPr lang="en-US" dirty="0"/>
              <a:t>Preventive maintenance plans are developed based on at least two factors:</a:t>
            </a:r>
          </a:p>
          <a:p>
            <a:pPr lvl="1"/>
            <a:endParaRPr lang="en-US" b="1" dirty="0"/>
          </a:p>
          <a:p>
            <a:pPr lvl="1"/>
            <a:r>
              <a:rPr lang="en-US" b="1" dirty="0"/>
              <a:t>Computer location or environment</a:t>
            </a:r>
            <a:r>
              <a:rPr lang="en-US" dirty="0"/>
              <a:t> - Dusty environments, such as construction sites, requires more attention than an office environment. </a:t>
            </a:r>
          </a:p>
          <a:p>
            <a:pPr lvl="1"/>
            <a:endParaRPr lang="en-US" b="1" dirty="0"/>
          </a:p>
          <a:p>
            <a:pPr lvl="1"/>
            <a:r>
              <a:rPr lang="en-US" b="1" dirty="0"/>
              <a:t>Computer use</a:t>
            </a:r>
            <a:r>
              <a:rPr lang="en-US" dirty="0"/>
              <a:t> - High-traffic networks, such as a school network, might require additional scanning and removal of malicious software and unwanted files. </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600" dirty="0"/>
              <a:t>PC Preventive Maintenance Overview </a:t>
            </a:r>
            <a:br>
              <a:rPr lang="en-US" sz="1600" dirty="0"/>
            </a:br>
            <a:r>
              <a:rPr lang="en-US" dirty="0"/>
              <a:t>Preventive Maintenance - Dust</a:t>
            </a:r>
            <a:endParaRPr lang="en-US" altLang="en-US" dirty="0"/>
          </a:p>
        </p:txBody>
      </p:sp>
      <p:sp>
        <p:nvSpPr>
          <p:cNvPr id="10" name="Content Placeholder 2"/>
          <p:cNvSpPr>
            <a:spLocks noGrp="1"/>
          </p:cNvSpPr>
          <p:nvPr>
            <p:ph idx="1"/>
          </p:nvPr>
        </p:nvSpPr>
        <p:spPr>
          <a:xfrm>
            <a:off x="144065" y="798944"/>
            <a:ext cx="4427935" cy="4155319"/>
          </a:xfrm>
        </p:spPr>
        <p:txBody>
          <a:bodyPr/>
          <a:lstStyle/>
          <a:p>
            <a:r>
              <a:rPr lang="en-US" dirty="0"/>
              <a:t>Use a cloth or a duster to clean the outside of the computer case. If using a cleaning product, put a small amount onto a cleaning cloth and then wipe the outside of the case.</a:t>
            </a:r>
          </a:p>
          <a:p>
            <a:r>
              <a:rPr lang="en-US" dirty="0"/>
              <a:t>Dust on the outside of a computer can travel through cooling fans to the inside. </a:t>
            </a:r>
          </a:p>
          <a:p>
            <a:r>
              <a:rPr lang="en-US" dirty="0"/>
              <a:t>Accumulated dust prevents the flow of air and reduces the cooling of components.</a:t>
            </a:r>
          </a:p>
          <a:p>
            <a:r>
              <a:rPr lang="en-US" dirty="0"/>
              <a:t>Hot computer components are more likely to break down. </a:t>
            </a:r>
          </a:p>
          <a:p>
            <a:r>
              <a:rPr lang="en-US" dirty="0"/>
              <a:t>Remove dust from the inside of a computer using a combination of compressed air, a low-air-flow ESD vacuum cleaner, and a small lint-free cloth. </a:t>
            </a:r>
          </a:p>
        </p:txBody>
      </p:sp>
      <p:pic>
        <p:nvPicPr>
          <p:cNvPr id="3074" name="Picture 2" descr="&quot;Dust&quot;&#10;The image shows a computer case with the fan inlet covered completely in d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048" y="540143"/>
            <a:ext cx="428625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839200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15AC9837-AE1F-4005-9DD7-9757E5DE9F65}"/>
              </a:ext>
            </a:extLst>
          </p:cNvPr>
          <p:cNvSpPr>
            <a:spLocks noGrp="1" noChangeArrowheads="1"/>
          </p:cNvSpPr>
          <p:nvPr>
            <p:ph type="title"/>
          </p:nvPr>
        </p:nvSpPr>
        <p:spPr>
          <a:xfrm>
            <a:off x="1" y="41393"/>
            <a:ext cx="9144000" cy="757551"/>
          </a:xfrm>
        </p:spPr>
        <p:txBody>
          <a:bodyPr/>
          <a:lstStyle/>
          <a:p>
            <a:r>
              <a:rPr lang="en-US" sz="1600" dirty="0"/>
              <a:t>PC Preventive Maintenance Overview </a:t>
            </a:r>
            <a:br>
              <a:rPr lang="en-US" sz="1600" dirty="0"/>
            </a:br>
            <a:r>
              <a:rPr lang="en-US" dirty="0"/>
              <a:t>Preventive Maintenance – Internal Components</a:t>
            </a:r>
            <a:endParaRPr lang="en-US" altLang="en-US" dirty="0"/>
          </a:p>
        </p:txBody>
      </p:sp>
      <p:sp>
        <p:nvSpPr>
          <p:cNvPr id="10" name="Content Placeholder 2"/>
          <p:cNvSpPr>
            <a:spLocks noGrp="1"/>
          </p:cNvSpPr>
          <p:nvPr>
            <p:ph idx="1"/>
          </p:nvPr>
        </p:nvSpPr>
        <p:spPr>
          <a:xfrm>
            <a:off x="144065" y="798944"/>
            <a:ext cx="4974690" cy="4155319"/>
          </a:xfrm>
        </p:spPr>
        <p:txBody>
          <a:bodyPr/>
          <a:lstStyle/>
          <a:p>
            <a:pPr marL="0" indent="0">
              <a:buNone/>
            </a:pPr>
            <a:r>
              <a:rPr lang="en-US" dirty="0"/>
              <a:t>A basic checklist of components to inspect for dust and damage includes:</a:t>
            </a:r>
          </a:p>
          <a:p>
            <a:r>
              <a:rPr lang="en-US" sz="1400" b="1" dirty="0"/>
              <a:t>CPU heat sink and fan assembly</a:t>
            </a:r>
            <a:r>
              <a:rPr lang="en-US" sz="1400" dirty="0"/>
              <a:t> </a:t>
            </a:r>
          </a:p>
          <a:p>
            <a:r>
              <a:rPr lang="en-US" sz="1400" b="1" dirty="0"/>
              <a:t>RAM modules</a:t>
            </a:r>
            <a:r>
              <a:rPr lang="en-US" sz="1400" dirty="0"/>
              <a:t> </a:t>
            </a:r>
          </a:p>
          <a:p>
            <a:r>
              <a:rPr lang="en-US" sz="1400" b="1" dirty="0"/>
              <a:t>Storage devices</a:t>
            </a:r>
            <a:r>
              <a:rPr lang="en-US" sz="1400" dirty="0"/>
              <a:t> </a:t>
            </a:r>
          </a:p>
          <a:p>
            <a:r>
              <a:rPr lang="en-US" sz="1400" b="1" dirty="0"/>
              <a:t>Adapter cards</a:t>
            </a:r>
          </a:p>
          <a:p>
            <a:r>
              <a:rPr lang="en-US" sz="1400" b="1" dirty="0"/>
              <a:t>Cables</a:t>
            </a:r>
          </a:p>
          <a:p>
            <a:r>
              <a:rPr lang="en-US" sz="1400" b="1" dirty="0"/>
              <a:t>Power devices</a:t>
            </a:r>
          </a:p>
          <a:p>
            <a:r>
              <a:rPr lang="en-US" sz="1400" b="1" dirty="0"/>
              <a:t>Keyboard and mouse</a:t>
            </a:r>
            <a:endParaRPr lang="en-US" sz="1400" dirty="0"/>
          </a:p>
        </p:txBody>
      </p:sp>
      <p:pic>
        <p:nvPicPr>
          <p:cNvPr id="4098" name="Picture 2" descr="&quot;Internal Components&quot;&#10;The image shows a person with a screwdriver working inside a computer c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411" y="880217"/>
            <a:ext cx="3087436" cy="37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879890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975749"/>
          </a:xfrm>
        </p:spPr>
        <p:txBody>
          <a:bodyPr/>
          <a:lstStyle/>
          <a:p>
            <a:r>
              <a:rPr lang="en-US" sz="1600" dirty="0"/>
              <a:t>PC Preventive Maintenance Overview </a:t>
            </a:r>
            <a:br>
              <a:rPr lang="en-US" sz="1600" dirty="0"/>
            </a:br>
            <a:r>
              <a:rPr lang="en-US" dirty="0"/>
              <a:t>Preventive Maintenance – Environmental Concerns</a:t>
            </a:r>
            <a:br>
              <a:rPr lang="en-US" sz="1600" dirty="0"/>
            </a:br>
            <a:endParaRPr lang="en-US" altLang="en-US" sz="1600" dirty="0"/>
          </a:p>
        </p:txBody>
      </p:sp>
      <p:sp>
        <p:nvSpPr>
          <p:cNvPr id="10" name="Content Placeholder 2"/>
          <p:cNvSpPr>
            <a:spLocks noGrp="1"/>
          </p:cNvSpPr>
          <p:nvPr>
            <p:ph idx="1"/>
          </p:nvPr>
        </p:nvSpPr>
        <p:spPr>
          <a:xfrm>
            <a:off x="175513" y="1202076"/>
            <a:ext cx="4530051" cy="3298005"/>
          </a:xfrm>
        </p:spPr>
        <p:txBody>
          <a:bodyPr/>
          <a:lstStyle/>
          <a:p>
            <a:r>
              <a:rPr lang="en-US" dirty="0"/>
              <a:t>An optimal operating environment for a computer is clean, free of potential contaminants, and within the temperature and humidity range specified by the manufacturer. </a:t>
            </a:r>
            <a:endParaRPr lang="en-US" altLang="en-US" dirty="0"/>
          </a:p>
          <a:p>
            <a:pPr marL="0" indent="0">
              <a:buNone/>
            </a:pPr>
            <a:endParaRPr lang="en-CA" altLang="en-US" dirty="0"/>
          </a:p>
        </p:txBody>
      </p:sp>
      <p:pic>
        <p:nvPicPr>
          <p:cNvPr id="5122" name="Picture 2" descr="&quot;Temperature and Humidity&quot;&#10;The image shows a computer and a digital thermometer which reads 22 degrees centigrade, 71.6 degrees Farenheit, with 58% humid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778" y="1154693"/>
            <a:ext cx="3427922" cy="366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755923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E02B849-219D-4DC4-BA43-92137DE31D6D}"/>
              </a:ext>
            </a:extLst>
          </p:cNvPr>
          <p:cNvSpPr>
            <a:spLocks noGrp="1" noChangeArrowheads="1"/>
          </p:cNvSpPr>
          <p:nvPr>
            <p:ph type="title"/>
          </p:nvPr>
        </p:nvSpPr>
        <p:spPr>
          <a:xfrm>
            <a:off x="1" y="41393"/>
            <a:ext cx="9144000" cy="757551"/>
          </a:xfrm>
        </p:spPr>
        <p:txBody>
          <a:bodyPr/>
          <a:lstStyle/>
          <a:p>
            <a:r>
              <a:rPr lang="en-US" sz="1600" dirty="0"/>
              <a:t>PC Preventive Maintenance Overview </a:t>
            </a:r>
            <a:br>
              <a:rPr lang="en-US" sz="1600" dirty="0"/>
            </a:br>
            <a:r>
              <a:rPr lang="en-US" dirty="0"/>
              <a:t>Preventive Maintenance – Software</a:t>
            </a:r>
            <a:br>
              <a:rPr lang="en-US" sz="1600" dirty="0"/>
            </a:br>
            <a:endParaRPr lang="en-US" altLang="en-US" sz="1600" dirty="0"/>
          </a:p>
        </p:txBody>
      </p:sp>
      <p:sp>
        <p:nvSpPr>
          <p:cNvPr id="10" name="Content Placeholder 2"/>
          <p:cNvSpPr>
            <a:spLocks noGrp="1"/>
          </p:cNvSpPr>
          <p:nvPr>
            <p:ph idx="1"/>
          </p:nvPr>
        </p:nvSpPr>
        <p:spPr>
          <a:xfrm>
            <a:off x="978384" y="798944"/>
            <a:ext cx="6482766" cy="3865203"/>
          </a:xfrm>
        </p:spPr>
        <p:txBody>
          <a:bodyPr/>
          <a:lstStyle/>
          <a:p>
            <a:pPr marL="0" indent="0">
              <a:buNone/>
            </a:pPr>
            <a:r>
              <a:rPr lang="en-US" dirty="0"/>
              <a:t>Verify that installed software is current. </a:t>
            </a:r>
          </a:p>
          <a:p>
            <a:pPr lvl="1"/>
            <a:r>
              <a:rPr lang="en-US" dirty="0"/>
              <a:t>Follow the policies of the organization when installing security updates, operating system, and program updates.</a:t>
            </a:r>
          </a:p>
          <a:p>
            <a:pPr marL="0" indent="0">
              <a:buNone/>
            </a:pPr>
            <a:r>
              <a:rPr lang="en-US" dirty="0"/>
              <a:t>Create a software maintenance schedule to:</a:t>
            </a:r>
          </a:p>
          <a:p>
            <a:pPr lvl="1"/>
            <a:r>
              <a:rPr lang="en-US" dirty="0"/>
              <a:t>Review and install the appropriate security, software, and driver updates.</a:t>
            </a:r>
          </a:p>
          <a:p>
            <a:pPr lvl="1"/>
            <a:r>
              <a:rPr lang="en-US" dirty="0"/>
              <a:t>Update the virus definition files and scan for viruses and spyware.</a:t>
            </a:r>
          </a:p>
          <a:p>
            <a:pPr lvl="1"/>
            <a:r>
              <a:rPr lang="en-US" dirty="0"/>
              <a:t>Remove unwanted or unused programs.</a:t>
            </a:r>
          </a:p>
          <a:p>
            <a:pPr lvl="1"/>
            <a:r>
              <a:rPr lang="en-US" dirty="0"/>
              <a:t>Scan hard drives for errors and defragment hard drives.</a:t>
            </a:r>
          </a:p>
          <a:p>
            <a:pPr marL="0" indent="0">
              <a:buNone/>
            </a:pPr>
            <a:endParaRPr lang="en-CA" altLang="en-US" dirty="0"/>
          </a:p>
        </p:txBody>
      </p:sp>
    </p:spTree>
    <p:custDataLst>
      <p:tags r:id="rId1"/>
    </p:custDataLst>
    <p:extLst>
      <p:ext uri="{BB962C8B-B14F-4D97-AF65-F5344CB8AC3E}">
        <p14:creationId xmlns:p14="http://schemas.microsoft.com/office/powerpoint/2010/main" val="233850523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a:solidFill>
                  <a:schemeClr val="accent5">
                    <a:lumMod val="40000"/>
                    <a:lumOff val="60000"/>
                  </a:schemeClr>
                </a:solidFill>
              </a:rPr>
              <a:t>4.2 Troubleshooting Process</a:t>
            </a:r>
          </a:p>
        </p:txBody>
      </p:sp>
    </p:spTree>
    <p:custDataLst>
      <p:tags r:id="rId1"/>
    </p:custDataLst>
    <p:extLst>
      <p:ext uri="{BB962C8B-B14F-4D97-AF65-F5344CB8AC3E}">
        <p14:creationId xmlns:p14="http://schemas.microsoft.com/office/powerpoint/2010/main" val="35519054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Instructor Materials – Chapter 4 Planning Guide</a:t>
            </a:r>
          </a:p>
        </p:txBody>
      </p:sp>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#12</a:t>
            </a:r>
          </a:p>
          <a:p>
            <a:endParaRPr lang="en-CA" dirty="0"/>
          </a:p>
          <a:p>
            <a:r>
              <a:rPr lang="en-CA" b="1" dirty="0"/>
              <a:t>Note</a:t>
            </a:r>
            <a:r>
              <a:rPr lang="en-CA" dirty="0"/>
              <a:t>: Remove the Planning Guide from this presentation before sharing with anyone.</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57551"/>
          </a:xfrm>
        </p:spPr>
        <p:txBody>
          <a:bodyPr/>
          <a:lstStyle/>
          <a:p>
            <a:br>
              <a:rPr lang="en-US" altLang="en-US" sz="1600" dirty="0"/>
            </a:br>
            <a:r>
              <a:rPr lang="en-US" altLang="en-US" sz="1600" dirty="0"/>
              <a:t>Troubleshooting Process Steps</a:t>
            </a:r>
            <a:br>
              <a:rPr lang="en-US" altLang="en-US" sz="1600" dirty="0"/>
            </a:br>
            <a:r>
              <a:rPr lang="en-US" altLang="en-US" dirty="0"/>
              <a:t>Introduction to Troubleshooting</a:t>
            </a:r>
            <a:br>
              <a:rPr lang="en-US" altLang="en-US" dirty="0"/>
            </a:br>
            <a:endParaRPr lang="en-US" altLang="en-US" dirty="0"/>
          </a:p>
        </p:txBody>
      </p:sp>
      <p:sp>
        <p:nvSpPr>
          <p:cNvPr id="3" name="Rectangle 2"/>
          <p:cNvSpPr/>
          <p:nvPr/>
        </p:nvSpPr>
        <p:spPr>
          <a:xfrm>
            <a:off x="0" y="1005852"/>
            <a:ext cx="4191856" cy="3139321"/>
          </a:xfrm>
          <a:prstGeom prst="rect">
            <a:avLst/>
          </a:prstGeom>
        </p:spPr>
        <p:txBody>
          <a:bodyPr wrap="square">
            <a:spAutoFit/>
          </a:bodyPr>
          <a:lstStyle/>
          <a:p>
            <a:r>
              <a:rPr lang="en-US" dirty="0"/>
              <a:t>Troubleshooting requires an organized and logical approach to problems with computers and other components.</a:t>
            </a:r>
          </a:p>
          <a:p>
            <a:endParaRPr lang="en-US" dirty="0"/>
          </a:p>
          <a:p>
            <a:r>
              <a:rPr lang="en-US" dirty="0"/>
              <a:t>Troubleshooting is a skill refined over time.</a:t>
            </a:r>
          </a:p>
          <a:p>
            <a:endParaRPr lang="en-US" dirty="0"/>
          </a:p>
          <a:p>
            <a:r>
              <a:rPr lang="en-US" dirty="0"/>
              <a:t>Before you begin troubleshooting problems, always follow the necessary precautions to protect data on a computer. </a:t>
            </a:r>
          </a:p>
        </p:txBody>
      </p:sp>
      <p:pic>
        <p:nvPicPr>
          <p:cNvPr id="6146" name="Picture 2" descr="&quot;Introduction to Troubleshooting&quot;&#10;The image shows a man yelling at a lap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856" y="1066800"/>
            <a:ext cx="44577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3163172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Troubleshooting Process Steps</a:t>
            </a:r>
            <a:br>
              <a:rPr lang="en-US" altLang="en-US" sz="1600" dirty="0"/>
            </a:br>
            <a:endParaRPr lang="en-US" altLang="en-US" dirty="0"/>
          </a:p>
        </p:txBody>
      </p:sp>
      <p:pic>
        <p:nvPicPr>
          <p:cNvPr id="7170" name="Picture 2" descr="&quot;Troubleshooting Process Steps&quot;&#10;This image shows the six steps of the troubleshooting process: Step 1 Identify the problem. Step 2 Establish a theory of probable cause. Step 3 Test the theory to determine the cause. Step 4 Establish a plan of action to resolve the problem and implement the solution. Step 5 Verify full system functionality and if applicable, implement preventive measures. Step 6 Document findings, actions, and outcom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97" y="852755"/>
            <a:ext cx="6431622" cy="4017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002539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Troubleshooting Process Steps</a:t>
            </a:r>
            <a:br>
              <a:rPr lang="en-US" altLang="en-US" sz="1600" dirty="0"/>
            </a:br>
            <a:r>
              <a:rPr lang="en-US" altLang="en-US" dirty="0"/>
              <a:t>Identify the Problem</a:t>
            </a:r>
          </a:p>
        </p:txBody>
      </p:sp>
      <p:pic>
        <p:nvPicPr>
          <p:cNvPr id="3" name="Content Placeholder 2" descr="&quot;Identify the Problem&quot;&#10;The image shows details of troubleshooting step 1: Identify the problem. Customer Information: Company Name, Contact Name, Address, Phone, Number. Computer Configuration: Manufacturer and Model, Operating System, Network Environment, Connection Type. Problem Description: Open-ended Questions, Closed-ended Questions. Error messages. Beep Sequences. LEDs. POS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36441" y="996593"/>
            <a:ext cx="7061644" cy="362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6166962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Establish a Theory of Probable Cause&quot;&#10;The image shows details of troubleshooting step 2: Establish a Theory of Probable Cause. Device is powered off. Power switch for an outlet is turned off. Surge protector is turned off. Loose external cable connections. Non-bootable disk in designated boot drive. Incorrect boot order in BIOS setup."/>
          <p:cNvSpPr>
            <a:spLocks noGrp="1" noChangeArrowheads="1"/>
          </p:cNvSpPr>
          <p:nvPr>
            <p:ph type="title"/>
          </p:nvPr>
        </p:nvSpPr>
        <p:spPr/>
        <p:txBody>
          <a:bodyPr/>
          <a:lstStyle/>
          <a:p>
            <a:r>
              <a:rPr lang="en-US" altLang="en-US" sz="1600" dirty="0"/>
              <a:t>Troubleshooting Process Steps</a:t>
            </a:r>
            <a:br>
              <a:rPr lang="en-US" altLang="en-US" sz="1600" dirty="0"/>
            </a:br>
            <a:r>
              <a:rPr lang="en-US" altLang="en-US" dirty="0"/>
              <a:t>Establish a Theory of Probable Cause</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1561672"/>
            <a:ext cx="7543800" cy="2219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51234291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Test the Theory to Determine the Cause&quot;&#10;The image shows  details of troubleshooting step 3: Test the Theory to Determine the Cause. Ensure the device is powered on. Ensure the power switch for an outlet is turned on. Ensure the surge protector is turned on. Ensure external cable connections are secure. Ensure that the designated boot drive is bootable. Verify the boot order in BIOS setup."/>
          <p:cNvSpPr>
            <a:spLocks noGrp="1" noChangeArrowheads="1"/>
          </p:cNvSpPr>
          <p:nvPr>
            <p:ph type="title"/>
          </p:nvPr>
        </p:nvSpPr>
        <p:spPr>
          <a:xfrm>
            <a:off x="0" y="23428"/>
            <a:ext cx="9144000" cy="757551"/>
          </a:xfrm>
        </p:spPr>
        <p:txBody>
          <a:bodyPr/>
          <a:lstStyle/>
          <a:p>
            <a:r>
              <a:rPr lang="en-US" altLang="en-US" sz="1600" dirty="0"/>
              <a:t>Troubleshooting Process Steps</a:t>
            </a:r>
            <a:br>
              <a:rPr lang="en-US" altLang="en-US" sz="1600" dirty="0"/>
            </a:br>
            <a:r>
              <a:rPr lang="en-US" altLang="en-US" dirty="0"/>
              <a:t>Test the Theory to Determine the Cause</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510300"/>
            <a:ext cx="7524750" cy="2301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4950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descr="&quot;Establish a Plan of Action to Resolve the Problem and Implement the Solution&quot;&#10;The image shows  details of troubleshooting step 4: Establish a Plan of Action to Resolve the Problem and Implement the Solution. If no solution is achieved in the previous step, further research is needed to implement the solution. Helpdesk repair logs. Other technicians. Manufacturer FAQ websites. Technical websites. News groups. Computer manuals. Device manuals. Online forums. Internet search.">
            <a:extLst>
              <a:ext uri="{FF2B5EF4-FFF2-40B4-BE49-F238E27FC236}">
                <a16:creationId xmlns:a16="http://schemas.microsoft.com/office/drawing/2014/main" id="{28E647C0-6983-443D-9868-22702DE4B7D3}"/>
              </a:ext>
            </a:extLst>
          </p:cNvPr>
          <p:cNvSpPr>
            <a:spLocks noGrp="1" noChangeArrowheads="1"/>
          </p:cNvSpPr>
          <p:nvPr>
            <p:ph type="title"/>
          </p:nvPr>
        </p:nvSpPr>
        <p:spPr>
          <a:xfrm>
            <a:off x="0" y="23428"/>
            <a:ext cx="9144000" cy="757551"/>
          </a:xfrm>
        </p:spPr>
        <p:txBody>
          <a:bodyPr/>
          <a:lstStyle/>
          <a:p>
            <a:r>
              <a:rPr lang="en-US" altLang="en-US" sz="1600" dirty="0"/>
              <a:t>Troubleshooting Process Steps</a:t>
            </a:r>
            <a:br>
              <a:rPr lang="en-US" altLang="en-US" sz="1600" dirty="0"/>
            </a:br>
            <a:r>
              <a:rPr lang="en-US" altLang="en-US" dirty="0"/>
              <a:t>Establish a Plan of Action to Resolve the Problem and Implement the Solution</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458930"/>
            <a:ext cx="7562850" cy="2640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4008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Verify Full Functionality and, If Applicable, Implement Preventive Measures&quot;&#10;The image shows details of troubleshooting step 5: Verify Full System Functionality and if Applicable Implement Preventive Measures. Reboot the computer. Ensure multiple applications work properly. Verify network and Internet connections. Print a document from one application. Ensure all attached devices work properly. Ensure no error messages are received."/>
          <p:cNvSpPr>
            <a:spLocks noGrp="1" noChangeArrowheads="1"/>
          </p:cNvSpPr>
          <p:nvPr>
            <p:ph type="title"/>
          </p:nvPr>
        </p:nvSpPr>
        <p:spPr>
          <a:xfrm>
            <a:off x="0" y="152489"/>
            <a:ext cx="9144000" cy="757551"/>
          </a:xfrm>
        </p:spPr>
        <p:txBody>
          <a:bodyPr/>
          <a:lstStyle/>
          <a:p>
            <a:r>
              <a:rPr lang="en-US" altLang="en-US" sz="1600" dirty="0"/>
              <a:t>Troubleshooting Process Steps</a:t>
            </a:r>
            <a:br>
              <a:rPr lang="en-US" altLang="en-US" sz="1600" dirty="0"/>
            </a:br>
            <a:r>
              <a:rPr lang="en-US" altLang="en-US" dirty="0"/>
              <a:t>Verify Full Functionality and, If Applicable, Implement Preventive Measures</a:t>
            </a:r>
          </a:p>
        </p:txBody>
      </p:sp>
      <p:pic>
        <p:nvPicPr>
          <p:cNvPr id="12291" name="Picture 3" desc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530850"/>
            <a:ext cx="7524750" cy="1845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694154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descr="&quot;Document Findings, Actions, and Outcomes&quot;&#10;The image shows details of troubleshooting step 6: Document Findings, Actions, and Outcomes. Discuss the solution implemented with the customer. Have the customer verify that the problem has been solved. Provide the customer with all paperwork. Document the steps taken to solve the problem in the work order and in the technician's journal. Document any components used in the repair. Document the amount of time spent to resolve the problem.">
            <a:extLst>
              <a:ext uri="{FF2B5EF4-FFF2-40B4-BE49-F238E27FC236}">
                <a16:creationId xmlns:a16="http://schemas.microsoft.com/office/drawing/2014/main" id="{D883308E-7BB4-412A-ADAC-4CAB36170DD9}"/>
              </a:ext>
            </a:extLst>
          </p:cNvPr>
          <p:cNvSpPr>
            <a:spLocks noGrp="1" noChangeArrowheads="1"/>
          </p:cNvSpPr>
          <p:nvPr>
            <p:ph type="title"/>
          </p:nvPr>
        </p:nvSpPr>
        <p:spPr>
          <a:xfrm>
            <a:off x="1" y="41393"/>
            <a:ext cx="9144000" cy="757551"/>
          </a:xfrm>
        </p:spPr>
        <p:txBody>
          <a:bodyPr/>
          <a:lstStyle/>
          <a:p>
            <a:r>
              <a:rPr lang="en-US" altLang="en-US" sz="1600" dirty="0"/>
              <a:t>Troubleshooting Process Steps</a:t>
            </a:r>
            <a:br>
              <a:rPr lang="en-US" altLang="en-US" sz="1600" dirty="0"/>
            </a:br>
            <a:r>
              <a:rPr lang="en-US" altLang="en-US" dirty="0"/>
              <a:t>Document Findings, Actions, and Outcomes</a:t>
            </a:r>
          </a:p>
        </p:txBody>
      </p:sp>
      <p:pic>
        <p:nvPicPr>
          <p:cNvPr id="13314" name="Picture 2" desc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719263"/>
            <a:ext cx="7524750" cy="205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64156112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PC Common Problems and Solutions</a:t>
            </a:r>
          </a:p>
        </p:txBody>
      </p:sp>
      <p:sp>
        <p:nvSpPr>
          <p:cNvPr id="3" name="Content Placeholder 2"/>
          <p:cNvSpPr>
            <a:spLocks noGrp="1"/>
          </p:cNvSpPr>
          <p:nvPr>
            <p:ph idx="1"/>
          </p:nvPr>
        </p:nvSpPr>
        <p:spPr>
          <a:xfrm>
            <a:off x="144065" y="988182"/>
            <a:ext cx="8853286" cy="3709180"/>
          </a:xfrm>
        </p:spPr>
        <p:txBody>
          <a:bodyPr/>
          <a:lstStyle/>
          <a:p>
            <a:r>
              <a:rPr lang="en-US" dirty="0"/>
              <a:t>Computer problems can be attributed to hardware, software, networks, or some combination of the three.  These are some common hardware problems:</a:t>
            </a:r>
          </a:p>
          <a:p>
            <a:r>
              <a:rPr lang="en-US" b="1" dirty="0"/>
              <a:t>Storage Device</a:t>
            </a:r>
            <a:r>
              <a:rPr lang="en-US" dirty="0"/>
              <a:t> - Storage device problems are often related to loose, or incorrect cable connections, incorrect drive and media formats, and incorrect jumper and BIOS settings.</a:t>
            </a:r>
          </a:p>
          <a:p>
            <a:r>
              <a:rPr lang="en-US" b="1" dirty="0"/>
              <a:t>Motherboard and Internal Components</a:t>
            </a:r>
            <a:r>
              <a:rPr lang="en-US" dirty="0"/>
              <a:t> - These problems are often caused by incorrect or loose cables, failed components, incorrect drivers, and corrupted updates.</a:t>
            </a:r>
          </a:p>
          <a:p>
            <a:r>
              <a:rPr lang="en-US" b="1" dirty="0"/>
              <a:t>Power Supply</a:t>
            </a:r>
            <a:r>
              <a:rPr lang="en-US" dirty="0"/>
              <a:t> - Power problems are often caused by a faulty power supply, loose connections, and inadequate wattage.</a:t>
            </a:r>
          </a:p>
          <a:p>
            <a:r>
              <a:rPr lang="en-US" b="1" dirty="0"/>
              <a:t>CPU and Memory</a:t>
            </a:r>
            <a:r>
              <a:rPr lang="en-US" dirty="0"/>
              <a:t> - Processor and memory problems are often caused by faulty installations, incorrect BIOS settings, inadequate cooling and ventilation, and compatibility issues.</a:t>
            </a:r>
          </a:p>
          <a:p>
            <a:r>
              <a:rPr lang="en-US" b="1" dirty="0"/>
              <a:t>Displays</a:t>
            </a:r>
            <a:r>
              <a:rPr lang="en-US" dirty="0"/>
              <a:t> – Display problems are often caused by incorrect settings, loose connections, and incorrect or corrupted drivers.</a:t>
            </a:r>
          </a:p>
        </p:txBody>
      </p:sp>
    </p:spTree>
    <p:custDataLst>
      <p:tags r:id="rId1"/>
    </p:custDataLst>
    <p:extLst>
      <p:ext uri="{BB962C8B-B14F-4D97-AF65-F5344CB8AC3E}">
        <p14:creationId xmlns:p14="http://schemas.microsoft.com/office/powerpoint/2010/main" val="139476042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Storage Devices</a:t>
            </a:r>
          </a:p>
        </p:txBody>
      </p:sp>
      <p:pic>
        <p:nvPicPr>
          <p:cNvPr id="4" name="Picture 3" descr="&quot;Common Problems and Solutions for Storage Devices&quot;&#10;This image shows a page for common problems and solutions for storage devices.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B1BFE419-3A2A-49F5-8EF4-4D53D3C52585}"/>
              </a:ext>
            </a:extLst>
          </p:cNvPr>
          <p:cNvPicPr>
            <a:picLocks noChangeAspect="1"/>
          </p:cNvPicPr>
          <p:nvPr/>
        </p:nvPicPr>
        <p:blipFill>
          <a:blip r:embed="rId4"/>
          <a:stretch>
            <a:fillRect/>
          </a:stretch>
        </p:blipFill>
        <p:spPr>
          <a:xfrm>
            <a:off x="410198" y="883786"/>
            <a:ext cx="8323604" cy="3726090"/>
          </a:xfrm>
          <a:prstGeom prst="rect">
            <a:avLst/>
          </a:prstGeom>
        </p:spPr>
      </p:pic>
    </p:spTree>
    <p:custDataLst>
      <p:tags r:id="rId1"/>
    </p:custDataLst>
    <p:extLst>
      <p:ext uri="{BB962C8B-B14F-4D97-AF65-F5344CB8AC3E}">
        <p14:creationId xmlns:p14="http://schemas.microsoft.com/office/powerpoint/2010/main" val="37809944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479603" cy="1802391"/>
          </a:xfrm>
        </p:spPr>
        <p:txBody>
          <a:bodyPr/>
          <a:lstStyle/>
          <a:p>
            <a:r>
              <a:rPr lang="en-US" sz="3600" dirty="0">
                <a:solidFill>
                  <a:schemeClr val="accent5">
                    <a:lumMod val="40000"/>
                    <a:lumOff val="60000"/>
                  </a:schemeClr>
                </a:solidFill>
              </a:rPr>
              <a:t>Chapter 4: Preventive  Maintenance and Troubleshooting</a:t>
            </a:r>
          </a:p>
        </p:txBody>
      </p:sp>
      <p:sp>
        <p:nvSpPr>
          <p:cNvPr id="3" name="Rectangle 2"/>
          <p:cNvSpPr/>
          <p:nvPr/>
        </p:nvSpPr>
        <p:spPr>
          <a:xfrm>
            <a:off x="628650" y="3436035"/>
            <a:ext cx="4572000" cy="369332"/>
          </a:xfrm>
          <a:prstGeom prst="rect">
            <a:avLst/>
          </a:prstGeom>
        </p:spPr>
        <p:txBody>
          <a:bodyPr>
            <a:spAutoFit/>
          </a:bodyPr>
          <a:lstStyle/>
          <a:p>
            <a:r>
              <a:rPr lang="en-US" b="1" dirty="0">
                <a:solidFill>
                  <a:schemeClr val="bg2">
                    <a:lumMod val="40000"/>
                    <a:lumOff val="60000"/>
                  </a:schemeClr>
                </a:solidFill>
              </a:rPr>
              <a:t>IT Essentials 7.0 Planning Guide</a:t>
            </a:r>
          </a:p>
        </p:txBody>
      </p:sp>
    </p:spTree>
    <p:custDataLst>
      <p:tags r:id="rId1"/>
    </p:custDataLst>
    <p:extLst>
      <p:ext uri="{BB962C8B-B14F-4D97-AF65-F5344CB8AC3E}">
        <p14:creationId xmlns:p14="http://schemas.microsoft.com/office/powerpoint/2010/main" val="9142495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Common Problems and Solutions for Motherboards and Internal Components&quot;&#10;This image shows a page for common problems and solutions for motherboards and internal components. There are several problem types to select and each displays a table with probable causes and possible solutions. There is a link to a PDF that contains all of the information on this page."/>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Motherboards and Internal Components</a:t>
            </a:r>
          </a:p>
        </p:txBody>
      </p:sp>
      <p:pic>
        <p:nvPicPr>
          <p:cNvPr id="2" name="Picture 1">
            <a:extLst>
              <a:ext uri="{FF2B5EF4-FFF2-40B4-BE49-F238E27FC236}">
                <a16:creationId xmlns:a16="http://schemas.microsoft.com/office/drawing/2014/main" id="{BBB21C75-D645-40D5-8029-E3CF7CDD6294}"/>
              </a:ext>
            </a:extLst>
          </p:cNvPr>
          <p:cNvPicPr>
            <a:picLocks noChangeAspect="1"/>
          </p:cNvPicPr>
          <p:nvPr/>
        </p:nvPicPr>
        <p:blipFill>
          <a:blip r:embed="rId4"/>
          <a:stretch>
            <a:fillRect/>
          </a:stretch>
        </p:blipFill>
        <p:spPr>
          <a:xfrm>
            <a:off x="628116" y="951375"/>
            <a:ext cx="7887768" cy="3773338"/>
          </a:xfrm>
          <a:prstGeom prst="rect">
            <a:avLst/>
          </a:prstGeom>
        </p:spPr>
      </p:pic>
    </p:spTree>
    <p:custDataLst>
      <p:tags r:id="rId1"/>
    </p:custDataLst>
    <p:extLst>
      <p:ext uri="{BB962C8B-B14F-4D97-AF65-F5344CB8AC3E}">
        <p14:creationId xmlns:p14="http://schemas.microsoft.com/office/powerpoint/2010/main" val="242453768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Common Problems and Solutions for Power Supplies&quot;&#10;This image shows a page for common problems and solutions for power supplies. There are several problem types to select and each displays a table with probable causes and possible solutions. There is a link to a PDF that contains all of the information on this page."/>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Power Supplies</a:t>
            </a:r>
          </a:p>
        </p:txBody>
      </p:sp>
      <p:pic>
        <p:nvPicPr>
          <p:cNvPr id="4" name="Picture 3">
            <a:extLst>
              <a:ext uri="{FF2B5EF4-FFF2-40B4-BE49-F238E27FC236}">
                <a16:creationId xmlns:a16="http://schemas.microsoft.com/office/drawing/2014/main" id="{C3A2817A-DA30-44DF-9BB7-F743C48D2D88}"/>
              </a:ext>
            </a:extLst>
          </p:cNvPr>
          <p:cNvPicPr>
            <a:picLocks noChangeAspect="1"/>
          </p:cNvPicPr>
          <p:nvPr/>
        </p:nvPicPr>
        <p:blipFill>
          <a:blip r:embed="rId4"/>
          <a:stretch>
            <a:fillRect/>
          </a:stretch>
        </p:blipFill>
        <p:spPr>
          <a:xfrm>
            <a:off x="521293" y="1218053"/>
            <a:ext cx="8101413" cy="2381480"/>
          </a:xfrm>
          <a:prstGeom prst="rect">
            <a:avLst/>
          </a:prstGeom>
        </p:spPr>
      </p:pic>
    </p:spTree>
    <p:custDataLst>
      <p:tags r:id="rId1"/>
    </p:custDataLst>
    <p:extLst>
      <p:ext uri="{BB962C8B-B14F-4D97-AF65-F5344CB8AC3E}">
        <p14:creationId xmlns:p14="http://schemas.microsoft.com/office/powerpoint/2010/main" val="38898896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CPUs and Memory</a:t>
            </a:r>
          </a:p>
        </p:txBody>
      </p:sp>
      <p:pic>
        <p:nvPicPr>
          <p:cNvPr id="4" name="Picture 3" descr="&quot;Common Problems and Solutions for CPUs and Memory&quot;&#10;This image shows a page for common problems and solutions for CPUs and memory.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33391BE6-6052-4316-B694-0A9C54D34DCA}"/>
              </a:ext>
            </a:extLst>
          </p:cNvPr>
          <p:cNvPicPr>
            <a:picLocks noChangeAspect="1"/>
          </p:cNvPicPr>
          <p:nvPr/>
        </p:nvPicPr>
        <p:blipFill>
          <a:blip r:embed="rId4"/>
          <a:stretch>
            <a:fillRect/>
          </a:stretch>
        </p:blipFill>
        <p:spPr>
          <a:xfrm>
            <a:off x="407955" y="957129"/>
            <a:ext cx="8328090" cy="3466286"/>
          </a:xfrm>
          <a:prstGeom prst="rect">
            <a:avLst/>
          </a:prstGeom>
        </p:spPr>
      </p:pic>
    </p:spTree>
    <p:custDataLst>
      <p:tags r:id="rId1"/>
    </p:custDataLst>
    <p:extLst>
      <p:ext uri="{BB962C8B-B14F-4D97-AF65-F5344CB8AC3E}">
        <p14:creationId xmlns:p14="http://schemas.microsoft.com/office/powerpoint/2010/main" val="172605310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Displays</a:t>
            </a:r>
          </a:p>
        </p:txBody>
      </p:sp>
      <p:pic>
        <p:nvPicPr>
          <p:cNvPr id="2" name="Picture 1" descr="&quot;Common Problems and Solutions for Displays&quot;&#10;This image shows a page for common problems and solutions for displays.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25A55575-0090-4839-B30F-DC2E48E30E2C}"/>
              </a:ext>
            </a:extLst>
          </p:cNvPr>
          <p:cNvPicPr>
            <a:picLocks noChangeAspect="1"/>
          </p:cNvPicPr>
          <p:nvPr/>
        </p:nvPicPr>
        <p:blipFill>
          <a:blip r:embed="rId4"/>
          <a:stretch>
            <a:fillRect/>
          </a:stretch>
        </p:blipFill>
        <p:spPr>
          <a:xfrm>
            <a:off x="423017" y="933860"/>
            <a:ext cx="8297966" cy="3495427"/>
          </a:xfrm>
          <a:prstGeom prst="rect">
            <a:avLst/>
          </a:prstGeom>
        </p:spPr>
      </p:pic>
    </p:spTree>
    <p:custDataLst>
      <p:tags r:id="rId1"/>
    </p:custDataLst>
    <p:extLst>
      <p:ext uri="{BB962C8B-B14F-4D97-AF65-F5344CB8AC3E}">
        <p14:creationId xmlns:p14="http://schemas.microsoft.com/office/powerpoint/2010/main" val="15990794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US" altLang="en-US" sz="1600" dirty="0"/>
            </a:br>
            <a:r>
              <a:rPr lang="en-US" altLang="en-US" sz="1600" dirty="0"/>
              <a:t>Apply Troubleshooting Process to Computer Components and Peripherals</a:t>
            </a:r>
            <a:br>
              <a:rPr lang="en-US" altLang="en-US" sz="1600" dirty="0"/>
            </a:br>
            <a:r>
              <a:rPr lang="en-US" altLang="en-US" dirty="0"/>
              <a:t>Personal Reference Tools</a:t>
            </a:r>
            <a:br>
              <a:rPr lang="en-US" altLang="en-US" dirty="0"/>
            </a:br>
            <a:endParaRPr lang="en-US" altLang="en-US" dirty="0"/>
          </a:p>
        </p:txBody>
      </p:sp>
      <p:sp>
        <p:nvSpPr>
          <p:cNvPr id="4" name="Content Placeholder 2"/>
          <p:cNvSpPr>
            <a:spLocks noGrp="1"/>
          </p:cNvSpPr>
          <p:nvPr>
            <p:ph idx="1"/>
          </p:nvPr>
        </p:nvSpPr>
        <p:spPr>
          <a:xfrm>
            <a:off x="205482" y="904126"/>
            <a:ext cx="8291245" cy="3719245"/>
          </a:xfrm>
        </p:spPr>
        <p:txBody>
          <a:bodyPr/>
          <a:lstStyle/>
          <a:p>
            <a:r>
              <a:rPr lang="en-US" sz="1600" dirty="0"/>
              <a:t>Personal reference tools include troubleshooting guides, manufacturer manuals, quick reference guides, and repair journals. In addition to an invoice, a technician keeps a journal of upgrades and repairs:</a:t>
            </a:r>
          </a:p>
          <a:p>
            <a:r>
              <a:rPr lang="en-US" sz="1600" b="1" dirty="0"/>
              <a:t>Notes</a:t>
            </a:r>
            <a:r>
              <a:rPr lang="en-US" sz="1600" dirty="0"/>
              <a:t> - Make notes as you go through the troubleshooting and repair process. Refer to these notes to avoid repeating steps and to determine what needs to be done next.</a:t>
            </a:r>
          </a:p>
          <a:p>
            <a:r>
              <a:rPr lang="en-US" sz="1600" b="1" dirty="0"/>
              <a:t>Journal</a:t>
            </a:r>
            <a:r>
              <a:rPr lang="en-US" sz="1600" dirty="0"/>
              <a:t> - Include descriptions of the problem, possible solutions that have been tried to correct the problem, and the steps taken to repair the problem. Note any configuration changes made to the equipment and any replacement parts used in the repair. Your journal, along with your notes, can be valuable when you encounter similar situations in the future.</a:t>
            </a:r>
          </a:p>
          <a:p>
            <a:r>
              <a:rPr lang="en-US" sz="1600" b="1" dirty="0"/>
              <a:t>History of repairs</a:t>
            </a:r>
            <a:r>
              <a:rPr lang="en-US" sz="1600" dirty="0"/>
              <a:t> - Make a detailed list of problems and repairs, including the date, replacement parts, and customer information. The history allows a technician to determine what work has been performed on a specific computer in the past.</a:t>
            </a:r>
          </a:p>
        </p:txBody>
      </p:sp>
    </p:spTree>
    <p:custDataLst>
      <p:tags r:id="rId1"/>
    </p:custDataLst>
    <p:extLst>
      <p:ext uri="{BB962C8B-B14F-4D97-AF65-F5344CB8AC3E}">
        <p14:creationId xmlns:p14="http://schemas.microsoft.com/office/powerpoint/2010/main" val="112682623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US" altLang="en-US" sz="1600" dirty="0"/>
            </a:br>
            <a:r>
              <a:rPr lang="en-US" altLang="en-US" sz="1600" dirty="0"/>
              <a:t>Apply Troubleshooting Process to Computer Components and Peripherals</a:t>
            </a:r>
            <a:br>
              <a:rPr lang="en-US" altLang="en-US" sz="1600" dirty="0"/>
            </a:br>
            <a:r>
              <a:rPr lang="en-US" altLang="en-US" dirty="0"/>
              <a:t>Internet Reference Tools</a:t>
            </a:r>
            <a:br>
              <a:rPr lang="en-US" altLang="en-US" sz="1600" dirty="0"/>
            </a:br>
            <a:endParaRPr lang="en-US" altLang="en-US" dirty="0"/>
          </a:p>
        </p:txBody>
      </p:sp>
      <p:sp>
        <p:nvSpPr>
          <p:cNvPr id="4" name="Content Placeholder 2"/>
          <p:cNvSpPr>
            <a:spLocks noGrp="1"/>
          </p:cNvSpPr>
          <p:nvPr>
            <p:ph idx="1"/>
          </p:nvPr>
        </p:nvSpPr>
        <p:spPr>
          <a:xfrm>
            <a:off x="257187" y="895546"/>
            <a:ext cx="8283498" cy="3193569"/>
          </a:xfrm>
        </p:spPr>
        <p:txBody>
          <a:bodyPr/>
          <a:lstStyle/>
          <a:p>
            <a:pPr marL="0" indent="0">
              <a:buNone/>
            </a:pPr>
            <a:r>
              <a:rPr lang="en-US" sz="1600" dirty="0"/>
              <a:t>The Internet is an excellent source of information about specific hardware problems and possible solutions:</a:t>
            </a:r>
          </a:p>
          <a:p>
            <a:pPr lvl="1"/>
            <a:r>
              <a:rPr lang="en-US" sz="1500" dirty="0"/>
              <a:t>Internet search engines</a:t>
            </a:r>
          </a:p>
          <a:p>
            <a:pPr lvl="1"/>
            <a:r>
              <a:rPr lang="en-US" sz="1500" dirty="0"/>
              <a:t>News groups</a:t>
            </a:r>
          </a:p>
          <a:p>
            <a:pPr lvl="1"/>
            <a:r>
              <a:rPr lang="en-US" sz="1500" dirty="0"/>
              <a:t>Manufacturer FAQs</a:t>
            </a:r>
          </a:p>
          <a:p>
            <a:pPr lvl="1"/>
            <a:r>
              <a:rPr lang="en-US" sz="1500" dirty="0"/>
              <a:t>Online computer manuals</a:t>
            </a:r>
          </a:p>
          <a:p>
            <a:pPr lvl="1"/>
            <a:r>
              <a:rPr lang="en-US" sz="1500" dirty="0"/>
              <a:t>Online forums and chat</a:t>
            </a:r>
          </a:p>
          <a:p>
            <a:pPr lvl="1"/>
            <a:r>
              <a:rPr lang="en-US" sz="1500" dirty="0"/>
              <a:t>Technical websites</a:t>
            </a:r>
          </a:p>
        </p:txBody>
      </p:sp>
    </p:spTree>
    <p:custDataLst>
      <p:tags r:id="rId1"/>
    </p:custDataLst>
    <p:extLst>
      <p:ext uri="{BB962C8B-B14F-4D97-AF65-F5344CB8AC3E}">
        <p14:creationId xmlns:p14="http://schemas.microsoft.com/office/powerpoint/2010/main" val="376535276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US" altLang="en-US" sz="1600" dirty="0"/>
            </a:br>
            <a:r>
              <a:rPr lang="en-US" altLang="en-US" sz="1600" dirty="0"/>
              <a:t>Apply Troubleshooting Process to Computer Components and Peripherals</a:t>
            </a:r>
            <a:br>
              <a:rPr lang="en-US" altLang="en-US" sz="1600" dirty="0"/>
            </a:br>
            <a:r>
              <a:rPr lang="en-US" altLang="en-US" dirty="0"/>
              <a:t>Advanced Problems and Solutions for Hardware</a:t>
            </a:r>
            <a:br>
              <a:rPr lang="en-US" altLang="en-US" sz="1600" dirty="0"/>
            </a:br>
            <a:endParaRPr lang="en-US" altLang="en-US" dirty="0"/>
          </a:p>
        </p:txBody>
      </p:sp>
      <p:pic>
        <p:nvPicPr>
          <p:cNvPr id="5" name="Picture 4" descr="&quot;Advanced Problems and Solutions for Hardware&quot;&#10;This image shows a page for advanced problems and solutions for hardware.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73606746-AE25-4FF5-B392-B793DCC03FED}"/>
              </a:ext>
            </a:extLst>
          </p:cNvPr>
          <p:cNvPicPr>
            <a:picLocks noChangeAspect="1"/>
          </p:cNvPicPr>
          <p:nvPr/>
        </p:nvPicPr>
        <p:blipFill>
          <a:blip r:embed="rId4"/>
          <a:stretch>
            <a:fillRect/>
          </a:stretch>
        </p:blipFill>
        <p:spPr>
          <a:xfrm>
            <a:off x="508475" y="869739"/>
            <a:ext cx="8127050" cy="3675995"/>
          </a:xfrm>
          <a:prstGeom prst="rect">
            <a:avLst/>
          </a:prstGeom>
        </p:spPr>
      </p:pic>
    </p:spTree>
    <p:custDataLst>
      <p:tags r:id="rId1"/>
    </p:custDataLst>
    <p:extLst>
      <p:ext uri="{BB962C8B-B14F-4D97-AF65-F5344CB8AC3E}">
        <p14:creationId xmlns:p14="http://schemas.microsoft.com/office/powerpoint/2010/main" val="3954382790"/>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79004"/>
          </a:xfrm>
        </p:spPr>
        <p:txBody>
          <a:bodyPr/>
          <a:lstStyle/>
          <a:p>
            <a:br>
              <a:rPr lang="en-US" altLang="en-US" sz="1600" dirty="0"/>
            </a:br>
            <a:r>
              <a:rPr lang="en-US" sz="1600" dirty="0"/>
              <a:t>Apply Troubleshooting Process to Computer Components and Peripherals</a:t>
            </a:r>
            <a:br>
              <a:rPr lang="en-US" sz="1600" dirty="0"/>
            </a:br>
            <a:r>
              <a:rPr lang="en-US" altLang="en-US" dirty="0"/>
              <a:t>Lab – Using a Multimeter and a Power Supply Tester</a:t>
            </a:r>
            <a:br>
              <a:rPr lang="en-US" altLang="en-US" sz="1600" dirty="0"/>
            </a:br>
            <a:endParaRPr lang="en-US" altLang="en-US" dirty="0"/>
          </a:p>
        </p:txBody>
      </p:sp>
      <p:sp>
        <p:nvSpPr>
          <p:cNvPr id="2" name="Rectangle 1">
            <a:extLst>
              <a:ext uri="{FF2B5EF4-FFF2-40B4-BE49-F238E27FC236}">
                <a16:creationId xmlns:a16="http://schemas.microsoft.com/office/drawing/2014/main" id="{B7B3FB2E-5313-422B-A9B4-8148DD0C1826}"/>
              </a:ext>
            </a:extLst>
          </p:cNvPr>
          <p:cNvSpPr/>
          <p:nvPr/>
        </p:nvSpPr>
        <p:spPr>
          <a:xfrm>
            <a:off x="221153" y="955029"/>
            <a:ext cx="8377157" cy="646331"/>
          </a:xfrm>
          <a:prstGeom prst="rect">
            <a:avLst/>
          </a:prstGeom>
        </p:spPr>
        <p:txBody>
          <a:bodyPr wrap="square">
            <a:spAutoFit/>
          </a:bodyPr>
          <a:lstStyle/>
          <a:p>
            <a:r>
              <a:rPr lang="en-US" altLang="en-US" dirty="0"/>
              <a:t>In this lab, you will learn how to use and handle a multimeter and a power supply tester.</a:t>
            </a:r>
            <a:endParaRPr lang="en-US" dirty="0"/>
          </a:p>
        </p:txBody>
      </p:sp>
    </p:spTree>
    <p:custDataLst>
      <p:tags r:id="rId1"/>
    </p:custDataLst>
    <p:extLst>
      <p:ext uri="{BB962C8B-B14F-4D97-AF65-F5344CB8AC3E}">
        <p14:creationId xmlns:p14="http://schemas.microsoft.com/office/powerpoint/2010/main" val="372802190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79004"/>
          </a:xfrm>
        </p:spPr>
        <p:txBody>
          <a:bodyPr/>
          <a:lstStyle/>
          <a:p>
            <a:br>
              <a:rPr lang="en-US" altLang="en-US" sz="1600" dirty="0"/>
            </a:br>
            <a:r>
              <a:rPr lang="en-US" sz="1600" dirty="0"/>
              <a:t>Apply Troubleshooting Process to Computer Components and Peripherals</a:t>
            </a:r>
            <a:br>
              <a:rPr lang="en-US" sz="1600" dirty="0"/>
            </a:br>
            <a:r>
              <a:rPr lang="en-US" altLang="en-US" dirty="0"/>
              <a:t>Lab – Troubleshoot Hardware Problems</a:t>
            </a:r>
            <a:br>
              <a:rPr lang="en-US" altLang="en-US" sz="1600" dirty="0"/>
            </a:br>
            <a:endParaRPr lang="en-US" altLang="en-US" dirty="0"/>
          </a:p>
        </p:txBody>
      </p:sp>
      <p:sp>
        <p:nvSpPr>
          <p:cNvPr id="4" name="Rectangle 3">
            <a:extLst>
              <a:ext uri="{FF2B5EF4-FFF2-40B4-BE49-F238E27FC236}">
                <a16:creationId xmlns:a16="http://schemas.microsoft.com/office/drawing/2014/main" id="{D6F34A66-6E48-4400-B9D8-8FC205C5C99A}"/>
              </a:ext>
            </a:extLst>
          </p:cNvPr>
          <p:cNvSpPr/>
          <p:nvPr/>
        </p:nvSpPr>
        <p:spPr>
          <a:xfrm>
            <a:off x="221153" y="955029"/>
            <a:ext cx="8377157" cy="646331"/>
          </a:xfrm>
          <a:prstGeom prst="rect">
            <a:avLst/>
          </a:prstGeom>
        </p:spPr>
        <p:txBody>
          <a:bodyPr wrap="square">
            <a:spAutoFit/>
          </a:bodyPr>
          <a:lstStyle/>
          <a:p>
            <a:r>
              <a:rPr lang="en-US" altLang="en-US" dirty="0"/>
              <a:t>In this lab, you will </a:t>
            </a:r>
            <a:r>
              <a:rPr lang="en-US" dirty="0"/>
              <a:t>diagnose the cause of various hardware problems and solve them.</a:t>
            </a:r>
          </a:p>
        </p:txBody>
      </p:sp>
    </p:spTree>
    <p:custDataLst>
      <p:tags r:id="rId1"/>
    </p:custDataLst>
    <p:extLst>
      <p:ext uri="{BB962C8B-B14F-4D97-AF65-F5344CB8AC3E}">
        <p14:creationId xmlns:p14="http://schemas.microsoft.com/office/powerpoint/2010/main" val="167991700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4.3 Chapter Summary</a:t>
            </a:r>
          </a:p>
        </p:txBody>
      </p:sp>
    </p:spTree>
    <p:custDataLst>
      <p:tags r:id="rId1"/>
    </p:custDataLst>
    <p:extLst>
      <p:ext uri="{BB962C8B-B14F-4D97-AF65-F5344CB8AC3E}">
        <p14:creationId xmlns:p14="http://schemas.microsoft.com/office/powerpoint/2010/main" val="35470728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 and What Do You Already Know? </a:t>
            </a:r>
          </a:p>
        </p:txBody>
      </p:sp>
      <p:sp>
        <p:nvSpPr>
          <p:cNvPr id="7171" name="Rectangle 34"/>
          <p:cNvSpPr>
            <a:spLocks noGrp="1" noChangeArrowheads="1"/>
          </p:cNvSpPr>
          <p:nvPr>
            <p:ph idx="1"/>
          </p:nvPr>
        </p:nvSpPr>
        <p:spPr>
          <a:xfrm>
            <a:off x="145357" y="1103744"/>
            <a:ext cx="8853286" cy="3418829"/>
          </a:xfrm>
        </p:spPr>
        <p:txBody>
          <a:bodyPr/>
          <a:lstStyle/>
          <a:p>
            <a:pPr eaLnBrk="1" hangingPunct="1">
              <a:spcBef>
                <a:spcPct val="30000"/>
              </a:spcBef>
            </a:pPr>
            <a:r>
              <a:rPr lang="en-US" dirty="0"/>
              <a:t>Check Your Understanding activities used to be called Interactive Activities. They simply have a new name. They are designed to let students quickly determine if they understand the content and can proceed, or if they need to review. </a:t>
            </a:r>
          </a:p>
          <a:p>
            <a:pPr eaLnBrk="1" hangingPunct="1">
              <a:spcBef>
                <a:spcPct val="30000"/>
              </a:spcBef>
            </a:pPr>
            <a:r>
              <a:rPr lang="en-US" dirty="0"/>
              <a:t>Check Your Understanding activities </a:t>
            </a:r>
            <a:r>
              <a:rPr lang="en-US" b="1" i="1" dirty="0"/>
              <a:t>do not </a:t>
            </a:r>
            <a:r>
              <a:rPr lang="en-US" dirty="0"/>
              <a:t>affect student grades.</a:t>
            </a:r>
          </a:p>
          <a:p>
            <a:pPr eaLnBrk="1" hangingPunct="1">
              <a:spcBef>
                <a:spcPct val="30000"/>
              </a:spcBef>
            </a:pPr>
            <a:r>
              <a:rPr lang="en-US" dirty="0"/>
              <a:t>Activities listed as What Do You Already Know? are a type of activity in which we ask the student to simply take a guess! It is not meant to evaluate their knowledge. It is only meant to give them a head start in thinking about different topics before they are presented in the course. Students receive addition content in the form of feedback for </a:t>
            </a:r>
            <a:r>
              <a:rPr lang="en-US" b="1" i="1" dirty="0"/>
              <a:t>any</a:t>
            </a:r>
            <a:r>
              <a:rPr lang="en-US" dirty="0"/>
              <a:t> answers they select. </a:t>
            </a:r>
          </a:p>
          <a:p>
            <a:pPr eaLnBrk="1" hangingPunct="1">
              <a:spcBef>
                <a:spcPct val="30000"/>
              </a:spcBef>
            </a:pPr>
            <a:r>
              <a:rPr lang="en-US" dirty="0"/>
              <a:t>What Do You Already Know? activities </a:t>
            </a:r>
            <a:r>
              <a:rPr lang="en-US" b="1" i="1" dirty="0"/>
              <a:t>do not directly </a:t>
            </a:r>
            <a:r>
              <a:rPr lang="en-US" dirty="0"/>
              <a:t>affect student grades; however, the feedback may contain content which appears later in quizzes and exams, so it is important that students complete the What Do You Already Know? activities. </a:t>
            </a:r>
          </a:p>
          <a:p>
            <a:pPr>
              <a:spcBef>
                <a:spcPct val="30000"/>
              </a:spcBef>
            </a:pPr>
            <a:r>
              <a:rPr lang="en-US" dirty="0"/>
              <a:t>There are no separate slides for these activities in the PPT. They are listed in the notes area of the slide that appears before these activities.</a:t>
            </a:r>
          </a:p>
          <a:p>
            <a:pPr eaLnBrk="1" hangingPunct="1">
              <a:spcBef>
                <a:spcPct val="30000"/>
              </a:spcBef>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sz="1600" dirty="0"/>
              <a:t>Conclusion</a:t>
            </a:r>
            <a:br>
              <a:rPr lang="sv-SE" sz="1600" dirty="0"/>
            </a:br>
            <a:r>
              <a:rPr lang="sv-SE" dirty="0"/>
              <a:t>Chapter 4: Preventive Maintenance and Troubleshooting</a:t>
            </a:r>
            <a:endParaRPr lang="en-US" dirty="0"/>
          </a:p>
        </p:txBody>
      </p:sp>
      <p:sp>
        <p:nvSpPr>
          <p:cNvPr id="2" name="Rectangle 1">
            <a:extLst>
              <a:ext uri="{FF2B5EF4-FFF2-40B4-BE49-F238E27FC236}">
                <a16:creationId xmlns:a16="http://schemas.microsoft.com/office/drawing/2014/main" id="{9545566F-718F-425D-8D65-8840A42E13C4}"/>
              </a:ext>
            </a:extLst>
          </p:cNvPr>
          <p:cNvSpPr/>
          <p:nvPr/>
        </p:nvSpPr>
        <p:spPr>
          <a:xfrm>
            <a:off x="371742" y="919122"/>
            <a:ext cx="4572000" cy="3493264"/>
          </a:xfrm>
          <a:prstGeom prst="rect">
            <a:avLst/>
          </a:prstGeom>
        </p:spPr>
        <p:txBody>
          <a:bodyPr>
            <a:spAutoFit/>
          </a:bodyPr>
          <a:lstStyle/>
          <a:p>
            <a:r>
              <a:rPr lang="en-CA" sz="1600" dirty="0"/>
              <a:t>4.1 Preventive Maintenance</a:t>
            </a:r>
          </a:p>
          <a:p>
            <a:pPr marL="542131" lvl="2" indent="-214313">
              <a:buFont typeface="Arial" panose="020B0604020202020204" pitchFamily="34" charset="0"/>
              <a:buChar char="•"/>
            </a:pPr>
            <a:r>
              <a:rPr lang="en-US" sz="1600" dirty="0"/>
              <a:t>Explain why preventive maintenance must be performed on personal computers.</a:t>
            </a:r>
          </a:p>
          <a:p>
            <a:pPr marL="613569" lvl="3" indent="-214313">
              <a:buFont typeface="Arial" panose="020B0604020202020204" pitchFamily="34" charset="0"/>
              <a:buChar char="•"/>
            </a:pPr>
            <a:r>
              <a:rPr lang="en-US" sz="1500" dirty="0"/>
              <a:t>Describe PC preventive maintenance.</a:t>
            </a:r>
          </a:p>
          <a:p>
            <a:pPr marL="286941" indent="-285750"/>
            <a:r>
              <a:rPr lang="en-CA" sz="1600" dirty="0"/>
              <a:t>4.2 Troubleshooting Process</a:t>
            </a:r>
          </a:p>
          <a:p>
            <a:pPr marL="475853" lvl="1" indent="-285750"/>
            <a:r>
              <a:rPr lang="en-US" sz="1500" dirty="0"/>
              <a:t>Troubleshoot problems with PC and Peripheral devices</a:t>
            </a:r>
            <a:endParaRPr lang="en-CA" sz="1500" dirty="0"/>
          </a:p>
          <a:p>
            <a:pPr marL="542131" lvl="2" indent="-214313">
              <a:buFont typeface="Arial" panose="020B0604020202020204" pitchFamily="34" charset="0"/>
              <a:buChar char="•"/>
            </a:pPr>
            <a:r>
              <a:rPr lang="en-US" sz="1400" dirty="0"/>
              <a:t>Describe each step of the troubleshooting process. </a:t>
            </a:r>
          </a:p>
          <a:p>
            <a:pPr marL="542131" lvl="2" indent="-214313">
              <a:buFont typeface="Arial" panose="020B0604020202020204" pitchFamily="34" charset="0"/>
              <a:buChar char="•"/>
            </a:pPr>
            <a:r>
              <a:rPr lang="en-US" sz="1400" dirty="0"/>
              <a:t>Identify common problems and solutions for PCs.</a:t>
            </a:r>
          </a:p>
          <a:p>
            <a:pPr marL="542131" lvl="2" indent="-214313">
              <a:buFont typeface="Arial" panose="020B0604020202020204" pitchFamily="34" charset="0"/>
              <a:buChar char="•"/>
            </a:pPr>
            <a:r>
              <a:rPr lang="en-US" sz="1400" dirty="0"/>
              <a:t>Troubleshoot computer components and peripherals using the six-step troubleshooting process.</a:t>
            </a:r>
          </a:p>
          <a:p>
            <a:pPr marL="327818" lvl="2" indent="0">
              <a:buNone/>
            </a:pPr>
            <a:endParaRPr lang="en-US" sz="1400" dirty="0"/>
          </a:p>
        </p:txBody>
      </p:sp>
    </p:spTree>
    <p:custDataLst>
      <p:tags r:id="rId1"/>
    </p:custDataLst>
    <p:extLst>
      <p:ext uri="{BB962C8B-B14F-4D97-AF65-F5344CB8AC3E}">
        <p14:creationId xmlns:p14="http://schemas.microsoft.com/office/powerpoint/2010/main" val="413129598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dirty="0">
                <a:latin typeface="Arial" charset="0"/>
              </a:rPr>
              <a:t>Chapter 4</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17437735"/>
              </p:ext>
            </p:extLst>
          </p:nvPr>
        </p:nvGraphicFramePr>
        <p:xfrm>
          <a:off x="144463" y="798513"/>
          <a:ext cx="8853486" cy="56896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0840">
                <a:tc>
                  <a:txBody>
                    <a:bodyPr/>
                    <a:lstStyle/>
                    <a:p>
                      <a:pPr marL="173038" indent="-173038">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Closed-Ended Questions</a:t>
                      </a:r>
                    </a:p>
                    <a:p>
                      <a:pPr marL="173038" indent="-173038">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Open-Ended Questions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custDataLst>
      <p:tags r:id="rId1"/>
    </p:custDataLst>
    <p:extLst>
      <p:ext uri="{BB962C8B-B14F-4D97-AF65-F5344CB8AC3E}">
        <p14:creationId xmlns:p14="http://schemas.microsoft.com/office/powerpoint/2010/main" val="99445301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Chapter 4: Activities</a:t>
            </a:r>
          </a:p>
        </p:txBody>
      </p:sp>
      <p:sp>
        <p:nvSpPr>
          <p:cNvPr id="6147" name="Rectangle 34"/>
          <p:cNvSpPr>
            <a:spLocks noGrp="1" noChangeArrowheads="1"/>
          </p:cNvSpPr>
          <p:nvPr>
            <p:ph idx="1"/>
          </p:nvPr>
        </p:nvSpPr>
        <p:spPr>
          <a:xfrm>
            <a:off x="144065" y="798944"/>
            <a:ext cx="8853286" cy="323137"/>
          </a:xfrm>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79458934"/>
              </p:ext>
            </p:extLst>
          </p:nvPr>
        </p:nvGraphicFramePr>
        <p:xfrm>
          <a:off x="455999" y="1269564"/>
          <a:ext cx="8229418" cy="2042121"/>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863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92629">
                <a:tc>
                  <a:txBody>
                    <a:bodyPr/>
                    <a:lstStyle/>
                    <a:p>
                      <a:pPr algn="ctr"/>
                      <a:r>
                        <a:rPr lang="en-US" sz="1100" dirty="0"/>
                        <a:t>4.1.1.6</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Preventive Maintenance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92629">
                <a:tc>
                  <a:txBody>
                    <a:bodyPr/>
                    <a:lstStyle/>
                    <a:p>
                      <a:pPr algn="ctr"/>
                      <a:r>
                        <a:rPr lang="en-US" sz="1100" dirty="0"/>
                        <a:t>4.2.1.4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Identify the Problem</a:t>
                      </a:r>
                    </a:p>
                  </a:txBody>
                  <a:tcPr marL="68580" marR="68580" marT="34290" marB="34290" anchor="ctr"/>
                </a:tc>
                <a:tc>
                  <a:txBody>
                    <a:bodyPr/>
                    <a:lstStyle/>
                    <a:p>
                      <a:r>
                        <a:rPr lang="en-US" sz="1100" dirty="0">
                          <a:solidFill>
                            <a:schemeClr val="dk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2"/>
                  </a:ext>
                </a:extLst>
              </a:tr>
              <a:tr h="292629">
                <a:tc>
                  <a:txBody>
                    <a:bodyPr/>
                    <a:lstStyle/>
                    <a:p>
                      <a:pPr algn="ctr"/>
                      <a:r>
                        <a:rPr lang="en-US" sz="1100" dirty="0"/>
                        <a:t>4.2.1.10</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Number</a:t>
                      </a:r>
                      <a:r>
                        <a:rPr lang="en-US" sz="1100" baseline="0" dirty="0"/>
                        <a:t> the Steps</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231953418"/>
                  </a:ext>
                </a:extLst>
              </a:tr>
              <a:tr h="292629">
                <a:tc>
                  <a:txBody>
                    <a:bodyPr/>
                    <a:lstStyle/>
                    <a:p>
                      <a:pPr algn="ctr"/>
                      <a:r>
                        <a:rPr lang="en-US" sz="1100" dirty="0"/>
                        <a:t>4.2.3.3</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Reference Tools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453984857"/>
                  </a:ext>
                </a:extLst>
              </a:tr>
              <a:tr h="292629">
                <a:tc>
                  <a:txBody>
                    <a:bodyPr/>
                    <a:lstStyle/>
                    <a:p>
                      <a:pPr algn="ctr"/>
                      <a:r>
                        <a:rPr lang="en-US" sz="1100" dirty="0"/>
                        <a:t>4.2.3.5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Using a Multimeter and a Power Supply Tester</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3"/>
                  </a:ext>
                </a:extLst>
              </a:tr>
              <a:tr h="292629">
                <a:tc>
                  <a:txBody>
                    <a:bodyPr/>
                    <a:lstStyle/>
                    <a:p>
                      <a:pPr algn="ctr"/>
                      <a:r>
                        <a:rPr lang="en-US" sz="1100" dirty="0"/>
                        <a:t>4.2.3.6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Troubleshoot Hardware Problems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Chapter 4: Assessment</a:t>
            </a:r>
          </a:p>
        </p:txBody>
      </p:sp>
      <p:sp>
        <p:nvSpPr>
          <p:cNvPr id="7171" name="Rectangle 34"/>
          <p:cNvSpPr>
            <a:spLocks noGrp="1" noChangeArrowheads="1"/>
          </p:cNvSpPr>
          <p:nvPr>
            <p:ph idx="1"/>
          </p:nvPr>
        </p:nvSpPr>
        <p:spPr/>
        <p:txBody>
          <a:bodyPr/>
          <a:lstStyle/>
          <a:p>
            <a:pPr eaLnBrk="1" hangingPunct="1">
              <a:spcBef>
                <a:spcPct val="30000"/>
              </a:spcBef>
            </a:pPr>
            <a:r>
              <a:rPr lang="en-US" dirty="0"/>
              <a:t>Students should complete Chapter 4 “Assessment” after completing Chapter 4.</a:t>
            </a:r>
          </a:p>
          <a:p>
            <a:pPr eaLnBrk="1" hangingPunct="1">
              <a:spcBef>
                <a:spcPct val="30000"/>
              </a:spcBef>
            </a:pPr>
            <a:r>
              <a:rPr lang="en-US" dirty="0"/>
              <a:t>Quizzes, labs, and other activities can be used to informally assess student progress.</a:t>
            </a:r>
          </a:p>
        </p:txBody>
      </p:sp>
    </p:spTree>
    <p:custDataLst>
      <p:tags r:id="rId1"/>
    </p:custDataLst>
    <p:extLst>
      <p:ext uri="{BB962C8B-B14F-4D97-AF65-F5344CB8AC3E}">
        <p14:creationId xmlns:p14="http://schemas.microsoft.com/office/powerpoint/2010/main" val="12960803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Best Practices</a:t>
            </a:r>
          </a:p>
        </p:txBody>
      </p:sp>
      <p:sp>
        <p:nvSpPr>
          <p:cNvPr id="11266" name="Rectangle 34"/>
          <p:cNvSpPr>
            <a:spLocks noGrp="1" noChangeArrowheads="1"/>
          </p:cNvSpPr>
          <p:nvPr>
            <p:ph idx="1"/>
          </p:nvPr>
        </p:nvSpPr>
        <p:spPr/>
        <p:txBody>
          <a:bodyPr/>
          <a:lstStyle/>
          <a:p>
            <a:pPr marL="0" indent="0">
              <a:lnSpc>
                <a:spcPct val="85000"/>
              </a:lnSpc>
              <a:spcBef>
                <a:spcPct val="30000"/>
              </a:spcBef>
              <a:buNone/>
            </a:pPr>
            <a:r>
              <a:rPr lang="en-US" dirty="0"/>
              <a:t>Prior to teaching Chapter 4, the instructor should:</a:t>
            </a:r>
          </a:p>
          <a:p>
            <a:pPr eaLnBrk="1" hangingPunct="1">
              <a:lnSpc>
                <a:spcPct val="85000"/>
              </a:lnSpc>
              <a:spcBef>
                <a:spcPct val="30000"/>
              </a:spcBef>
            </a:pPr>
            <a:r>
              <a:rPr lang="en-US" dirty="0"/>
              <a:t>Complete Chapter 4, “Assessment.”</a:t>
            </a:r>
          </a:p>
          <a:p>
            <a:pPr eaLnBrk="1" hangingPunct="1">
              <a:lnSpc>
                <a:spcPct val="85000"/>
              </a:lnSpc>
              <a:spcBef>
                <a:spcPct val="30000"/>
              </a:spcBef>
            </a:pPr>
            <a:r>
              <a:rPr lang="en-US" dirty="0"/>
              <a:t>The objectives of this chapter are:</a:t>
            </a:r>
          </a:p>
          <a:p>
            <a:pPr marL="557213" lvl="1" indent="-214313">
              <a:buFont typeface="Arial" panose="020B0604020202020204" pitchFamily="34" charset="0"/>
              <a:buChar char="•"/>
            </a:pPr>
            <a:r>
              <a:rPr lang="en-US" sz="1200" dirty="0"/>
              <a:t>Explain why preventive maintenance must be performed on personal computers. </a:t>
            </a:r>
          </a:p>
          <a:p>
            <a:pPr marL="557213" lvl="1" indent="-214313">
              <a:buFont typeface="Arial" panose="020B0604020202020204" pitchFamily="34" charset="0"/>
              <a:buChar char="•"/>
            </a:pPr>
            <a:r>
              <a:rPr lang="en-US" sz="1200" dirty="0"/>
              <a:t>Describe PC preventive maintenance.</a:t>
            </a:r>
          </a:p>
          <a:p>
            <a:pPr marL="557213" lvl="1" indent="-214313">
              <a:buFont typeface="Arial" panose="020B0604020202020204" pitchFamily="34" charset="0"/>
              <a:buChar char="•"/>
            </a:pPr>
            <a:r>
              <a:rPr lang="en-US" sz="1200" dirty="0"/>
              <a:t>Explain the benefits of preventive maintenance with regard to dust, internal components, and environmental concerns,.</a:t>
            </a:r>
          </a:p>
          <a:p>
            <a:pPr marL="557213" lvl="1" indent="-214313">
              <a:buFont typeface="Arial" panose="020B0604020202020204" pitchFamily="34" charset="0"/>
              <a:buChar char="•"/>
            </a:pPr>
            <a:r>
              <a:rPr lang="en-US" sz="1200" dirty="0"/>
              <a:t>Explain the benefits of preventive maintenance regarding software.</a:t>
            </a:r>
          </a:p>
          <a:p>
            <a:pPr marL="557213" lvl="1" indent="-214313">
              <a:buFont typeface="Arial" panose="020B0604020202020204" pitchFamily="34" charset="0"/>
              <a:buChar char="•"/>
            </a:pPr>
            <a:r>
              <a:rPr lang="en-US" sz="1200" dirty="0"/>
              <a:t>Troubleshoot problems with PC and Peripheral devices </a:t>
            </a:r>
          </a:p>
          <a:p>
            <a:pPr marL="557213" lvl="1" indent="-214313">
              <a:buFont typeface="Arial" panose="020B0604020202020204" pitchFamily="34" charset="0"/>
              <a:buChar char="•"/>
            </a:pPr>
            <a:r>
              <a:rPr lang="en-US" sz="1200" dirty="0"/>
              <a:t>Describe each step of the troubleshooting process.</a:t>
            </a: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3793413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Best Practices (Cont.)</a:t>
            </a:r>
          </a:p>
        </p:txBody>
      </p:sp>
      <p:sp>
        <p:nvSpPr>
          <p:cNvPr id="11266" name="Rectangle 34"/>
          <p:cNvSpPr>
            <a:spLocks noGrp="1" noChangeArrowheads="1"/>
          </p:cNvSpPr>
          <p:nvPr>
            <p:ph idx="1"/>
          </p:nvPr>
        </p:nvSpPr>
        <p:spPr/>
        <p:txBody>
          <a:bodyPr/>
          <a:lstStyle/>
          <a:p>
            <a:r>
              <a:rPr lang="en-US" dirty="0"/>
              <a:t>Ask the IT department if students can perform preventive maintenance and clean computers in the school. Keyboards and monitors are especially popular in areas like the classroom and library.</a:t>
            </a:r>
          </a:p>
          <a:p>
            <a:r>
              <a:rPr lang="en-US" dirty="0"/>
              <a:t>Performing preventive maintenance on computers gives students a chance to practice concepts learned in prior chapters. </a:t>
            </a:r>
          </a:p>
          <a:p>
            <a:pPr lvl="1"/>
            <a:r>
              <a:rPr lang="en-US" dirty="0"/>
              <a:t>While cleaning the computer, tell the students to identify every port on the back of the computer. Share with a classmate what might attach to each port.</a:t>
            </a:r>
          </a:p>
          <a:p>
            <a:pPr lvl="1"/>
            <a:r>
              <a:rPr lang="en-US" dirty="0"/>
              <a:t>Identify internal components as they clean or put in teams and alternate between team members identifying parts.</a:t>
            </a:r>
          </a:p>
          <a:p>
            <a:pPr lvl="1"/>
            <a:r>
              <a:rPr lang="en-US" dirty="0"/>
              <a:t>Identify cables. Have each student provide one tip about a particular type of cable. Give an example such as the power cable that goes from the power supply to the motherboard. One student might suggest how tight it is to remove such a long cable. Another might suggest to press down on the clip before lifting upwards on the cable. Another might be the types of voltages that can be checked there is power is suspect.</a:t>
            </a:r>
          </a:p>
          <a:p>
            <a:r>
              <a:rPr lang="en-US" dirty="0"/>
              <a:t>Preventive maintenance is a great time to talk about recycling programs for electronic waste.</a:t>
            </a:r>
          </a:p>
        </p:txBody>
      </p:sp>
    </p:spTree>
    <p:custDataLst>
      <p:tags r:id="rId1"/>
    </p:custDataLst>
    <p:extLst>
      <p:ext uri="{BB962C8B-B14F-4D97-AF65-F5344CB8AC3E}">
        <p14:creationId xmlns:p14="http://schemas.microsoft.com/office/powerpoint/2010/main" val="39290717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Best Practices (Cont.)</a:t>
            </a:r>
          </a:p>
        </p:txBody>
      </p:sp>
      <p:sp>
        <p:nvSpPr>
          <p:cNvPr id="11266" name="Rectangle 34"/>
          <p:cNvSpPr>
            <a:spLocks noGrp="1" noChangeArrowheads="1"/>
          </p:cNvSpPr>
          <p:nvPr>
            <p:ph idx="1"/>
          </p:nvPr>
        </p:nvSpPr>
        <p:spPr/>
        <p:txBody>
          <a:bodyPr/>
          <a:lstStyle/>
          <a:p>
            <a:r>
              <a:rPr lang="en-US" dirty="0"/>
              <a:t>Preventive maintenance time is a great time to keep software updated and the security risks associated with out of date OS and/or apps.</a:t>
            </a:r>
          </a:p>
          <a:p>
            <a:r>
              <a:rPr lang="en-US" dirty="0"/>
              <a:t>In teams or individually, have students identify the steps of the troubleshooting process. </a:t>
            </a:r>
          </a:p>
          <a:p>
            <a:r>
              <a:rPr lang="en-US" dirty="0"/>
              <a:t>Have students provide examples common problems and solutions for PCs.</a:t>
            </a:r>
          </a:p>
          <a:p>
            <a:r>
              <a:rPr lang="en-US" dirty="0"/>
              <a:t>Students should be able to apply the troubleshooting process to computer components and peripherals.</a:t>
            </a:r>
          </a:p>
          <a:p>
            <a:r>
              <a:rPr lang="en-US" dirty="0"/>
              <a:t>Mention that troubleshooting is a learned process and a logical one. Give at least one example of something not working and walk through the process of what a technician might do to solve such a problem. Use one of the ones provided in the curriculum. </a:t>
            </a:r>
          </a:p>
          <a:p>
            <a:pPr lvl="1"/>
            <a:r>
              <a:rPr lang="en-US" dirty="0"/>
              <a:t>A good example of teaching the logic of troubleshooting is a flash drive not working. Many students work with removable media. Ask them how they know that is even a problem. Then ask what might be the problem if the drive isn’t recognized by the OS. If they don’t mention all of the possible solutions found in the curriculum, go over some of the ones related to new concepts such as the USB port might be disabled in BIOS or a virus is present.</a:t>
            </a:r>
          </a:p>
        </p:txBody>
      </p:sp>
    </p:spTree>
    <p:custDataLst>
      <p:tags r:id="rId1"/>
    </p:custDataLst>
    <p:extLst>
      <p:ext uri="{BB962C8B-B14F-4D97-AF65-F5344CB8AC3E}">
        <p14:creationId xmlns:p14="http://schemas.microsoft.com/office/powerpoint/2010/main" val="58950413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4F994B0480E4EA0F01584F11416CF" ma:contentTypeVersion="8" ma:contentTypeDescription="Create a new document." ma:contentTypeScope="" ma:versionID="7381cd08ee6c2ffe89befd66b64a3999">
  <xsd:schema xmlns:xsd="http://www.w3.org/2001/XMLSchema" xmlns:xs="http://www.w3.org/2001/XMLSchema" xmlns:p="http://schemas.microsoft.com/office/2006/metadata/properties" xmlns:ns2="dab91150-83e4-4955-ae6a-5f526aa3d51c" targetNamespace="http://schemas.microsoft.com/office/2006/metadata/properties" ma:root="true" ma:fieldsID="6aba0d6423cb1d83b7617ebe8190a0f5" ns2:_="">
    <xsd:import namespace="dab91150-83e4-4955-ae6a-5f526aa3d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91150-83e4-4955-ae6a-5f526aa3d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AC41DC-C5F4-4C7C-B3E1-087BB9A183BB}"/>
</file>

<file path=customXml/itemProps2.xml><?xml version="1.0" encoding="utf-8"?>
<ds:datastoreItem xmlns:ds="http://schemas.openxmlformats.org/officeDocument/2006/customXml" ds:itemID="{A9904E37-1055-466E-8160-44D6C67F8D84}"/>
</file>

<file path=customXml/itemProps3.xml><?xml version="1.0" encoding="utf-8"?>
<ds:datastoreItem xmlns:ds="http://schemas.openxmlformats.org/officeDocument/2006/customXml" ds:itemID="{9B69905D-594F-4BC8-B26D-8ECACB6BD97E}"/>
</file>

<file path=docProps/app.xml><?xml version="1.0" encoding="utf-8"?>
<Properties xmlns="http://schemas.openxmlformats.org/officeDocument/2006/extended-properties" xmlns:vt="http://schemas.openxmlformats.org/officeDocument/2006/docPropsVTypes">
  <Template>Default Theme</Template>
  <TotalTime>8715</TotalTime>
  <Words>2554</Words>
  <Application>Microsoft Office PowerPoint</Application>
  <PresentationFormat>On-screen Show (16:9)</PresentationFormat>
  <Paragraphs>322</Paragraphs>
  <Slides>42</Slides>
  <Notes>41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Calibri</vt:lpstr>
      <vt:lpstr>CiscoSans</vt:lpstr>
      <vt:lpstr>CiscoSans ExtraLight</vt:lpstr>
      <vt:lpstr>CiscoSans Thin</vt:lpstr>
      <vt:lpstr>Wingdings</vt:lpstr>
      <vt:lpstr>Default Theme</vt:lpstr>
      <vt:lpstr>Chapter 4: Preventive  Maintenance and Troubleshooting</vt:lpstr>
      <vt:lpstr>Instructor Materials – Chapter 4 Planning Guide</vt:lpstr>
      <vt:lpstr>Chapter 4: Preventive  Maintenance and Troubleshooting</vt:lpstr>
      <vt:lpstr>Check Your Understanding and What Do You Already Know? </vt:lpstr>
      <vt:lpstr>Chapter 4: Activities</vt:lpstr>
      <vt:lpstr>Chapter 4: Assessment</vt:lpstr>
      <vt:lpstr>Chapter 4: Best Practices</vt:lpstr>
      <vt:lpstr>Chapter 4: Best Practices (Cont.)</vt:lpstr>
      <vt:lpstr>Chapter 4: Best Practices (Cont.)</vt:lpstr>
      <vt:lpstr>Chapter 4: Additional Help</vt:lpstr>
      <vt:lpstr>Chapter 4: Preventive  Maintenance and Troubleshooting</vt:lpstr>
      <vt:lpstr>Chapter 4 - Sections &amp; Objectives</vt:lpstr>
      <vt:lpstr>4.1 Preventive Maintenance</vt:lpstr>
      <vt:lpstr>PC Preventive Maintenance Overview  Benefits to Preventive Maintenance</vt:lpstr>
      <vt:lpstr>PC Preventive Maintenance Overview  Preventive Maintenance - Dust</vt:lpstr>
      <vt:lpstr>PC Preventive Maintenance Overview  Preventive Maintenance – Internal Components</vt:lpstr>
      <vt:lpstr>PC Preventive Maintenance Overview  Preventive Maintenance – Environmental Concerns </vt:lpstr>
      <vt:lpstr>PC Preventive Maintenance Overview  Preventive Maintenance – Software </vt:lpstr>
      <vt:lpstr>4.2 Troubleshooting Process</vt:lpstr>
      <vt:lpstr> Troubleshooting Process Steps Introduction to Troubleshooting </vt:lpstr>
      <vt:lpstr>Troubleshooting Process Steps </vt:lpstr>
      <vt:lpstr>Troubleshooting Process Steps Identify the Problem</vt:lpstr>
      <vt:lpstr>Troubleshooting Process Steps Establish a Theory of Probable Cause</vt:lpstr>
      <vt:lpstr>Troubleshooting Process Steps Test the Theory to Determine the Cause</vt:lpstr>
      <vt:lpstr>Troubleshooting Process Steps Establish a Plan of Action to Resolve the Problem and Implement the Solution</vt:lpstr>
      <vt:lpstr>Troubleshooting Process Steps Verify Full Functionality and, If Applicable, Implement Preventive Measures</vt:lpstr>
      <vt:lpstr>Troubleshooting Process Steps Document Findings, Actions, and Outcomes</vt:lpstr>
      <vt:lpstr>Common Problems and Solutions for PCs PC Common Problems and Solutions</vt:lpstr>
      <vt:lpstr>Common Problems and Solutions for PCs Common Problems and Solutions for Storage Devices</vt:lpstr>
      <vt:lpstr>Common Problems and Solutions for PCs Common Problems and Solutions for Motherboards and Internal Components</vt:lpstr>
      <vt:lpstr>Common Problems and Solutions for PCs Common Problems and Solutions for Power Supplies</vt:lpstr>
      <vt:lpstr>Common Problems and Solutions for PCs Common Problems and Solutions for CPUs and Memory</vt:lpstr>
      <vt:lpstr>Common Problems and Solutions for PCs Common Problems and Solutions for Displays</vt:lpstr>
      <vt:lpstr> Apply Troubleshooting Process to Computer Components and Peripherals Personal Reference Tools </vt:lpstr>
      <vt:lpstr> Apply Troubleshooting Process to Computer Components and Peripherals Internet Reference Tools </vt:lpstr>
      <vt:lpstr> Apply Troubleshooting Process to Computer Components and Peripherals Advanced Problems and Solutions for Hardware </vt:lpstr>
      <vt:lpstr> Apply Troubleshooting Process to Computer Components and Peripherals Lab – Using a Multimeter and a Power Supply Tester </vt:lpstr>
      <vt:lpstr> Apply Troubleshooting Process to Computer Components and Peripherals Lab – Troubleshoot Hardware Problems </vt:lpstr>
      <vt:lpstr>4.3 Chapter Summary</vt:lpstr>
      <vt:lpstr>Conclusion Chapter 4: Preventive Maintenance and Troubleshooting</vt:lpstr>
      <vt:lpstr>Chapter 4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jagibbon</cp:lastModifiedBy>
  <cp:revision>483</cp:revision>
  <dcterms:created xsi:type="dcterms:W3CDTF">2016-08-22T22:27:36Z</dcterms:created>
  <dcterms:modified xsi:type="dcterms:W3CDTF">2019-07-19T19:37:21Z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3EEAEA55-4B02-4599-AF37-CC972274E301</vt:lpwstr>
  </property>
  <property fmtid="{D5CDD505-2E9C-101B-9397-08002B2CF9AE}" pid="9" name="ArticulatePath">
    <vt:lpwstr>ITE7_Chp5_cs_jg</vt:lpwstr>
  </property>
  <property fmtid="{D5CDD505-2E9C-101B-9397-08002B2CF9AE}" pid="10" name="ContentTypeId">
    <vt:lpwstr>0x0101002D64F994B0480E4EA0F01584F11416CF</vt:lpwstr>
  </property>
</Properties>
</file>