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76" r:id="rId4"/>
    <p:sldId id="259" r:id="rId5"/>
    <p:sldId id="258" r:id="rId6"/>
    <p:sldId id="273" r:id="rId7"/>
    <p:sldId id="274" r:id="rId8"/>
    <p:sldId id="275" r:id="rId9"/>
    <p:sldId id="260" r:id="rId10"/>
    <p:sldId id="271" r:id="rId11"/>
    <p:sldId id="272" r:id="rId12"/>
    <p:sldId id="261" r:id="rId13"/>
    <p:sldId id="262" r:id="rId14"/>
    <p:sldId id="296" r:id="rId15"/>
    <p:sldId id="286" r:id="rId16"/>
    <p:sldId id="291" r:id="rId17"/>
    <p:sldId id="263" r:id="rId18"/>
    <p:sldId id="264" r:id="rId19"/>
    <p:sldId id="277" r:id="rId20"/>
    <p:sldId id="279" r:id="rId21"/>
    <p:sldId id="265" r:id="rId22"/>
    <p:sldId id="266" r:id="rId23"/>
    <p:sldId id="289" r:id="rId24"/>
    <p:sldId id="288" r:id="rId25"/>
    <p:sldId id="269" r:id="rId26"/>
    <p:sldId id="270" r:id="rId27"/>
    <p:sldId id="280" r:id="rId28"/>
    <p:sldId id="292" r:id="rId29"/>
    <p:sldId id="293" r:id="rId30"/>
    <p:sldId id="294" r:id="rId31"/>
    <p:sldId id="29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1433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AB4D0-56E3-4541-8470-1F625F4D423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AC4C0-3DCF-4801-873B-F4635E3F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AC4C0-3DCF-4801-873B-F4635E3F32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6867-01A4-4EFE-80D6-3C4235C8B7F0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5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" y="17417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5C8B-85B6-4937-89A4-944228573198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61CE-E831-499D-9E1D-35FB52A66D4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2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7713156-D27E-4AF4-94F2-64DA84439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099801"/>
              </p:ext>
            </p:extLst>
          </p:nvPr>
        </p:nvGraphicFramePr>
        <p:xfrm>
          <a:off x="404103" y="5723590"/>
          <a:ext cx="8335798" cy="102611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9748">
                  <a:extLst>
                    <a:ext uri="{9D8B030D-6E8A-4147-A177-3AD203B41FA5}">
                      <a16:colId xmlns:a16="http://schemas.microsoft.com/office/drawing/2014/main" val="704821588"/>
                    </a:ext>
                  </a:extLst>
                </a:gridCol>
                <a:gridCol w="6986050">
                  <a:extLst>
                    <a:ext uri="{9D8B030D-6E8A-4147-A177-3AD203B41FA5}">
                      <a16:colId xmlns:a16="http://schemas.microsoft.com/office/drawing/2014/main" val="2999519864"/>
                    </a:ext>
                  </a:extLst>
                </a:gridCol>
              </a:tblGrid>
              <a:tr h="102611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Instructor: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01735"/>
                  </a:ext>
                </a:extLst>
              </a:tr>
            </a:tbl>
          </a:graphicData>
        </a:graphic>
      </p:graphicFrame>
      <p:grpSp>
        <p:nvGrpSpPr>
          <p:cNvPr id="8" name="Group 16"/>
          <p:cNvGrpSpPr/>
          <p:nvPr/>
        </p:nvGrpSpPr>
        <p:grpSpPr>
          <a:xfrm>
            <a:off x="132160" y="1891732"/>
            <a:ext cx="8951676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241" y="3323341"/>
            <a:ext cx="7635519" cy="212683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lnSpc>
                <a:spcPts val="2588"/>
              </a:lnSpc>
            </a:pPr>
            <a:r>
              <a:rPr lang="en-US"/>
              <a:t>Click to edit Master 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20957" y="5549853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13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010" y="427012"/>
            <a:ext cx="1419654" cy="14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100AAA-E928-457A-89C7-E75CA43EB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004263"/>
              </p:ext>
            </p:extLst>
          </p:nvPr>
        </p:nvGraphicFramePr>
        <p:xfrm>
          <a:off x="404102" y="2717512"/>
          <a:ext cx="8335798" cy="4448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5844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990714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514007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4438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42406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20418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444862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Lecture: #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Week: #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Semester: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</a:tbl>
          </a:graphicData>
        </a:graphic>
      </p:graphicFrame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1AE39945-A5C9-4738-8042-EE14774BD72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2160" y="2050473"/>
            <a:ext cx="8951676" cy="585800"/>
          </a:xfrm>
          <a:solidFill>
            <a:schemeClr val="bg2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buNone/>
              <a:defRPr sz="2400" b="1" cap="sm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Course Code: Course Name</a:t>
            </a:r>
          </a:p>
        </p:txBody>
      </p:sp>
      <p:sp>
        <p:nvSpPr>
          <p:cNvPr id="1025" name="Text Placeholder 1024">
            <a:extLst>
              <a:ext uri="{FF2B5EF4-FFF2-40B4-BE49-F238E27FC236}">
                <a16:creationId xmlns:a16="http://schemas.microsoft.com/office/drawing/2014/main" id="{1D66F559-4E11-46F3-907B-3977362398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91400" y="2717513"/>
            <a:ext cx="514493" cy="407988"/>
          </a:xfrm>
          <a:solidFill>
            <a:schemeClr val="bg2">
              <a:lumMod val="50000"/>
            </a:schemeClr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5" name="Text Placeholder 1024">
            <a:extLst>
              <a:ext uri="{FF2B5EF4-FFF2-40B4-BE49-F238E27FC236}">
                <a16:creationId xmlns:a16="http://schemas.microsoft.com/office/drawing/2014/main" id="{5FE0D7C2-73EA-4871-ACB3-22D6161B53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22414" y="2717513"/>
            <a:ext cx="514493" cy="407988"/>
          </a:xfrm>
          <a:solidFill>
            <a:schemeClr val="bg2">
              <a:lumMod val="50000"/>
            </a:schemeClr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6" name="Text Placeholder 1024">
            <a:extLst>
              <a:ext uri="{FF2B5EF4-FFF2-40B4-BE49-F238E27FC236}">
                <a16:creationId xmlns:a16="http://schemas.microsoft.com/office/drawing/2014/main" id="{686BCCD1-33DA-4ED5-A212-D0854B67FD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5010" y="2735949"/>
            <a:ext cx="2294889" cy="407988"/>
          </a:xfrm>
          <a:solidFill>
            <a:schemeClr val="bg2">
              <a:lumMod val="50000"/>
            </a:schemeClr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Semester Year</a:t>
            </a:r>
          </a:p>
        </p:txBody>
      </p:sp>
      <p:sp>
        <p:nvSpPr>
          <p:cNvPr id="37" name="Text Placeholder 1024">
            <a:extLst>
              <a:ext uri="{FF2B5EF4-FFF2-40B4-BE49-F238E27FC236}">
                <a16:creationId xmlns:a16="http://schemas.microsoft.com/office/drawing/2014/main" id="{8D52C2CD-9D3F-4285-BE56-11CB615F5B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13833" y="5723594"/>
            <a:ext cx="7026066" cy="1012257"/>
          </a:xfrm>
          <a:noFill/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Instructor Name, Designation &amp; Contact</a:t>
            </a:r>
          </a:p>
        </p:txBody>
      </p:sp>
      <p:pic>
        <p:nvPicPr>
          <p:cNvPr id="1028" name="Picture 1027" descr="A close up of a sign&#10;&#10;Description automatically generated">
            <a:extLst>
              <a:ext uri="{FF2B5EF4-FFF2-40B4-BE49-F238E27FC236}">
                <a16:creationId xmlns:a16="http://schemas.microsoft.com/office/drawing/2014/main" id="{E4EBCEBE-46C0-4E9A-81AE-CFC8FE0F1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01" y="436096"/>
            <a:ext cx="5091004" cy="145601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BFBF0B-56F3-4D8D-AAF0-AA58ACAFC1A1}"/>
              </a:ext>
            </a:extLst>
          </p:cNvPr>
          <p:cNvSpPr txBox="1"/>
          <p:nvPr/>
        </p:nvSpPr>
        <p:spPr>
          <a:xfrm>
            <a:off x="33408" y="105918"/>
            <a:ext cx="9110592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25" b="1" cap="small" baseline="0" dirty="0">
                <a:solidFill>
                  <a:schemeClr val="bg2">
                    <a:lumMod val="50000"/>
                  </a:schemeClr>
                </a:solidFill>
              </a:rPr>
              <a:t>American International University-Bangladesh</a:t>
            </a:r>
          </a:p>
        </p:txBody>
      </p:sp>
    </p:spTree>
    <p:extLst>
      <p:ext uri="{BB962C8B-B14F-4D97-AF65-F5344CB8AC3E}">
        <p14:creationId xmlns:p14="http://schemas.microsoft.com/office/powerpoint/2010/main" val="23746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54" y="0"/>
            <a:ext cx="8229600" cy="1143000"/>
          </a:xfrm>
        </p:spPr>
        <p:txBody>
          <a:bodyPr>
            <a:normAutofit/>
          </a:bodyPr>
          <a:lstStyle>
            <a:lvl1pPr algn="l">
              <a:defRPr sz="44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0" y="1295400"/>
            <a:ext cx="8954589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492875"/>
            <a:ext cx="2133600" cy="365125"/>
          </a:xfrm>
        </p:spPr>
        <p:txBody>
          <a:bodyPr/>
          <a:lstStyle/>
          <a:p>
            <a:fld id="{1CEF4D7D-4511-4919-9F3D-7E2B073B2EA7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328A6-43CC-C5D1-CE4F-05D925287210}"/>
              </a:ext>
            </a:extLst>
          </p:cNvPr>
          <p:cNvSpPr/>
          <p:nvPr userDrawn="1"/>
        </p:nvSpPr>
        <p:spPr>
          <a:xfrm>
            <a:off x="0" y="1143000"/>
            <a:ext cx="91440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Image result for AIUB logo">
            <a:extLst>
              <a:ext uri="{FF2B5EF4-FFF2-40B4-BE49-F238E27FC236}">
                <a16:creationId xmlns:a16="http://schemas.microsoft.com/office/drawing/2014/main" id="{BBAD0EFA-6593-E3EF-AE18-A1A29A72BF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18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416675"/>
            <a:ext cx="2133600" cy="365125"/>
          </a:xfrm>
        </p:spPr>
        <p:txBody>
          <a:bodyPr/>
          <a:lstStyle/>
          <a:p>
            <a:fld id="{626FBDFE-0C2B-4B0E-88A4-7CFFBB6EEC7F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3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" y="6477000"/>
            <a:ext cx="2133600" cy="365125"/>
          </a:xfrm>
        </p:spPr>
        <p:txBody>
          <a:bodyPr/>
          <a:lstStyle/>
          <a:p>
            <a:fld id="{53FDF108-6BE4-4C95-A5F8-A02D2527FD86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Dr. Afroza Nahar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AIUB logo">
            <a:extLst>
              <a:ext uri="{FF2B5EF4-FFF2-40B4-BE49-F238E27FC236}">
                <a16:creationId xmlns:a16="http://schemas.microsoft.com/office/drawing/2014/main" id="{33E7CA2F-343A-5B8D-A318-6789CE0FDF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82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" y="4354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200" y="6492875"/>
            <a:ext cx="2133600" cy="365125"/>
          </a:xfrm>
        </p:spPr>
        <p:txBody>
          <a:bodyPr/>
          <a:lstStyle/>
          <a:p>
            <a:fld id="{61113402-2FF5-49AA-B1E2-BDDF6A80F9A0}" type="datetime1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79812"/>
            <a:ext cx="2895600" cy="365125"/>
          </a:xfrm>
        </p:spPr>
        <p:txBody>
          <a:bodyPr/>
          <a:lstStyle/>
          <a:p>
            <a:r>
              <a:rPr lang="en-US"/>
              <a:t>Dr. Afroza Nahar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58000" y="6479812"/>
            <a:ext cx="2133600" cy="365125"/>
          </a:xfrm>
        </p:spPr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AIUB logo">
            <a:extLst>
              <a:ext uri="{FF2B5EF4-FFF2-40B4-BE49-F238E27FC236}">
                <a16:creationId xmlns:a16="http://schemas.microsoft.com/office/drawing/2014/main" id="{55733A70-B1C9-EBCB-CDA9-C580150263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81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" y="6455864"/>
            <a:ext cx="2133600" cy="365125"/>
          </a:xfrm>
        </p:spPr>
        <p:txBody>
          <a:bodyPr/>
          <a:lstStyle/>
          <a:p>
            <a:fld id="{B3CF2CFE-E1CC-4A50-810C-E6B95EEA5286}" type="datetime1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55864"/>
            <a:ext cx="2895600" cy="365125"/>
          </a:xfrm>
        </p:spPr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55864"/>
            <a:ext cx="2133600" cy="365125"/>
          </a:xfrm>
        </p:spPr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D92E2CFB-A4F7-A67F-6201-C02AF920A0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86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9CAC-F3FD-48E0-A8F9-8BFB7EC54230}" type="datetime1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Image result for AIUB logo">
            <a:extLst>
              <a:ext uri="{FF2B5EF4-FFF2-40B4-BE49-F238E27FC236}">
                <a16:creationId xmlns:a16="http://schemas.microsoft.com/office/drawing/2014/main" id="{D70664AB-560F-8B8E-FC46-533869CAAC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FE7F-C877-415A-8B1A-ECEA037576AA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AIUB logo">
            <a:extLst>
              <a:ext uri="{FF2B5EF4-FFF2-40B4-BE49-F238E27FC236}">
                <a16:creationId xmlns:a16="http://schemas.microsoft.com/office/drawing/2014/main" id="{22895BFC-7E8C-6C9C-AA4B-6D33C44B74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40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135C-1280-45BF-8EB9-5B8D581DDA24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AIUB logo">
            <a:extLst>
              <a:ext uri="{FF2B5EF4-FFF2-40B4-BE49-F238E27FC236}">
                <a16:creationId xmlns:a16="http://schemas.microsoft.com/office/drawing/2014/main" id="{8CC3C57F-5B5D-0D96-8668-89BA8E789C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29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3A86E-4051-4565-9BA3-72D0E984B416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AIUB logo">
            <a:extLst>
              <a:ext uri="{FF2B5EF4-FFF2-40B4-BE49-F238E27FC236}">
                <a16:creationId xmlns:a16="http://schemas.microsoft.com/office/drawing/2014/main" id="{AAE71148-FC26-A99F-B3FD-605E71643B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320B55-1D58-A709-B59E-A310C48DE425}"/>
              </a:ext>
            </a:extLst>
          </p:cNvPr>
          <p:cNvSpPr/>
          <p:nvPr userDrawn="1"/>
        </p:nvSpPr>
        <p:spPr>
          <a:xfrm>
            <a:off x="0" y="1143000"/>
            <a:ext cx="91440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roza@aiub.edu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4EA1-FF1F-4C8C-953C-BFA5AD0EA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3A0D-C7B3-4808-ABAF-AC6AFB2BEB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dirty="0"/>
              <a:t>CSC3113: Theory of Computation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4B0C3-2693-43F6-99F9-2EECD2D065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19107" y="2717513"/>
            <a:ext cx="514493" cy="407988"/>
          </a:xfrm>
          <a:solidFill>
            <a:schemeClr val="accent1"/>
          </a:solidFill>
        </p:spPr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FE7D0-6EA7-4406-A508-3B009D2236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6D3FE6-5ED9-41C9-BB8E-BB5A45BA42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/>
              <a:t>Fall  2023-2024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D74E9-ADD8-4095-90A1-6502D4133F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Dr. Afroza Nahar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Department of Computer Science, Faculty of Science &amp; Technology.</a:t>
            </a:r>
          </a:p>
          <a:p>
            <a:r>
              <a:rPr lang="en-US" dirty="0">
                <a:solidFill>
                  <a:srgbClr val="FF0000"/>
                </a:solidFill>
                <a:hlinkClick r:id="rId2"/>
              </a:rPr>
              <a:t>afroza@aiub.edu</a:t>
            </a:r>
            <a:r>
              <a:rPr lang="en-US" dirty="0">
                <a:solidFill>
                  <a:srgbClr val="FF0000"/>
                </a:solidFill>
              </a:rPr>
              <a:t> room no. DN 0113</a:t>
            </a:r>
          </a:p>
        </p:txBody>
      </p:sp>
    </p:spTree>
    <p:extLst>
      <p:ext uri="{BB962C8B-B14F-4D97-AF65-F5344CB8AC3E}">
        <p14:creationId xmlns:p14="http://schemas.microsoft.com/office/powerpoint/2010/main" val="55249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55" y="0"/>
            <a:ext cx="8954589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 expressions and 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dirty="0"/>
              <a:t>A </a:t>
            </a:r>
            <a:r>
              <a:rPr lang="en-US" sz="3000" b="1" dirty="0"/>
              <a:t>Regular Expression</a:t>
            </a:r>
            <a:r>
              <a:rPr lang="en-US" sz="3000" dirty="0"/>
              <a:t> can be recursively defined as follows −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b="1" dirty="0"/>
              <a:t>ε</a:t>
            </a:r>
            <a:r>
              <a:rPr lang="en-US" sz="3000" dirty="0"/>
              <a:t> is a Regular Expression indicates the language containing an empty string. </a:t>
            </a:r>
            <a:r>
              <a:rPr lang="en-US" sz="3000" b="1" dirty="0"/>
              <a:t>(L (ε) = {ε})</a:t>
            </a:r>
            <a:endParaRPr lang="en-US" sz="3000" dirty="0"/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b="1" dirty="0"/>
              <a:t>φ</a:t>
            </a:r>
            <a:r>
              <a:rPr lang="en-US" sz="3000" dirty="0"/>
              <a:t> is a Regular Expression denoting an empty language. </a:t>
            </a:r>
            <a:r>
              <a:rPr lang="en-US" sz="3000" b="1" dirty="0"/>
              <a:t>(L (φ) = { })</a:t>
            </a:r>
            <a:endParaRPr lang="en-US" sz="3000" dirty="0"/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b="1" dirty="0"/>
              <a:t>x</a:t>
            </a:r>
            <a:r>
              <a:rPr lang="en-US" sz="3000" dirty="0"/>
              <a:t> is a Regular Expression where </a:t>
            </a:r>
            <a:r>
              <a:rPr lang="en-US" sz="3000" b="1" dirty="0"/>
              <a:t>L = {x}</a:t>
            </a:r>
            <a:endParaRPr lang="en-US" sz="3000" dirty="0"/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966A-3DC9-48F9-AFF6-3B37C2A682B8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5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55" y="0"/>
            <a:ext cx="8995953" cy="974725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 expressions and 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If </a:t>
            </a:r>
            <a:r>
              <a:rPr lang="en-US" b="1" dirty="0"/>
              <a:t>X</a:t>
            </a:r>
            <a:r>
              <a:rPr lang="en-US" dirty="0"/>
              <a:t> is a Regular Expression denoting the language L(x) and Y is a Regular Expression denoting the language </a:t>
            </a:r>
            <a:r>
              <a:rPr lang="en-US" b="1" dirty="0"/>
              <a:t>L(Y)</a:t>
            </a:r>
            <a:r>
              <a:rPr lang="en-US" dirty="0"/>
              <a:t>, then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X + Y</a:t>
            </a:r>
            <a:r>
              <a:rPr lang="en-US" dirty="0">
                <a:solidFill>
                  <a:srgbClr val="7030A0"/>
                </a:solidFill>
              </a:rPr>
              <a:t> is a Regular Expression corresponding to the language </a:t>
            </a:r>
            <a:r>
              <a:rPr lang="en-US" b="1" dirty="0">
                <a:solidFill>
                  <a:srgbClr val="7030A0"/>
                </a:solidFill>
              </a:rPr>
              <a:t>L(X) ∪ L(Y)</a:t>
            </a:r>
            <a:r>
              <a:rPr lang="en-US" dirty="0">
                <a:solidFill>
                  <a:srgbClr val="7030A0"/>
                </a:solidFill>
              </a:rPr>
              <a:t> where </a:t>
            </a:r>
            <a:r>
              <a:rPr lang="en-US" b="1" dirty="0">
                <a:solidFill>
                  <a:srgbClr val="7030A0"/>
                </a:solidFill>
              </a:rPr>
              <a:t>L(X+Y) = L(X) ∪ L(Y)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X . Y</a:t>
            </a:r>
            <a:r>
              <a:rPr lang="en-US" dirty="0">
                <a:solidFill>
                  <a:srgbClr val="0070C0"/>
                </a:solidFill>
              </a:rPr>
              <a:t> is a Regular Expression corresponding to the language </a:t>
            </a:r>
            <a:r>
              <a:rPr lang="en-US" b="1" dirty="0">
                <a:solidFill>
                  <a:srgbClr val="0070C0"/>
                </a:solidFill>
              </a:rPr>
              <a:t>L(X) . L(Y)</a:t>
            </a:r>
            <a:r>
              <a:rPr lang="en-US" dirty="0">
                <a:solidFill>
                  <a:srgbClr val="0070C0"/>
                </a:solidFill>
              </a:rPr>
              <a:t> where </a:t>
            </a:r>
            <a:r>
              <a:rPr lang="en-US" b="1" dirty="0">
                <a:solidFill>
                  <a:srgbClr val="0070C0"/>
                </a:solidFill>
              </a:rPr>
              <a:t>L(X.Y) = L(X) . L(Y)</a:t>
            </a:r>
            <a:endParaRPr lang="en-US" dirty="0">
              <a:solidFill>
                <a:srgbClr val="0070C0"/>
              </a:solidFill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R*</a:t>
            </a:r>
            <a:r>
              <a:rPr lang="en-US" dirty="0">
                <a:solidFill>
                  <a:srgbClr val="7030A0"/>
                </a:solidFill>
              </a:rPr>
              <a:t> is a Regular Expression corresponding to the language </a:t>
            </a:r>
            <a:r>
              <a:rPr lang="en-US" b="1" dirty="0">
                <a:solidFill>
                  <a:srgbClr val="7030A0"/>
                </a:solidFill>
              </a:rPr>
              <a:t>L(R*)</a:t>
            </a:r>
            <a:r>
              <a:rPr lang="en-US" dirty="0">
                <a:solidFill>
                  <a:srgbClr val="7030A0"/>
                </a:solidFill>
              </a:rPr>
              <a:t>where </a:t>
            </a:r>
            <a:r>
              <a:rPr lang="en-US" b="1" dirty="0">
                <a:solidFill>
                  <a:srgbClr val="7030A0"/>
                </a:solidFill>
              </a:rPr>
              <a:t>L(R*) = (L(R))*</a:t>
            </a:r>
            <a:endParaRPr lang="en-US" dirty="0">
              <a:solidFill>
                <a:srgbClr val="7030A0"/>
              </a:solidFill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If we apply any of the rules several times from 1 to 5, they are Regular Expressions.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5E28-08D1-41EC-89E9-AD5261749DC1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6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over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l-GR" dirty="0"/>
              <a:t> </a:t>
            </a:r>
            <a:r>
              <a:rPr lang="en-US" dirty="0"/>
              <a:t>={</a:t>
            </a:r>
            <a:r>
              <a:rPr lang="en-US" dirty="0" err="1"/>
              <a:t>a,b</a:t>
            </a:r>
            <a:r>
              <a:rPr lang="en-US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ε</a:t>
            </a:r>
            <a:r>
              <a:rPr lang="en-US" dirty="0"/>
              <a:t>, a, </a:t>
            </a:r>
            <a:r>
              <a:rPr lang="en-US" dirty="0" err="1"/>
              <a:t>a+b</a:t>
            </a:r>
            <a:r>
              <a:rPr lang="en-US" dirty="0"/>
              <a:t>, b*, (</a:t>
            </a:r>
            <a:r>
              <a:rPr lang="en-US" dirty="0" err="1"/>
              <a:t>a+b</a:t>
            </a:r>
            <a:r>
              <a:rPr lang="en-US" dirty="0"/>
              <a:t>)b, ab*, a*+b*</a:t>
            </a:r>
          </a:p>
          <a:p>
            <a:r>
              <a:rPr lang="en-US" dirty="0"/>
              <a:t>To avoid using many parentheses, the operations have the following priority hierarchy: </a:t>
            </a:r>
          </a:p>
          <a:p>
            <a:pPr marL="457200" lvl="1" indent="0">
              <a:buNone/>
            </a:pPr>
            <a:r>
              <a:rPr lang="en-US" dirty="0"/>
              <a:t>1. * - highest (do it first) </a:t>
            </a:r>
          </a:p>
          <a:p>
            <a:pPr marL="457200" lvl="1" indent="0">
              <a:buNone/>
            </a:pPr>
            <a:r>
              <a:rPr lang="en-US" dirty="0"/>
              <a:t>2. ◦ </a:t>
            </a:r>
          </a:p>
          <a:p>
            <a:pPr marL="457200" lvl="1" indent="0">
              <a:buNone/>
            </a:pPr>
            <a:r>
              <a:rPr lang="en-US" dirty="0"/>
              <a:t>3. + - lowest (do it last) </a:t>
            </a:r>
          </a:p>
          <a:p>
            <a:r>
              <a:rPr lang="en-US" dirty="0"/>
              <a:t>Example: (b+(a◦(b*)) = b + ab* </a:t>
            </a:r>
          </a:p>
          <a:p>
            <a:pPr marL="0" indent="0">
              <a:buNone/>
            </a:pPr>
            <a:r>
              <a:rPr lang="en-US" dirty="0"/>
              <a:t>	(Notations: The symbol ◦ can be dropped.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dirty="0"/>
              <a:t> means (</a:t>
            </a:r>
            <a:r>
              <a:rPr lang="el-GR" dirty="0"/>
              <a:t>σ</a:t>
            </a:r>
            <a:r>
              <a:rPr lang="en-US" baseline="-25000" dirty="0"/>
              <a:t>1 </a:t>
            </a:r>
            <a:r>
              <a:rPr lang="en-US" dirty="0"/>
              <a:t>+</a:t>
            </a:r>
            <a:r>
              <a:rPr lang="el-GR" altLang="en-US" dirty="0">
                <a:cs typeface="Arial" panose="020B0604020202020204" pitchFamily="34" charset="0"/>
              </a:rPr>
              <a:t> </a:t>
            </a:r>
            <a:r>
              <a:rPr lang="el-GR" dirty="0"/>
              <a:t>σ</a:t>
            </a:r>
            <a:r>
              <a:rPr lang="en-US" baseline="-25000" dirty="0"/>
              <a:t>2 </a:t>
            </a:r>
            <a:r>
              <a:rPr lang="en-US" dirty="0"/>
              <a:t>+</a:t>
            </a:r>
            <a:r>
              <a:rPr lang="el-GR" altLang="en-US" dirty="0">
                <a:cs typeface="Arial" panose="020B0604020202020204" pitchFamily="34" charset="0"/>
              </a:rPr>
              <a:t> </a:t>
            </a:r>
            <a:r>
              <a:rPr lang="el-GR" dirty="0"/>
              <a:t>σ</a:t>
            </a:r>
            <a:r>
              <a:rPr lang="en-US" baseline="-25000" dirty="0"/>
              <a:t>3</a:t>
            </a:r>
            <a:r>
              <a:rPr lang="en-US" dirty="0"/>
              <a:t>…) , r+ means </a:t>
            </a:r>
            <a:r>
              <a:rPr lang="en-US" dirty="0" err="1"/>
              <a:t>rr</a:t>
            </a:r>
            <a:r>
              <a:rPr lang="en-US" dirty="0"/>
              <a:t> * 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2CE9-1AD3-4FEE-84F5-3B2C27D45838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5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55" y="0"/>
            <a:ext cx="8995953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 expressions and 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We associate each regular expression r with a regular language L(r) as follows: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L(</a:t>
            </a:r>
            <a:r>
              <a:rPr lang="el-GR" dirty="0"/>
              <a:t>φ</a:t>
            </a:r>
            <a:r>
              <a:rPr lang="en-US" dirty="0"/>
              <a:t>)=</a:t>
            </a:r>
            <a:r>
              <a:rPr lang="el-GR" dirty="0"/>
              <a:t> φ</a:t>
            </a:r>
            <a:r>
              <a:rPr lang="en-US" dirty="0"/>
              <a:t>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L(</a:t>
            </a:r>
            <a:r>
              <a:rPr lang="el-GR" dirty="0"/>
              <a:t>ε</a:t>
            </a:r>
            <a:r>
              <a:rPr lang="en-US" dirty="0"/>
              <a:t>)={</a:t>
            </a:r>
            <a:r>
              <a:rPr lang="el-GR" dirty="0"/>
              <a:t>ε</a:t>
            </a:r>
            <a:r>
              <a:rPr lang="en-US" dirty="0"/>
              <a:t>},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L(</a:t>
            </a:r>
            <a:r>
              <a:rPr lang="el-GR" dirty="0"/>
              <a:t>σ</a:t>
            </a:r>
            <a:r>
              <a:rPr lang="en-US" dirty="0"/>
              <a:t>)={</a:t>
            </a:r>
            <a:r>
              <a:rPr lang="el-GR" dirty="0"/>
              <a:t>σ</a:t>
            </a:r>
            <a:r>
              <a:rPr lang="en-US" dirty="0"/>
              <a:t>} for each </a:t>
            </a:r>
            <a:r>
              <a:rPr lang="el-GR" dirty="0"/>
              <a:t>σ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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dirty="0"/>
              <a:t>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L(</a:t>
            </a:r>
            <a:r>
              <a:rPr lang="en-US" dirty="0" err="1"/>
              <a:t>r+s</a:t>
            </a:r>
            <a:r>
              <a:rPr lang="en-US" dirty="0"/>
              <a:t>)=L(r) </a:t>
            </a:r>
            <a:r>
              <a:rPr lang="en-US" sz="2000" dirty="0"/>
              <a:t>U </a:t>
            </a:r>
            <a:r>
              <a:rPr lang="en-US" dirty="0"/>
              <a:t>L(s),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L(</a:t>
            </a:r>
            <a:r>
              <a:rPr lang="en-US" dirty="0" err="1"/>
              <a:t>r◦s</a:t>
            </a:r>
            <a:r>
              <a:rPr lang="en-US" dirty="0"/>
              <a:t>)=L(r)◦L(s),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L(r*)=(L(r))*.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B8D7-138C-45C4-A954-6785A6ADB6EF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0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83A3-FB6C-818E-C66B-B2CCB0F5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CB4FCF-B4E0-F50F-2060-6A20FD9BA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23" y="1295400"/>
            <a:ext cx="8669866" cy="4876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E1D3C-1877-4205-E67C-2E48C813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4A35C-F90F-97EB-4B7B-DA4C7F6E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0D005-AF1E-9027-4A08-774B1BB0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05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27B8-051C-4F0D-80C9-56C479E0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54" y="0"/>
            <a:ext cx="9072154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ym typeface="Symbol" pitchFamily="18" charset="2"/>
              </a:rPr>
              <a:t>Converting a regular expression to an NFA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D3CD-4EE7-451E-A71A-6D122AFE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5798A-C046-4A21-B370-2CDDDB67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1EB30-C72F-439E-A42E-6E0D2B8B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15</a:t>
            </a:fld>
            <a:endParaRPr lang="en-US"/>
          </a:p>
        </p:txBody>
      </p:sp>
      <p:sp>
        <p:nvSpPr>
          <p:cNvPr id="7" name="Text Box 51">
            <a:extLst>
              <a:ext uri="{FF2B5EF4-FFF2-40B4-BE49-F238E27FC236}">
                <a16:creationId xmlns:a16="http://schemas.microsoft.com/office/drawing/2014/main" id="{DB00E68D-7D32-459D-965A-7BF10C884675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36513" y="1295400"/>
            <a:ext cx="8955087" cy="2677656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med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 dirty="0">
                <a:latin typeface="+mj-lt"/>
              </a:rPr>
              <a:t>Example 2: </a:t>
            </a:r>
            <a:r>
              <a:rPr lang="en-US" sz="2800" dirty="0">
                <a:latin typeface="+mj-lt"/>
              </a:rPr>
              <a:t>Convert the following Regular Expression into equivalent NFA using formal procedure</a:t>
            </a:r>
            <a:r>
              <a:rPr lang="en-US" sz="2800" b="1" dirty="0">
                <a:latin typeface="+mj-lt"/>
              </a:rPr>
              <a:t> (</a:t>
            </a:r>
            <a:r>
              <a:rPr lang="en-US" sz="2800" b="1" i="1" dirty="0">
                <a:latin typeface="+mj-lt"/>
              </a:rPr>
              <a:t>ab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sym typeface="Symbol" pitchFamily="18" charset="2"/>
              </a:rPr>
              <a:t> a)*</a:t>
            </a:r>
          </a:p>
          <a:p>
            <a:pPr>
              <a:spcBef>
                <a:spcPct val="50000"/>
              </a:spcBef>
              <a:defRPr/>
            </a:pPr>
            <a:endParaRPr lang="en-US" sz="2800" b="1" i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sym typeface="Symbol" pitchFamily="18" charset="2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800" b="1" dirty="0"/>
              <a:t>Example 3: </a:t>
            </a:r>
            <a:r>
              <a:rPr lang="en-US" sz="2800" dirty="0">
                <a:latin typeface="+mj-lt"/>
              </a:rPr>
              <a:t>Convert the following Regular Expression into equivalent NFA using formal procedure </a:t>
            </a:r>
            <a:r>
              <a:rPr lang="en-US" sz="2800" b="1" dirty="0">
                <a:latin typeface="+mj-lt"/>
              </a:rPr>
              <a:t>0(1 ∪ 01*) ∪ 0*1*</a:t>
            </a:r>
            <a:endParaRPr lang="en-US" sz="2800" b="1" i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291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Equivalences so far…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56210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Regular Languages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8788" y="156210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DFA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452628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Regular Expressions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452628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NFA</a:t>
            </a:r>
          </a:p>
        </p:txBody>
      </p:sp>
      <p:sp>
        <p:nvSpPr>
          <p:cNvPr id="9" name="Up-Down Arrow 8"/>
          <p:cNvSpPr/>
          <p:nvPr/>
        </p:nvSpPr>
        <p:spPr>
          <a:xfrm>
            <a:off x="6934200" y="3238500"/>
            <a:ext cx="457200" cy="128016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0" name="Up-Down Arrow 9"/>
          <p:cNvSpPr/>
          <p:nvPr/>
        </p:nvSpPr>
        <p:spPr>
          <a:xfrm>
            <a:off x="2209800" y="3276600"/>
            <a:ext cx="457200" cy="128016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Left-Right Arrow 10"/>
          <p:cNvSpPr/>
          <p:nvPr/>
        </p:nvSpPr>
        <p:spPr>
          <a:xfrm>
            <a:off x="4267200" y="2194560"/>
            <a:ext cx="1280160" cy="365760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2" name="Left-Right Arrow 11"/>
          <p:cNvSpPr/>
          <p:nvPr/>
        </p:nvSpPr>
        <p:spPr>
          <a:xfrm>
            <a:off x="4206240" y="5349240"/>
            <a:ext cx="1280160" cy="36576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1DDE-980A-49F6-A4A3-D21C89F81707}" type="datetime1">
              <a:rPr lang="en-US" smtClean="0"/>
              <a:t>10/10/2023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23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" y="4354"/>
            <a:ext cx="8972006" cy="1143000"/>
          </a:xfrm>
        </p:spPr>
        <p:txBody>
          <a:bodyPr>
            <a:noAutofit/>
          </a:bodyPr>
          <a:lstStyle/>
          <a:p>
            <a:r>
              <a:rPr lang="en-US" sz="3200" dirty="0"/>
              <a:t>Examples :Describe each language as a regular expression over </a:t>
            </a:r>
            <a:r>
              <a:rPr lang="el-GR" altLang="en-US" sz="3200" dirty="0">
                <a:cs typeface="Arial" panose="020B0604020202020204" pitchFamily="34" charset="0"/>
              </a:rPr>
              <a:t>Σ </a:t>
            </a:r>
            <a:r>
              <a:rPr lang="en-US" sz="3200" dirty="0"/>
              <a:t>={0,1}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6180" y="1321196"/>
            <a:ext cx="6462010" cy="5003403"/>
          </a:xfrm>
        </p:spPr>
        <p:txBody>
          <a:bodyPr>
            <a:noAutofit/>
          </a:bodyPr>
          <a:lstStyle/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L = { w | w has a single 1} 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l-GR" dirty="0"/>
              <a:t> </a:t>
            </a:r>
            <a:r>
              <a:rPr lang="en-US" dirty="0"/>
              <a:t>L = { w | w has at least one 1} 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L = { w | w contains the string 110}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 L = { w | |w| mod 2 =0}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 L = { w | w starts with 1}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 L6 = { w | w ends with 00}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L7 = {w | each 0</a:t>
            </a:r>
            <a:r>
              <a:rPr lang="en-US" b="1" dirty="0"/>
              <a:t> </a:t>
            </a:r>
            <a:r>
              <a:rPr lang="en-US" dirty="0"/>
              <a:t>in w is followed by at least three 1’s}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{w | each 1 in w is followed by exactly three 0’s}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{w | w contains at least three 0’s and ends with 0}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{</a:t>
            </a:r>
            <a:r>
              <a:rPr lang="en-US" dirty="0" err="1"/>
              <a:t>w|w</a:t>
            </a:r>
            <a:r>
              <a:rPr lang="en-US" dirty="0"/>
              <a:t> the length of w is a multiple of 3}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w | w does not contain consecutive 1’s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7A316F-58A9-4A56-93F7-C55AE646E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5711" y="1142999"/>
            <a:ext cx="2166079" cy="5701938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0∗10∗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l-GR" b="1" dirty="0"/>
              <a:t>Σ</a:t>
            </a:r>
            <a:r>
              <a:rPr lang="en-US" b="1" dirty="0"/>
              <a:t>*</a:t>
            </a:r>
            <a:r>
              <a:rPr lang="el-GR" b="1" dirty="0"/>
              <a:t>1Σ</a:t>
            </a:r>
            <a:r>
              <a:rPr lang="en-US" b="1" dirty="0"/>
              <a:t>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l-GR" b="1" dirty="0"/>
              <a:t>Σ</a:t>
            </a:r>
            <a:r>
              <a:rPr lang="en-US" b="1" dirty="0"/>
              <a:t>*</a:t>
            </a:r>
            <a:r>
              <a:rPr lang="el-GR" b="1" dirty="0"/>
              <a:t>1</a:t>
            </a:r>
            <a:r>
              <a:rPr lang="en-US" b="1" dirty="0"/>
              <a:t>10</a:t>
            </a:r>
            <a:r>
              <a:rPr lang="el-GR" b="1" dirty="0"/>
              <a:t>Σ</a:t>
            </a:r>
            <a:r>
              <a:rPr lang="en-US" b="1" dirty="0"/>
              <a:t>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(</a:t>
            </a:r>
            <a:r>
              <a:rPr lang="el-GR" b="1" dirty="0"/>
              <a:t>Σ Σ</a:t>
            </a:r>
            <a:r>
              <a:rPr lang="en-US" b="1" dirty="0"/>
              <a:t>)*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1(0+1)*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(0+1)*00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1*(01111*)*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0*(1000)*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1*0 1*01*0</a:t>
            </a:r>
            <a:r>
              <a:rPr lang="en-US" b="1" baseline="30000" dirty="0"/>
              <a:t>+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(ΣΣΣ)∗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0*(100*)*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en-US" b="1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29B3-5B02-4FAD-A4F5-DEE102790E8B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7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over </a:t>
            </a:r>
            <a:r>
              <a:rPr lang="el-GR" altLang="en-US" dirty="0">
                <a:cs typeface="Arial" panose="020B0604020202020204" pitchFamily="34" charset="0"/>
              </a:rPr>
              <a:t>Σ </a:t>
            </a:r>
            <a:r>
              <a:rPr lang="en-US" dirty="0"/>
              <a:t>={</a:t>
            </a:r>
            <a:r>
              <a:rPr lang="en-US" dirty="0" err="1"/>
              <a:t>x,y</a:t>
            </a:r>
            <a:r>
              <a:rPr lang="en-US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4876800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L = { w | w contains the string </a:t>
            </a:r>
            <a:r>
              <a:rPr lang="en-US" sz="2400" dirty="0" err="1"/>
              <a:t>xyx</a:t>
            </a:r>
            <a:r>
              <a:rPr lang="en-US" sz="2400" dirty="0"/>
              <a:t> or the string </a:t>
            </a:r>
            <a:r>
              <a:rPr lang="en-US" sz="2400" dirty="0" err="1"/>
              <a:t>yxy</a:t>
            </a:r>
            <a:r>
              <a:rPr lang="en-US" sz="2400" dirty="0"/>
              <a:t> }</a:t>
            </a:r>
          </a:p>
          <a:p>
            <a:pPr marL="0" indent="0" algn="just">
              <a:buNone/>
            </a:pPr>
            <a:r>
              <a:rPr lang="en-US" sz="2400" dirty="0"/>
              <a:t>	(</a:t>
            </a:r>
            <a:r>
              <a:rPr lang="en-US" sz="2400" dirty="0" err="1"/>
              <a:t>x+y</a:t>
            </a:r>
            <a:r>
              <a:rPr lang="en-US" sz="2400" dirty="0"/>
              <a:t>)*</a:t>
            </a:r>
            <a:r>
              <a:rPr lang="en-US" sz="2400" dirty="0" err="1"/>
              <a:t>xyx</a:t>
            </a:r>
            <a:r>
              <a:rPr lang="en-US" sz="2400" dirty="0"/>
              <a:t> (</a:t>
            </a:r>
            <a:r>
              <a:rPr lang="en-US" sz="2400" dirty="0" err="1"/>
              <a:t>x+y</a:t>
            </a:r>
            <a:r>
              <a:rPr lang="en-US" sz="2400" dirty="0"/>
              <a:t>)* + (</a:t>
            </a:r>
            <a:r>
              <a:rPr lang="en-US" sz="2400" dirty="0" err="1"/>
              <a:t>x+y</a:t>
            </a:r>
            <a:r>
              <a:rPr lang="en-US" sz="2400" dirty="0"/>
              <a:t>)* </a:t>
            </a:r>
            <a:r>
              <a:rPr lang="en-US" sz="2400" dirty="0" err="1"/>
              <a:t>yxy</a:t>
            </a:r>
            <a:r>
              <a:rPr lang="en-US" sz="2400" dirty="0"/>
              <a:t> (</a:t>
            </a:r>
            <a:r>
              <a:rPr lang="en-US" sz="2400" dirty="0" err="1"/>
              <a:t>x+y</a:t>
            </a:r>
            <a:r>
              <a:rPr lang="en-US" sz="2400" dirty="0"/>
              <a:t>)*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 L = { w | w starts and ends with the same letter }: </a:t>
            </a:r>
          </a:p>
          <a:p>
            <a:pPr marL="0" indent="0" algn="just">
              <a:buNone/>
            </a:pPr>
            <a:r>
              <a:rPr lang="en-US" sz="2400" dirty="0"/>
              <a:t>	[</a:t>
            </a:r>
            <a:r>
              <a:rPr lang="el-GR" sz="2400" dirty="0"/>
              <a:t> </a:t>
            </a:r>
            <a:r>
              <a:rPr lang="en-US" sz="2400" dirty="0" err="1"/>
              <a:t>x+x</a:t>
            </a:r>
            <a:r>
              <a:rPr lang="el-GR" sz="2400" dirty="0"/>
              <a:t>Σ∗</a:t>
            </a:r>
            <a:r>
              <a:rPr lang="en-US" sz="2400" dirty="0"/>
              <a:t>x] + [</a:t>
            </a:r>
            <a:r>
              <a:rPr lang="en-US" sz="2400" dirty="0" err="1"/>
              <a:t>y+y</a:t>
            </a:r>
            <a:r>
              <a:rPr lang="el-GR" sz="2400" dirty="0"/>
              <a:t>Σ∗</a:t>
            </a:r>
            <a:r>
              <a:rPr lang="en-US" sz="2400" dirty="0"/>
              <a:t>y]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L = {w | w contains exactly three y’s and ends with x}</a:t>
            </a:r>
          </a:p>
          <a:p>
            <a:pPr marL="0" indent="0" algn="just">
              <a:buNone/>
            </a:pPr>
            <a:r>
              <a:rPr lang="en-US" sz="2400" b="1" dirty="0"/>
              <a:t>	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x*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yx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yx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yx</a:t>
            </a:r>
            <a:r>
              <a:rPr lang="en-US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indent="0" algn="ctr">
              <a:buNone/>
            </a:pPr>
            <a:r>
              <a:rPr lang="en-US" sz="2600" b="1" u="sng" dirty="0"/>
              <a:t>over </a:t>
            </a:r>
            <a:r>
              <a:rPr lang="el-GR" altLang="en-US" sz="2600" b="1" u="sng" dirty="0">
                <a:cs typeface="Arial" panose="020B0604020202020204" pitchFamily="34" charset="0"/>
              </a:rPr>
              <a:t>Σ </a:t>
            </a:r>
            <a:r>
              <a:rPr lang="en-US" sz="2600" b="1" u="sng" dirty="0"/>
              <a:t>={0, 1}</a:t>
            </a:r>
            <a:endParaRPr lang="en-US" sz="2600" b="1" i="1" u="sng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L = The set of strings of 0’s and 1’s whose tenth symbol from the right end is 1.</a:t>
            </a:r>
          </a:p>
          <a:p>
            <a:pPr marL="0" indent="0" algn="just">
              <a:buNone/>
            </a:pPr>
            <a:r>
              <a:rPr lang="en-US" sz="2400" dirty="0"/>
              <a:t>	(0 + 1)*1(0 + 1)</a:t>
            </a:r>
            <a:r>
              <a:rPr lang="en-US" sz="2400" baseline="30000" dirty="0"/>
              <a:t>9</a:t>
            </a:r>
            <a:r>
              <a:rPr lang="en-US" sz="2400" dirty="0"/>
              <a:t> </a:t>
            </a:r>
          </a:p>
          <a:p>
            <a:pPr marL="457200" indent="-457200" algn="just">
              <a:buFont typeface="+mj-lt"/>
              <a:buAutoNum type="arabicPeriod" startAt="9"/>
            </a:pPr>
            <a:r>
              <a:rPr lang="en-US" sz="2400" dirty="0"/>
              <a:t>L = The set of strings of 0’s and 1’s with at most one pair of consecutive 1’s.</a:t>
            </a:r>
          </a:p>
          <a:p>
            <a:pPr marL="0" indent="0" algn="just">
              <a:buNone/>
            </a:pPr>
            <a:r>
              <a:rPr lang="en-US" sz="2400" dirty="0"/>
              <a:t>	 (0 + 10)*(11 + </a:t>
            </a:r>
            <a:r>
              <a:rPr lang="en-US" altLang="en-US" sz="2400" i="1" dirty="0">
                <a:sym typeface="Symbol" panose="05050102010706020507" pitchFamily="18" charset="2"/>
              </a:rPr>
              <a:t></a:t>
            </a:r>
            <a:r>
              <a:rPr lang="en-US" sz="2400" dirty="0"/>
              <a:t>)(0 + 10)*</a:t>
            </a:r>
          </a:p>
          <a:p>
            <a:pPr marL="514350" indent="-514350" algn="just">
              <a:buFont typeface="+mj-lt"/>
              <a:buAutoNum type="arabicPeriod" startAt="9"/>
            </a:pPr>
            <a:endParaRPr lang="en-US" sz="2400" dirty="0"/>
          </a:p>
          <a:p>
            <a:pPr marL="514350" indent="-514350" algn="just">
              <a:buFont typeface="+mj-lt"/>
              <a:buAutoNum type="arabicPeriod" startAt="9"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E661-0A75-4A12-978D-96EF86F4440E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4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596C-6B5F-45F3-BF8B-6FC9D2B1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to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52D-E88C-4392-89F5-A52115814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Give a regular expression for the following languages: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800" dirty="0"/>
              <a:t>Σ = {</a:t>
            </a:r>
            <a:r>
              <a:rPr lang="en-US" sz="2800" dirty="0" err="1"/>
              <a:t>a,b</a:t>
            </a:r>
            <a:r>
              <a:rPr lang="en-US" sz="2800" dirty="0"/>
              <a:t>}: The set of all strings where the second letter from the start and the end is an a. 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		Answer: (a + b)a(a + b)*a(a + b) </a:t>
            </a:r>
          </a:p>
          <a:p>
            <a:pPr marL="1314450" lvl="2" indent="-514350">
              <a:buFont typeface="+mj-lt"/>
              <a:buAutoNum type="arabicPeriod" startAt="2"/>
            </a:pPr>
            <a:r>
              <a:rPr lang="en-US" sz="2800" dirty="0"/>
              <a:t>Σ = {</a:t>
            </a:r>
            <a:r>
              <a:rPr lang="en-US" sz="2800" dirty="0" err="1"/>
              <a:t>a,b</a:t>
            </a:r>
            <a:r>
              <a:rPr lang="en-US" sz="2800" dirty="0"/>
              <a:t>}: The set of all strings that have both aa and bb as a substring. 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	Answer: ((a + b)*aa(a + b)∗bb(a + b)∗) + ((a + b)∗bb(a + b)∗aa(a + b)∗)</a:t>
            </a:r>
          </a:p>
          <a:p>
            <a:pPr marL="1314450" lvl="2" indent="-514350">
              <a:buFont typeface="+mj-lt"/>
              <a:buAutoNum type="arabicPeriod" startAt="3"/>
            </a:pPr>
            <a:r>
              <a:rPr lang="en-US" sz="2800" dirty="0"/>
              <a:t>Σ = {</a:t>
            </a:r>
            <a:r>
              <a:rPr lang="en-US" sz="2800" dirty="0" err="1"/>
              <a:t>a,b,c</a:t>
            </a:r>
            <a:r>
              <a:rPr lang="en-US" sz="2800" dirty="0"/>
              <a:t>}: The set of all strings, such that between any a and c there's at least one b.</a:t>
            </a:r>
          </a:p>
          <a:p>
            <a:pPr marL="800100" lvl="2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	Answer:  ((</a:t>
            </a:r>
            <a:r>
              <a:rPr lang="el-GR" sz="2800" dirty="0">
                <a:solidFill>
                  <a:srgbClr val="FF0000"/>
                </a:solidFill>
              </a:rPr>
              <a:t>ε</a:t>
            </a:r>
            <a:r>
              <a:rPr lang="en-US" sz="2800" dirty="0">
                <a:solidFill>
                  <a:srgbClr val="FF0000"/>
                </a:solidFill>
              </a:rPr>
              <a:t> + aa∗ + cc∗)b)*(</a:t>
            </a:r>
            <a:r>
              <a:rPr lang="el-GR" sz="2800" dirty="0">
                <a:solidFill>
                  <a:srgbClr val="FF0000"/>
                </a:solidFill>
              </a:rPr>
              <a:t>ε</a:t>
            </a:r>
            <a:r>
              <a:rPr lang="en-US" sz="2800" dirty="0">
                <a:solidFill>
                  <a:srgbClr val="FF0000"/>
                </a:solidFill>
              </a:rPr>
              <a:t> + aa∗ + cc∗)</a:t>
            </a:r>
          </a:p>
          <a:p>
            <a:pPr marL="800100" lvl="2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F3264-7DEA-4ADC-9D7D-3D254787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8A61-F5CC-4FE4-B0A2-3F7E1408CFBE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D81D-EA12-4694-9BB3-3CD98014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0542-DE55-44D0-A3FF-997E1D4A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4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Regular expressions </a:t>
            </a:r>
          </a:p>
          <a:p>
            <a:r>
              <a:rPr lang="en-US" sz="4000" dirty="0"/>
              <a:t>Equivalence of RE and RL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1325-FEBE-42D2-A5E4-A3E9E6F8A82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1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8D01-12D1-4143-A093-3FB83E89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4423-FEB9-4F60-A9B3-6ACA48854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/>
              <a:t> All strings that contain an even number of b’s.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a∗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ba∗ba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)∗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5"/>
            </a:pPr>
            <a:r>
              <a:rPr lang="en-US" sz="2800" dirty="0"/>
              <a:t>All strings which do not contain the substring </a:t>
            </a:r>
            <a:r>
              <a:rPr lang="en-US" sz="2800" dirty="0" err="1"/>
              <a:t>ba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sz="2800" dirty="0"/>
              <a:t>The set of all strings where the second letter from L.H.S and the end is an </a:t>
            </a:r>
            <a:r>
              <a:rPr lang="en-US" sz="2800" i="1" dirty="0"/>
              <a:t>a</a:t>
            </a:r>
          </a:p>
          <a:p>
            <a:pPr marL="0" indent="0">
              <a:buNone/>
            </a:pPr>
            <a:r>
              <a:rPr lang="en-US" sz="2800" i="1" dirty="0"/>
              <a:t>	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+ b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+ b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a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+ b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44349-D185-4CB5-832E-9EFA57EC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C4F5-4D18-4E37-B51F-2897E7AEB620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B0F7-A89B-42DD-9E56-6A8BE115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A4883-272C-4DA1-B40B-F2DEDD39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9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regular expressions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Useful properties of regular expressions: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3200" dirty="0"/>
              <a:t> r+s=s+r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3200" dirty="0"/>
              <a:t> r+</a:t>
            </a:r>
            <a:r>
              <a:rPr lang="el-GR" sz="3200" dirty="0"/>
              <a:t> φ </a:t>
            </a:r>
            <a:r>
              <a:rPr lang="pt-BR" sz="3200" dirty="0"/>
              <a:t>=</a:t>
            </a:r>
            <a:r>
              <a:rPr lang="el-GR" sz="3200" dirty="0"/>
              <a:t> φ </a:t>
            </a:r>
            <a:r>
              <a:rPr lang="pt-BR" sz="3200" dirty="0"/>
              <a:t>+r=r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3200" dirty="0"/>
              <a:t>r+r=r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3200" dirty="0"/>
              <a:t>r</a:t>
            </a:r>
            <a:r>
              <a:rPr lang="el-GR" sz="3200" dirty="0"/>
              <a:t> φ </a:t>
            </a:r>
            <a:r>
              <a:rPr lang="pt-BR" sz="3200" dirty="0"/>
              <a:t>=</a:t>
            </a:r>
            <a:r>
              <a:rPr lang="el-GR" sz="3200" dirty="0"/>
              <a:t> φ </a:t>
            </a:r>
            <a:r>
              <a:rPr lang="pt-BR" sz="3200" dirty="0"/>
              <a:t>r=</a:t>
            </a:r>
            <a:r>
              <a:rPr lang="el-GR" sz="3200" dirty="0"/>
              <a:t> φ 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3200" dirty="0"/>
              <a:t>rr * =r+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3200" dirty="0"/>
              <a:t>r</a:t>
            </a:r>
            <a:r>
              <a:rPr lang="el-GR" sz="3200" dirty="0"/>
              <a:t>ε </a:t>
            </a:r>
            <a:r>
              <a:rPr lang="pt-BR" sz="3200" dirty="0"/>
              <a:t>=</a:t>
            </a:r>
            <a:r>
              <a:rPr lang="el-GR" sz="3200" dirty="0"/>
              <a:t> ε</a:t>
            </a:r>
            <a:r>
              <a:rPr lang="pt-BR" sz="3200" dirty="0"/>
              <a:t>r=r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602D-4D94-43BA-8DE0-4F9481615CB8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89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r(s+t)=rs+rt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r+(s+t)=(r+s)+t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r(st)=(rs)t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r*=(r*)*=r*r*=r*+r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r*+r+=r*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3520-6228-4801-A1D4-434482540D7B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76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8F45-28B8-4BFF-B4FB-CD0E0B6B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27BD-3EEB-48EB-89FD-F7A9DE368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800"/>
              </a:spcBef>
              <a:spcAft>
                <a:spcPts val="1200"/>
              </a:spcAft>
            </a:pPr>
            <a:r>
              <a:rPr lang="en-US" sz="2800" dirty="0"/>
              <a:t>If we let R be any regular expression, we have the following identities. They are good tests of whether you understand the deﬁnition. </a:t>
            </a:r>
          </a:p>
          <a:p>
            <a:pPr algn="just">
              <a:spcBef>
                <a:spcPts val="1800"/>
              </a:spcBef>
              <a:spcAft>
                <a:spcPts val="1200"/>
              </a:spcAft>
            </a:pPr>
            <a:r>
              <a:rPr lang="en-US" sz="2800" dirty="0"/>
              <a:t>R∪∅= R. Adding the empty language to any other language will not change it. </a:t>
            </a:r>
          </a:p>
          <a:p>
            <a:pPr algn="just">
              <a:spcBef>
                <a:spcPts val="1800"/>
              </a:spcBef>
              <a:spcAft>
                <a:spcPts val="1200"/>
              </a:spcAft>
            </a:pPr>
            <a:r>
              <a:rPr lang="en-US" sz="2800" dirty="0" err="1"/>
              <a:t>R◦ε</a:t>
            </a:r>
            <a:r>
              <a:rPr lang="en-US" sz="2800" dirty="0"/>
              <a:t> = R. Joining the empty string to any string will not change it.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F39A-AD3D-463E-A95D-F09D2E52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D83C4-D2B2-46C6-A998-7696E5F8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DFC3-483F-41A2-875B-9EC8BFA7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25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8F45-28B8-4BFF-B4FB-CD0E0B6B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27BD-3EEB-48EB-89FD-F7A9DE368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Joining the empty string to any string will not change it.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However, exchanging ∅ and ε in the preceding identities may cause the equalities to fail.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err="1"/>
              <a:t>R∪ε</a:t>
            </a:r>
            <a:r>
              <a:rPr lang="en-US" sz="2400" dirty="0"/>
              <a:t> may not equal R. </a:t>
            </a:r>
          </a:p>
          <a:p>
            <a:pPr marL="0" indent="0" algn="just">
              <a:buNone/>
            </a:pPr>
            <a:r>
              <a:rPr lang="en-US" sz="2400" dirty="0"/>
              <a:t>	For example, if R = 0, then </a:t>
            </a:r>
          </a:p>
          <a:p>
            <a:pPr marL="0" indent="0" algn="just">
              <a:buNone/>
            </a:pPr>
            <a:r>
              <a:rPr lang="en-US" sz="2400" dirty="0"/>
              <a:t>	L(R)={0}but L(</a:t>
            </a:r>
            <a:r>
              <a:rPr lang="en-US" sz="2400" dirty="0" err="1"/>
              <a:t>R∪ε</a:t>
            </a:r>
            <a:r>
              <a:rPr lang="en-US" sz="2400" dirty="0"/>
              <a:t>)={0,ε}.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R◦∅ may not equal R. </a:t>
            </a:r>
          </a:p>
          <a:p>
            <a:pPr marL="0" indent="0" algn="just">
              <a:buNone/>
            </a:pPr>
            <a:r>
              <a:rPr lang="en-US" sz="2400" dirty="0"/>
              <a:t>For example, if R = 0, then	L(R)={0}but L(R◦∅)=∅.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F39A-AD3D-463E-A95D-F09D2E52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D83C4-D2B2-46C6-A998-7696E5F8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DFC3-483F-41A2-875B-9EC8BFA7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71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Equivalences so far…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56210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Regular Languages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8788" y="156210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DFA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452628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Regular Expressions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452628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NFA</a:t>
            </a:r>
          </a:p>
        </p:txBody>
      </p:sp>
      <p:sp>
        <p:nvSpPr>
          <p:cNvPr id="9" name="Up-Down Arrow 8"/>
          <p:cNvSpPr/>
          <p:nvPr/>
        </p:nvSpPr>
        <p:spPr>
          <a:xfrm>
            <a:off x="6934200" y="3238500"/>
            <a:ext cx="457200" cy="128016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0" name="Up-Down Arrow 9"/>
          <p:cNvSpPr/>
          <p:nvPr/>
        </p:nvSpPr>
        <p:spPr>
          <a:xfrm>
            <a:off x="2209800" y="3276600"/>
            <a:ext cx="457200" cy="128016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Left-Right Arrow 10"/>
          <p:cNvSpPr/>
          <p:nvPr/>
        </p:nvSpPr>
        <p:spPr>
          <a:xfrm>
            <a:off x="4267200" y="2194560"/>
            <a:ext cx="1280160" cy="365760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2" name="Left-Right Arrow 11"/>
          <p:cNvSpPr/>
          <p:nvPr/>
        </p:nvSpPr>
        <p:spPr>
          <a:xfrm>
            <a:off x="4206240" y="5349240"/>
            <a:ext cx="1280160" cy="36576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1DDE-980A-49F6-A4A3-D21C89F81707}" type="datetime1">
              <a:rPr lang="en-US" smtClean="0"/>
              <a:t>10/10/2023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68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61977"/>
              </p:ext>
            </p:extLst>
          </p:nvPr>
        </p:nvGraphicFramePr>
        <p:xfrm>
          <a:off x="228600" y="1244600"/>
          <a:ext cx="8610600" cy="5120641"/>
        </p:xfrm>
        <a:graphic>
          <a:graphicData uri="http://schemas.openxmlformats.org/drawingml/2006/table">
            <a:tbl>
              <a:tblPr/>
              <a:tblGrid>
                <a:gridCol w="1919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1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5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Regular Expressions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Regular Set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4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(0 + 10*)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L = { 0, 1, 10, 100, 1000, 10000, … }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4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(0*10*)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L = {1, 01, 10, 010, 0010, …}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5">
                <a:tc>
                  <a:txBody>
                    <a:bodyPr/>
                    <a:lstStyle/>
                    <a:p>
                      <a:pPr algn="ctr" fontAlgn="t"/>
                      <a:r>
                        <a:rPr lang="el-GR" sz="1600">
                          <a:effectLst/>
                        </a:rPr>
                        <a:t>(0 + ε)(1 + ε)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l-GR" sz="1600">
                          <a:effectLst/>
                        </a:rPr>
                        <a:t>L = {ε, 0, 1, 01}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5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(a+b)*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Set of strings of a’s and b’s of any length including the null string. So L = { ε, a, b, aa , ab , bb , ba, aaa…….}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5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(a+b)*abb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Set of strings of a’s and b’s ending with the string abb. So L = {abb, aabb, babb, aaabb, ababb, …………..}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(11)*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Set consisting of even number of 1’s including empty string, So L= {ε, 11, 1111, 111111, ……….}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35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(aa)*(bb)*b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Set of strings consisting of even number of a’s followed by odd number of b’s , so L = {b, aab, aabbb, aabbbbb, aaaab, aaaabbb, …………..}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886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(aa + ab + ba + bb)*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 of a’s and b’s of even length can be obtained by concatenating any combination of the strings aa, ab, </a:t>
                      </a:r>
                      <a:r>
                        <a:rPr lang="en-US" sz="1600" dirty="0" err="1">
                          <a:effectLst/>
                        </a:rPr>
                        <a:t>ba</a:t>
                      </a:r>
                      <a:r>
                        <a:rPr lang="en-US" sz="1600" dirty="0">
                          <a:effectLst/>
                        </a:rPr>
                        <a:t> and bb including null, so L = {aa, ab, </a:t>
                      </a:r>
                      <a:r>
                        <a:rPr lang="en-US" sz="1600" dirty="0" err="1">
                          <a:effectLst/>
                        </a:rPr>
                        <a:t>ba</a:t>
                      </a:r>
                      <a:r>
                        <a:rPr lang="en-US" sz="1600" dirty="0">
                          <a:effectLst/>
                        </a:rPr>
                        <a:t>, bb, </a:t>
                      </a:r>
                      <a:r>
                        <a:rPr lang="en-US" sz="1600" dirty="0" err="1">
                          <a:effectLst/>
                        </a:rPr>
                        <a:t>aaab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aaba</a:t>
                      </a:r>
                      <a:r>
                        <a:rPr lang="en-US" sz="1600" dirty="0">
                          <a:effectLst/>
                        </a:rPr>
                        <a:t>, …………..}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169-AA56-4C89-A9ED-7605C1CC3A33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26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87600" y="1165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586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D8AC-850A-44E0-A566-B1AE7CA6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55" y="0"/>
            <a:ext cx="8995953" cy="1143000"/>
          </a:xfrm>
        </p:spPr>
        <p:txBody>
          <a:bodyPr>
            <a:noAutofit/>
          </a:bodyPr>
          <a:lstStyle/>
          <a:p>
            <a:r>
              <a:rPr lang="en-US" sz="2800" dirty="0"/>
              <a:t>Give English descriptions of the languages of the following regular expressions.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EFBF-DAA7-4F5F-B264-96103BD2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(a) (1 +</a:t>
            </a:r>
            <a:r>
              <a:rPr lang="el-GR" dirty="0"/>
              <a:t> ε</a:t>
            </a:r>
            <a:r>
              <a:rPr lang="en-US" dirty="0"/>
              <a:t> )(00*1)*0*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This is the language of strings with no two consecutive 	1’s.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dirty="0"/>
              <a:t>(b) (0*1*)*000(0 + 1)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This is the language of strings with three consecutive 	0’s.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(c) (0 + 10)*1*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This is the language of strings in which there are no 	two consecutive 1’s,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531F3-B4D0-4B6F-9BFA-40F4178D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FE61-3E68-4C4D-80DE-8459E6701FF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5DB53-2F82-49A1-91E0-FA288240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45F2-83FA-41D2-BAAF-111B0EFA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3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19C5-E381-47F0-9896-B6AF211D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Σ = {0, 1}.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1D3C-C78A-4930-8550-3F394B874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(0U1)*00010(0U1)*</a:t>
            </a:r>
          </a:p>
          <a:p>
            <a:pPr marL="0" indent="0">
              <a:buNone/>
            </a:pPr>
            <a:r>
              <a:rPr lang="en-US" sz="2400" dirty="0"/>
              <a:t>	Ans: L={</a:t>
            </a:r>
            <a:r>
              <a:rPr lang="en-US" sz="2400" dirty="0" err="1"/>
              <a:t>w|w</a:t>
            </a:r>
            <a:r>
              <a:rPr lang="en-US" sz="2400" dirty="0"/>
              <a:t> contains the substring 00010}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0*1(0*10* 10*)*</a:t>
            </a:r>
          </a:p>
          <a:p>
            <a:pPr marL="0" indent="0">
              <a:buNone/>
            </a:pPr>
            <a:r>
              <a:rPr lang="en-US" sz="2400" dirty="0"/>
              <a:t>	Ans: L={</a:t>
            </a:r>
            <a:r>
              <a:rPr lang="en-US" sz="2400" dirty="0" err="1"/>
              <a:t>w|w</a:t>
            </a:r>
            <a:r>
              <a:rPr lang="en-US" sz="2400" dirty="0"/>
              <a:t> contains the odd no of 1’s}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10*10*(1U0)*</a:t>
            </a:r>
          </a:p>
          <a:p>
            <a:pPr marL="0" indent="0">
              <a:buNone/>
            </a:pPr>
            <a:r>
              <a:rPr lang="en-US" sz="2400" dirty="0"/>
              <a:t>	Ans: L={</a:t>
            </a:r>
            <a:r>
              <a:rPr lang="en-US" sz="2400" dirty="0" err="1"/>
              <a:t>w|w</a:t>
            </a:r>
            <a:r>
              <a:rPr lang="en-US" sz="2400" dirty="0"/>
              <a:t> starts with 1 and contains at least two 1’s}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743C8-5E8D-464C-BFF3-8FC05975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9D540-E112-4D01-B339-FCD553B8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5BB36-8EF5-4AC7-B113-037532DE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391F-2373-4615-80DF-2EC65632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Σ = {0, 1}.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3510-39F0-4D51-812E-C9D6169A3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sz="2400" dirty="0">
                <a:solidFill>
                  <a:srgbClr val="FF0000"/>
                </a:solidFill>
              </a:rPr>
              <a:t>Σ∗0101Σ∗</a:t>
            </a:r>
          </a:p>
          <a:p>
            <a:pPr marL="0" indent="0">
              <a:buNone/>
            </a:pPr>
            <a:r>
              <a:rPr lang="en-US" sz="2400" dirty="0"/>
              <a:t>	Ans: L = {w| w contains the substring 0101}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1∗(01∗01∗)∗ ∪ 0∗10∗10∗</a:t>
            </a:r>
          </a:p>
          <a:p>
            <a:pPr marL="0" indent="0">
              <a:buNone/>
            </a:pPr>
            <a:r>
              <a:rPr lang="en-US" sz="2400" dirty="0"/>
              <a:t>	Ans: L = {w| w contains an even number of 0s, or contains 	exactly two 1s}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(1Σ)∗(ε ∪ 1)</a:t>
            </a:r>
          </a:p>
          <a:p>
            <a:pPr marL="0" indent="0">
              <a:buNone/>
            </a:pPr>
            <a:r>
              <a:rPr lang="en-US" sz="2400" dirty="0"/>
              <a:t>	Ans: L = {w| every odd position of w is a 1}</a:t>
            </a:r>
          </a:p>
          <a:p>
            <a:pPr marL="0" indent="0">
              <a:buNone/>
            </a:pPr>
            <a:endParaRPr lang="en-US" sz="2400" dirty="0"/>
          </a:p>
          <a:p>
            <a:pPr algn="just"/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*10*10*10</a:t>
            </a:r>
            <a:r>
              <a:rPr 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indent="0">
              <a:buNone/>
            </a:pPr>
            <a:r>
              <a:rPr lang="en-US" sz="2400" dirty="0"/>
              <a:t>	Ans: L = {w | w contains exactly three 1’s and ends with 0}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210BA-62E6-4B7C-9F4F-4EF9EC82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70B13-E997-409C-8C6B-41CAA0FE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8D1F-3F99-4DC4-90B7-C73F2AAB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69F5-BA9B-4F8E-82D8-3D2A09B9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0876-255D-4FF5-B65D-999B6DC78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Regular languages (RL) are often described by means of algebraic expressions called regular expressions (RE). 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In arithmetic we use the +, * operations to construct expressions: (2+3)*5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value of the arithmetic expression is the number 25.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value of a regular expression is a regular language.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6F94-B7BB-49AC-B4D2-993F7D9F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4208-3079-47C9-B71F-AF3E942C9D5E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58A7A-653A-4FC3-808C-A55A7E9D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483D8-77B4-4742-AAFD-DE2F7736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6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535A-6B98-4C05-AA2E-978919B1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Σ = {0, 1}.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267D9-1AE4-48BD-9DAE-18E5139F5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0" y="1295400"/>
            <a:ext cx="8954589" cy="50292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01*01*01*</a:t>
            </a:r>
          </a:p>
          <a:p>
            <a:pPr marL="0" indent="0">
              <a:buNone/>
            </a:pPr>
            <a:r>
              <a:rPr lang="en-US" sz="2000" dirty="0"/>
              <a:t>	Ans: L = {w| w has exactly three 0’s}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1*(0111</a:t>
            </a:r>
            <a:r>
              <a:rPr lang="en-US" sz="2000" baseline="30000" dirty="0">
                <a:solidFill>
                  <a:srgbClr val="FF0000"/>
                </a:solidFill>
              </a:rPr>
              <a:t>+</a:t>
            </a:r>
            <a:r>
              <a:rPr lang="en-US" sz="2000" dirty="0">
                <a:solidFill>
                  <a:srgbClr val="FF0000"/>
                </a:solidFill>
              </a:rPr>
              <a:t>)*</a:t>
            </a:r>
          </a:p>
          <a:p>
            <a:pPr marL="0" indent="0">
              <a:buNone/>
            </a:pPr>
            <a:r>
              <a:rPr lang="en-US" sz="2000" dirty="0"/>
              <a:t>	Ans: L = {w | each 0 in w is followed at least three </a:t>
            </a:r>
            <a:r>
              <a:rPr lang="en-US" sz="2000" b="1" dirty="0"/>
              <a:t>1’s</a:t>
            </a:r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11*0)*1*</a:t>
            </a:r>
          </a:p>
          <a:p>
            <a:pPr marL="0" indent="0">
              <a:buNone/>
            </a:pPr>
            <a:r>
              <a:rPr lang="en-US" sz="2000" dirty="0"/>
              <a:t>	Ans: L = {w | w does not contain consecutive 0’s}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0∗(10∗10∗)∗</a:t>
            </a:r>
          </a:p>
          <a:p>
            <a:pPr marL="0" indent="0">
              <a:buNone/>
            </a:pPr>
            <a:r>
              <a:rPr lang="en-US" sz="2000" dirty="0"/>
              <a:t>	Ans:  L = {w| w contains an even number of 1’s}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0∗1∗</a:t>
            </a:r>
          </a:p>
          <a:p>
            <a:pPr marL="0" indent="0">
              <a:buNone/>
            </a:pPr>
            <a:r>
              <a:rPr lang="en-US" sz="2000" dirty="0"/>
              <a:t>	 Ans:  L = {w| w does not contain the substring 10}</a:t>
            </a:r>
            <a:r>
              <a:rPr lang="en-US" sz="2000" dirty="0">
                <a:solidFill>
                  <a:srgbClr val="FF0000"/>
                </a:solidFill>
              </a:rPr>
              <a:t>	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A26F3-FAF2-412B-AB69-01639412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0FBD1-CCA8-47CB-BD0C-BB0BC6EE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DEBCE-A2EE-4BC5-8E2E-EFD80632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0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B046-AB70-4471-A600-BFBED252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Σ = {a, b}.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F1EE-FF59-4DA9-8A6D-CC8229FB1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(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800" dirty="0"/>
              <a:t> + 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800" dirty="0"/>
              <a:t>)*</a:t>
            </a:r>
          </a:p>
          <a:p>
            <a:pPr marL="0" indent="0">
              <a:buNone/>
            </a:pPr>
            <a:r>
              <a:rPr lang="en-US" sz="2800" dirty="0"/>
              <a:t>The set of all strings of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a’s</a:t>
            </a:r>
            <a:r>
              <a:rPr lang="en-US" sz="2800" dirty="0"/>
              <a:t> and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b’s</a:t>
            </a:r>
            <a:r>
              <a:rPr lang="en-US" sz="2800" dirty="0"/>
              <a:t> that have as equal amount of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a’s</a:t>
            </a:r>
            <a:r>
              <a:rPr lang="en-US" sz="2800" dirty="0"/>
              <a:t> and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b’s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46927-45B1-4884-B799-A4C27412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BBFEB-50D4-43C6-A89D-AC99895C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D00E6-37FE-415F-8967-B5EFE7A5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6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</a:rPr>
              <a:t>In RE we use regular operations to construct expressions describing regular languages:	</a:t>
            </a:r>
            <a:r>
              <a:rPr lang="en-US" dirty="0"/>
              <a:t>					 </a:t>
            </a:r>
            <a:r>
              <a:rPr lang="en-US" dirty="0">
                <a:highlight>
                  <a:srgbClr val="FFFF00"/>
                </a:highlight>
              </a:rPr>
              <a:t>( 0 + 1 ) * ◦ 0 </a:t>
            </a:r>
          </a:p>
          <a:p>
            <a:pPr marL="457200" lvl="1" indent="0">
              <a:buNone/>
            </a:pPr>
            <a:r>
              <a:rPr lang="en-US" dirty="0"/>
              <a:t>where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r+s</a:t>
            </a:r>
            <a:r>
              <a:rPr lang="en-US" dirty="0"/>
              <a:t> means r </a:t>
            </a:r>
            <a:r>
              <a:rPr lang="en-US" b="1" dirty="0"/>
              <a:t>OR</a:t>
            </a:r>
            <a:r>
              <a:rPr lang="en-US" dirty="0"/>
              <a:t> 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r* means </a:t>
            </a:r>
            <a:r>
              <a:rPr lang="en-US" b="1" dirty="0"/>
              <a:t>Kleene star </a:t>
            </a:r>
            <a:r>
              <a:rPr lang="en-US" dirty="0"/>
              <a:t>of r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r◦s</a:t>
            </a:r>
            <a:r>
              <a:rPr lang="en-US" dirty="0"/>
              <a:t> (or </a:t>
            </a:r>
            <a:r>
              <a:rPr lang="en-US" dirty="0" err="1"/>
              <a:t>rs</a:t>
            </a:r>
            <a:r>
              <a:rPr lang="en-US" dirty="0"/>
              <a:t>) means </a:t>
            </a:r>
            <a:r>
              <a:rPr lang="en-US" b="1" dirty="0"/>
              <a:t>concatenation</a:t>
            </a:r>
            <a:r>
              <a:rPr lang="en-US" dirty="0"/>
              <a:t> of r and 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C268-4978-460D-80DE-0CE2D48DB262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Regular languages (RL) are often described by means of algebraic expressions called regular expressions (RE).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use three operations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union </a:t>
            </a:r>
            <a:r>
              <a:rPr lang="en-US" b="1" dirty="0">
                <a:solidFill>
                  <a:srgbClr val="0070C0"/>
                </a:solidFill>
              </a:rPr>
              <a:t>∪</a:t>
            </a:r>
            <a:endParaRPr lang="en-US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concatenation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Kleene star (*) [</a:t>
            </a:r>
            <a:r>
              <a:rPr lang="en-US" dirty="0" err="1">
                <a:solidFill>
                  <a:srgbClr val="0070C0"/>
                </a:solidFill>
              </a:rPr>
              <a:t>cleany</a:t>
            </a:r>
            <a:r>
              <a:rPr lang="en-US" dirty="0">
                <a:solidFill>
                  <a:srgbClr val="0070C0"/>
                </a:solidFill>
              </a:rPr>
              <a:t> star]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• The value of a regular expression is a regular language.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18C1-BB75-4731-9071-AD7AB6D8213A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9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 ∪ ( disjunction, OR, |, +)  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union of languages is the usual thing, since languages are sets.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</a:rPr>
              <a:t>Example: {01,111,10} ∪ {00, 01}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800" dirty="0">
                <a:solidFill>
                  <a:srgbClr val="0070C0"/>
                </a:solidFill>
              </a:rPr>
              <a:t>		= {01,111,10,00}. </a:t>
            </a:r>
          </a:p>
          <a:p>
            <a:pPr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 01 happens to be in both sets, so it will be once in the union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5509-CA28-4C6A-900D-5C12832A1145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1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54" y="0"/>
            <a:ext cx="8995954" cy="1143000"/>
          </a:xfrm>
        </p:spPr>
        <p:txBody>
          <a:bodyPr>
            <a:noAutofit/>
          </a:bodyPr>
          <a:lstStyle/>
          <a:p>
            <a:r>
              <a:rPr lang="en-US" sz="2800" dirty="0"/>
              <a:t>Concatenation: represented by juxtaposition (no punctuation) or middle dot (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· </a:t>
            </a:r>
            <a:r>
              <a:rPr lang="en-US" sz="2800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concatenation of languages L and M is denoted LM. 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It contains every string </a:t>
            </a:r>
            <a:r>
              <a:rPr lang="en-US" sz="2800" dirty="0" err="1"/>
              <a:t>wx</a:t>
            </a:r>
            <a:r>
              <a:rPr lang="en-US" sz="2800" dirty="0"/>
              <a:t> such that w is in L and x is in M. 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</a:rPr>
              <a:t>Example: {01,111,10}{00, 01} = {0100, 0101, 11100, 11101, 1000, 1001}.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C2C8-DCE8-4E18-91B5-C8F71C94BDD7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1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54" y="0"/>
            <a:ext cx="9148354" cy="1143000"/>
          </a:xfrm>
        </p:spPr>
        <p:txBody>
          <a:bodyPr>
            <a:noAutofit/>
          </a:bodyPr>
          <a:lstStyle/>
          <a:p>
            <a:r>
              <a:rPr lang="en-US" sz="3200" dirty="0"/>
              <a:t>Kleene Star: represented by an asterisk aka star (*)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dirty="0"/>
              <a:t> If L is a language, then L*, the Kleene star or just “star,” is the set of strings formed by concatenating zero or more strings from L, in any order.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0070C0"/>
                </a:solidFill>
              </a:rPr>
              <a:t> L* = {ε} ∪ L ∪ LL ∪ LLL ∪ … </a:t>
            </a:r>
          </a:p>
          <a:p>
            <a:pPr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dirty="0"/>
              <a:t> Example: {0,10}* = {ε, 0, 10, 00, 010, 100, 1010,…} If you take no strings from L, that would give you the empty string.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4F24-E160-4893-9F85-DA6627B4AA5A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0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dirty="0"/>
              <a:t>A set of regular expressions over an alphabet </a:t>
            </a:r>
            <a:r>
              <a:rPr lang="el-GR" altLang="en-US" dirty="0">
                <a:cs typeface="Arial" panose="020B0604020202020204" pitchFamily="34" charset="0"/>
              </a:rPr>
              <a:t>Σ </a:t>
            </a:r>
            <a:r>
              <a:rPr lang="en-US" dirty="0"/>
              <a:t>is defined inductively as follows: 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Basis: </a:t>
            </a:r>
            <a:r>
              <a:rPr lang="el-GR" dirty="0">
                <a:solidFill>
                  <a:srgbClr val="0070C0"/>
                </a:solidFill>
              </a:rPr>
              <a:t>ε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l-GR" dirty="0">
                <a:solidFill>
                  <a:srgbClr val="0070C0"/>
                </a:solidFill>
              </a:rPr>
              <a:t>φ</a:t>
            </a:r>
            <a:r>
              <a:rPr lang="en-US" dirty="0">
                <a:solidFill>
                  <a:srgbClr val="0070C0"/>
                </a:solidFill>
              </a:rPr>
              <a:t>, and </a:t>
            </a:r>
            <a:r>
              <a:rPr lang="el-GR" dirty="0">
                <a:solidFill>
                  <a:srgbClr val="0070C0"/>
                </a:solidFill>
              </a:rPr>
              <a:t>σ</a:t>
            </a:r>
            <a:r>
              <a:rPr lang="en-US" dirty="0">
                <a:solidFill>
                  <a:srgbClr val="0070C0"/>
                </a:solidFill>
              </a:rPr>
              <a:t> (for all</a:t>
            </a:r>
            <a:r>
              <a:rPr lang="el-GR" dirty="0">
                <a:solidFill>
                  <a:srgbClr val="0070C0"/>
                </a:solidFill>
              </a:rPr>
              <a:t> σ </a:t>
            </a:r>
            <a:r>
              <a:rPr lang="en-US" altLang="en-US" dirty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l-GR" altLang="en-US" dirty="0">
                <a:solidFill>
                  <a:srgbClr val="0070C0"/>
                </a:solidFill>
                <a:cs typeface="Arial" panose="020B0604020202020204" pitchFamily="34" charset="0"/>
              </a:rPr>
              <a:t>Σ</a:t>
            </a:r>
            <a:r>
              <a:rPr lang="en-US" altLang="en-US" dirty="0">
                <a:solidFill>
                  <a:srgbClr val="0070C0"/>
                </a:solidFill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70C0"/>
                </a:solidFill>
              </a:rPr>
              <a:t> ) are regular expressions. 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dirty="0"/>
              <a:t>Induction: If r and s are RE then the following expressions are also 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  (r)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r+s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r◦s</a:t>
            </a:r>
            <a:endParaRPr lang="en-US" b="1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  r*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FDFC-4FF5-423A-A4EB-9F10118B3620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5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2E87AD2C014438D486E334AC05D66" ma:contentTypeVersion="9" ma:contentTypeDescription="Create a new document." ma:contentTypeScope="" ma:versionID="67df8e1ad667d41b9a247e28ad0ed9a8">
  <xsd:schema xmlns:xsd="http://www.w3.org/2001/XMLSchema" xmlns:xs="http://www.w3.org/2001/XMLSchema" xmlns:p="http://schemas.microsoft.com/office/2006/metadata/properties" xmlns:ns2="3e5721d0-46bd-42ad-9b8e-b7314e8e47a4" xmlns:ns3="30c5d3db-763e-47de-8b3c-434be35ed075" targetNamespace="http://schemas.microsoft.com/office/2006/metadata/properties" ma:root="true" ma:fieldsID="237accd39f28ab3f47cc07a2ee43e98f" ns2:_="" ns3:_="">
    <xsd:import namespace="3e5721d0-46bd-42ad-9b8e-b7314e8e47a4"/>
    <xsd:import namespace="30c5d3db-763e-47de-8b3c-434be35ed07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5721d0-46bd-42ad-9b8e-b7314e8e47a4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c5d3db-763e-47de-8b3c-434be35ed07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66e730f-b2a9-4c8b-88b3-9f1bd85fd7f4}" ma:internalName="TaxCatchAll" ma:showField="CatchAllData" ma:web="30c5d3db-763e-47de-8b3c-434be35ed0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0c5d3db-763e-47de-8b3c-434be35ed075" xsi:nil="true"/>
    <lcf76f155ced4ddcb4097134ff3c332f xmlns="3e5721d0-46bd-42ad-9b8e-b7314e8e47a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137CD20-E5FB-4EE5-97A8-7D959546CE3B}"/>
</file>

<file path=customXml/itemProps2.xml><?xml version="1.0" encoding="utf-8"?>
<ds:datastoreItem xmlns:ds="http://schemas.openxmlformats.org/officeDocument/2006/customXml" ds:itemID="{53311A4A-9F6C-4AEF-A790-6F3A515273A9}"/>
</file>

<file path=customXml/itemProps3.xml><?xml version="1.0" encoding="utf-8"?>
<ds:datastoreItem xmlns:ds="http://schemas.openxmlformats.org/officeDocument/2006/customXml" ds:itemID="{6375F38B-8D62-4B4A-B31C-E44508C2DE8F}"/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2716</Words>
  <Application>Microsoft Office PowerPoint</Application>
  <PresentationFormat>On-screen Show (4:3)</PresentationFormat>
  <Paragraphs>329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Office Theme</vt:lpstr>
      <vt:lpstr>Introduction</vt:lpstr>
      <vt:lpstr>Overview</vt:lpstr>
      <vt:lpstr>Regular Expressions</vt:lpstr>
      <vt:lpstr>Regular operations</vt:lpstr>
      <vt:lpstr>Regular Expressions</vt:lpstr>
      <vt:lpstr>Union ∪ ( disjunction, OR, |, +)  </vt:lpstr>
      <vt:lpstr>Concatenation: represented by juxtaposition (no punctuation) or middle dot ( · ) </vt:lpstr>
      <vt:lpstr>Kleene Star: represented by an asterisk aka star (*)</vt:lpstr>
      <vt:lpstr>Formal definition</vt:lpstr>
      <vt:lpstr>Regular expressions and regular languages</vt:lpstr>
      <vt:lpstr>Regular expressions and regular languages</vt:lpstr>
      <vt:lpstr>Examples over Σ ={a,b}</vt:lpstr>
      <vt:lpstr>Regular expressions and regular languages</vt:lpstr>
      <vt:lpstr>PowerPoint Presentation</vt:lpstr>
      <vt:lpstr>Converting a regular expression to an NFA</vt:lpstr>
      <vt:lpstr>Equivalences so far…</vt:lpstr>
      <vt:lpstr>Examples :Describe each language as a regular expression over Σ ={0,1}</vt:lpstr>
      <vt:lpstr>Examples: over Σ ={x,y}</vt:lpstr>
      <vt:lpstr>RL to RE</vt:lpstr>
      <vt:lpstr>PowerPoint Presentation</vt:lpstr>
      <vt:lpstr>Properties of regular expressions 1</vt:lpstr>
      <vt:lpstr>Properties of regular expressions</vt:lpstr>
      <vt:lpstr>Properties of regular expressions</vt:lpstr>
      <vt:lpstr>PowerPoint Presentation</vt:lpstr>
      <vt:lpstr>Equivalences so far…</vt:lpstr>
      <vt:lpstr>PowerPoint Presentation</vt:lpstr>
      <vt:lpstr>Give English descriptions of the languages of the following regular expressions.</vt:lpstr>
      <vt:lpstr>Σ = {0, 1}. </vt:lpstr>
      <vt:lpstr>Σ = {0, 1}. </vt:lpstr>
      <vt:lpstr>Σ = {0, 1}. </vt:lpstr>
      <vt:lpstr>Σ = {a, b}.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afroza</dc:creator>
  <cp:lastModifiedBy>Dr. Afroza Nahar</cp:lastModifiedBy>
  <cp:revision>110</cp:revision>
  <dcterms:created xsi:type="dcterms:W3CDTF">2019-10-17T07:03:23Z</dcterms:created>
  <dcterms:modified xsi:type="dcterms:W3CDTF">2023-10-10T03:34:20Z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0x0101000752E87AD2C014438D486E334AC05D66</vt:lpwstr>
  </property>
</Properties>
</file>