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9" r:id="rId7"/>
    <p:sldId id="261" r:id="rId8"/>
    <p:sldId id="262" r:id="rId9"/>
    <p:sldId id="263" r:id="rId10"/>
    <p:sldId id="264" r:id="rId11"/>
    <p:sldId id="265" r:id="rId12"/>
    <p:sldId id="266" r:id="rId13"/>
    <p:sldId id="289" r:id="rId14"/>
    <p:sldId id="268" r:id="rId15"/>
    <p:sldId id="267" r:id="rId16"/>
    <p:sldId id="269" r:id="rId17"/>
    <p:sldId id="270" r:id="rId18"/>
    <p:sldId id="271" r:id="rId19"/>
    <p:sldId id="272" r:id="rId20"/>
    <p:sldId id="273" r:id="rId21"/>
    <p:sldId id="28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D2E239-0BF3-4C46-A7EF-9924B81F162C}" v="1" dt="2023-07-07T17:04:18.9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ADRI BISWAS RIVA" userId="S::22-47834-2@student.aiub.edu::d20a69de-635f-4a14-baac-9007911edfb0" providerId="AD" clId="Web-{7CD2E239-0BF3-4C46-A7EF-9924B81F162C}"/>
    <pc:docChg chg="sldOrd">
      <pc:chgData name="NILADRI BISWAS RIVA" userId="S::22-47834-2@student.aiub.edu::d20a69de-635f-4a14-baac-9007911edfb0" providerId="AD" clId="Web-{7CD2E239-0BF3-4C46-A7EF-9924B81F162C}" dt="2023-07-07T17:04:18.921" v="0"/>
      <pc:docMkLst>
        <pc:docMk/>
      </pc:docMkLst>
      <pc:sldChg chg="ord">
        <pc:chgData name="NILADRI BISWAS RIVA" userId="S::22-47834-2@student.aiub.edu::d20a69de-635f-4a14-baac-9007911edfb0" providerId="AD" clId="Web-{7CD2E239-0BF3-4C46-A7EF-9924B81F162C}" dt="2023-07-07T17:04:18.921" v="0"/>
        <pc:sldMkLst>
          <pc:docMk/>
          <pc:sldMk cId="503574242"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B04D-2C56-B134-4E87-34EFB0B461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080581-5B09-B7B1-2494-EC47984931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BCF32E-C2BD-4032-684A-EB5707484B61}"/>
              </a:ext>
            </a:extLst>
          </p:cNvPr>
          <p:cNvSpPr>
            <a:spLocks noGrp="1"/>
          </p:cNvSpPr>
          <p:nvPr>
            <p:ph type="dt" sz="half" idx="10"/>
          </p:nvPr>
        </p:nvSpPr>
        <p:spPr/>
        <p:txBody>
          <a:bodyPr/>
          <a:lstStyle/>
          <a:p>
            <a:fld id="{ED92F860-2E3E-447C-A0CF-2E4BDCC26FD8}" type="datetimeFigureOut">
              <a:rPr lang="en-US" smtClean="0"/>
              <a:t>7/7/2023</a:t>
            </a:fld>
            <a:endParaRPr lang="en-US"/>
          </a:p>
        </p:txBody>
      </p:sp>
      <p:sp>
        <p:nvSpPr>
          <p:cNvPr id="5" name="Footer Placeholder 4">
            <a:extLst>
              <a:ext uri="{FF2B5EF4-FFF2-40B4-BE49-F238E27FC236}">
                <a16:creationId xmlns:a16="http://schemas.microsoft.com/office/drawing/2014/main" id="{EA759AB0-1527-97F6-6D88-0C152BCC9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4D7AFF-90F9-8E61-A39F-A9DC868B7469}"/>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165139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E4C8F-AAAD-2DC8-CA5A-4A6EBC2DA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7E0184-6684-65F2-DAB8-10A2FE8248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B587C-EE24-F649-0CBB-D4D3C0AED71F}"/>
              </a:ext>
            </a:extLst>
          </p:cNvPr>
          <p:cNvSpPr>
            <a:spLocks noGrp="1"/>
          </p:cNvSpPr>
          <p:nvPr>
            <p:ph type="dt" sz="half" idx="10"/>
          </p:nvPr>
        </p:nvSpPr>
        <p:spPr/>
        <p:txBody>
          <a:bodyPr/>
          <a:lstStyle/>
          <a:p>
            <a:fld id="{ED92F860-2E3E-447C-A0CF-2E4BDCC26FD8}" type="datetimeFigureOut">
              <a:rPr lang="en-US" smtClean="0"/>
              <a:t>7/7/2023</a:t>
            </a:fld>
            <a:endParaRPr lang="en-US"/>
          </a:p>
        </p:txBody>
      </p:sp>
      <p:sp>
        <p:nvSpPr>
          <p:cNvPr id="5" name="Footer Placeholder 4">
            <a:extLst>
              <a:ext uri="{FF2B5EF4-FFF2-40B4-BE49-F238E27FC236}">
                <a16:creationId xmlns:a16="http://schemas.microsoft.com/office/drawing/2014/main" id="{9BB05478-2D04-B610-01A8-A05D79B56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5D96E0-4CF8-F502-D904-C6CFE4435754}"/>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021206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C47457-1E33-9FBC-471D-350FEF2E93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B4E35F-6A4E-E9A1-A9E6-DE52CDDDA9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4770D-3809-B8C9-9237-02572E9CCE2A}"/>
              </a:ext>
            </a:extLst>
          </p:cNvPr>
          <p:cNvSpPr>
            <a:spLocks noGrp="1"/>
          </p:cNvSpPr>
          <p:nvPr>
            <p:ph type="dt" sz="half" idx="10"/>
          </p:nvPr>
        </p:nvSpPr>
        <p:spPr/>
        <p:txBody>
          <a:bodyPr/>
          <a:lstStyle/>
          <a:p>
            <a:fld id="{ED92F860-2E3E-447C-A0CF-2E4BDCC26FD8}" type="datetimeFigureOut">
              <a:rPr lang="en-US" smtClean="0"/>
              <a:t>7/7/2023</a:t>
            </a:fld>
            <a:endParaRPr lang="en-US"/>
          </a:p>
        </p:txBody>
      </p:sp>
      <p:sp>
        <p:nvSpPr>
          <p:cNvPr id="5" name="Footer Placeholder 4">
            <a:extLst>
              <a:ext uri="{FF2B5EF4-FFF2-40B4-BE49-F238E27FC236}">
                <a16:creationId xmlns:a16="http://schemas.microsoft.com/office/drawing/2014/main" id="{4DF7C1A4-1FD9-DC1F-F278-D82759CF4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D9A34A-269D-4F97-F38F-76D26B68A1A6}"/>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598877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B63BD-0C05-4BCA-7E09-1F03FC8C22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2DCFF-EB20-81E5-D746-C23CF2F961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155B7-32D0-2E00-E397-BAFB04DBEC56}"/>
              </a:ext>
            </a:extLst>
          </p:cNvPr>
          <p:cNvSpPr>
            <a:spLocks noGrp="1"/>
          </p:cNvSpPr>
          <p:nvPr>
            <p:ph type="dt" sz="half" idx="10"/>
          </p:nvPr>
        </p:nvSpPr>
        <p:spPr/>
        <p:txBody>
          <a:bodyPr/>
          <a:lstStyle/>
          <a:p>
            <a:fld id="{ED92F860-2E3E-447C-A0CF-2E4BDCC26FD8}" type="datetimeFigureOut">
              <a:rPr lang="en-US" smtClean="0"/>
              <a:t>7/7/2023</a:t>
            </a:fld>
            <a:endParaRPr lang="en-US"/>
          </a:p>
        </p:txBody>
      </p:sp>
      <p:sp>
        <p:nvSpPr>
          <p:cNvPr id="5" name="Footer Placeholder 4">
            <a:extLst>
              <a:ext uri="{FF2B5EF4-FFF2-40B4-BE49-F238E27FC236}">
                <a16:creationId xmlns:a16="http://schemas.microsoft.com/office/drawing/2014/main" id="{12A7B93E-428D-5D8B-42A0-2862AB019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BF6E6-B59A-832E-2401-CE9F76819312}"/>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391596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B5D96-76D8-499A-7F48-5425AE7FBC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25262E-2E45-60C8-973B-56D42DED41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D36F51-F4E6-BCD5-1804-F3DD4E807631}"/>
              </a:ext>
            </a:extLst>
          </p:cNvPr>
          <p:cNvSpPr>
            <a:spLocks noGrp="1"/>
          </p:cNvSpPr>
          <p:nvPr>
            <p:ph type="dt" sz="half" idx="10"/>
          </p:nvPr>
        </p:nvSpPr>
        <p:spPr/>
        <p:txBody>
          <a:bodyPr/>
          <a:lstStyle/>
          <a:p>
            <a:fld id="{ED92F860-2E3E-447C-A0CF-2E4BDCC26FD8}" type="datetimeFigureOut">
              <a:rPr lang="en-US" smtClean="0"/>
              <a:t>7/7/2023</a:t>
            </a:fld>
            <a:endParaRPr lang="en-US"/>
          </a:p>
        </p:txBody>
      </p:sp>
      <p:sp>
        <p:nvSpPr>
          <p:cNvPr id="5" name="Footer Placeholder 4">
            <a:extLst>
              <a:ext uri="{FF2B5EF4-FFF2-40B4-BE49-F238E27FC236}">
                <a16:creationId xmlns:a16="http://schemas.microsoft.com/office/drawing/2014/main" id="{39E24B63-5260-7F9A-F42B-5FA8A1083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8C942-2AFC-D3B0-886B-8BDFEA5CD344}"/>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80378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B77B-4315-A12D-56E7-DC4C019AD8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A3032A-D044-B4E3-494F-033E9242D4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4C59F1-1E67-1C0C-511D-6E2FD2B2DA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B64C6-1DF7-E229-2B5B-5195A096D446}"/>
              </a:ext>
            </a:extLst>
          </p:cNvPr>
          <p:cNvSpPr>
            <a:spLocks noGrp="1"/>
          </p:cNvSpPr>
          <p:nvPr>
            <p:ph type="dt" sz="half" idx="10"/>
          </p:nvPr>
        </p:nvSpPr>
        <p:spPr/>
        <p:txBody>
          <a:bodyPr/>
          <a:lstStyle/>
          <a:p>
            <a:fld id="{ED92F860-2E3E-447C-A0CF-2E4BDCC26FD8}" type="datetimeFigureOut">
              <a:rPr lang="en-US" smtClean="0"/>
              <a:t>7/7/2023</a:t>
            </a:fld>
            <a:endParaRPr lang="en-US"/>
          </a:p>
        </p:txBody>
      </p:sp>
      <p:sp>
        <p:nvSpPr>
          <p:cNvPr id="6" name="Footer Placeholder 5">
            <a:extLst>
              <a:ext uri="{FF2B5EF4-FFF2-40B4-BE49-F238E27FC236}">
                <a16:creationId xmlns:a16="http://schemas.microsoft.com/office/drawing/2014/main" id="{DFB937DE-F6E5-6ED4-C63B-4D2F7DB383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CC029F-D5EF-0457-14B5-B66942BE5145}"/>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1755761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9683-9053-2AB8-39AA-A8F3CDB37E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5A4A587-F6A2-D0D6-2743-9E08BB4BB4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BBDF9E-E5F7-DF30-14DC-1680B0DC7D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415FE4-7EC8-809D-FFE6-5EB555BD36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477E40-01B5-4AE1-54E6-24FBBE1604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D0F78A-DC48-7B92-31B4-E6E967626CB1}"/>
              </a:ext>
            </a:extLst>
          </p:cNvPr>
          <p:cNvSpPr>
            <a:spLocks noGrp="1"/>
          </p:cNvSpPr>
          <p:nvPr>
            <p:ph type="dt" sz="half" idx="10"/>
          </p:nvPr>
        </p:nvSpPr>
        <p:spPr/>
        <p:txBody>
          <a:bodyPr/>
          <a:lstStyle/>
          <a:p>
            <a:fld id="{ED92F860-2E3E-447C-A0CF-2E4BDCC26FD8}" type="datetimeFigureOut">
              <a:rPr lang="en-US" smtClean="0"/>
              <a:t>7/7/2023</a:t>
            </a:fld>
            <a:endParaRPr lang="en-US"/>
          </a:p>
        </p:txBody>
      </p:sp>
      <p:sp>
        <p:nvSpPr>
          <p:cNvPr id="8" name="Footer Placeholder 7">
            <a:extLst>
              <a:ext uri="{FF2B5EF4-FFF2-40B4-BE49-F238E27FC236}">
                <a16:creationId xmlns:a16="http://schemas.microsoft.com/office/drawing/2014/main" id="{D1410090-F391-69DF-1A9C-1388F43BF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9F74DF-C7B4-B284-9F49-A75523E7F86E}"/>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882918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B292D-BDEC-0AF3-C843-5756410442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BD8FE6-1AF3-BBDE-8943-42C41898B615}"/>
              </a:ext>
            </a:extLst>
          </p:cNvPr>
          <p:cNvSpPr>
            <a:spLocks noGrp="1"/>
          </p:cNvSpPr>
          <p:nvPr>
            <p:ph type="dt" sz="half" idx="10"/>
          </p:nvPr>
        </p:nvSpPr>
        <p:spPr/>
        <p:txBody>
          <a:bodyPr/>
          <a:lstStyle/>
          <a:p>
            <a:fld id="{ED92F860-2E3E-447C-A0CF-2E4BDCC26FD8}" type="datetimeFigureOut">
              <a:rPr lang="en-US" smtClean="0"/>
              <a:t>7/7/2023</a:t>
            </a:fld>
            <a:endParaRPr lang="en-US"/>
          </a:p>
        </p:txBody>
      </p:sp>
      <p:sp>
        <p:nvSpPr>
          <p:cNvPr id="4" name="Footer Placeholder 3">
            <a:extLst>
              <a:ext uri="{FF2B5EF4-FFF2-40B4-BE49-F238E27FC236}">
                <a16:creationId xmlns:a16="http://schemas.microsoft.com/office/drawing/2014/main" id="{D79C815E-64C0-4AD9-CE04-8498893DD5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D98FEB-49B2-AE87-74E6-59F949C427DD}"/>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3886696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746478-85B5-A505-B5CA-C9B4F2654F99}"/>
              </a:ext>
            </a:extLst>
          </p:cNvPr>
          <p:cNvSpPr>
            <a:spLocks noGrp="1"/>
          </p:cNvSpPr>
          <p:nvPr>
            <p:ph type="dt" sz="half" idx="10"/>
          </p:nvPr>
        </p:nvSpPr>
        <p:spPr/>
        <p:txBody>
          <a:bodyPr/>
          <a:lstStyle/>
          <a:p>
            <a:fld id="{ED92F860-2E3E-447C-A0CF-2E4BDCC26FD8}" type="datetimeFigureOut">
              <a:rPr lang="en-US" smtClean="0"/>
              <a:t>7/7/2023</a:t>
            </a:fld>
            <a:endParaRPr lang="en-US"/>
          </a:p>
        </p:txBody>
      </p:sp>
      <p:sp>
        <p:nvSpPr>
          <p:cNvPr id="3" name="Footer Placeholder 2">
            <a:extLst>
              <a:ext uri="{FF2B5EF4-FFF2-40B4-BE49-F238E27FC236}">
                <a16:creationId xmlns:a16="http://schemas.microsoft.com/office/drawing/2014/main" id="{AD0865DB-71D5-57E3-B124-7631DC7FDDA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2BDF15-B892-0DAB-CEBB-FDB5B3A72C92}"/>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1018116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E4297-F7A5-1CA4-0948-3F9FBF6F3D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A2AB2C-A346-4E75-58C7-21E2F7A581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021C52-1FFD-0FF9-4BB3-4B5D4D1305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3D33E3-86E8-8973-F464-305CB47182A4}"/>
              </a:ext>
            </a:extLst>
          </p:cNvPr>
          <p:cNvSpPr>
            <a:spLocks noGrp="1"/>
          </p:cNvSpPr>
          <p:nvPr>
            <p:ph type="dt" sz="half" idx="10"/>
          </p:nvPr>
        </p:nvSpPr>
        <p:spPr/>
        <p:txBody>
          <a:bodyPr/>
          <a:lstStyle/>
          <a:p>
            <a:fld id="{ED92F860-2E3E-447C-A0CF-2E4BDCC26FD8}" type="datetimeFigureOut">
              <a:rPr lang="en-US" smtClean="0"/>
              <a:t>7/7/2023</a:t>
            </a:fld>
            <a:endParaRPr lang="en-US"/>
          </a:p>
        </p:txBody>
      </p:sp>
      <p:sp>
        <p:nvSpPr>
          <p:cNvPr id="6" name="Footer Placeholder 5">
            <a:extLst>
              <a:ext uri="{FF2B5EF4-FFF2-40B4-BE49-F238E27FC236}">
                <a16:creationId xmlns:a16="http://schemas.microsoft.com/office/drawing/2014/main" id="{6A0416A9-6D7F-E770-4278-41DBCA9355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E7690E-BDD2-D411-4641-5B06525D7935}"/>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247853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5CE96-6C86-C6B9-CD55-284ABFC9D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520112-88D6-4D17-53CC-F640C28AB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8C6085-EFA4-527C-7083-8BD033A36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2371E-4CF9-00A9-3572-C31B2593C959}"/>
              </a:ext>
            </a:extLst>
          </p:cNvPr>
          <p:cNvSpPr>
            <a:spLocks noGrp="1"/>
          </p:cNvSpPr>
          <p:nvPr>
            <p:ph type="dt" sz="half" idx="10"/>
          </p:nvPr>
        </p:nvSpPr>
        <p:spPr/>
        <p:txBody>
          <a:bodyPr/>
          <a:lstStyle/>
          <a:p>
            <a:fld id="{ED92F860-2E3E-447C-A0CF-2E4BDCC26FD8}" type="datetimeFigureOut">
              <a:rPr lang="en-US" smtClean="0"/>
              <a:t>7/7/2023</a:t>
            </a:fld>
            <a:endParaRPr lang="en-US"/>
          </a:p>
        </p:txBody>
      </p:sp>
      <p:sp>
        <p:nvSpPr>
          <p:cNvPr id="6" name="Footer Placeholder 5">
            <a:extLst>
              <a:ext uri="{FF2B5EF4-FFF2-40B4-BE49-F238E27FC236}">
                <a16:creationId xmlns:a16="http://schemas.microsoft.com/office/drawing/2014/main" id="{E510CDE1-3D22-71CF-2030-345CB54A3B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5EAA9-EAF5-5C79-2883-C88BDE477C91}"/>
              </a:ext>
            </a:extLst>
          </p:cNvPr>
          <p:cNvSpPr>
            <a:spLocks noGrp="1"/>
          </p:cNvSpPr>
          <p:nvPr>
            <p:ph type="sldNum" sz="quarter" idx="12"/>
          </p:nvPr>
        </p:nvSpPr>
        <p:spPr/>
        <p:txBody>
          <a:bodyPr/>
          <a:lstStyle/>
          <a:p>
            <a:fld id="{3E697291-39BB-44CC-91E6-0F057320127C}" type="slidenum">
              <a:rPr lang="en-US" smtClean="0"/>
              <a:t>‹#›</a:t>
            </a:fld>
            <a:endParaRPr lang="en-US"/>
          </a:p>
        </p:txBody>
      </p:sp>
    </p:spTree>
    <p:extLst>
      <p:ext uri="{BB962C8B-B14F-4D97-AF65-F5344CB8AC3E}">
        <p14:creationId xmlns:p14="http://schemas.microsoft.com/office/powerpoint/2010/main" val="1550093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416F1B-19F8-0E11-B2D6-6969151F01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4524A4-F2B8-C81D-AE34-28D6D706CC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F9AAD-A12E-B49D-648E-F3C6E4EACF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2F860-2E3E-447C-A0CF-2E4BDCC26FD8}" type="datetimeFigureOut">
              <a:rPr lang="en-US" smtClean="0"/>
              <a:t>7/7/2023</a:t>
            </a:fld>
            <a:endParaRPr lang="en-US"/>
          </a:p>
        </p:txBody>
      </p:sp>
      <p:sp>
        <p:nvSpPr>
          <p:cNvPr id="5" name="Footer Placeholder 4">
            <a:extLst>
              <a:ext uri="{FF2B5EF4-FFF2-40B4-BE49-F238E27FC236}">
                <a16:creationId xmlns:a16="http://schemas.microsoft.com/office/drawing/2014/main" id="{C3939E35-B214-9D6D-4A4B-6C8EAFD908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524E25-E2FD-574B-41C8-FEA70DFE72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97291-39BB-44CC-91E6-0F057320127C}" type="slidenum">
              <a:rPr lang="en-US" smtClean="0"/>
              <a:t>‹#›</a:t>
            </a:fld>
            <a:endParaRPr lang="en-US"/>
          </a:p>
        </p:txBody>
      </p:sp>
    </p:spTree>
    <p:extLst>
      <p:ext uri="{BB962C8B-B14F-4D97-AF65-F5344CB8AC3E}">
        <p14:creationId xmlns:p14="http://schemas.microsoft.com/office/powerpoint/2010/main" val="26807854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Khaqani" TargetMode="External"/><Relationship Id="rId2" Type="http://schemas.openxmlformats.org/officeDocument/2006/relationships/hyperlink" Target="https://en.wikipedia.org/wiki/Nizamuddin_Auliya" TargetMode="Externa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hyperlink" Target="https://en.wikipedia.org/wiki/Nizami_Ganjavi" TargetMode="External"/><Relationship Id="rId4" Type="http://schemas.openxmlformats.org/officeDocument/2006/relationships/hyperlink" Target="https://en.wikipedia.org/wiki/Qasida"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wikiwand.com/en/Bengal_Subah" TargetMode="External"/><Relationship Id="rId3" Type="http://schemas.openxmlformats.org/officeDocument/2006/relationships/hyperlink" Target="https://www.wikiwand.com/en/Ganges%E2%80%93Brahmaputra_Delta" TargetMode="External"/><Relationship Id="rId7" Type="http://schemas.openxmlformats.org/officeDocument/2006/relationships/hyperlink" Target="https://www.wikiwand.com/en/Mughal_Empire" TargetMode="External"/><Relationship Id="rId2" Type="http://schemas.openxmlformats.org/officeDocument/2006/relationships/image" Target="../media/image13.jpg"/><Relationship Id="rId1" Type="http://schemas.openxmlformats.org/officeDocument/2006/relationships/slideLayout" Target="../slideLayouts/slideLayout2.xml"/><Relationship Id="rId6" Type="http://schemas.openxmlformats.org/officeDocument/2006/relationships/hyperlink" Target="https://www.wikiwand.com/en/Suri_Empire" TargetMode="External"/><Relationship Id="rId5" Type="http://schemas.openxmlformats.org/officeDocument/2006/relationships/hyperlink" Target="https://www.wikiwand.com/en/Interregnum" TargetMode="External"/><Relationship Id="rId4" Type="http://schemas.openxmlformats.org/officeDocument/2006/relationships/hyperlink" Target="https://www.wikiwand.com/en/Hussain_Shahi_dynasty"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wikiwand.com/en/Sonargaon" TargetMode="External"/><Relationship Id="rId3" Type="http://schemas.openxmlformats.org/officeDocument/2006/relationships/hyperlink" Target="https://www.wikiwand.com/en/Turco-Persian_tradition" TargetMode="External"/><Relationship Id="rId7" Type="http://schemas.openxmlformats.org/officeDocument/2006/relationships/hyperlink" Target="https://www.wikiwand.com/en/Pandua,_Malda" TargetMode="External"/><Relationship Id="rId2" Type="http://schemas.openxmlformats.org/officeDocument/2006/relationships/image" Target="../media/image14.jpg"/><Relationship Id="rId1" Type="http://schemas.openxmlformats.org/officeDocument/2006/relationships/slideLayout" Target="../slideLayouts/slideLayout2.xml"/><Relationship Id="rId6" Type="http://schemas.openxmlformats.org/officeDocument/2006/relationships/hyperlink" Target="https://www.wikiwand.com/en/Gauda_(city)" TargetMode="External"/><Relationship Id="rId5" Type="http://schemas.openxmlformats.org/officeDocument/2006/relationships/hyperlink" Target="https://www.wikiwand.com/en/Habshi" TargetMode="External"/><Relationship Id="rId4" Type="http://schemas.openxmlformats.org/officeDocument/2006/relationships/hyperlink" Target="https://www.wikiwand.com/en/Pashtuns" TargetMode="External"/><Relationship Id="rId9" Type="http://schemas.openxmlformats.org/officeDocument/2006/relationships/hyperlink" Target="https://www.wikiwand.com/en/Mosque_City_of_Bagerhat"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men in clothing&#10;&#10;Description automatically generated with low confidence">
            <a:extLst>
              <a:ext uri="{FF2B5EF4-FFF2-40B4-BE49-F238E27FC236}">
                <a16:creationId xmlns:a16="http://schemas.microsoft.com/office/drawing/2014/main" id="{1A966122-8FE0-12DA-16DD-A513D5E30ED8}"/>
              </a:ext>
            </a:extLst>
          </p:cNvPr>
          <p:cNvPicPr>
            <a:picLocks noChangeAspect="1"/>
          </p:cNvPicPr>
          <p:nvPr/>
        </p:nvPicPr>
        <p:blipFill rotWithShape="1">
          <a:blip r:embed="rId2">
            <a:extLst>
              <a:ext uri="{28A0092B-C50C-407E-A947-70E740481C1C}">
                <a14:useLocalDpi xmlns:a14="http://schemas.microsoft.com/office/drawing/2010/main" val="0"/>
              </a:ext>
            </a:extLst>
          </a:blip>
          <a:srcRect t="19489" b="5512"/>
          <a:stretch/>
        </p:blipFill>
        <p:spPr>
          <a:xfrm>
            <a:off x="-3047" y="10"/>
            <a:ext cx="12191999" cy="6857990"/>
          </a:xfrm>
          <a:prstGeom prst="rect">
            <a:avLst/>
          </a:prstGeom>
        </p:spPr>
      </p:pic>
      <p:sp>
        <p:nvSpPr>
          <p:cNvPr id="14" name="Rectangle 13">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E34B07-D1D2-FC6C-9E38-9A0211B66CA9}"/>
              </a:ext>
            </a:extLst>
          </p:cNvPr>
          <p:cNvSpPr>
            <a:spLocks noGrp="1"/>
          </p:cNvSpPr>
          <p:nvPr>
            <p:ph type="ctrTitle"/>
          </p:nvPr>
        </p:nvSpPr>
        <p:spPr>
          <a:xfrm>
            <a:off x="1097280" y="325549"/>
            <a:ext cx="10058400" cy="6229995"/>
          </a:xfrm>
          <a:effectLst>
            <a:outerShdw blurRad="50800" dist="38100" dir="2700000" algn="tl" rotWithShape="0">
              <a:prstClr val="black">
                <a:alpha val="40000"/>
              </a:prstClr>
            </a:outerShdw>
          </a:effectLst>
        </p:spPr>
        <p:txBody>
          <a:bodyPr>
            <a:normAutofit/>
          </a:bodyPr>
          <a:lstStyle/>
          <a:p>
            <a:r>
              <a:rPr lang="en-US" sz="5200" b="1" kern="0" dirty="0">
                <a:solidFill>
                  <a:srgbClr val="FFFFFF"/>
                </a:solidFill>
                <a:effectLst/>
                <a:latin typeface="Arial" panose="020B0604020202020204" pitchFamily="34" charset="0"/>
                <a:ea typeface="SimSun" panose="02010600030101010101" pitchFamily="2" charset="-122"/>
                <a:cs typeface="Arial" panose="020B0604020202020204" pitchFamily="34" charset="0"/>
              </a:rPr>
              <a:t>Medieval India: </a:t>
            </a:r>
            <a:br>
              <a:rPr lang="en-US" sz="5200" b="1" kern="0" dirty="0">
                <a:solidFill>
                  <a:srgbClr val="FFFFFF"/>
                </a:solidFill>
                <a:effectLst/>
                <a:latin typeface="Arial" panose="020B0604020202020204" pitchFamily="34" charset="0"/>
                <a:ea typeface="SimSun" panose="02010600030101010101" pitchFamily="2" charset="-122"/>
                <a:cs typeface="Arial" panose="020B0604020202020204" pitchFamily="34" charset="0"/>
              </a:rPr>
            </a:br>
            <a:r>
              <a:rPr lang="en-US" sz="5200" b="1" kern="0" dirty="0">
                <a:solidFill>
                  <a:srgbClr val="FFFFFF"/>
                </a:solidFill>
                <a:effectLst/>
                <a:latin typeface="Arial" panose="020B0604020202020204" pitchFamily="34" charset="0"/>
                <a:ea typeface="SimSun" panose="02010600030101010101" pitchFamily="2" charset="-122"/>
                <a:cs typeface="Arial" panose="020B0604020202020204" pitchFamily="34" charset="0"/>
              </a:rPr>
              <a:t>Delhi Sultanate</a:t>
            </a:r>
            <a:br>
              <a:rPr lang="en-US" sz="5200" b="1" kern="0" dirty="0">
                <a:solidFill>
                  <a:srgbClr val="FFFFFF"/>
                </a:solidFill>
                <a:effectLst/>
                <a:latin typeface="Arial" panose="020B0604020202020204" pitchFamily="34" charset="0"/>
                <a:ea typeface="SimSun" panose="02010600030101010101" pitchFamily="2" charset="-122"/>
                <a:cs typeface="Arial" panose="020B0604020202020204" pitchFamily="34" charset="0"/>
              </a:rPr>
            </a:br>
            <a:endParaRPr lang="en-US" sz="5200" dirty="0">
              <a:solidFill>
                <a:srgbClr val="FFFFFF"/>
              </a:solidFill>
            </a:endParaRPr>
          </a:p>
        </p:txBody>
      </p:sp>
      <p:sp>
        <p:nvSpPr>
          <p:cNvPr id="3" name="Subtitle 2">
            <a:extLst>
              <a:ext uri="{FF2B5EF4-FFF2-40B4-BE49-F238E27FC236}">
                <a16:creationId xmlns:a16="http://schemas.microsoft.com/office/drawing/2014/main" id="{B0C30F2B-DA15-378A-A2F5-2EC307BC5158}"/>
              </a:ext>
            </a:extLst>
          </p:cNvPr>
          <p:cNvSpPr>
            <a:spLocks noGrp="1"/>
          </p:cNvSpPr>
          <p:nvPr>
            <p:ph type="subTitle" idx="1"/>
          </p:nvPr>
        </p:nvSpPr>
        <p:spPr>
          <a:xfrm>
            <a:off x="1100051" y="3934691"/>
            <a:ext cx="10058400" cy="2258291"/>
          </a:xfrm>
          <a:effectLst>
            <a:outerShdw blurRad="50800" dist="38100" dir="2700000" algn="tl" rotWithShape="0">
              <a:prstClr val="black">
                <a:alpha val="40000"/>
              </a:prstClr>
            </a:outerShdw>
          </a:effectLst>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98982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3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A5EABD-EF72-2AA0-CE8C-FCBE81978FDA}"/>
              </a:ext>
            </a:extLst>
          </p:cNvPr>
          <p:cNvSpPr>
            <a:spLocks noGrp="1"/>
          </p:cNvSpPr>
          <p:nvPr>
            <p:ph type="title"/>
          </p:nvPr>
        </p:nvSpPr>
        <p:spPr>
          <a:xfrm>
            <a:off x="572493" y="238539"/>
            <a:ext cx="11018520" cy="1434415"/>
          </a:xfrm>
        </p:spPr>
        <p:txBody>
          <a:bodyPr anchor="b">
            <a:normAutofit fontScale="90000"/>
          </a:bodyPr>
          <a:lstStyle/>
          <a:p>
            <a:br>
              <a:rPr lang="en-US" sz="1800" b="0" i="0" dirty="0">
                <a:effectLst/>
                <a:latin typeface="Linux Libertine"/>
              </a:rPr>
            </a:br>
            <a:br>
              <a:rPr lang="en-US" sz="1800" b="0" i="0" dirty="0">
                <a:effectLst/>
                <a:latin typeface="Linux Libertine"/>
              </a:rPr>
            </a:br>
            <a:r>
              <a:rPr lang="en-US" sz="3600" b="1" i="0" dirty="0">
                <a:solidFill>
                  <a:srgbClr val="C00000"/>
                </a:solidFill>
                <a:effectLst/>
                <a:latin typeface="Arial" panose="020B0604020202020204" pitchFamily="34" charset="0"/>
                <a:cs typeface="Arial" panose="020B0604020202020204" pitchFamily="34" charset="0"/>
              </a:rPr>
              <a:t>Amir </a:t>
            </a:r>
            <a:r>
              <a:rPr lang="en-US" sz="3600" b="1" i="0" dirty="0" err="1">
                <a:solidFill>
                  <a:srgbClr val="C00000"/>
                </a:solidFill>
                <a:effectLst/>
                <a:latin typeface="Arial" panose="020B0604020202020204" pitchFamily="34" charset="0"/>
                <a:cs typeface="Arial" panose="020B0604020202020204" pitchFamily="34" charset="0"/>
              </a:rPr>
              <a:t>Khusrau</a:t>
            </a:r>
            <a:br>
              <a:rPr lang="en-US" sz="1800" b="0" i="0" dirty="0">
                <a:effectLst/>
                <a:latin typeface="Linux Libertine"/>
              </a:rPr>
            </a:br>
            <a:br>
              <a:rPr lang="en-US" sz="1800" dirty="0"/>
            </a:br>
            <a:endParaRPr lang="en-US" sz="1800" dirty="0"/>
          </a:p>
        </p:txBody>
      </p:sp>
      <p:sp>
        <p:nvSpPr>
          <p:cNvPr id="4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44FB14A-749A-45C1-E379-09E22DEF0E63}"/>
              </a:ext>
            </a:extLst>
          </p:cNvPr>
          <p:cNvSpPr>
            <a:spLocks noGrp="1" noChangeArrowheads="1"/>
          </p:cNvSpPr>
          <p:nvPr>
            <p:ph idx="1"/>
          </p:nvPr>
        </p:nvSpPr>
        <p:spPr bwMode="auto">
          <a:xfrm>
            <a:off x="572493" y="1911493"/>
            <a:ext cx="6713552" cy="502950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None/>
              <a:tabLst/>
            </a:pP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Abu'l</a:t>
            </a:r>
            <a:r>
              <a:rPr kumimoji="0" lang="en-US" altLang="en-US" sz="1400" b="1"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Hasan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Yamīn</a:t>
            </a:r>
            <a:r>
              <a:rPr kumimoji="0" lang="en-US" altLang="en-US" sz="1400" b="1"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ud-Dīn</a:t>
            </a:r>
            <a:r>
              <a:rPr kumimoji="0" lang="en-US" altLang="en-US" sz="1400" b="1"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Khusrau</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(1253–1325 AD), better known as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Amīr</a:t>
            </a:r>
            <a:r>
              <a:rPr kumimoji="0" lang="en-US" altLang="en-US" sz="1400" b="1"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1"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Khusrau</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was an Indian Sufi singer, musician, poet and scholar who lived during the period of the Delhi Sultanate. He is an iconic figure in the cultural history of the Indian subcontinent.  He was a mystic and a spiritual disciple of </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hlinkClick r:id="rId2" tooltip="Nizamuddin Auliya">
                  <a:extLst>
                    <a:ext uri="{A12FA001-AC4F-418D-AE19-62706E023703}">
                      <ahyp:hlinkClr xmlns:ahyp="http://schemas.microsoft.com/office/drawing/2018/hyperlinkcolor" val="tx"/>
                    </a:ext>
                  </a:extLst>
                </a:hlinkClick>
              </a:rPr>
              <a:t>Nizamuddin </a:t>
            </a:r>
            <a:r>
              <a:rPr kumimoji="0" lang="en-US" altLang="en-US" sz="1400" b="0"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hlinkClick r:id="rId2" tooltip="Nizamuddin Auliya">
                  <a:extLst>
                    <a:ext uri="{A12FA001-AC4F-418D-AE19-62706E023703}">
                      <ahyp:hlinkClr xmlns:ahyp="http://schemas.microsoft.com/office/drawing/2018/hyperlinkcolor" val="tx"/>
                    </a:ext>
                  </a:extLst>
                </a:hlinkClick>
              </a:rPr>
              <a:t>Auliya</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of Delhi, India. He wrote poetry primarily in Persian, but also in </a:t>
            </a:r>
            <a:r>
              <a:rPr kumimoji="0" lang="en-US" altLang="en-US" sz="1400" b="0"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Hindavi</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 vocabulary in verse, the </a:t>
            </a:r>
            <a:r>
              <a:rPr kumimoji="0" lang="en-US" altLang="en-US" sz="1400" b="0" i="1"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Ḳhāliq</a:t>
            </a:r>
            <a:r>
              <a:rPr kumimoji="0" lang="en-US" altLang="en-US" sz="1400" b="0" i="1"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t>
            </a:r>
            <a:r>
              <a:rPr kumimoji="0" lang="en-US" altLang="en-US" sz="1400" b="0" i="1"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Bārī</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containing Arabic, Persian and </a:t>
            </a:r>
            <a:r>
              <a:rPr kumimoji="0" lang="en-US" altLang="en-US" sz="1400" b="0"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Hindavi</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terms is often attributed to him. </a:t>
            </a:r>
            <a:r>
              <a:rPr kumimoji="0" lang="en-US" altLang="en-US" sz="1400" b="0" i="0"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Khusrau</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is sometimes referred to as the "voice of India" or "Parrot of India" (</a:t>
            </a:r>
            <a:r>
              <a:rPr kumimoji="0" lang="en-US" altLang="en-US" sz="1400" b="0" i="1" strike="noStrike" cap="none" normalizeH="0" baseline="0" dirty="0" err="1">
                <a:ln>
                  <a:noFill/>
                </a:ln>
                <a:effectLst/>
                <a:latin typeface="Arial" panose="020B0604020202020204" pitchFamily="34" charset="0"/>
                <a:ea typeface="Times New Roman" panose="02020603050405020304" pitchFamily="18" charset="0"/>
                <a:cs typeface="Arial" panose="020B0604020202020204" pitchFamily="34" charset="0"/>
              </a:rPr>
              <a:t>Tuti</a:t>
            </a:r>
            <a:r>
              <a:rPr kumimoji="0" lang="en-US" altLang="en-US" sz="1400" b="0" i="1"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-e-Hind</a:t>
            </a:r>
            <a:r>
              <a:rPr kumimoji="0" lang="en-US" altLang="en-US" sz="14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rPr>
              <a:t>) and has been called the "father of Urdu literature”. </a:t>
            </a:r>
          </a:p>
          <a:p>
            <a:pPr marL="0" marR="0" lvl="0" indent="0" defTabSz="914400" rtl="0" eaLnBrk="0" fontAlgn="base" latinLnBrk="0" hangingPunct="0">
              <a:lnSpc>
                <a:spcPct val="100000"/>
              </a:lnSpc>
              <a:spcBef>
                <a:spcPct val="0"/>
              </a:spcBef>
              <a:spcAft>
                <a:spcPts val="600"/>
              </a:spcAft>
              <a:buClrTx/>
              <a:buSzTx/>
              <a:buFontTx/>
              <a:buNone/>
              <a:tabLst/>
            </a:pPr>
            <a:endParaRPr lang="en-US" altLang="en-US" sz="1400" dirty="0">
              <a:latin typeface="Arial" panose="020B0604020202020204" pitchFamily="34" charset="0"/>
              <a:ea typeface="Times New Roman" panose="02020603050405020304" pitchFamily="18" charset="0"/>
              <a:cs typeface="Arial" panose="020B0604020202020204" pitchFamily="34" charset="0"/>
            </a:endParaRPr>
          </a:p>
          <a:p>
            <a:pPr marL="0" marR="0" lvl="0" indent="0" defTabSz="914400" rtl="0" eaLnBrk="0" fontAlgn="base" latinLnBrk="0" hangingPunct="0">
              <a:lnSpc>
                <a:spcPct val="100000"/>
              </a:lnSpc>
              <a:spcBef>
                <a:spcPct val="0"/>
              </a:spcBef>
              <a:spcAft>
                <a:spcPts val="600"/>
              </a:spcAft>
              <a:buClrTx/>
              <a:buSzTx/>
              <a:buFontTx/>
              <a:buNone/>
              <a:tabLst/>
            </a:pPr>
            <a:r>
              <a:rPr lang="en-US" sz="1400" b="0" i="0" dirty="0" err="1">
                <a:effectLst/>
                <a:latin typeface="Arial" panose="020B0604020202020204" pitchFamily="34" charset="0"/>
                <a:cs typeface="Arial" panose="020B0604020202020204" pitchFamily="34" charset="0"/>
              </a:rPr>
              <a:t>Khusrau</a:t>
            </a:r>
            <a:r>
              <a:rPr lang="en-US" sz="1400" b="0" i="0" dirty="0">
                <a:effectLst/>
                <a:latin typeface="Arial" panose="020B0604020202020204" pitchFamily="34" charset="0"/>
                <a:cs typeface="Arial" panose="020B0604020202020204" pitchFamily="34" charset="0"/>
              </a:rPr>
              <a:t> is regarded as the "father of qawwali" (a devotional form of singing of the Sufis in the Indian subcontinent), and introduced the ghazal style of song into India, both of which still exist widely in India and Pakistan. </a:t>
            </a:r>
            <a:r>
              <a:rPr lang="en-US" sz="1400" b="0" i="0" dirty="0" err="1">
                <a:effectLst/>
                <a:latin typeface="Arial" panose="020B0604020202020204" pitchFamily="34" charset="0"/>
                <a:cs typeface="Arial" panose="020B0604020202020204" pitchFamily="34" charset="0"/>
              </a:rPr>
              <a:t>Khusrau</a:t>
            </a:r>
            <a:r>
              <a:rPr lang="en-US" sz="1400" b="0" i="0" dirty="0">
                <a:effectLst/>
                <a:latin typeface="Arial" panose="020B0604020202020204" pitchFamily="34" charset="0"/>
                <a:cs typeface="Arial" panose="020B0604020202020204" pitchFamily="34" charset="0"/>
              </a:rPr>
              <a:t> was an expert in many styles of Persian poetry which were developed in medieval Persia, from </a:t>
            </a:r>
            <a:r>
              <a:rPr lang="en-US" sz="1400" b="0" i="0" strike="noStrike" dirty="0" err="1">
                <a:effectLst/>
                <a:latin typeface="Arial" panose="020B0604020202020204" pitchFamily="34" charset="0"/>
                <a:cs typeface="Arial" panose="020B0604020202020204" pitchFamily="34" charset="0"/>
                <a:hlinkClick r:id="rId3" tooltip="Khaqani">
                  <a:extLst>
                    <a:ext uri="{A12FA001-AC4F-418D-AE19-62706E023703}">
                      <ahyp:hlinkClr xmlns:ahyp="http://schemas.microsoft.com/office/drawing/2018/hyperlinkcolor" val="tx"/>
                    </a:ext>
                  </a:extLst>
                </a:hlinkClick>
              </a:rPr>
              <a:t>Khāqānī's</a:t>
            </a:r>
            <a:r>
              <a:rPr lang="en-US" sz="1400" b="0" i="0" dirty="0">
                <a:effectLst/>
                <a:latin typeface="Arial" panose="020B0604020202020204" pitchFamily="34" charset="0"/>
                <a:cs typeface="Arial" panose="020B0604020202020204" pitchFamily="34" charset="0"/>
              </a:rPr>
              <a:t> </a:t>
            </a:r>
            <a:r>
              <a:rPr lang="en-US" sz="1400" b="0" i="1" strike="noStrike" dirty="0" err="1">
                <a:effectLst/>
                <a:latin typeface="Arial" panose="020B0604020202020204" pitchFamily="34" charset="0"/>
                <a:cs typeface="Arial" panose="020B0604020202020204" pitchFamily="34" charset="0"/>
                <a:hlinkClick r:id="rId4" tooltip="Qasida">
                  <a:extLst>
                    <a:ext uri="{A12FA001-AC4F-418D-AE19-62706E023703}">
                      <ahyp:hlinkClr xmlns:ahyp="http://schemas.microsoft.com/office/drawing/2018/hyperlinkcolor" val="tx"/>
                    </a:ext>
                  </a:extLst>
                </a:hlinkClick>
              </a:rPr>
              <a:t>qasidas</a:t>
            </a:r>
            <a:r>
              <a:rPr lang="en-US" sz="1400" b="0" i="0" dirty="0">
                <a:effectLst/>
                <a:latin typeface="Arial" panose="020B0604020202020204" pitchFamily="34" charset="0"/>
                <a:cs typeface="Arial" panose="020B0604020202020204" pitchFamily="34" charset="0"/>
              </a:rPr>
              <a:t> to </a:t>
            </a:r>
            <a:r>
              <a:rPr lang="en-US" sz="1400" b="0" i="0" strike="noStrike" dirty="0" err="1">
                <a:effectLst/>
                <a:latin typeface="Arial" panose="020B0604020202020204" pitchFamily="34" charset="0"/>
                <a:cs typeface="Arial" panose="020B0604020202020204" pitchFamily="34" charset="0"/>
                <a:hlinkClick r:id="rId5" tooltip="Nizami Ganjavi">
                  <a:extLst>
                    <a:ext uri="{A12FA001-AC4F-418D-AE19-62706E023703}">
                      <ahyp:hlinkClr xmlns:ahyp="http://schemas.microsoft.com/office/drawing/2018/hyperlinkcolor" val="tx"/>
                    </a:ext>
                  </a:extLst>
                </a:hlinkClick>
              </a:rPr>
              <a:t>Nizami's</a:t>
            </a:r>
            <a:r>
              <a:rPr lang="en-US" sz="1400" b="0" i="0" dirty="0">
                <a:effectLst/>
                <a:latin typeface="Arial" panose="020B0604020202020204" pitchFamily="34" charset="0"/>
                <a:cs typeface="Arial" panose="020B0604020202020204" pitchFamily="34" charset="0"/>
              </a:rPr>
              <a:t> </a:t>
            </a:r>
            <a:r>
              <a:rPr lang="en-US" sz="1400" b="0" i="1" dirty="0" err="1">
                <a:effectLst/>
                <a:latin typeface="Arial" panose="020B0604020202020204" pitchFamily="34" charset="0"/>
                <a:cs typeface="Arial" panose="020B0604020202020204" pitchFamily="34" charset="0"/>
              </a:rPr>
              <a:t>khamsa</a:t>
            </a:r>
            <a:r>
              <a:rPr lang="en-US" sz="1400" b="0" i="0" dirty="0">
                <a:effectLst/>
                <a:latin typeface="Arial" panose="020B0604020202020204" pitchFamily="34" charset="0"/>
                <a:cs typeface="Arial" panose="020B0604020202020204" pitchFamily="34" charset="0"/>
              </a:rPr>
              <a:t>. He used 11 metrical schemes with 35 distinct divisions. He wrote in many verse forms including ghazal, </a:t>
            </a:r>
            <a:r>
              <a:rPr lang="en-US" sz="1400" b="0" i="0" dirty="0" err="1">
                <a:effectLst/>
                <a:latin typeface="Arial" panose="020B0604020202020204" pitchFamily="34" charset="0"/>
                <a:cs typeface="Arial" panose="020B0604020202020204" pitchFamily="34" charset="0"/>
              </a:rPr>
              <a:t>masnavi</a:t>
            </a:r>
            <a:r>
              <a:rPr lang="en-US" sz="1400" b="0" i="0" dirty="0">
                <a:effectLst/>
                <a:latin typeface="Arial" panose="020B0604020202020204" pitchFamily="34" charset="0"/>
                <a:cs typeface="Arial" panose="020B0604020202020204" pitchFamily="34" charset="0"/>
              </a:rPr>
              <a:t>, </a:t>
            </a:r>
            <a:r>
              <a:rPr lang="en-US" sz="1400" b="0" i="0" dirty="0" err="1">
                <a:effectLst/>
                <a:latin typeface="Arial" panose="020B0604020202020204" pitchFamily="34" charset="0"/>
                <a:cs typeface="Arial" panose="020B0604020202020204" pitchFamily="34" charset="0"/>
              </a:rPr>
              <a:t>qata</a:t>
            </a:r>
            <a:r>
              <a:rPr lang="en-US" sz="1400" b="0" i="0" dirty="0">
                <a:effectLst/>
                <a:latin typeface="Arial" panose="020B0604020202020204" pitchFamily="34" charset="0"/>
                <a:cs typeface="Arial" panose="020B0604020202020204" pitchFamily="34" charset="0"/>
              </a:rPr>
              <a:t>, rubai, do-</a:t>
            </a:r>
            <a:r>
              <a:rPr lang="en-US" sz="1400" b="0" i="0" dirty="0" err="1">
                <a:effectLst/>
                <a:latin typeface="Arial" panose="020B0604020202020204" pitchFamily="34" charset="0"/>
                <a:cs typeface="Arial" panose="020B0604020202020204" pitchFamily="34" charset="0"/>
              </a:rPr>
              <a:t>baiti</a:t>
            </a:r>
            <a:r>
              <a:rPr lang="en-US" sz="1400" b="0" i="0" dirty="0">
                <a:effectLst/>
                <a:latin typeface="Arial" panose="020B0604020202020204" pitchFamily="34" charset="0"/>
                <a:cs typeface="Arial" panose="020B0604020202020204" pitchFamily="34" charset="0"/>
              </a:rPr>
              <a:t> and </a:t>
            </a:r>
            <a:r>
              <a:rPr lang="en-US" sz="1400" b="0" i="0" dirty="0" err="1">
                <a:effectLst/>
                <a:latin typeface="Arial" panose="020B0604020202020204" pitchFamily="34" charset="0"/>
                <a:cs typeface="Arial" panose="020B0604020202020204" pitchFamily="34" charset="0"/>
              </a:rPr>
              <a:t>tarkib</a:t>
            </a:r>
            <a:r>
              <a:rPr lang="en-US" sz="1400" b="0" i="0" dirty="0">
                <a:effectLst/>
                <a:latin typeface="Arial" panose="020B0604020202020204" pitchFamily="34" charset="0"/>
                <a:cs typeface="Arial" panose="020B0604020202020204" pitchFamily="34" charset="0"/>
              </a:rPr>
              <a:t>-band. His contribution to the development of the ghazal was significant.</a:t>
            </a:r>
          </a:p>
          <a:p>
            <a:pPr marL="0" marR="0" lvl="0" indent="0" defTabSz="914400" rtl="0" eaLnBrk="0" fontAlgn="base" latinLnBrk="0" hangingPunct="0">
              <a:lnSpc>
                <a:spcPct val="100000"/>
              </a:lnSpc>
              <a:spcBef>
                <a:spcPct val="0"/>
              </a:spcBef>
              <a:spcAft>
                <a:spcPts val="600"/>
              </a:spcAft>
              <a:buClrTx/>
              <a:buSzTx/>
              <a:buFontTx/>
              <a:buNone/>
              <a:tabLst/>
            </a:pPr>
            <a:r>
              <a:rPr lang="en-US" sz="1400" b="0" i="0" dirty="0" err="1">
                <a:effectLst/>
                <a:latin typeface="Arial" panose="020B0604020202020204" pitchFamily="34" charset="0"/>
              </a:rPr>
              <a:t>Khusrau</a:t>
            </a:r>
            <a:r>
              <a:rPr lang="en-US" sz="1400" b="0" i="0" dirty="0">
                <a:effectLst/>
                <a:latin typeface="Arial" panose="020B0604020202020204" pitchFamily="34" charset="0"/>
              </a:rPr>
              <a:t> is credited for the invention of the </a:t>
            </a:r>
            <a:r>
              <a:rPr lang="en-US" sz="1400" b="0" i="1" dirty="0">
                <a:effectLst/>
                <a:latin typeface="Arial" panose="020B0604020202020204" pitchFamily="34" charset="0"/>
              </a:rPr>
              <a:t>table</a:t>
            </a:r>
            <a:r>
              <a:rPr lang="en-US" sz="1400" b="0" i="0" dirty="0">
                <a:effectLst/>
                <a:latin typeface="Arial" panose="020B0604020202020204" pitchFamily="34" charset="0"/>
              </a:rPr>
              <a:t> and </a:t>
            </a:r>
            <a:r>
              <a:rPr lang="en-US" sz="1400" b="0" i="1" dirty="0">
                <a:effectLst/>
                <a:latin typeface="Arial" panose="020B0604020202020204" pitchFamily="34" charset="0"/>
              </a:rPr>
              <a:t>sitar</a:t>
            </a:r>
            <a:r>
              <a:rPr lang="en-US" sz="1400" b="0" i="0" dirty="0">
                <a:effectLst/>
                <a:latin typeface="Arial" panose="020B0604020202020204" pitchFamily="34" charset="0"/>
              </a:rPr>
              <a:t>. At the time, there were many versions of the </a:t>
            </a:r>
            <a:r>
              <a:rPr lang="en-US" sz="1400" b="0" i="1" dirty="0">
                <a:effectLst/>
                <a:latin typeface="Arial" panose="020B0604020202020204" pitchFamily="34" charset="0"/>
              </a:rPr>
              <a:t>Veena</a:t>
            </a:r>
            <a:r>
              <a:rPr lang="en-US" sz="1400" b="0" i="0" dirty="0">
                <a:effectLst/>
                <a:latin typeface="Arial" panose="020B0604020202020204" pitchFamily="34" charset="0"/>
              </a:rPr>
              <a:t> in India. He rechristened the 3 stringed </a:t>
            </a:r>
            <a:r>
              <a:rPr lang="en-US" sz="1400" b="0" i="1" dirty="0" err="1">
                <a:effectLst/>
                <a:latin typeface="Arial" panose="020B0604020202020204" pitchFamily="34" charset="0"/>
              </a:rPr>
              <a:t>Tritantri</a:t>
            </a:r>
            <a:r>
              <a:rPr lang="en-US" sz="1400" b="0" i="1" dirty="0">
                <a:effectLst/>
                <a:latin typeface="Arial" panose="020B0604020202020204" pitchFamily="34" charset="0"/>
              </a:rPr>
              <a:t> </a:t>
            </a:r>
            <a:r>
              <a:rPr lang="en-US" sz="1400" b="0" i="0" dirty="0">
                <a:effectLst/>
                <a:latin typeface="Arial" panose="020B0604020202020204" pitchFamily="34" charset="0"/>
              </a:rPr>
              <a:t>Veena as a </a:t>
            </a:r>
            <a:r>
              <a:rPr lang="en-US" sz="1400" b="0" i="1" dirty="0" err="1">
                <a:effectLst/>
                <a:latin typeface="Arial" panose="020B0604020202020204" pitchFamily="34" charset="0"/>
              </a:rPr>
              <a:t>Setar</a:t>
            </a:r>
            <a:r>
              <a:rPr lang="en-US" sz="1400" b="0" i="0" dirty="0">
                <a:effectLst/>
                <a:latin typeface="Arial" panose="020B0604020202020204" pitchFamily="34" charset="0"/>
              </a:rPr>
              <a:t> (Persian for 3 stringed), which eventually became known as the </a:t>
            </a:r>
            <a:r>
              <a:rPr lang="en-US" sz="1400" b="1" i="1" dirty="0">
                <a:effectLst/>
                <a:latin typeface="Arial" panose="020B0604020202020204" pitchFamily="34" charset="0"/>
              </a:rPr>
              <a:t>sitar. </a:t>
            </a:r>
          </a:p>
          <a:p>
            <a:pPr marL="0" marR="0" lvl="0" indent="0" defTabSz="914400" rtl="0" eaLnBrk="0" fontAlgn="base" latinLnBrk="0" hangingPunct="0">
              <a:spcBef>
                <a:spcPct val="0"/>
              </a:spcBef>
              <a:spcAft>
                <a:spcPts val="600"/>
              </a:spcAft>
              <a:buClrTx/>
              <a:buSzTx/>
              <a:buFontTx/>
              <a:buNone/>
              <a:tabLst/>
            </a:pPr>
            <a:endParaRPr lang="en-US" sz="1200" b="0" i="1" dirty="0">
              <a:effectLst/>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200" b="0" i="0" strike="noStrike" cap="none" normalizeH="0" baseline="0" dirty="0">
              <a:ln>
                <a:noFill/>
              </a:ln>
              <a:effectLst/>
              <a:latin typeface="Arial" panose="020B0604020202020204" pitchFamily="34" charset="0"/>
              <a:ea typeface="Times New Roman" panose="02020603050405020304" pitchFamily="18" charset="0"/>
              <a:cs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200" b="0" i="0" u="none" strike="noStrike" cap="none" normalizeH="0" baseline="0" dirty="0">
              <a:ln>
                <a:noFill/>
              </a:ln>
              <a:effectLst/>
              <a:latin typeface="Arial" panose="020B0604020202020204" pitchFamily="34" charset="0"/>
            </a:endParaRPr>
          </a:p>
        </p:txBody>
      </p:sp>
      <p:pic>
        <p:nvPicPr>
          <p:cNvPr id="8" name="Picture 7" descr="A picture containing painting, drawing, art, artwork&#10;&#10;Description automatically generated">
            <a:extLst>
              <a:ext uri="{FF2B5EF4-FFF2-40B4-BE49-F238E27FC236}">
                <a16:creationId xmlns:a16="http://schemas.microsoft.com/office/drawing/2014/main" id="{A8EFAE15-27FB-3E26-0D91-101D8310229C}"/>
              </a:ext>
            </a:extLst>
          </p:cNvPr>
          <p:cNvPicPr>
            <a:picLocks noChangeAspect="1"/>
          </p:cNvPicPr>
          <p:nvPr/>
        </p:nvPicPr>
        <p:blipFill rotWithShape="1">
          <a:blip r:embed="rId6">
            <a:extLst>
              <a:ext uri="{28A0092B-C50C-407E-A947-70E740481C1C}">
                <a14:useLocalDpi xmlns:a14="http://schemas.microsoft.com/office/drawing/2010/main" val="0"/>
              </a:ext>
            </a:extLst>
          </a:blip>
          <a:srcRect l="16807" r="9113" b="-3"/>
          <a:stretch/>
        </p:blipFill>
        <p:spPr>
          <a:xfrm>
            <a:off x="7675658" y="2093976"/>
            <a:ext cx="3941064" cy="4096512"/>
          </a:xfrm>
          <a:prstGeom prst="rect">
            <a:avLst/>
          </a:prstGeom>
        </p:spPr>
      </p:pic>
    </p:spTree>
    <p:extLst>
      <p:ext uri="{BB962C8B-B14F-4D97-AF65-F5344CB8AC3E}">
        <p14:creationId xmlns:p14="http://schemas.microsoft.com/office/powerpoint/2010/main" val="963263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68F57-1516-A612-AB41-2155B0F5871E}"/>
              </a:ext>
            </a:extLst>
          </p:cNvPr>
          <p:cNvSpPr>
            <a:spLocks noGrp="1"/>
          </p:cNvSpPr>
          <p:nvPr>
            <p:ph type="title"/>
          </p:nvPr>
        </p:nvSpPr>
        <p:spPr>
          <a:xfrm>
            <a:off x="481013" y="3752849"/>
            <a:ext cx="3290887" cy="2452687"/>
          </a:xfrm>
        </p:spPr>
        <p:txBody>
          <a:bodyPr anchor="ctr">
            <a:normAutofit/>
          </a:bodyPr>
          <a:lstStyle/>
          <a:p>
            <a:endParaRPr lang="en-US" sz="3600"/>
          </a:p>
        </p:txBody>
      </p:sp>
      <p:pic>
        <p:nvPicPr>
          <p:cNvPr id="5" name="Picture 4" descr="A picture containing human face, text, poster, art&#10;&#10;Description automatically generated">
            <a:extLst>
              <a:ext uri="{FF2B5EF4-FFF2-40B4-BE49-F238E27FC236}">
                <a16:creationId xmlns:a16="http://schemas.microsoft.com/office/drawing/2014/main" id="{FF58E7EF-5D37-2949-33EE-01D4945F5C6F}"/>
              </a:ext>
            </a:extLst>
          </p:cNvPr>
          <p:cNvPicPr>
            <a:picLocks noChangeAspect="1"/>
          </p:cNvPicPr>
          <p:nvPr/>
        </p:nvPicPr>
        <p:blipFill rotWithShape="1">
          <a:blip r:embed="rId2">
            <a:extLst>
              <a:ext uri="{28A0092B-C50C-407E-A947-70E740481C1C}">
                <a14:useLocalDpi xmlns:a14="http://schemas.microsoft.com/office/drawing/2010/main" val="0"/>
              </a:ext>
            </a:extLst>
          </a:blip>
          <a:srcRect t="24909" b="20985"/>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46F1C040-0B47-E257-ABA8-0BCB920900AC}"/>
              </a:ext>
            </a:extLst>
          </p:cNvPr>
          <p:cNvSpPr>
            <a:spLocks noGrp="1"/>
          </p:cNvSpPr>
          <p:nvPr>
            <p:ph idx="1"/>
          </p:nvPr>
        </p:nvSpPr>
        <p:spPr>
          <a:xfrm>
            <a:off x="2442950" y="3548418"/>
            <a:ext cx="9266446" cy="3425588"/>
          </a:xfrm>
        </p:spPr>
        <p:txBody>
          <a:bodyPr anchor="ctr">
            <a:normAutofit fontScale="92500" lnSpcReduction="20000"/>
          </a:bodyPr>
          <a:lstStyle/>
          <a:p>
            <a:pPr marL="0" marR="0">
              <a:lnSpc>
                <a:spcPct val="110000"/>
              </a:lnSpc>
              <a:spcBef>
                <a:spcPts val="0"/>
              </a:spcBef>
              <a:spcAft>
                <a:spcPts val="0"/>
              </a:spcAft>
            </a:pPr>
            <a:r>
              <a:rPr lang="en-US" sz="1700" b="1" dirty="0" err="1">
                <a:solidFill>
                  <a:srgbClr val="C00000"/>
                </a:solidFill>
                <a:effectLst/>
                <a:latin typeface="Arial" panose="020B0604020202020204" pitchFamily="34" charset="0"/>
                <a:ea typeface="SimSun" panose="02010600030101010101" pitchFamily="2" charset="-122"/>
                <a:cs typeface="Arial" panose="020B0604020202020204" pitchFamily="34" charset="0"/>
              </a:rPr>
              <a:t>M.Tughluq</a:t>
            </a:r>
            <a:r>
              <a:rPr lang="en-US" sz="17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 offensive policy against Genghis</a:t>
            </a:r>
          </a:p>
          <a:p>
            <a:pPr marL="0" marR="0" indent="0">
              <a:lnSpc>
                <a:spcPct val="110000"/>
              </a:lnSpc>
              <a:spcBef>
                <a:spcPts val="0"/>
              </a:spcBef>
              <a:spcAft>
                <a:spcPts val="0"/>
              </a:spcAft>
              <a:buNone/>
            </a:pPr>
            <a:endParaRPr lang="en-US" sz="1600" b="1"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The Mongol army was defeated earlier. </a:t>
            </a:r>
            <a:r>
              <a:rPr lang="en-US" sz="1600" dirty="0" err="1">
                <a:effectLst/>
                <a:latin typeface="Arial" panose="020B0604020202020204" pitchFamily="34" charset="0"/>
                <a:ea typeface="Times New Roman" panose="02020603050405020304" pitchFamily="18" charset="0"/>
                <a:cs typeface="Arial" panose="020B0604020202020204" pitchFamily="34" charset="0"/>
              </a:rPr>
              <a:t>M.Tughluq</a:t>
            </a:r>
            <a:r>
              <a:rPr lang="en-US" sz="1600" dirty="0">
                <a:effectLst/>
                <a:latin typeface="Arial" panose="020B0604020202020204" pitchFamily="34" charset="0"/>
                <a:ea typeface="Times New Roman" panose="02020603050405020304" pitchFamily="18" charset="0"/>
                <a:cs typeface="Arial" panose="020B0604020202020204" pitchFamily="34" charset="0"/>
              </a:rPr>
              <a:t> still raised a large standing army.</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Rather than constructing a new garrison town he emptied the residents of a Delhi city named Delhi-</a:t>
            </a:r>
            <a:r>
              <a:rPr lang="en-US" sz="1600" dirty="0" err="1">
                <a:effectLst/>
                <a:latin typeface="Arial" panose="020B0604020202020204" pitchFamily="34" charset="0"/>
                <a:ea typeface="Times New Roman" panose="02020603050405020304" pitchFamily="18" charset="0"/>
                <a:cs typeface="Arial" panose="020B0604020202020204" pitchFamily="34" charset="0"/>
              </a:rPr>
              <a:t>i</a:t>
            </a:r>
            <a:r>
              <a:rPr lang="en-US" sz="160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err="1">
                <a:effectLst/>
                <a:latin typeface="Arial" panose="020B0604020202020204" pitchFamily="34" charset="0"/>
                <a:ea typeface="Times New Roman" panose="02020603050405020304" pitchFamily="18" charset="0"/>
                <a:cs typeface="Arial" panose="020B0604020202020204" pitchFamily="34" charset="0"/>
              </a:rPr>
              <a:t>Kuhna</a:t>
            </a:r>
            <a:r>
              <a:rPr lang="en-US" sz="1600" dirty="0">
                <a:effectLst/>
                <a:latin typeface="Arial" panose="020B0604020202020204" pitchFamily="34" charset="0"/>
                <a:ea typeface="Times New Roman" panose="02020603050405020304" pitchFamily="18" charset="0"/>
                <a:cs typeface="Arial" panose="020B0604020202020204" pitchFamily="34" charset="0"/>
              </a:rPr>
              <a:t> and the soldiers garrisoned there.</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Produce from the same area was collected as tax and additional taxes to feed the large army. This coincided with famine in the area. .</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Muhammad Tughluq also paid his soldiers cash salaries. But instead of controlling prices, he used a “token” currency. This cheap currency could be counterfeited easily because it was made of “bronze”.</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His campaign into Kashmir was a disaster. He then gave up his plans to invade Transoxiana and disbanded his large army .</a:t>
            </a: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600" dirty="0">
                <a:effectLst/>
                <a:latin typeface="Arial" panose="020B0604020202020204" pitchFamily="34" charset="0"/>
                <a:ea typeface="Times New Roman" panose="02020603050405020304" pitchFamily="18" charset="0"/>
                <a:cs typeface="Arial" panose="020B0604020202020204" pitchFamily="34" charset="0"/>
              </a:rPr>
              <a:t>His administrative measures created complications. The shifting of people to </a:t>
            </a:r>
            <a:r>
              <a:rPr lang="en-US" sz="1600" dirty="0" err="1">
                <a:effectLst/>
                <a:latin typeface="Arial" panose="020B0604020202020204" pitchFamily="34" charset="0"/>
                <a:ea typeface="Times New Roman" panose="02020603050405020304" pitchFamily="18" charset="0"/>
                <a:cs typeface="Arial" panose="020B0604020202020204" pitchFamily="34" charset="0"/>
              </a:rPr>
              <a:t>Daulatabad</a:t>
            </a:r>
            <a:r>
              <a:rPr lang="en-US" sz="1600" dirty="0">
                <a:effectLst/>
                <a:latin typeface="Arial" panose="020B0604020202020204" pitchFamily="34" charset="0"/>
                <a:ea typeface="Times New Roman" panose="02020603050405020304" pitchFamily="18" charset="0"/>
                <a:cs typeface="Arial" panose="020B0604020202020204" pitchFamily="34" charset="0"/>
              </a:rPr>
              <a:t> was resented. The raising of taxes and famine in the Ganga-Yamuna belt led to widespread rebellion. And finally, the “token” currency had to be recalled.</a:t>
            </a:r>
          </a:p>
          <a:p>
            <a:pPr marL="152400" marR="0" indent="0">
              <a:spcBef>
                <a:spcPts val="0"/>
              </a:spcBef>
              <a:spcAft>
                <a:spcPts val="0"/>
              </a:spcAft>
              <a:buNone/>
            </a:pPr>
            <a:r>
              <a:rPr lang="en-US" sz="1100" dirty="0">
                <a:effectLst/>
                <a:latin typeface="Arial" panose="020B0604020202020204" pitchFamily="34" charset="0"/>
                <a:ea typeface="Times New Roman" panose="02020603050405020304" pitchFamily="18" charset="0"/>
              </a:rPr>
              <a:t> </a:t>
            </a:r>
            <a:endParaRPr lang="en-US" sz="1100" dirty="0">
              <a:effectLst/>
              <a:latin typeface="Times New Roman" panose="02020603050405020304" pitchFamily="18" charset="0"/>
              <a:ea typeface="Times New Roman" panose="02020603050405020304" pitchFamily="18" charset="0"/>
            </a:endParaRPr>
          </a:p>
          <a:p>
            <a:pPr marL="0" indent="0">
              <a:buNone/>
            </a:pPr>
            <a:endParaRPr lang="en-US" sz="1100" dirty="0"/>
          </a:p>
        </p:txBody>
      </p:sp>
    </p:spTree>
    <p:extLst>
      <p:ext uri="{BB962C8B-B14F-4D97-AF65-F5344CB8AC3E}">
        <p14:creationId xmlns:p14="http://schemas.microsoft.com/office/powerpoint/2010/main" val="37564443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inting of two people&#10;&#10;Description automatically generated with medium confidence">
            <a:extLst>
              <a:ext uri="{FF2B5EF4-FFF2-40B4-BE49-F238E27FC236}">
                <a16:creationId xmlns:a16="http://schemas.microsoft.com/office/drawing/2014/main" id="{7FD5E056-0B1F-DB98-4FEB-C7791E471F13}"/>
              </a:ext>
            </a:extLst>
          </p:cNvPr>
          <p:cNvPicPr>
            <a:picLocks noChangeAspect="1"/>
          </p:cNvPicPr>
          <p:nvPr/>
        </p:nvPicPr>
        <p:blipFill rotWithShape="1">
          <a:blip r:embed="rId2">
            <a:extLst>
              <a:ext uri="{28A0092B-C50C-407E-A947-70E740481C1C}">
                <a14:useLocalDpi xmlns:a14="http://schemas.microsoft.com/office/drawing/2010/main" val="0"/>
              </a:ext>
            </a:extLst>
          </a:blip>
          <a:srcRect r="26597"/>
          <a:stretch/>
        </p:blipFill>
        <p:spPr>
          <a:xfrm>
            <a:off x="3242695" y="10"/>
            <a:ext cx="8949305"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2" name="Freeform: Shape 11">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B3F757-2DA9-82AC-C223-F01CC08CBA09}"/>
              </a:ext>
            </a:extLst>
          </p:cNvPr>
          <p:cNvSpPr>
            <a:spLocks noGrp="1"/>
          </p:cNvSpPr>
          <p:nvPr>
            <p:ph type="title"/>
          </p:nvPr>
        </p:nvSpPr>
        <p:spPr>
          <a:xfrm>
            <a:off x="371094" y="843534"/>
            <a:ext cx="3438144" cy="1124458"/>
          </a:xfrm>
        </p:spPr>
        <p:txBody>
          <a:bodyPr anchor="b">
            <a:normAutofit fontScale="90000"/>
          </a:bodyPr>
          <a:lstStyle/>
          <a:p>
            <a:r>
              <a:rPr lang="en-US" sz="36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Tughluq Dynasty  </a:t>
            </a:r>
            <a:br>
              <a:rPr lang="en-US" sz="36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br>
            <a:r>
              <a:rPr lang="en-US" sz="27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[1320 – 1414]</a:t>
            </a:r>
            <a:br>
              <a:rPr lang="en-US" sz="2200" b="1" dirty="0">
                <a:effectLst/>
                <a:latin typeface="Arial" panose="020B0604020202020204" pitchFamily="34" charset="0"/>
                <a:ea typeface="SimSun" panose="02010600030101010101" pitchFamily="2" charset="-122"/>
                <a:cs typeface="Arial" panose="020B0604020202020204" pitchFamily="34" charset="0"/>
              </a:rPr>
            </a:br>
            <a:endParaRPr lang="en-US" sz="2200" dirty="0">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B41C0FE9-3E26-3008-1E04-C830397EFCB1}"/>
              </a:ext>
            </a:extLst>
          </p:cNvPr>
          <p:cNvSpPr>
            <a:spLocks noGrp="1"/>
          </p:cNvSpPr>
          <p:nvPr>
            <p:ph idx="1"/>
          </p:nvPr>
        </p:nvSpPr>
        <p:spPr>
          <a:xfrm>
            <a:off x="371094" y="2636797"/>
            <a:ext cx="3438906" cy="3745715"/>
          </a:xfrm>
        </p:spPr>
        <p:txBody>
          <a:bodyPr anchor="t">
            <a:normAutofit fontScale="92500"/>
          </a:bodyPr>
          <a:lstStyle/>
          <a:p>
            <a:pPr marL="342900" marR="0" lvl="0" indent="-342900">
              <a:lnSpc>
                <a:spcPct val="110000"/>
              </a:lnSpc>
              <a:spcBef>
                <a:spcPts val="0"/>
              </a:spcBef>
              <a:spcAft>
                <a:spcPts val="0"/>
              </a:spcAft>
              <a:tabLst>
                <a:tab pos="457200" algn="l"/>
              </a:tabLst>
            </a:pPr>
            <a:r>
              <a:rPr lang="en-US" dirty="0" err="1">
                <a:effectLst/>
                <a:latin typeface="Arial" panose="020B0604020202020204" pitchFamily="34" charset="0"/>
                <a:ea typeface="Times New Roman" panose="02020603050405020304" pitchFamily="18" charset="0"/>
                <a:cs typeface="Arial" panose="020B0604020202020204" pitchFamily="34" charset="0"/>
              </a:rPr>
              <a:t>Ghiyasuddin</a:t>
            </a:r>
            <a:r>
              <a:rPr lang="en-US" dirty="0">
                <a:effectLst/>
                <a:latin typeface="Arial" panose="020B0604020202020204" pitchFamily="34" charset="0"/>
                <a:ea typeface="Times New Roman" panose="02020603050405020304" pitchFamily="18" charset="0"/>
                <a:cs typeface="Arial" panose="020B0604020202020204" pitchFamily="34" charset="0"/>
              </a:rPr>
              <a:t> Tughluq </a:t>
            </a:r>
          </a:p>
          <a:p>
            <a:pPr marL="342900" marR="0" lvl="0" indent="-342900">
              <a:lnSpc>
                <a:spcPct val="110000"/>
              </a:lnSpc>
              <a:spcBef>
                <a:spcPts val="0"/>
              </a:spcBef>
              <a:spcAft>
                <a:spcPts val="0"/>
              </a:spcAft>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[1320-1324]</a:t>
            </a:r>
          </a:p>
          <a:p>
            <a:pPr marL="342900" marR="0" lvl="0" indent="-342900">
              <a:lnSpc>
                <a:spcPct val="110000"/>
              </a:lnSpc>
              <a:spcBef>
                <a:spcPts val="0"/>
              </a:spcBef>
              <a:spcAft>
                <a:spcPts val="0"/>
              </a:spcAft>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Muhammad Tughluq </a:t>
            </a:r>
          </a:p>
          <a:p>
            <a:pPr marL="342900" marR="0" lvl="0" indent="-342900">
              <a:lnSpc>
                <a:spcPct val="110000"/>
              </a:lnSpc>
              <a:spcBef>
                <a:spcPts val="0"/>
              </a:spcBef>
              <a:spcAft>
                <a:spcPts val="0"/>
              </a:spcAft>
              <a:tabLst>
                <a:tab pos="457200" algn="l"/>
              </a:tabLst>
            </a:pPr>
            <a:r>
              <a:rPr lang="en-US" dirty="0">
                <a:effectLst/>
                <a:latin typeface="Arial" panose="020B0604020202020204" pitchFamily="34" charset="0"/>
                <a:ea typeface="Times New Roman" panose="02020603050405020304" pitchFamily="18" charset="0"/>
                <a:cs typeface="Arial" panose="020B0604020202020204" pitchFamily="34" charset="0"/>
              </a:rPr>
              <a:t>[1324 -1351]</a:t>
            </a:r>
          </a:p>
          <a:p>
            <a:pPr marL="342900" marR="0" lvl="0" indent="-342900">
              <a:lnSpc>
                <a:spcPct val="110000"/>
              </a:lnSpc>
              <a:spcBef>
                <a:spcPts val="0"/>
              </a:spcBef>
              <a:spcAft>
                <a:spcPts val="0"/>
              </a:spcAft>
              <a:tabLst>
                <a:tab pos="457200" algn="l"/>
              </a:tabLst>
            </a:pPr>
            <a:r>
              <a:rPr lang="en-US" dirty="0" err="1">
                <a:effectLst/>
                <a:latin typeface="Arial" panose="020B0604020202020204" pitchFamily="34" charset="0"/>
                <a:ea typeface="Times New Roman" panose="02020603050405020304" pitchFamily="18" charset="0"/>
                <a:cs typeface="Arial" panose="020B0604020202020204" pitchFamily="34" charset="0"/>
              </a:rPr>
              <a:t>Firuz</a:t>
            </a:r>
            <a:r>
              <a:rPr lang="en-US" dirty="0">
                <a:effectLst/>
                <a:latin typeface="Arial" panose="020B0604020202020204" pitchFamily="34" charset="0"/>
                <a:ea typeface="Times New Roman" panose="02020603050405020304" pitchFamily="18" charset="0"/>
                <a:cs typeface="Arial" panose="020B0604020202020204" pitchFamily="34" charset="0"/>
              </a:rPr>
              <a:t> Shah Tughluq [1351 -1388]</a:t>
            </a:r>
          </a:p>
          <a:p>
            <a:pPr marL="342900" marR="0" lvl="0" indent="-342900">
              <a:spcBef>
                <a:spcPts val="0"/>
              </a:spcBef>
              <a:spcAft>
                <a:spcPts val="0"/>
              </a:spcAft>
              <a:tabLst>
                <a:tab pos="457200" algn="l"/>
              </a:tabLst>
            </a:pPr>
            <a:endParaRPr lang="en-US" sz="1700" dirty="0">
              <a:effectLst/>
              <a:latin typeface="Arial" panose="020B0604020202020204" pitchFamily="34" charset="0"/>
              <a:ea typeface="Times New Roman" panose="02020603050405020304" pitchFamily="18" charset="0"/>
              <a:cs typeface="Arial" panose="020B0604020202020204" pitchFamily="34" charset="0"/>
            </a:endParaRPr>
          </a:p>
          <a:p>
            <a:endParaRPr lang="en-US" sz="1700" dirty="0"/>
          </a:p>
        </p:txBody>
      </p:sp>
    </p:spTree>
    <p:extLst>
      <p:ext uri="{BB962C8B-B14F-4D97-AF65-F5344CB8AC3E}">
        <p14:creationId xmlns:p14="http://schemas.microsoft.com/office/powerpoint/2010/main" val="503574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men in clothing&#10;&#10;Description automatically generated with low confidence">
            <a:extLst>
              <a:ext uri="{FF2B5EF4-FFF2-40B4-BE49-F238E27FC236}">
                <a16:creationId xmlns:a16="http://schemas.microsoft.com/office/drawing/2014/main" id="{8E43CD38-8728-7DA7-BF6F-3AF960D59A9B}"/>
              </a:ext>
            </a:extLst>
          </p:cNvPr>
          <p:cNvPicPr>
            <a:picLocks noChangeAspect="1"/>
          </p:cNvPicPr>
          <p:nvPr/>
        </p:nvPicPr>
        <p:blipFill rotWithShape="1">
          <a:blip r:embed="rId2">
            <a:extLst>
              <a:ext uri="{28A0092B-C50C-407E-A947-70E740481C1C}">
                <a14:useLocalDpi xmlns:a14="http://schemas.microsoft.com/office/drawing/2010/main" val="0"/>
              </a:ext>
            </a:extLst>
          </a:blip>
          <a:srcRect t="5436"/>
          <a:stretch/>
        </p:blipFill>
        <p:spPr>
          <a:xfrm>
            <a:off x="2522356" y="10"/>
            <a:ext cx="9669642" cy="6857990"/>
          </a:xfrm>
          <a:prstGeom prst="rect">
            <a:avLst/>
          </a:prstGeom>
        </p:spPr>
      </p:pic>
      <p:sp>
        <p:nvSpPr>
          <p:cNvPr id="13" name="Rectangle 1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8632B51-BE59-E283-7EBE-348D96B0F5C3}"/>
              </a:ext>
            </a:extLst>
          </p:cNvPr>
          <p:cNvSpPr>
            <a:spLocks noGrp="1"/>
          </p:cNvSpPr>
          <p:nvPr>
            <p:ph type="title"/>
          </p:nvPr>
        </p:nvSpPr>
        <p:spPr>
          <a:xfrm>
            <a:off x="838200" y="1050877"/>
            <a:ext cx="3822189" cy="1542197"/>
          </a:xfrm>
        </p:spPr>
        <p:txBody>
          <a:bodyPr>
            <a:normAutofit/>
          </a:bodyPr>
          <a:lstStyle/>
          <a:p>
            <a:pPr marL="0" marR="0" indent="0">
              <a:spcBef>
                <a:spcPts val="0"/>
              </a:spcBef>
              <a:spcAft>
                <a:spcPts val="0"/>
              </a:spcAft>
            </a:pPr>
            <a:br>
              <a:rPr lang="en-US" sz="4000" b="1" dirty="0">
                <a:effectLst/>
                <a:latin typeface="Cambria" panose="02040503050406030204" pitchFamily="18" charset="0"/>
                <a:ea typeface="SimSun" panose="02010600030101010101" pitchFamily="2" charset="-122"/>
                <a:cs typeface="Times New Roman" panose="02020603050405020304" pitchFamily="18" charset="0"/>
              </a:rPr>
            </a:br>
            <a:endParaRPr lang="en-US" sz="4000" dirty="0"/>
          </a:p>
        </p:txBody>
      </p:sp>
      <p:sp>
        <p:nvSpPr>
          <p:cNvPr id="4" name="Content Placeholder 3">
            <a:extLst>
              <a:ext uri="{FF2B5EF4-FFF2-40B4-BE49-F238E27FC236}">
                <a16:creationId xmlns:a16="http://schemas.microsoft.com/office/drawing/2014/main" id="{E4FDFDAB-095D-FB19-06D7-98BA808FB067}"/>
              </a:ext>
            </a:extLst>
          </p:cNvPr>
          <p:cNvSpPr>
            <a:spLocks noGrp="1"/>
          </p:cNvSpPr>
          <p:nvPr>
            <p:ph idx="1"/>
          </p:nvPr>
        </p:nvSpPr>
        <p:spPr>
          <a:xfrm>
            <a:off x="838200" y="1433015"/>
            <a:ext cx="3822189" cy="4743948"/>
          </a:xfrm>
        </p:spPr>
        <p:txBody>
          <a:bodyPr>
            <a:normAutofit lnSpcReduction="10000"/>
          </a:bodyPr>
          <a:lstStyle/>
          <a:p>
            <a:pPr marL="0" marR="0" indent="0">
              <a:spcBef>
                <a:spcPts val="0"/>
              </a:spcBef>
              <a:spcAft>
                <a:spcPts val="0"/>
              </a:spcAft>
              <a:buNone/>
            </a:pPr>
            <a:endParaRPr lang="en-US" sz="2000" b="1" dirty="0">
              <a:effectLst/>
              <a:latin typeface="Arial" panose="020B0604020202020204" pitchFamily="34" charset="0"/>
              <a:ea typeface="SimSun" panose="02010600030101010101" pitchFamily="2" charset="-122"/>
              <a:cs typeface="Times New Roman" panose="02020603050405020304" pitchFamily="18" charset="0"/>
            </a:endParaRPr>
          </a:p>
          <a:p>
            <a:pPr marL="0" marR="0" indent="0">
              <a:spcBef>
                <a:spcPts val="0"/>
              </a:spcBef>
              <a:spcAft>
                <a:spcPts val="0"/>
              </a:spcAft>
              <a:buNone/>
            </a:pPr>
            <a:r>
              <a:rPr lang="en-US" sz="24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15th &amp; 16th Century Sultanates</a:t>
            </a:r>
          </a:p>
          <a:p>
            <a:pPr marL="0" marR="0" indent="0">
              <a:spcBef>
                <a:spcPts val="0"/>
              </a:spcBef>
              <a:spcAft>
                <a:spcPts val="0"/>
              </a:spcAft>
              <a:buNone/>
            </a:pP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 </a:t>
            </a:r>
            <a:b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b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Sayyid, Lodi and Suri</a:t>
            </a:r>
          </a:p>
          <a:p>
            <a:pPr marL="0" marR="0" indent="0">
              <a:spcBef>
                <a:spcPts val="0"/>
              </a:spcBef>
              <a:spcAft>
                <a:spcPts val="0"/>
              </a:spcAft>
              <a:buNone/>
            </a:pP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Sayyid Dynasty </a:t>
            </a:r>
          </a:p>
          <a:p>
            <a:pPr marL="0" marR="0" indent="0">
              <a:spcBef>
                <a:spcPts val="0"/>
              </a:spcBef>
              <a:spcAft>
                <a:spcPts val="0"/>
              </a:spcAft>
              <a:buNone/>
            </a:pP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[1414 – 1451]</a:t>
            </a:r>
          </a:p>
          <a:p>
            <a:pPr marL="0" marR="0" indent="0">
              <a:spcBef>
                <a:spcPts val="0"/>
              </a:spcBef>
              <a:spcAft>
                <a:spcPts val="0"/>
              </a:spcAft>
              <a:buNone/>
            </a:pPr>
            <a:endPar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endParaRPr>
          </a:p>
          <a:p>
            <a:pPr marL="0" marR="0" lvl="0" indent="0">
              <a:spcBef>
                <a:spcPts val="0"/>
              </a:spcBef>
              <a:spcAft>
                <a:spcPts val="0"/>
              </a:spcAft>
              <a:buSzPts val="1000"/>
              <a:buNone/>
              <a:tabLst>
                <a:tab pos="457200" algn="l"/>
              </a:tabLst>
            </a:pPr>
            <a:r>
              <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Khizr Khan </a:t>
            </a:r>
            <a:r>
              <a:rPr lang="en-US" sz="2400" b="1" dirty="0">
                <a:solidFill>
                  <a:schemeClr val="accent3">
                    <a:lumMod val="50000"/>
                  </a:schemeClr>
                </a:solidFill>
                <a:latin typeface="Arial" panose="020B0604020202020204" pitchFamily="34" charset="0"/>
                <a:ea typeface="Times New Roman" panose="02020603050405020304" pitchFamily="18" charset="0"/>
                <a:cs typeface="Arial" panose="020B0604020202020204" pitchFamily="34" charset="0"/>
              </a:rPr>
              <a:t>[</a:t>
            </a:r>
            <a:r>
              <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1414 -1421]</a:t>
            </a:r>
          </a:p>
          <a:p>
            <a:pPr marL="0" marR="0" lvl="0" indent="0">
              <a:spcBef>
                <a:spcPts val="0"/>
              </a:spcBef>
              <a:spcAft>
                <a:spcPts val="0"/>
              </a:spcAft>
              <a:buSzPts val="1000"/>
              <a:buNone/>
              <a:tabLst>
                <a:tab pos="457200" algn="l"/>
              </a:tabLst>
            </a:pPr>
            <a:endPar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None/>
            </a:pPr>
            <a:r>
              <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rPr>
              <a:t>Lodi Dynasty [1451 – 1526]</a:t>
            </a:r>
          </a:p>
          <a:p>
            <a:pPr marL="0" marR="0" indent="0">
              <a:spcBef>
                <a:spcPts val="0"/>
              </a:spcBef>
              <a:spcAft>
                <a:spcPts val="0"/>
              </a:spcAft>
              <a:buNone/>
            </a:pPr>
            <a:endParaRPr lang="en-US" sz="2400" b="1" dirty="0">
              <a:solidFill>
                <a:schemeClr val="accent3">
                  <a:lumMod val="50000"/>
                </a:schemeClr>
              </a:solidFill>
              <a:effectLst/>
              <a:latin typeface="Arial" panose="020B0604020202020204" pitchFamily="34" charset="0"/>
              <a:ea typeface="SimSun" panose="02010600030101010101" pitchFamily="2" charset="-122"/>
              <a:cs typeface="Arial" panose="020B0604020202020204" pitchFamily="34" charset="0"/>
            </a:endParaRPr>
          </a:p>
          <a:p>
            <a:pPr marL="0" marR="0" lvl="0" indent="0">
              <a:spcBef>
                <a:spcPts val="0"/>
              </a:spcBef>
              <a:spcAft>
                <a:spcPts val="0"/>
              </a:spcAft>
              <a:buSzPts val="1000"/>
              <a:buNone/>
              <a:tabLst>
                <a:tab pos="457200" algn="l"/>
              </a:tabLst>
            </a:pPr>
            <a:r>
              <a:rPr lang="en-US" sz="2400" b="1" dirty="0" err="1">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Bahlul</a:t>
            </a:r>
            <a:r>
              <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 Lodi </a:t>
            </a:r>
          </a:p>
          <a:p>
            <a:pPr marL="0" marR="0" lvl="0" indent="0">
              <a:spcBef>
                <a:spcPts val="0"/>
              </a:spcBef>
              <a:spcAft>
                <a:spcPts val="0"/>
              </a:spcAft>
              <a:buSzPts val="1000"/>
              <a:buNone/>
              <a:tabLst>
                <a:tab pos="457200" algn="l"/>
              </a:tabLst>
            </a:pPr>
            <a:r>
              <a:rPr lang="en-US" sz="2400" b="1" dirty="0">
                <a:solidFill>
                  <a:schemeClr val="accent3">
                    <a:lumMod val="50000"/>
                  </a:schemeClr>
                </a:solidFill>
                <a:effectLst/>
                <a:latin typeface="Arial" panose="020B0604020202020204" pitchFamily="34" charset="0"/>
                <a:ea typeface="Times New Roman" panose="02020603050405020304" pitchFamily="18" charset="0"/>
                <a:cs typeface="Arial" panose="020B0604020202020204" pitchFamily="34" charset="0"/>
              </a:rPr>
              <a:t>[1451 -1489]</a:t>
            </a:r>
          </a:p>
          <a:p>
            <a:pPr marL="152400" marR="0" indent="0">
              <a:spcBef>
                <a:spcPts val="0"/>
              </a:spcBef>
              <a:spcAft>
                <a:spcPts val="0"/>
              </a:spcAft>
              <a:buNone/>
            </a:pPr>
            <a:r>
              <a:rPr lang="en-US" sz="2000" dirty="0">
                <a:effectLst/>
                <a:latin typeface="Arial" panose="020B0604020202020204" pitchFamily="34" charset="0"/>
                <a:ea typeface="Times New Roman" panose="02020603050405020304" pitchFamily="18" charset="0"/>
              </a:rPr>
              <a:t> </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2000" dirty="0"/>
          </a:p>
        </p:txBody>
      </p:sp>
    </p:spTree>
    <p:extLst>
      <p:ext uri="{BB962C8B-B14F-4D97-AF65-F5344CB8AC3E}">
        <p14:creationId xmlns:p14="http://schemas.microsoft.com/office/powerpoint/2010/main" val="1959853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C1CB98-1AC3-C32D-59DC-F870C55EAF70}"/>
              </a:ext>
            </a:extLst>
          </p:cNvPr>
          <p:cNvSpPr>
            <a:spLocks noGrp="1"/>
          </p:cNvSpPr>
          <p:nvPr>
            <p:ph type="title"/>
          </p:nvPr>
        </p:nvSpPr>
        <p:spPr>
          <a:xfrm>
            <a:off x="5297762" y="329184"/>
            <a:ext cx="6251110" cy="2377440"/>
          </a:xfrm>
        </p:spPr>
        <p:txBody>
          <a:bodyPr anchor="b">
            <a:normAutofit/>
          </a:bodyPr>
          <a:lstStyle/>
          <a:p>
            <a:r>
              <a:rPr lang="en-US" sz="38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Suri Dynasty [1540-1555]</a:t>
            </a:r>
            <a:br>
              <a:rPr lang="en-US" sz="3800" b="1" dirty="0">
                <a:effectLst/>
                <a:latin typeface="Cambria" panose="02040503050406030204" pitchFamily="18" charset="0"/>
                <a:ea typeface="SimSun" panose="02010600030101010101" pitchFamily="2" charset="-122"/>
                <a:cs typeface="Times New Roman" panose="02020603050405020304" pitchFamily="18" charset="0"/>
              </a:rPr>
            </a:br>
            <a:endParaRPr lang="en-US" sz="3800" dirty="0"/>
          </a:p>
        </p:txBody>
      </p:sp>
      <p:pic>
        <p:nvPicPr>
          <p:cNvPr id="5" name="Picture 4" descr="A person wearing a crown&#10;&#10;Description automatically generated with low confidence">
            <a:extLst>
              <a:ext uri="{FF2B5EF4-FFF2-40B4-BE49-F238E27FC236}">
                <a16:creationId xmlns:a16="http://schemas.microsoft.com/office/drawing/2014/main" id="{036813E8-0EB6-ECB7-5304-A5B03581C16D}"/>
              </a:ext>
            </a:extLst>
          </p:cNvPr>
          <p:cNvPicPr>
            <a:picLocks noChangeAspect="1"/>
          </p:cNvPicPr>
          <p:nvPr/>
        </p:nvPicPr>
        <p:blipFill rotWithShape="1">
          <a:blip r:embed="rId2">
            <a:extLst>
              <a:ext uri="{28A0092B-C50C-407E-A947-70E740481C1C}">
                <a14:useLocalDpi xmlns:a14="http://schemas.microsoft.com/office/drawing/2010/main" val="0"/>
              </a:ext>
            </a:extLst>
          </a:blip>
          <a:srcRect r="298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A74CC39-0DFC-EA90-4F68-6CD7682B9106}"/>
              </a:ext>
            </a:extLst>
          </p:cNvPr>
          <p:cNvSpPr>
            <a:spLocks noGrp="1"/>
          </p:cNvSpPr>
          <p:nvPr>
            <p:ph idx="1"/>
          </p:nvPr>
        </p:nvSpPr>
        <p:spPr>
          <a:xfrm>
            <a:off x="5297762" y="2706624"/>
            <a:ext cx="6251110" cy="3907900"/>
          </a:xfrm>
        </p:spPr>
        <p:txBody>
          <a:bodyPr>
            <a:normAutofit fontScale="92500"/>
          </a:bodyPr>
          <a:lstStyle/>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Sher Shah Suri [1540-1545] captured Delhi.</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For the first time during the Islamic conquest the relationship between the people and the ruler was systematized, with little oppression or corruption.</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He challenged and defeated the Mughal emperor Humayun (1539 : Battle of </a:t>
            </a:r>
            <a:r>
              <a:rPr lang="en-US" sz="1800" dirty="0" err="1">
                <a:effectLst/>
                <a:latin typeface="Arial" panose="020B0604020202020204" pitchFamily="34" charset="0"/>
                <a:ea typeface="Times New Roman" panose="02020603050405020304" pitchFamily="18" charset="0"/>
              </a:rPr>
              <a:t>Chausa</a:t>
            </a:r>
            <a:r>
              <a:rPr lang="en-US" sz="1800" dirty="0">
                <a:effectLst/>
                <a:latin typeface="Arial" panose="020B0604020202020204" pitchFamily="34" charset="0"/>
                <a:ea typeface="Times New Roman" panose="02020603050405020304" pitchFamily="18" charset="0"/>
              </a:rPr>
              <a:t>, 1540 : Battle of </a:t>
            </a:r>
            <a:r>
              <a:rPr lang="en-US" sz="1800" dirty="0" err="1">
                <a:effectLst/>
                <a:latin typeface="Arial" panose="020B0604020202020204" pitchFamily="34" charset="0"/>
                <a:ea typeface="Times New Roman" panose="02020603050405020304" pitchFamily="18" charset="0"/>
              </a:rPr>
              <a:t>Kannauj</a:t>
            </a:r>
            <a:r>
              <a:rPr lang="en-US" sz="1800" dirty="0">
                <a:effectLst/>
                <a:latin typeface="Arial"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Sher Shah introduced an administration that borrowed elements from </a:t>
            </a:r>
            <a:r>
              <a:rPr lang="en-US" sz="1800" dirty="0" err="1">
                <a:effectLst/>
                <a:latin typeface="Arial" panose="020B0604020202020204" pitchFamily="34" charset="0"/>
                <a:ea typeface="Times New Roman" panose="02020603050405020304" pitchFamily="18" charset="0"/>
              </a:rPr>
              <a:t>Alauddin</a:t>
            </a:r>
            <a:r>
              <a:rPr lang="en-US" sz="1800" dirty="0">
                <a:effectLst/>
                <a:latin typeface="Arial" panose="020B0604020202020204" pitchFamily="34"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Khalji</a:t>
            </a:r>
            <a:r>
              <a:rPr lang="en-US" sz="1800" dirty="0">
                <a:effectLst/>
                <a:latin typeface="Arial" panose="020B0604020202020204" pitchFamily="34" charset="0"/>
                <a:ea typeface="Times New Roman" panose="02020603050405020304" pitchFamily="18" charset="0"/>
              </a:rPr>
              <a:t> and made them more efficient.</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Sher Shah’s administration became the model followed by the great emperor Akbar (1556-1605) when he consolidated the Mughal Empire.</a:t>
            </a:r>
            <a:endParaRPr lang="en-US" sz="1800" dirty="0">
              <a:effectLst/>
              <a:latin typeface="Times New Roman" panose="02020603050405020304" pitchFamily="18" charset="0"/>
              <a:ea typeface="Times New Roman" panose="02020603050405020304" pitchFamily="18" charset="0"/>
            </a:endParaRPr>
          </a:p>
          <a:p>
            <a:pPr marL="342900" marR="0" lvl="0" indent="-342900">
              <a:lnSpc>
                <a:spcPct val="110000"/>
              </a:lnSpc>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rPr>
              <a:t>His tomb is at Sasaram [Bihar]</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sz="1700" dirty="0"/>
          </a:p>
        </p:txBody>
      </p:sp>
    </p:spTree>
    <p:extLst>
      <p:ext uri="{BB962C8B-B14F-4D97-AF65-F5344CB8AC3E}">
        <p14:creationId xmlns:p14="http://schemas.microsoft.com/office/powerpoint/2010/main" val="20417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1">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0AC579-9F79-AC19-1890-694363593266}"/>
              </a:ext>
            </a:extLst>
          </p:cNvPr>
          <p:cNvSpPr>
            <a:spLocks noGrp="1"/>
          </p:cNvSpPr>
          <p:nvPr>
            <p:ph type="title"/>
          </p:nvPr>
        </p:nvSpPr>
        <p:spPr>
          <a:xfrm>
            <a:off x="4572001" y="450166"/>
            <a:ext cx="6781800" cy="717452"/>
          </a:xfrm>
        </p:spPr>
        <p:txBody>
          <a:bodyPr>
            <a:normAutofit/>
          </a:bodyPr>
          <a:lstStyle/>
          <a:p>
            <a:r>
              <a:rPr lang="en-US" sz="3600" b="1" dirty="0">
                <a:solidFill>
                  <a:srgbClr val="C00000"/>
                </a:solidFill>
                <a:effectLst/>
                <a:latin typeface="Arial" panose="020B0604020202020204" pitchFamily="34" charset="0"/>
                <a:ea typeface="DengXian" panose="02010600030101010101" pitchFamily="2" charset="-122"/>
              </a:rPr>
              <a:t>Bengal Sultanate</a:t>
            </a:r>
            <a:r>
              <a:rPr lang="en-US" sz="3600" dirty="0">
                <a:solidFill>
                  <a:srgbClr val="C00000"/>
                </a:solidFill>
                <a:effectLst/>
                <a:latin typeface="Arial" panose="020B0604020202020204" pitchFamily="34" charset="0"/>
                <a:ea typeface="DengXian" panose="02010600030101010101" pitchFamily="2" charset="-122"/>
              </a:rPr>
              <a:t> </a:t>
            </a:r>
            <a:endParaRPr lang="en-US" sz="3600" dirty="0">
              <a:solidFill>
                <a:srgbClr val="C00000"/>
              </a:solidFill>
            </a:endParaRPr>
          </a:p>
        </p:txBody>
      </p:sp>
      <p:pic>
        <p:nvPicPr>
          <p:cNvPr id="5" name="Picture 4" descr="A picture containing text, painting, collectable, art&#10;&#10;Description automatically generated">
            <a:extLst>
              <a:ext uri="{FF2B5EF4-FFF2-40B4-BE49-F238E27FC236}">
                <a16:creationId xmlns:a16="http://schemas.microsoft.com/office/drawing/2014/main" id="{8A57FBB4-F637-2748-D813-58A53C7C1113}"/>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7FF264CD-6E5C-5474-D78C-D57A492AC433}"/>
              </a:ext>
            </a:extLst>
          </p:cNvPr>
          <p:cNvSpPr>
            <a:spLocks noGrp="1"/>
          </p:cNvSpPr>
          <p:nvPr>
            <p:ph idx="1"/>
          </p:nvPr>
        </p:nvSpPr>
        <p:spPr>
          <a:xfrm>
            <a:off x="4572001" y="1167618"/>
            <a:ext cx="6781800" cy="5510274"/>
          </a:xfrm>
        </p:spPr>
        <p:txBody>
          <a:bodyPr anchor="t">
            <a:noAutofit/>
          </a:bodyPr>
          <a:lstStyle/>
          <a:p>
            <a:pPr marL="0" indent="0">
              <a:lnSpc>
                <a:spcPct val="110000"/>
              </a:lnSpc>
              <a:buNone/>
            </a:pPr>
            <a:r>
              <a:rPr lang="en-US" sz="1950" kern="100" dirty="0">
                <a:effectLst/>
                <a:latin typeface="Arial" panose="020B0604020202020204" pitchFamily="34" charset="0"/>
                <a:ea typeface="DengXian" panose="02010600030101010101" pitchFamily="2" charset="-122"/>
                <a:cs typeface="Arial" panose="020B0604020202020204" pitchFamily="34" charset="0"/>
              </a:rPr>
              <a:t>The </a:t>
            </a:r>
            <a:r>
              <a:rPr lang="en-US" sz="1950" b="1" kern="100" dirty="0">
                <a:effectLst/>
                <a:latin typeface="Arial" panose="020B0604020202020204" pitchFamily="34" charset="0"/>
                <a:ea typeface="DengXian" panose="02010600030101010101" pitchFamily="2" charset="-122"/>
                <a:cs typeface="Arial" panose="020B0604020202020204" pitchFamily="34" charset="0"/>
              </a:rPr>
              <a:t>Bengal Sultanate</a:t>
            </a:r>
            <a:r>
              <a:rPr lang="en-US" sz="1950" kern="100" dirty="0">
                <a:effectLst/>
                <a:latin typeface="Arial" panose="020B0604020202020204" pitchFamily="34" charset="0"/>
                <a:ea typeface="DengXian" panose="02010600030101010101" pitchFamily="2" charset="-122"/>
                <a:cs typeface="Arial" panose="020B0604020202020204" pitchFamily="34" charset="0"/>
              </a:rPr>
              <a:t> was a Sunni Muslim empire based in Bengal for much of the 14th, 15th and 16th centuries. It was the dominant power of the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3" tooltip="Ganges–Brahmaputra Delta">
                  <a:extLst>
                    <a:ext uri="{A12FA001-AC4F-418D-AE19-62706E023703}">
                      <ahyp:hlinkClr xmlns:ahyp="http://schemas.microsoft.com/office/drawing/2018/hyperlinkcolor" val="tx"/>
                    </a:ext>
                  </a:extLst>
                </a:hlinkClick>
              </a:rPr>
              <a:t>Ganges–Brahmaputra Delta</a:t>
            </a:r>
            <a:r>
              <a:rPr lang="en-US" sz="1950" kern="100" dirty="0">
                <a:effectLst/>
                <a:latin typeface="Arial" panose="020B0604020202020204" pitchFamily="34" charset="0"/>
                <a:ea typeface="DengXian" panose="02010600030101010101" pitchFamily="2" charset="-122"/>
                <a:cs typeface="Arial" panose="020B0604020202020204" pitchFamily="34" charset="0"/>
              </a:rPr>
              <a:t>, with a network of mint towns spread across the region. The Bengal Sultanate had a circle of vassal states, including parts of Odisha in the southwest, Arakan in the southeast, and Tripura in the east. Its raids and conquests reached Nepal in the </a:t>
            </a:r>
            <a:r>
              <a:rPr lang="en-US" sz="1950" kern="100" dirty="0" err="1">
                <a:effectLst/>
                <a:latin typeface="Arial" panose="020B0604020202020204" pitchFamily="34" charset="0"/>
                <a:ea typeface="DengXian" panose="02010600030101010101" pitchFamily="2" charset="-122"/>
                <a:cs typeface="Arial" panose="020B0604020202020204" pitchFamily="34" charset="0"/>
              </a:rPr>
              <a:t>north,Assam</a:t>
            </a:r>
            <a:r>
              <a:rPr lang="en-US" sz="1950" kern="100" dirty="0">
                <a:effectLst/>
                <a:latin typeface="Arial" panose="020B0604020202020204" pitchFamily="34" charset="0"/>
                <a:ea typeface="DengXian" panose="02010600030101010101" pitchFamily="2" charset="-122"/>
                <a:cs typeface="Arial" panose="020B0604020202020204" pitchFamily="34" charset="0"/>
              </a:rPr>
              <a:t> in the east, and </a:t>
            </a:r>
            <a:r>
              <a:rPr lang="en-US" sz="1950" kern="100" dirty="0" err="1">
                <a:effectLst/>
                <a:latin typeface="Arial" panose="020B0604020202020204" pitchFamily="34" charset="0"/>
                <a:ea typeface="DengXian" panose="02010600030101010101" pitchFamily="2" charset="-122"/>
                <a:cs typeface="Arial" panose="020B0604020202020204" pitchFamily="34" charset="0"/>
              </a:rPr>
              <a:t>Jaunpur</a:t>
            </a:r>
            <a:r>
              <a:rPr lang="en-US" sz="1950" kern="100" dirty="0">
                <a:effectLst/>
                <a:latin typeface="Arial" panose="020B0604020202020204" pitchFamily="34" charset="0"/>
                <a:ea typeface="DengXian" panose="02010600030101010101" pitchFamily="2" charset="-122"/>
                <a:cs typeface="Arial" panose="020B0604020202020204" pitchFamily="34" charset="0"/>
              </a:rPr>
              <a:t> and Varanasi in the west. The Bengal Sultanate controlled large parts of the north, east and northeast Indian subcontinent during its five dynastic periods, reaching its peak under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4" tooltip="Hussain Shahi dynasty">
                  <a:extLst>
                    <a:ext uri="{A12FA001-AC4F-418D-AE19-62706E023703}">
                      <ahyp:hlinkClr xmlns:ahyp="http://schemas.microsoft.com/office/drawing/2018/hyperlinkcolor" val="tx"/>
                    </a:ext>
                  </a:extLst>
                </a:hlinkClick>
              </a:rPr>
              <a:t>Hussain Shahi dynasty</a:t>
            </a:r>
            <a:r>
              <a:rPr lang="en-US" sz="1950" kern="100" dirty="0">
                <a:effectLst/>
                <a:latin typeface="Arial" panose="020B0604020202020204" pitchFamily="34" charset="0"/>
                <a:ea typeface="DengXian" panose="02010600030101010101" pitchFamily="2" charset="-122"/>
                <a:cs typeface="Arial" panose="020B0604020202020204" pitchFamily="34" charset="0"/>
              </a:rPr>
              <a:t>. It was reputed as a thriving trading nation and one of Asia's strongest states. Its decline began with an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5" tooltip="Interregnum">
                  <a:extLst>
                    <a:ext uri="{A12FA001-AC4F-418D-AE19-62706E023703}">
                      <ahyp:hlinkClr xmlns:ahyp="http://schemas.microsoft.com/office/drawing/2018/hyperlinkcolor" val="tx"/>
                    </a:ext>
                  </a:extLst>
                </a:hlinkClick>
              </a:rPr>
              <a:t>interregnum</a:t>
            </a:r>
            <a:r>
              <a:rPr lang="en-US" sz="1950" kern="100" dirty="0">
                <a:effectLst/>
                <a:latin typeface="Arial" panose="020B0604020202020204" pitchFamily="34" charset="0"/>
                <a:ea typeface="DengXian" panose="02010600030101010101" pitchFamily="2" charset="-122"/>
                <a:cs typeface="Arial" panose="020B0604020202020204" pitchFamily="34" charset="0"/>
              </a:rPr>
              <a:t> by the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6" tooltip="Suri Empire">
                  <a:extLst>
                    <a:ext uri="{A12FA001-AC4F-418D-AE19-62706E023703}">
                      <ahyp:hlinkClr xmlns:ahyp="http://schemas.microsoft.com/office/drawing/2018/hyperlinkcolor" val="tx"/>
                    </a:ext>
                  </a:extLst>
                </a:hlinkClick>
              </a:rPr>
              <a:t>Suri Empire</a:t>
            </a:r>
            <a:r>
              <a:rPr lang="en-US" sz="1950" kern="100" dirty="0">
                <a:effectLst/>
                <a:latin typeface="Arial" panose="020B0604020202020204" pitchFamily="34" charset="0"/>
                <a:ea typeface="DengXian" panose="02010600030101010101" pitchFamily="2" charset="-122"/>
                <a:cs typeface="Arial" panose="020B0604020202020204" pitchFamily="34" charset="0"/>
              </a:rPr>
              <a:t>, followed by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7" tooltip="Mughal Empire">
                  <a:extLst>
                    <a:ext uri="{A12FA001-AC4F-418D-AE19-62706E023703}">
                      <ahyp:hlinkClr xmlns:ahyp="http://schemas.microsoft.com/office/drawing/2018/hyperlinkcolor" val="tx"/>
                    </a:ext>
                  </a:extLst>
                </a:hlinkClick>
              </a:rPr>
              <a:t>Mughal</a:t>
            </a:r>
            <a:r>
              <a:rPr lang="en-US" sz="1950" kern="100" dirty="0">
                <a:effectLst/>
                <a:latin typeface="Arial" panose="020B0604020202020204" pitchFamily="34" charset="0"/>
                <a:ea typeface="DengXian" panose="02010600030101010101" pitchFamily="2" charset="-122"/>
                <a:cs typeface="Arial" panose="020B0604020202020204" pitchFamily="34" charset="0"/>
              </a:rPr>
              <a:t> </a:t>
            </a:r>
            <a:r>
              <a:rPr lang="en-US" sz="1950" strike="noStrike" kern="100" dirty="0">
                <a:effectLst/>
                <a:latin typeface="Arial" panose="020B0604020202020204" pitchFamily="34" charset="0"/>
                <a:ea typeface="DengXian" panose="02010600030101010101" pitchFamily="2" charset="-122"/>
                <a:cs typeface="Arial" panose="020B0604020202020204" pitchFamily="34" charset="0"/>
                <a:hlinkClick r:id="rId8" tooltip="Bengal Subah">
                  <a:extLst>
                    <a:ext uri="{A12FA001-AC4F-418D-AE19-62706E023703}">
                      <ahyp:hlinkClr xmlns:ahyp="http://schemas.microsoft.com/office/drawing/2018/hyperlinkcolor" val="tx"/>
                    </a:ext>
                  </a:extLst>
                </a:hlinkClick>
              </a:rPr>
              <a:t>conquest</a:t>
            </a:r>
            <a:r>
              <a:rPr lang="en-US" sz="1950" kern="100" dirty="0">
                <a:effectLst/>
                <a:latin typeface="Arial" panose="020B0604020202020204" pitchFamily="34" charset="0"/>
                <a:ea typeface="DengXian" panose="02010600030101010101" pitchFamily="2" charset="-122"/>
                <a:cs typeface="Arial" panose="020B0604020202020204" pitchFamily="34" charset="0"/>
              </a:rPr>
              <a:t> and disintegration into petty kingdoms.</a:t>
            </a:r>
          </a:p>
          <a:p>
            <a:pPr marL="0" indent="0">
              <a:buNone/>
            </a:pPr>
            <a:endParaRPr lang="en-US" sz="1950" dirty="0"/>
          </a:p>
        </p:txBody>
      </p:sp>
    </p:spTree>
    <p:extLst>
      <p:ext uri="{BB962C8B-B14F-4D97-AF65-F5344CB8AC3E}">
        <p14:creationId xmlns:p14="http://schemas.microsoft.com/office/powerpoint/2010/main" val="2151220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 grass, sky, building&#10;&#10;Description automatically generated">
            <a:extLst>
              <a:ext uri="{FF2B5EF4-FFF2-40B4-BE49-F238E27FC236}">
                <a16:creationId xmlns:a16="http://schemas.microsoft.com/office/drawing/2014/main" id="{620919F3-874B-8DD2-AFF6-FC0E7D5034CF}"/>
              </a:ext>
            </a:extLst>
          </p:cNvPr>
          <p:cNvPicPr>
            <a:picLocks noChangeAspect="1"/>
          </p:cNvPicPr>
          <p:nvPr/>
        </p:nvPicPr>
        <p:blipFill rotWithShape="1">
          <a:blip r:embed="rId2">
            <a:extLst>
              <a:ext uri="{28A0092B-C50C-407E-A947-70E740481C1C}">
                <a14:useLocalDpi xmlns:a14="http://schemas.microsoft.com/office/drawing/2010/main" val="0"/>
              </a:ext>
            </a:extLst>
          </a:blip>
          <a:srcRect r="15944"/>
          <a:stretch/>
        </p:blipFill>
        <p:spPr>
          <a:xfrm>
            <a:off x="3516923" y="-13845"/>
            <a:ext cx="8675077" cy="6857990"/>
          </a:xfrm>
          <a:prstGeom prst="rect">
            <a:avLst/>
          </a:prstGeom>
        </p:spPr>
      </p:pic>
      <p:sp>
        <p:nvSpPr>
          <p:cNvPr id="26" name="Rectangle 25">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322285-BD3B-C7AC-4C99-A72AE02F99E8}"/>
              </a:ext>
            </a:extLst>
          </p:cNvPr>
          <p:cNvSpPr>
            <a:spLocks noGrp="1"/>
          </p:cNvSpPr>
          <p:nvPr>
            <p:ph type="title"/>
          </p:nvPr>
        </p:nvSpPr>
        <p:spPr>
          <a:xfrm>
            <a:off x="371094" y="1161288"/>
            <a:ext cx="3438144" cy="1124712"/>
          </a:xfrm>
        </p:spPr>
        <p:txBody>
          <a:bodyPr anchor="b">
            <a:normAutofit/>
          </a:bodyPr>
          <a:lstStyle/>
          <a:p>
            <a:endParaRPr lang="en-US" sz="2800"/>
          </a:p>
        </p:txBody>
      </p:sp>
      <p:sp>
        <p:nvSpPr>
          <p:cNvPr id="28" name="Rectangle 2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 name="Rectangle 2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0B2BF9A8-EC34-B2EA-C283-1FF03497AF4D}"/>
              </a:ext>
            </a:extLst>
          </p:cNvPr>
          <p:cNvSpPr>
            <a:spLocks noGrp="1"/>
          </p:cNvSpPr>
          <p:nvPr>
            <p:ph idx="1"/>
          </p:nvPr>
        </p:nvSpPr>
        <p:spPr>
          <a:xfrm>
            <a:off x="371094" y="1136146"/>
            <a:ext cx="4735478" cy="5433466"/>
          </a:xfrm>
        </p:spPr>
        <p:txBody>
          <a:bodyPr anchor="t">
            <a:normAutofit fontScale="92500" lnSpcReduction="20000"/>
          </a:bodyPr>
          <a:lstStyle/>
          <a:p>
            <a:pPr marL="0" indent="0">
              <a:lnSpc>
                <a:spcPct val="110000"/>
              </a:lnSpc>
              <a:buNone/>
            </a:pPr>
            <a:r>
              <a:rPr lang="en-US" sz="1800" kern="100" dirty="0">
                <a:effectLst/>
                <a:latin typeface="Arial" panose="020B0604020202020204" pitchFamily="34" charset="0"/>
                <a:ea typeface="DengXian" panose="02010600030101010101" pitchFamily="2" charset="-122"/>
                <a:cs typeface="Arial" panose="020B0604020202020204" pitchFamily="34" charset="0"/>
              </a:rPr>
              <a:t>The Bengal Sultanate was a Sunni Muslim monarchy with Bengali,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3" tooltip="Turco-Persian tradition">
                  <a:extLst>
                    <a:ext uri="{A12FA001-AC4F-418D-AE19-62706E023703}">
                      <ahyp:hlinkClr xmlns:ahyp="http://schemas.microsoft.com/office/drawing/2018/hyperlinkcolor" val="tx"/>
                    </a:ext>
                  </a:extLst>
                </a:hlinkClick>
              </a:rPr>
              <a:t>Turco-Persian</a:t>
            </a:r>
            <a:r>
              <a:rPr lang="en-US" sz="1800" kern="100" dirty="0">
                <a:effectLst/>
                <a:latin typeface="Arial" panose="020B0604020202020204" pitchFamily="34" charset="0"/>
                <a:ea typeface="DengXian" panose="02010600030101010101" pitchFamily="2" charset="-122"/>
                <a:cs typeface="Arial" panose="020B0604020202020204" pitchFamily="34" charset="0"/>
              </a:rPr>
              <a:t>,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4" tooltip="Pashtuns">
                  <a:extLst>
                    <a:ext uri="{A12FA001-AC4F-418D-AE19-62706E023703}">
                      <ahyp:hlinkClr xmlns:ahyp="http://schemas.microsoft.com/office/drawing/2018/hyperlinkcolor" val="tx"/>
                    </a:ext>
                  </a:extLst>
                </a:hlinkClick>
              </a:rPr>
              <a:t>Pashtun</a:t>
            </a:r>
            <a:r>
              <a:rPr lang="en-US" sz="1800" kern="100" dirty="0">
                <a:effectLst/>
                <a:latin typeface="Arial" panose="020B0604020202020204" pitchFamily="34" charset="0"/>
                <a:ea typeface="DengXian" panose="02010600030101010101" pitchFamily="2" charset="-122"/>
                <a:cs typeface="Arial" panose="020B0604020202020204" pitchFamily="34" charset="0"/>
              </a:rPr>
              <a:t> and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5" tooltip="Habshi">
                  <a:extLst>
                    <a:ext uri="{A12FA001-AC4F-418D-AE19-62706E023703}">
                      <ahyp:hlinkClr xmlns:ahyp="http://schemas.microsoft.com/office/drawing/2018/hyperlinkcolor" val="tx"/>
                    </a:ext>
                  </a:extLst>
                </a:hlinkClick>
              </a:rPr>
              <a:t>Abyssinian</a:t>
            </a:r>
            <a:r>
              <a:rPr lang="en-US" sz="1800" kern="100" dirty="0">
                <a:effectLst/>
                <a:latin typeface="Arial" panose="020B0604020202020204" pitchFamily="34" charset="0"/>
                <a:ea typeface="DengXian" panose="02010600030101010101" pitchFamily="2" charset="-122"/>
                <a:cs typeface="Arial" panose="020B0604020202020204" pitchFamily="34" charset="0"/>
              </a:rPr>
              <a:t> elites. The most prominent dynasties were the Ilyas Shahi, House of </a:t>
            </a:r>
            <a:r>
              <a:rPr lang="en-US" sz="1800" kern="100" dirty="0" err="1">
                <a:effectLst/>
                <a:latin typeface="Arial" panose="020B0604020202020204" pitchFamily="34" charset="0"/>
                <a:ea typeface="DengXian" panose="02010600030101010101" pitchFamily="2" charset="-122"/>
                <a:cs typeface="Arial" panose="020B0604020202020204" pitchFamily="34" charset="0"/>
              </a:rPr>
              <a:t>Ganesha</a:t>
            </a:r>
            <a:r>
              <a:rPr lang="en-US" sz="1800" kern="100" dirty="0">
                <a:effectLst/>
                <a:latin typeface="Arial" panose="020B0604020202020204" pitchFamily="34" charset="0"/>
                <a:ea typeface="DengXian" panose="02010600030101010101" pitchFamily="2" charset="-122"/>
                <a:cs typeface="Arial" panose="020B0604020202020204" pitchFamily="34" charset="0"/>
              </a:rPr>
              <a:t> and Hussain Shahi dynasty. The empire was known for its religious pluralism where non-Muslim communities co-existed peacefully. While Persian was used as the primary official, diplomatic and commercial language, it was under the Sultans that Bengali first received court recognition as an official language. The cities of the Bengal Sultanate are termed as Mint Towns where the historical taka was minted. These cities were adorned with stately medieval buildings. In 1500, the royal capital of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6" tooltip="Gauda (city)">
                  <a:extLst>
                    <a:ext uri="{A12FA001-AC4F-418D-AE19-62706E023703}">
                      <ahyp:hlinkClr xmlns:ahyp="http://schemas.microsoft.com/office/drawing/2018/hyperlinkcolor" val="tx"/>
                    </a:ext>
                  </a:extLst>
                </a:hlinkClick>
              </a:rPr>
              <a:t>Gaur</a:t>
            </a:r>
            <a:r>
              <a:rPr lang="en-US" sz="1800" kern="100" dirty="0">
                <a:effectLst/>
                <a:latin typeface="Arial" panose="020B0604020202020204" pitchFamily="34" charset="0"/>
                <a:ea typeface="DengXian" panose="02010600030101010101" pitchFamily="2" charset="-122"/>
                <a:cs typeface="Arial" panose="020B0604020202020204" pitchFamily="34" charset="0"/>
              </a:rPr>
              <a:t> was the fifth-most populous city in the world. Other notable cities included the initial royal capital of </a:t>
            </a:r>
            <a:r>
              <a:rPr lang="en-US" sz="1800" strike="noStrike" kern="100" dirty="0" err="1">
                <a:effectLst/>
                <a:latin typeface="Arial" panose="020B0604020202020204" pitchFamily="34" charset="0"/>
                <a:ea typeface="DengXian" panose="02010600030101010101" pitchFamily="2" charset="-122"/>
                <a:cs typeface="Arial" panose="020B0604020202020204" pitchFamily="34" charset="0"/>
                <a:hlinkClick r:id="rId7" tooltip="Pandua, Malda">
                  <a:extLst>
                    <a:ext uri="{A12FA001-AC4F-418D-AE19-62706E023703}">
                      <ahyp:hlinkClr xmlns:ahyp="http://schemas.microsoft.com/office/drawing/2018/hyperlinkcolor" val="tx"/>
                    </a:ext>
                  </a:extLst>
                </a:hlinkClick>
              </a:rPr>
              <a:t>Pandua</a:t>
            </a:r>
            <a:r>
              <a:rPr lang="en-US" sz="1800" kern="100" dirty="0">
                <a:effectLst/>
                <a:latin typeface="Arial" panose="020B0604020202020204" pitchFamily="34" charset="0"/>
                <a:ea typeface="DengXian" panose="02010600030101010101" pitchFamily="2" charset="-122"/>
                <a:cs typeface="Arial" panose="020B0604020202020204" pitchFamily="34" charset="0"/>
              </a:rPr>
              <a:t>, the economic hub of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8" tooltip="Sonargaon">
                  <a:extLst>
                    <a:ext uri="{A12FA001-AC4F-418D-AE19-62706E023703}">
                      <ahyp:hlinkClr xmlns:ahyp="http://schemas.microsoft.com/office/drawing/2018/hyperlinkcolor" val="tx"/>
                    </a:ext>
                  </a:extLst>
                </a:hlinkClick>
              </a:rPr>
              <a:t>Sonargaon</a:t>
            </a:r>
            <a:r>
              <a:rPr lang="en-US" sz="1800" kern="100" dirty="0">
                <a:effectLst/>
                <a:latin typeface="Arial" panose="020B0604020202020204" pitchFamily="34" charset="0"/>
                <a:ea typeface="DengXian" panose="02010600030101010101" pitchFamily="2" charset="-122"/>
                <a:cs typeface="Arial" panose="020B0604020202020204" pitchFamily="34" charset="0"/>
              </a:rPr>
              <a:t>, the </a:t>
            </a:r>
            <a:r>
              <a:rPr lang="en-US" sz="1800" strike="noStrike" kern="100" dirty="0">
                <a:effectLst/>
                <a:latin typeface="Arial" panose="020B0604020202020204" pitchFamily="34" charset="0"/>
                <a:ea typeface="DengXian" panose="02010600030101010101" pitchFamily="2" charset="-122"/>
                <a:cs typeface="Arial" panose="020B0604020202020204" pitchFamily="34" charset="0"/>
                <a:hlinkClick r:id="rId9" tooltip="Mosque City of Bagerhat">
                  <a:extLst>
                    <a:ext uri="{A12FA001-AC4F-418D-AE19-62706E023703}">
                      <ahyp:hlinkClr xmlns:ahyp="http://schemas.microsoft.com/office/drawing/2018/hyperlinkcolor" val="tx"/>
                    </a:ext>
                  </a:extLst>
                </a:hlinkClick>
              </a:rPr>
              <a:t>Mosque City of Bagerhat</a:t>
            </a:r>
            <a:r>
              <a:rPr lang="en-US" sz="1800" kern="100" dirty="0">
                <a:effectLst/>
                <a:latin typeface="Arial" panose="020B0604020202020204" pitchFamily="34" charset="0"/>
                <a:ea typeface="DengXian" panose="02010600030101010101" pitchFamily="2" charset="-122"/>
                <a:cs typeface="Arial" panose="020B0604020202020204" pitchFamily="34" charset="0"/>
              </a:rPr>
              <a:t>, and the seaport and trading hub of Chittagong. </a:t>
            </a:r>
          </a:p>
          <a:p>
            <a:pPr marL="0" indent="0">
              <a:buNone/>
            </a:pPr>
            <a:endParaRPr lang="en-US" sz="1100" kern="100" dirty="0">
              <a:effectLst/>
              <a:latin typeface="Arial" panose="020B0604020202020204" pitchFamily="34" charset="0"/>
              <a:ea typeface="DengXian" panose="02010600030101010101" pitchFamily="2" charset="-122"/>
              <a:cs typeface="Arial" panose="020B0604020202020204" pitchFamily="34" charset="0"/>
            </a:endParaRPr>
          </a:p>
          <a:p>
            <a:pPr marL="0" indent="0">
              <a:buNone/>
            </a:pPr>
            <a:endParaRPr lang="en-US" sz="1100" dirty="0"/>
          </a:p>
        </p:txBody>
      </p:sp>
    </p:spTree>
    <p:extLst>
      <p:ext uri="{BB962C8B-B14F-4D97-AF65-F5344CB8AC3E}">
        <p14:creationId xmlns:p14="http://schemas.microsoft.com/office/powerpoint/2010/main" val="1276558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sky, outdoor, cloud, ruins&#10;&#10;Description automatically generated">
            <a:extLst>
              <a:ext uri="{FF2B5EF4-FFF2-40B4-BE49-F238E27FC236}">
                <a16:creationId xmlns:a16="http://schemas.microsoft.com/office/drawing/2014/main" id="{706599A9-C17E-78F7-0B03-CB383B383850}"/>
              </a:ext>
            </a:extLst>
          </p:cNvPr>
          <p:cNvPicPr>
            <a:picLocks noChangeAspect="1"/>
          </p:cNvPicPr>
          <p:nvPr/>
        </p:nvPicPr>
        <p:blipFill rotWithShape="1">
          <a:blip r:embed="rId2">
            <a:extLst>
              <a:ext uri="{28A0092B-C50C-407E-A947-70E740481C1C}">
                <a14:useLocalDpi xmlns:a14="http://schemas.microsoft.com/office/drawing/2010/main" val="0"/>
              </a:ext>
            </a:extLst>
          </a:blip>
          <a:srcRect l="5884" r="-1" b="-1"/>
          <a:stretch/>
        </p:blipFill>
        <p:spPr>
          <a:xfrm>
            <a:off x="1" y="10"/>
            <a:ext cx="9669642" cy="6857990"/>
          </a:xfrm>
          <a:prstGeom prst="rect">
            <a:avLst/>
          </a:prstGeom>
        </p:spPr>
      </p:pic>
      <p:sp>
        <p:nvSpPr>
          <p:cNvPr id="12" name="Rectangle 11">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93B8C9-8603-4175-AEC1-DC3FD35512E9}"/>
              </a:ext>
            </a:extLst>
          </p:cNvPr>
          <p:cNvSpPr>
            <a:spLocks noGrp="1"/>
          </p:cNvSpPr>
          <p:nvPr>
            <p:ph type="title"/>
          </p:nvPr>
        </p:nvSpPr>
        <p:spPr>
          <a:xfrm>
            <a:off x="7531610" y="365125"/>
            <a:ext cx="3822189" cy="1899912"/>
          </a:xfrm>
        </p:spPr>
        <p:txBody>
          <a:bodyPr>
            <a:normAutofit/>
          </a:bodyPr>
          <a:lstStyle/>
          <a:p>
            <a:endParaRPr lang="en-US" sz="4000"/>
          </a:p>
        </p:txBody>
      </p:sp>
      <p:sp>
        <p:nvSpPr>
          <p:cNvPr id="3" name="Content Placeholder 2">
            <a:extLst>
              <a:ext uri="{FF2B5EF4-FFF2-40B4-BE49-F238E27FC236}">
                <a16:creationId xmlns:a16="http://schemas.microsoft.com/office/drawing/2014/main" id="{A9C2A980-19C8-F00E-67F7-9E6D8FA24028}"/>
              </a:ext>
            </a:extLst>
          </p:cNvPr>
          <p:cNvSpPr>
            <a:spLocks noGrp="1"/>
          </p:cNvSpPr>
          <p:nvPr>
            <p:ph idx="1"/>
          </p:nvPr>
        </p:nvSpPr>
        <p:spPr>
          <a:xfrm>
            <a:off x="7531610" y="365124"/>
            <a:ext cx="3822189" cy="6492865"/>
          </a:xfrm>
        </p:spPr>
        <p:txBody>
          <a:bodyPr>
            <a:normAutofit fontScale="32500" lnSpcReduction="20000"/>
          </a:bodyPr>
          <a:lstStyle/>
          <a:p>
            <a:pPr marL="0" marR="0">
              <a:lnSpc>
                <a:spcPct val="120000"/>
              </a:lnSpc>
              <a:spcBef>
                <a:spcPts val="0"/>
              </a:spcBef>
              <a:spcAft>
                <a:spcPts val="0"/>
              </a:spcAft>
            </a:pPr>
            <a:endParaRPr lang="en-US" sz="4600" kern="100" dirty="0">
              <a:effectLst/>
              <a:latin typeface="Arial" panose="020B0604020202020204" pitchFamily="34" charset="0"/>
              <a:ea typeface="DengXian" panose="02010600030101010101" pitchFamily="2" charset="-122"/>
              <a:cs typeface="Arial" panose="020B0604020202020204" pitchFamily="34" charset="0"/>
            </a:endParaRPr>
          </a:p>
          <a:p>
            <a:pPr marL="0" marR="0" indent="0">
              <a:lnSpc>
                <a:spcPct val="120000"/>
              </a:lnSpc>
              <a:spcBef>
                <a:spcPts val="0"/>
              </a:spcBef>
              <a:spcAft>
                <a:spcPts val="0"/>
              </a:spcAft>
              <a:buNone/>
            </a:pPr>
            <a:r>
              <a:rPr lang="en-US" sz="4600" kern="100" dirty="0">
                <a:effectLst/>
                <a:latin typeface="Arial" panose="020B0604020202020204" pitchFamily="34" charset="0"/>
                <a:ea typeface="DengXian" panose="02010600030101010101" pitchFamily="2" charset="-122"/>
                <a:cs typeface="Arial" panose="020B0604020202020204" pitchFamily="34" charset="0"/>
              </a:rPr>
              <a:t>The Bengal Sultanate was connected to states in Asia, Africa, the Indian Ocean, and Europe through maritime links and overland trade routes. The Bengal Sultanate was a major trading center on the coast of the Bay of Bengal. It attracted immigrants and traders from different parts of the world. Bengali ships and merchants traded across the region, including in Malacca, China, and the Maldives.</a:t>
            </a:r>
          </a:p>
          <a:p>
            <a:pPr marL="0" marR="0" indent="0">
              <a:lnSpc>
                <a:spcPct val="120000"/>
              </a:lnSpc>
              <a:spcBef>
                <a:spcPts val="0"/>
              </a:spcBef>
              <a:spcAft>
                <a:spcPts val="0"/>
              </a:spcAft>
              <a:buNone/>
            </a:pPr>
            <a:endParaRPr lang="en-US" sz="4600" kern="100" dirty="0">
              <a:effectLst/>
              <a:latin typeface="Arial" panose="020B0604020202020204" pitchFamily="34" charset="0"/>
              <a:ea typeface="DengXian" panose="02010600030101010101" pitchFamily="2" charset="-122"/>
              <a:cs typeface="Arial" panose="020B0604020202020204" pitchFamily="34" charset="0"/>
            </a:endParaRPr>
          </a:p>
          <a:p>
            <a:pPr marL="0" marR="0" indent="0">
              <a:lnSpc>
                <a:spcPct val="120000"/>
              </a:lnSpc>
              <a:spcBef>
                <a:spcPts val="0"/>
              </a:spcBef>
              <a:spcAft>
                <a:spcPts val="0"/>
              </a:spcAft>
              <a:buNone/>
            </a:pPr>
            <a:r>
              <a:rPr lang="en-US" sz="4600" kern="100" dirty="0">
                <a:effectLst/>
                <a:latin typeface="Arial" panose="020B0604020202020204" pitchFamily="34" charset="0"/>
                <a:ea typeface="DengXian" panose="02010600030101010101" pitchFamily="2" charset="-122"/>
                <a:cs typeface="Arial" panose="020B0604020202020204" pitchFamily="34" charset="0"/>
              </a:rPr>
              <a:t>The Bengal Sultanate was described by contemporary European and Chinese visitors as a prosperous kingdom. Due to the abundance of goods in Bengal, the region was described as the "richest country to trade with". The Bengal Sultanate left a strong art and architectural legacy. Buildings from the period show foreign influences merged into a distinct Bengali style. The Bengal Sultanate was also the largest and most prestigious authority among the independent medieval Muslim-ruled states in the history of Bengal.</a:t>
            </a:r>
          </a:p>
          <a:p>
            <a:pPr marL="0" marR="0" indent="0">
              <a:spcBef>
                <a:spcPts val="0"/>
              </a:spcBef>
              <a:spcAft>
                <a:spcPts val="0"/>
              </a:spcAft>
              <a:buNone/>
            </a:pPr>
            <a:endParaRPr lang="en-US" sz="4300" kern="100" dirty="0">
              <a:effectLst/>
              <a:latin typeface="Arial" panose="020B0604020202020204" pitchFamily="34" charset="0"/>
              <a:ea typeface="DengXian" panose="02010600030101010101" pitchFamily="2" charset="-122"/>
              <a:cs typeface="Arial" panose="020B0604020202020204" pitchFamily="34" charset="0"/>
            </a:endParaRPr>
          </a:p>
          <a:p>
            <a:pPr marL="0" indent="0">
              <a:buNone/>
            </a:pPr>
            <a:endParaRPr lang="en-US" sz="1100" dirty="0"/>
          </a:p>
        </p:txBody>
      </p:sp>
    </p:spTree>
    <p:extLst>
      <p:ext uri="{BB962C8B-B14F-4D97-AF65-F5344CB8AC3E}">
        <p14:creationId xmlns:p14="http://schemas.microsoft.com/office/powerpoint/2010/main" val="2257125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9A2584D-D280-5E79-4E1C-DD7D559F1D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40193" y="2798063"/>
            <a:ext cx="2393763" cy="21293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Freeform: Shape 11">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E2D4A661-90C3-28F6-E415-6571C1031C2E}"/>
              </a:ext>
            </a:extLst>
          </p:cNvPr>
          <p:cNvSpPr>
            <a:spLocks noGrp="1"/>
          </p:cNvSpPr>
          <p:nvPr>
            <p:ph type="title"/>
          </p:nvPr>
        </p:nvSpPr>
        <p:spPr>
          <a:xfrm>
            <a:off x="5759354" y="457201"/>
            <a:ext cx="5337270" cy="1835911"/>
          </a:xfrm>
        </p:spPr>
        <p:txBody>
          <a:bodyPr anchor="b">
            <a:normAutofit/>
          </a:bodyPr>
          <a:lstStyle/>
          <a:p>
            <a:r>
              <a:rPr lang="en-US" sz="5400" b="1" dirty="0">
                <a:solidFill>
                  <a:srgbClr val="FFFFFF"/>
                </a:solidFill>
                <a:latin typeface="Arial" panose="020B0604020202020204" pitchFamily="34" charset="0"/>
                <a:cs typeface="Arial" panose="020B0604020202020204" pitchFamily="34" charset="0"/>
              </a:rPr>
              <a:t>End</a:t>
            </a:r>
          </a:p>
        </p:txBody>
      </p:sp>
      <p:sp>
        <p:nvSpPr>
          <p:cNvPr id="14" name="sketch line">
            <a:extLst>
              <a:ext uri="{FF2B5EF4-FFF2-40B4-BE49-F238E27FC236}">
                <a16:creationId xmlns:a16="http://schemas.microsoft.com/office/drawing/2014/main" id="{49B530FE-A87D-41A0-A920-ADC6539EA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9353" y="2560829"/>
            <a:ext cx="5029200" cy="18288"/>
          </a:xfrm>
          <a:custGeom>
            <a:avLst/>
            <a:gdLst>
              <a:gd name="connsiteX0" fmla="*/ 0 w 5029200"/>
              <a:gd name="connsiteY0" fmla="*/ 0 h 18288"/>
              <a:gd name="connsiteX1" fmla="*/ 528066 w 5029200"/>
              <a:gd name="connsiteY1" fmla="*/ 0 h 18288"/>
              <a:gd name="connsiteX2" fmla="*/ 1207008 w 5029200"/>
              <a:gd name="connsiteY2" fmla="*/ 0 h 18288"/>
              <a:gd name="connsiteX3" fmla="*/ 1785366 w 5029200"/>
              <a:gd name="connsiteY3" fmla="*/ 0 h 18288"/>
              <a:gd name="connsiteX4" fmla="*/ 2313432 w 5029200"/>
              <a:gd name="connsiteY4" fmla="*/ 0 h 18288"/>
              <a:gd name="connsiteX5" fmla="*/ 2992374 w 5029200"/>
              <a:gd name="connsiteY5" fmla="*/ 0 h 18288"/>
              <a:gd name="connsiteX6" fmla="*/ 3621024 w 5029200"/>
              <a:gd name="connsiteY6" fmla="*/ 0 h 18288"/>
              <a:gd name="connsiteX7" fmla="*/ 4249674 w 5029200"/>
              <a:gd name="connsiteY7" fmla="*/ 0 h 18288"/>
              <a:gd name="connsiteX8" fmla="*/ 5029200 w 5029200"/>
              <a:gd name="connsiteY8" fmla="*/ 0 h 18288"/>
              <a:gd name="connsiteX9" fmla="*/ 5029200 w 5029200"/>
              <a:gd name="connsiteY9" fmla="*/ 18288 h 18288"/>
              <a:gd name="connsiteX10" fmla="*/ 4501134 w 5029200"/>
              <a:gd name="connsiteY10" fmla="*/ 18288 h 18288"/>
              <a:gd name="connsiteX11" fmla="*/ 4023360 w 5029200"/>
              <a:gd name="connsiteY11" fmla="*/ 18288 h 18288"/>
              <a:gd name="connsiteX12" fmla="*/ 3344418 w 5029200"/>
              <a:gd name="connsiteY12" fmla="*/ 18288 h 18288"/>
              <a:gd name="connsiteX13" fmla="*/ 2816352 w 5029200"/>
              <a:gd name="connsiteY13" fmla="*/ 18288 h 18288"/>
              <a:gd name="connsiteX14" fmla="*/ 2137410 w 5029200"/>
              <a:gd name="connsiteY14" fmla="*/ 18288 h 18288"/>
              <a:gd name="connsiteX15" fmla="*/ 1408176 w 5029200"/>
              <a:gd name="connsiteY15" fmla="*/ 18288 h 18288"/>
              <a:gd name="connsiteX16" fmla="*/ 829818 w 5029200"/>
              <a:gd name="connsiteY16" fmla="*/ 18288 h 18288"/>
              <a:gd name="connsiteX17" fmla="*/ 0 w 5029200"/>
              <a:gd name="connsiteY17" fmla="*/ 18288 h 18288"/>
              <a:gd name="connsiteX18" fmla="*/ 0 w 5029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029200" h="18288" fill="none" extrusionOk="0">
                <a:moveTo>
                  <a:pt x="0" y="0"/>
                </a:moveTo>
                <a:cubicBezTo>
                  <a:pt x="142937" y="1696"/>
                  <a:pt x="371859" y="12840"/>
                  <a:pt x="528066" y="0"/>
                </a:cubicBezTo>
                <a:cubicBezTo>
                  <a:pt x="684273" y="-12840"/>
                  <a:pt x="928949" y="-5725"/>
                  <a:pt x="1207008" y="0"/>
                </a:cubicBezTo>
                <a:cubicBezTo>
                  <a:pt x="1485067" y="5725"/>
                  <a:pt x="1562886" y="-21331"/>
                  <a:pt x="1785366" y="0"/>
                </a:cubicBezTo>
                <a:cubicBezTo>
                  <a:pt x="2007846" y="21331"/>
                  <a:pt x="2056226" y="25221"/>
                  <a:pt x="2313432" y="0"/>
                </a:cubicBezTo>
                <a:cubicBezTo>
                  <a:pt x="2570638" y="-25221"/>
                  <a:pt x="2732455" y="16294"/>
                  <a:pt x="2992374" y="0"/>
                </a:cubicBezTo>
                <a:cubicBezTo>
                  <a:pt x="3252293" y="-16294"/>
                  <a:pt x="3319267" y="-29774"/>
                  <a:pt x="3621024" y="0"/>
                </a:cubicBezTo>
                <a:cubicBezTo>
                  <a:pt x="3922781" y="29774"/>
                  <a:pt x="3998107" y="-1004"/>
                  <a:pt x="4249674" y="0"/>
                </a:cubicBezTo>
                <a:cubicBezTo>
                  <a:pt x="4501241" y="1004"/>
                  <a:pt x="4792523" y="-4510"/>
                  <a:pt x="5029200" y="0"/>
                </a:cubicBezTo>
                <a:cubicBezTo>
                  <a:pt x="5029730" y="6954"/>
                  <a:pt x="5029934" y="12839"/>
                  <a:pt x="5029200" y="18288"/>
                </a:cubicBezTo>
                <a:cubicBezTo>
                  <a:pt x="4805432" y="23154"/>
                  <a:pt x="4715801" y="17034"/>
                  <a:pt x="4501134" y="18288"/>
                </a:cubicBezTo>
                <a:cubicBezTo>
                  <a:pt x="4286467" y="19542"/>
                  <a:pt x="4193719" y="41701"/>
                  <a:pt x="4023360" y="18288"/>
                </a:cubicBezTo>
                <a:cubicBezTo>
                  <a:pt x="3853001" y="-5125"/>
                  <a:pt x="3676466" y="16909"/>
                  <a:pt x="3344418" y="18288"/>
                </a:cubicBezTo>
                <a:cubicBezTo>
                  <a:pt x="3012370" y="19667"/>
                  <a:pt x="2945824" y="14410"/>
                  <a:pt x="2816352" y="18288"/>
                </a:cubicBezTo>
                <a:cubicBezTo>
                  <a:pt x="2686880" y="22166"/>
                  <a:pt x="2438351" y="13507"/>
                  <a:pt x="2137410" y="18288"/>
                </a:cubicBezTo>
                <a:cubicBezTo>
                  <a:pt x="1836469" y="23069"/>
                  <a:pt x="1581391" y="46111"/>
                  <a:pt x="1408176" y="18288"/>
                </a:cubicBezTo>
                <a:cubicBezTo>
                  <a:pt x="1234961" y="-9535"/>
                  <a:pt x="1040489" y="-7495"/>
                  <a:pt x="829818" y="18288"/>
                </a:cubicBezTo>
                <a:cubicBezTo>
                  <a:pt x="619147" y="44071"/>
                  <a:pt x="238626" y="37568"/>
                  <a:pt x="0" y="18288"/>
                </a:cubicBezTo>
                <a:cubicBezTo>
                  <a:pt x="-570" y="9279"/>
                  <a:pt x="132" y="5100"/>
                  <a:pt x="0" y="0"/>
                </a:cubicBezTo>
                <a:close/>
              </a:path>
              <a:path w="5029200" h="18288" stroke="0" extrusionOk="0">
                <a:moveTo>
                  <a:pt x="0" y="0"/>
                </a:moveTo>
                <a:cubicBezTo>
                  <a:pt x="165412" y="-21137"/>
                  <a:pt x="322344" y="-21985"/>
                  <a:pt x="578358" y="0"/>
                </a:cubicBezTo>
                <a:cubicBezTo>
                  <a:pt x="834372" y="21985"/>
                  <a:pt x="907099" y="-19195"/>
                  <a:pt x="1056132" y="0"/>
                </a:cubicBezTo>
                <a:cubicBezTo>
                  <a:pt x="1205165" y="19195"/>
                  <a:pt x="1612834" y="-24928"/>
                  <a:pt x="1785366" y="0"/>
                </a:cubicBezTo>
                <a:cubicBezTo>
                  <a:pt x="1957898" y="24928"/>
                  <a:pt x="2149044" y="19108"/>
                  <a:pt x="2363724" y="0"/>
                </a:cubicBezTo>
                <a:cubicBezTo>
                  <a:pt x="2578404" y="-19108"/>
                  <a:pt x="2759981" y="-21788"/>
                  <a:pt x="2942082" y="0"/>
                </a:cubicBezTo>
                <a:cubicBezTo>
                  <a:pt x="3124183" y="21788"/>
                  <a:pt x="3482217" y="8836"/>
                  <a:pt x="3671316" y="0"/>
                </a:cubicBezTo>
                <a:cubicBezTo>
                  <a:pt x="3860415" y="-8836"/>
                  <a:pt x="4058665" y="-25048"/>
                  <a:pt x="4199382" y="0"/>
                </a:cubicBezTo>
                <a:cubicBezTo>
                  <a:pt x="4340099" y="25048"/>
                  <a:pt x="4735096" y="-22088"/>
                  <a:pt x="5029200" y="0"/>
                </a:cubicBezTo>
                <a:cubicBezTo>
                  <a:pt x="5028517" y="5414"/>
                  <a:pt x="5028480" y="12510"/>
                  <a:pt x="5029200" y="18288"/>
                </a:cubicBezTo>
                <a:cubicBezTo>
                  <a:pt x="4891577" y="31493"/>
                  <a:pt x="4684146" y="-2509"/>
                  <a:pt x="4501134" y="18288"/>
                </a:cubicBezTo>
                <a:cubicBezTo>
                  <a:pt x="4318122" y="39085"/>
                  <a:pt x="4030703" y="3672"/>
                  <a:pt x="3872484" y="18288"/>
                </a:cubicBezTo>
                <a:cubicBezTo>
                  <a:pt x="3714265" y="32905"/>
                  <a:pt x="3546134" y="7501"/>
                  <a:pt x="3294126" y="18288"/>
                </a:cubicBezTo>
                <a:cubicBezTo>
                  <a:pt x="3042118" y="29075"/>
                  <a:pt x="2912116" y="11153"/>
                  <a:pt x="2564892" y="18288"/>
                </a:cubicBezTo>
                <a:cubicBezTo>
                  <a:pt x="2217668" y="25423"/>
                  <a:pt x="2095118" y="11659"/>
                  <a:pt x="1835658" y="18288"/>
                </a:cubicBezTo>
                <a:cubicBezTo>
                  <a:pt x="1576198" y="24917"/>
                  <a:pt x="1500897" y="19889"/>
                  <a:pt x="1307592" y="18288"/>
                </a:cubicBezTo>
                <a:cubicBezTo>
                  <a:pt x="1114287" y="16687"/>
                  <a:pt x="961527" y="47453"/>
                  <a:pt x="678942" y="18288"/>
                </a:cubicBezTo>
                <a:cubicBezTo>
                  <a:pt x="396357" y="-10877"/>
                  <a:pt x="271066" y="23005"/>
                  <a:pt x="0" y="18288"/>
                </a:cubicBezTo>
                <a:cubicBezTo>
                  <a:pt x="-306" y="11061"/>
                  <a:pt x="-655" y="7751"/>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E11B118-383D-9A15-08EB-57CA29C19ECE}"/>
              </a:ext>
            </a:extLst>
          </p:cNvPr>
          <p:cNvSpPr>
            <a:spLocks noGrp="1"/>
          </p:cNvSpPr>
          <p:nvPr>
            <p:ph idx="1"/>
          </p:nvPr>
        </p:nvSpPr>
        <p:spPr>
          <a:xfrm>
            <a:off x="5759354" y="2798064"/>
            <a:ext cx="5461095" cy="3417611"/>
          </a:xfrm>
        </p:spPr>
        <p:txBody>
          <a:bodyPr anchor="t">
            <a:normAutofit/>
          </a:bodyPr>
          <a:lstStyle/>
          <a:p>
            <a:pPr marL="0" indent="0">
              <a:buNone/>
            </a:pPr>
            <a:r>
              <a:rPr lang="en-US" sz="2400" b="1" kern="0" dirty="0">
                <a:solidFill>
                  <a:srgbClr val="C00000"/>
                </a:solidFill>
                <a:effectLst/>
                <a:latin typeface="Arial" panose="020B0604020202020204" pitchFamily="34" charset="0"/>
                <a:ea typeface="SimSun" panose="02010600030101010101" pitchFamily="2" charset="-122"/>
                <a:cs typeface="Arial" panose="020B0604020202020204" pitchFamily="34" charset="0"/>
              </a:rPr>
              <a:t>Medieval India: Delhi Sultanate</a:t>
            </a:r>
            <a:endParaRPr lang="en-US" sz="2200" b="1" dirty="0">
              <a:solidFill>
                <a:srgbClr val="FFFFFF"/>
              </a:solidFill>
              <a:latin typeface="Arial" panose="020B0604020202020204" pitchFamily="34" charset="0"/>
              <a:cs typeface="Arial" panose="020B0604020202020204" pitchFamily="34" charset="0"/>
            </a:endParaRPr>
          </a:p>
          <a:p>
            <a:pPr marL="0" indent="0">
              <a:buNone/>
            </a:pPr>
            <a:endParaRPr lang="en-US" sz="2200" b="1" dirty="0">
              <a:solidFill>
                <a:srgbClr val="FFFFFF"/>
              </a:solidFill>
              <a:latin typeface="Arial" panose="020B0604020202020204" pitchFamily="34" charset="0"/>
              <a:cs typeface="Arial" panose="020B0604020202020204" pitchFamily="34" charset="0"/>
            </a:endParaRPr>
          </a:p>
          <a:p>
            <a:pPr marL="0" indent="0">
              <a:buNone/>
            </a:pPr>
            <a:endParaRPr lang="en-US" sz="2200" b="1" dirty="0">
              <a:solidFill>
                <a:srgbClr val="FFFFFF"/>
              </a:solidFill>
              <a:latin typeface="Arial" panose="020B0604020202020204" pitchFamily="34" charset="0"/>
              <a:cs typeface="Arial" panose="020B0604020202020204" pitchFamily="34" charset="0"/>
            </a:endParaRPr>
          </a:p>
          <a:p>
            <a:pPr marL="0" indent="0">
              <a:buNone/>
            </a:pPr>
            <a:endParaRPr lang="en-US" sz="2200" b="1" dirty="0">
              <a:solidFill>
                <a:srgbClr val="FFFFFF"/>
              </a:solidFill>
              <a:latin typeface="Arial" panose="020B0604020202020204" pitchFamily="34" charset="0"/>
              <a:cs typeface="Arial" panose="020B0604020202020204" pitchFamily="34" charset="0"/>
            </a:endParaRPr>
          </a:p>
          <a:p>
            <a:pPr marL="0" indent="0">
              <a:buNone/>
            </a:pPr>
            <a:r>
              <a:rPr lang="en-US" sz="2200" b="1" dirty="0">
                <a:solidFill>
                  <a:srgbClr val="FFFFFF"/>
                </a:solidFill>
                <a:latin typeface="Arial" panose="020B0604020202020204" pitchFamily="34" charset="0"/>
                <a:cs typeface="Arial" panose="020B0604020202020204" pitchFamily="34" charset="0"/>
              </a:rPr>
              <a:t>Department of Social Science</a:t>
            </a:r>
          </a:p>
          <a:p>
            <a:pPr marL="0" indent="0">
              <a:buNone/>
            </a:pPr>
            <a:r>
              <a:rPr lang="en-US" sz="2200" b="1" dirty="0">
                <a:solidFill>
                  <a:srgbClr val="FFFFFF"/>
                </a:solidFill>
                <a:latin typeface="Arial" panose="020B0604020202020204" pitchFamily="34" charset="0"/>
                <a:cs typeface="Arial" panose="020B0604020202020204" pitchFamily="34" charset="0"/>
              </a:rPr>
              <a:t>American International University-Bangladesh</a:t>
            </a:r>
          </a:p>
          <a:p>
            <a:pPr marL="0" indent="0">
              <a:buNone/>
            </a:pPr>
            <a:endParaRPr lang="en-US" sz="2200" dirty="0">
              <a:solidFill>
                <a:srgbClr val="FFFFFF"/>
              </a:solidFill>
            </a:endParaRPr>
          </a:p>
        </p:txBody>
      </p:sp>
    </p:spTree>
    <p:extLst>
      <p:ext uri="{BB962C8B-B14F-4D97-AF65-F5344CB8AC3E}">
        <p14:creationId xmlns:p14="http://schemas.microsoft.com/office/powerpoint/2010/main" val="300416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1C10CA-0DFE-99F1-1216-7F458760A052}"/>
              </a:ext>
            </a:extLst>
          </p:cNvPr>
          <p:cNvSpPr>
            <a:spLocks noGrp="1"/>
          </p:cNvSpPr>
          <p:nvPr>
            <p:ph type="title"/>
          </p:nvPr>
        </p:nvSpPr>
        <p:spPr>
          <a:xfrm>
            <a:off x="640080" y="325369"/>
            <a:ext cx="4368602" cy="1956841"/>
          </a:xfrm>
        </p:spPr>
        <p:txBody>
          <a:bodyPr anchor="b">
            <a:normAutofit/>
          </a:bodyPr>
          <a:lstStyle/>
          <a:p>
            <a:r>
              <a:rPr lang="en-US" sz="3600" b="1" kern="0" dirty="0">
                <a:solidFill>
                  <a:srgbClr val="C00000"/>
                </a:solidFill>
                <a:effectLst/>
                <a:latin typeface="Arial" panose="020B0604020202020204" pitchFamily="34" charset="0"/>
                <a:ea typeface="SimSun" panose="02010600030101010101" pitchFamily="2" charset="-122"/>
                <a:cs typeface="Arial" panose="020B0604020202020204" pitchFamily="34" charset="0"/>
              </a:rPr>
              <a:t>Medieval India: Delhi Sultanate</a:t>
            </a:r>
            <a:endParaRPr lang="en-US" sz="3600" dirty="0">
              <a:solidFill>
                <a:srgbClr val="C00000"/>
              </a:solidFill>
            </a:endParaRPr>
          </a:p>
        </p:txBody>
      </p:sp>
      <p:sp>
        <p:nvSpPr>
          <p:cNvPr id="3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5CDEF2A-063B-705D-E681-F9FF0A3B92D0}"/>
              </a:ext>
            </a:extLst>
          </p:cNvPr>
          <p:cNvSpPr>
            <a:spLocks noGrp="1"/>
          </p:cNvSpPr>
          <p:nvPr>
            <p:ph idx="1"/>
          </p:nvPr>
        </p:nvSpPr>
        <p:spPr>
          <a:xfrm>
            <a:off x="640080" y="2872899"/>
            <a:ext cx="4243589" cy="3659732"/>
          </a:xfrm>
        </p:spPr>
        <p:txBody>
          <a:bodyPr>
            <a:normAutofit/>
          </a:bodyPr>
          <a:lstStyle/>
          <a:p>
            <a:pPr marL="0" indent="0">
              <a:buNone/>
            </a:pPr>
            <a:br>
              <a:rPr lang="en-US" sz="2200" b="1" kern="0" dirty="0">
                <a:effectLst/>
                <a:latin typeface="Arial" panose="020B0604020202020204" pitchFamily="34" charset="0"/>
                <a:ea typeface="SimSun" panose="02010600030101010101" pitchFamily="2" charset="-122"/>
                <a:cs typeface="Arial" panose="020B0604020202020204" pitchFamily="34" charset="0"/>
              </a:rPr>
            </a:br>
            <a:endParaRPr lang="en-US" sz="2200" b="1" kern="0"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300" dirty="0">
                <a:effectLst/>
                <a:latin typeface="Arial" panose="020B0604020202020204" pitchFamily="34" charset="0"/>
                <a:ea typeface="Times New Roman" panose="02020603050405020304" pitchFamily="18" charset="0"/>
                <a:cs typeface="Arial" panose="020B0604020202020204" pitchFamily="34" charset="0"/>
              </a:rPr>
              <a:t>Delhi became an important city only in the 12th century.</a:t>
            </a:r>
          </a:p>
          <a:p>
            <a:pPr marL="342900" marR="0" lvl="0" indent="-342900">
              <a:spcBef>
                <a:spcPts val="0"/>
              </a:spcBef>
              <a:spcAft>
                <a:spcPts val="0"/>
              </a:spcAft>
              <a:buSzPts val="1000"/>
              <a:buFont typeface="Symbol" panose="05050102010706020507" pitchFamily="18" charset="2"/>
              <a:buChar char=""/>
              <a:tabLst>
                <a:tab pos="457200" algn="l"/>
              </a:tabLst>
            </a:pPr>
            <a:r>
              <a:rPr lang="en-US" sz="2300" dirty="0">
                <a:effectLst/>
                <a:latin typeface="Arial" panose="020B0604020202020204" pitchFamily="34" charset="0"/>
                <a:ea typeface="Times New Roman" panose="02020603050405020304" pitchFamily="18" charset="0"/>
                <a:cs typeface="Arial" panose="020B0604020202020204" pitchFamily="34" charset="0"/>
              </a:rPr>
              <a:t>Delhi first became the capital of a kingdom under the </a:t>
            </a:r>
            <a:r>
              <a:rPr lang="en-US" sz="2300" b="1" dirty="0" err="1">
                <a:effectLst/>
                <a:latin typeface="Arial" panose="020B0604020202020204" pitchFamily="34" charset="0"/>
                <a:ea typeface="Times New Roman" panose="02020603050405020304" pitchFamily="18" charset="0"/>
                <a:cs typeface="Arial" panose="020B0604020202020204" pitchFamily="34" charset="0"/>
              </a:rPr>
              <a:t>Tomara</a:t>
            </a:r>
            <a:r>
              <a:rPr lang="en-US" sz="2300" b="1" dirty="0">
                <a:effectLst/>
                <a:latin typeface="Arial" panose="020B0604020202020204" pitchFamily="34" charset="0"/>
                <a:ea typeface="Times New Roman" panose="02020603050405020304" pitchFamily="18" charset="0"/>
                <a:cs typeface="Arial" panose="020B0604020202020204" pitchFamily="34" charset="0"/>
              </a:rPr>
              <a:t> </a:t>
            </a:r>
            <a:r>
              <a:rPr lang="en-US" sz="2300" b="1" dirty="0" err="1">
                <a:effectLst/>
                <a:latin typeface="Arial" panose="020B0604020202020204" pitchFamily="34" charset="0"/>
                <a:ea typeface="Times New Roman" panose="02020603050405020304" pitchFamily="18" charset="0"/>
                <a:cs typeface="Arial" panose="020B0604020202020204" pitchFamily="34" charset="0"/>
              </a:rPr>
              <a:t>Rajputs</a:t>
            </a:r>
            <a:r>
              <a:rPr lang="en-US" sz="2300" dirty="0">
                <a:effectLst/>
                <a:latin typeface="Arial" panose="020B0604020202020204" pitchFamily="34" charset="0"/>
                <a:ea typeface="Times New Roman" panose="02020603050405020304" pitchFamily="18" charset="0"/>
                <a:cs typeface="Arial" panose="020B0604020202020204" pitchFamily="34" charset="0"/>
              </a:rPr>
              <a:t>, who were defeated in the middle of the twelfth century by the </a:t>
            </a:r>
            <a:r>
              <a:rPr lang="en-US" sz="2300" dirty="0" err="1">
                <a:effectLst/>
                <a:latin typeface="Arial" panose="020B0604020202020204" pitchFamily="34" charset="0"/>
                <a:ea typeface="Times New Roman" panose="02020603050405020304" pitchFamily="18" charset="0"/>
                <a:cs typeface="Arial" panose="020B0604020202020204" pitchFamily="34" charset="0"/>
              </a:rPr>
              <a:t>Chauhans</a:t>
            </a:r>
            <a:r>
              <a:rPr lang="en-US" sz="2300" dirty="0">
                <a:effectLst/>
                <a:latin typeface="Arial" panose="020B0604020202020204" pitchFamily="34" charset="0"/>
                <a:ea typeface="Times New Roman" panose="02020603050405020304" pitchFamily="18" charset="0"/>
                <a:cs typeface="Arial" panose="020B0604020202020204" pitchFamily="34" charset="0"/>
              </a:rPr>
              <a:t> </a:t>
            </a:r>
          </a:p>
          <a:p>
            <a:pPr marL="0" marR="0" lvl="0" indent="0">
              <a:spcBef>
                <a:spcPts val="0"/>
              </a:spcBef>
              <a:spcAft>
                <a:spcPts val="0"/>
              </a:spcAft>
              <a:buSzPts val="1000"/>
              <a:buNone/>
              <a:tabLst>
                <a:tab pos="457200" algn="l"/>
              </a:tabLst>
            </a:pP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marL="0" marR="0" lvl="0" indent="0">
              <a:spcBef>
                <a:spcPts val="0"/>
              </a:spcBef>
              <a:spcAft>
                <a:spcPts val="0"/>
              </a:spcAft>
              <a:buSzPts val="1000"/>
              <a:buNone/>
              <a:tabLst>
                <a:tab pos="457200" algn="l"/>
              </a:tabLst>
            </a:pPr>
            <a:endParaRPr lang="en-US" sz="2200" dirty="0">
              <a:effectLst/>
              <a:latin typeface="Arial" panose="020B0604020202020204" pitchFamily="34" charset="0"/>
              <a:ea typeface="Times New Roman" panose="02020603050405020304" pitchFamily="18" charset="0"/>
              <a:cs typeface="Arial" panose="020B0604020202020204" pitchFamily="34" charset="0"/>
            </a:endParaRPr>
          </a:p>
          <a:p>
            <a:pPr marL="0" indent="0">
              <a:buNone/>
            </a:pPr>
            <a:endParaRPr lang="en-US" sz="2200" dirty="0"/>
          </a:p>
        </p:txBody>
      </p:sp>
      <p:pic>
        <p:nvPicPr>
          <p:cNvPr id="12" name="Picture 11" descr="A picture containing painting, human face, drawing, clothing&#10;&#10;Description automatically generated">
            <a:extLst>
              <a:ext uri="{FF2B5EF4-FFF2-40B4-BE49-F238E27FC236}">
                <a16:creationId xmlns:a16="http://schemas.microsoft.com/office/drawing/2014/main" id="{B42D00EE-817E-CF47-9282-191C19B85E39}"/>
              </a:ext>
            </a:extLst>
          </p:cNvPr>
          <p:cNvPicPr>
            <a:picLocks noChangeAspect="1"/>
          </p:cNvPicPr>
          <p:nvPr/>
        </p:nvPicPr>
        <p:blipFill rotWithShape="1">
          <a:blip r:embed="rId2">
            <a:extLst>
              <a:ext uri="{28A0092B-C50C-407E-A947-70E740481C1C}">
                <a14:useLocalDpi xmlns:a14="http://schemas.microsoft.com/office/drawing/2010/main" val="0"/>
              </a:ext>
            </a:extLst>
          </a:blip>
          <a:srcRect t="14934" r="-1" b="774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29887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5C4B2D-B7BA-DF91-29B2-49208599473D}"/>
              </a:ext>
            </a:extLst>
          </p:cNvPr>
          <p:cNvSpPr>
            <a:spLocks noGrp="1"/>
          </p:cNvSpPr>
          <p:nvPr>
            <p:ph type="title"/>
          </p:nvPr>
        </p:nvSpPr>
        <p:spPr>
          <a:xfrm>
            <a:off x="572493" y="758952"/>
            <a:ext cx="11018520" cy="1222248"/>
          </a:xfrm>
        </p:spPr>
        <p:txBody>
          <a:bodyPr anchor="b">
            <a:normAutofit fontScale="90000"/>
          </a:bodyPr>
          <a:lstStyle/>
          <a:p>
            <a:br>
              <a:rPr lang="en-US" sz="36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br>
            <a:r>
              <a:rPr lang="en-US" sz="3600" b="1" dirty="0">
                <a:solidFill>
                  <a:srgbClr val="C00000"/>
                </a:solidFill>
                <a:effectLst/>
                <a:latin typeface="Arial" panose="020B0604020202020204" pitchFamily="34" charset="0"/>
                <a:ea typeface="SimSun" panose="02010600030101010101" pitchFamily="2" charset="-122"/>
                <a:cs typeface="Arial" panose="020B0604020202020204" pitchFamily="34" charset="0"/>
              </a:rPr>
              <a:t>Rajput Dynasty</a:t>
            </a:r>
            <a:br>
              <a:rPr lang="en-US" sz="3600" b="1" dirty="0">
                <a:effectLst/>
                <a:latin typeface="Arial" panose="020B0604020202020204" pitchFamily="34" charset="0"/>
                <a:ea typeface="SimSun" panose="02010600030101010101" pitchFamily="2" charset="-122"/>
                <a:cs typeface="Arial" panose="020B0604020202020204" pitchFamily="34" charset="0"/>
              </a:rPr>
            </a:br>
            <a:endParaRPr lang="en-US" sz="3600" dirty="0">
              <a:latin typeface="Arial" panose="020B0604020202020204" pitchFamily="34" charset="0"/>
              <a:cs typeface="Arial" panose="020B0604020202020204" pitchFamily="34" charset="0"/>
            </a:endParaRPr>
          </a:p>
        </p:txBody>
      </p:sp>
      <p:sp>
        <p:nvSpPr>
          <p:cNvPr id="3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1136B5-098B-1E26-5CAA-57BF43400822}"/>
              </a:ext>
            </a:extLst>
          </p:cNvPr>
          <p:cNvSpPr>
            <a:spLocks noGrp="1"/>
          </p:cNvSpPr>
          <p:nvPr>
            <p:ph idx="1"/>
          </p:nvPr>
        </p:nvSpPr>
        <p:spPr>
          <a:xfrm>
            <a:off x="572493" y="3130572"/>
            <a:ext cx="6713552" cy="3059916"/>
          </a:xfrm>
        </p:spPr>
        <p:txBody>
          <a:bodyPr anchor="t">
            <a:normAutofit/>
          </a:bodyPr>
          <a:lstStyle/>
          <a:p>
            <a:pPr marL="342900" marR="0" lvl="0" indent="-342900">
              <a:spcBef>
                <a:spcPts val="0"/>
              </a:spcBef>
              <a:spcAft>
                <a:spcPts val="0"/>
              </a:spcAft>
              <a:tabLst>
                <a:tab pos="457200" algn="l"/>
              </a:tabLst>
            </a:pPr>
            <a:r>
              <a:rPr lang="en-US" sz="3200" dirty="0" err="1">
                <a:solidFill>
                  <a:schemeClr val="accent4">
                    <a:lumMod val="50000"/>
                  </a:schemeClr>
                </a:solidFill>
                <a:effectLst/>
                <a:latin typeface="Arial" panose="020B0604020202020204" pitchFamily="34" charset="0"/>
                <a:ea typeface="Times New Roman" panose="02020603050405020304" pitchFamily="18" charset="0"/>
              </a:rPr>
              <a:t>Tomaras</a:t>
            </a:r>
            <a:r>
              <a:rPr lang="en-US" sz="3200" dirty="0">
                <a:solidFill>
                  <a:schemeClr val="accent4">
                    <a:lumMod val="50000"/>
                  </a:schemeClr>
                </a:solidFill>
                <a:effectLst/>
                <a:latin typeface="Arial" panose="020B0604020202020204" pitchFamily="34" charset="0"/>
                <a:ea typeface="Times New Roman" panose="02020603050405020304" pitchFamily="18" charset="0"/>
              </a:rPr>
              <a:t> [early twelfth century – 1165]</a:t>
            </a:r>
            <a:endParaRPr lang="en-US" sz="3200" dirty="0">
              <a:solidFill>
                <a:schemeClr val="accent4">
                  <a:lumMod val="50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3200" dirty="0" err="1">
                <a:solidFill>
                  <a:schemeClr val="accent4">
                    <a:lumMod val="50000"/>
                  </a:schemeClr>
                </a:solidFill>
                <a:effectLst/>
                <a:latin typeface="Arial" panose="020B0604020202020204" pitchFamily="34" charset="0"/>
                <a:ea typeface="Times New Roman" panose="02020603050405020304" pitchFamily="18" charset="0"/>
              </a:rPr>
              <a:t>Ananga</a:t>
            </a:r>
            <a:r>
              <a:rPr lang="en-US" sz="3200" dirty="0">
                <a:solidFill>
                  <a:schemeClr val="accent4">
                    <a:lumMod val="50000"/>
                  </a:schemeClr>
                </a:solidFill>
                <a:effectLst/>
                <a:latin typeface="Arial" panose="020B0604020202020204" pitchFamily="34" charset="0"/>
                <a:ea typeface="Times New Roman" panose="02020603050405020304" pitchFamily="18" charset="0"/>
              </a:rPr>
              <a:t> Pala [1130 -1145]</a:t>
            </a:r>
            <a:endParaRPr lang="en-US" sz="3200" dirty="0">
              <a:solidFill>
                <a:schemeClr val="accent4">
                  <a:lumMod val="50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3200" dirty="0" err="1">
                <a:solidFill>
                  <a:schemeClr val="accent4">
                    <a:lumMod val="50000"/>
                  </a:schemeClr>
                </a:solidFill>
                <a:effectLst/>
                <a:latin typeface="Arial" panose="020B0604020202020204" pitchFamily="34" charset="0"/>
                <a:ea typeface="Times New Roman" panose="02020603050405020304" pitchFamily="18" charset="0"/>
              </a:rPr>
              <a:t>Chauhans</a:t>
            </a:r>
            <a:r>
              <a:rPr lang="en-US" sz="3200" dirty="0">
                <a:solidFill>
                  <a:schemeClr val="accent4">
                    <a:lumMod val="50000"/>
                  </a:schemeClr>
                </a:solidFill>
                <a:effectLst/>
                <a:latin typeface="Arial" panose="020B0604020202020204" pitchFamily="34" charset="0"/>
                <a:ea typeface="Times New Roman" panose="02020603050405020304" pitchFamily="18" charset="0"/>
              </a:rPr>
              <a:t> [1165 -1192]</a:t>
            </a:r>
            <a:endParaRPr lang="en-US" sz="3200" dirty="0">
              <a:solidFill>
                <a:schemeClr val="accent4">
                  <a:lumMod val="50000"/>
                </a:schemeClr>
              </a:solidFill>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tabLst>
                <a:tab pos="457200" algn="l"/>
              </a:tabLst>
            </a:pPr>
            <a:r>
              <a:rPr lang="en-US" sz="3200" dirty="0" err="1">
                <a:solidFill>
                  <a:schemeClr val="accent4">
                    <a:lumMod val="50000"/>
                  </a:schemeClr>
                </a:solidFill>
                <a:effectLst/>
                <a:latin typeface="Arial" panose="020B0604020202020204" pitchFamily="34" charset="0"/>
                <a:ea typeface="Times New Roman" panose="02020603050405020304" pitchFamily="18" charset="0"/>
              </a:rPr>
              <a:t>Prithviraj</a:t>
            </a:r>
            <a:r>
              <a:rPr lang="en-US" sz="3200" dirty="0">
                <a:solidFill>
                  <a:schemeClr val="accent4">
                    <a:lumMod val="50000"/>
                  </a:schemeClr>
                </a:solidFill>
                <a:effectLst/>
                <a:latin typeface="Arial" panose="020B0604020202020204" pitchFamily="34" charset="0"/>
                <a:ea typeface="Times New Roman" panose="02020603050405020304" pitchFamily="18" charset="0"/>
              </a:rPr>
              <a:t> Chauhan [1175 -1192]</a:t>
            </a:r>
          </a:p>
          <a:p>
            <a:pPr marL="0" marR="0" lvl="0" indent="0">
              <a:spcBef>
                <a:spcPts val="0"/>
              </a:spcBef>
              <a:spcAft>
                <a:spcPts val="0"/>
              </a:spcAft>
              <a:buNone/>
              <a:tabLst>
                <a:tab pos="457200" algn="l"/>
              </a:tabLst>
            </a:pPr>
            <a:endParaRPr lang="en-US" sz="2200" dirty="0">
              <a:effectLst/>
              <a:latin typeface="Times New Roman" panose="02020603050405020304" pitchFamily="18" charset="0"/>
              <a:ea typeface="Times New Roman" panose="02020603050405020304" pitchFamily="18" charset="0"/>
            </a:endParaRPr>
          </a:p>
          <a:p>
            <a:pPr marL="0" indent="0">
              <a:buNone/>
            </a:pPr>
            <a:endParaRPr lang="en-US" sz="2200" dirty="0"/>
          </a:p>
        </p:txBody>
      </p:sp>
      <p:pic>
        <p:nvPicPr>
          <p:cNvPr id="15" name="Picture 14" descr="A statue of a person on a horse&#10;&#10;Description automatically generated with medium confidence">
            <a:extLst>
              <a:ext uri="{FF2B5EF4-FFF2-40B4-BE49-F238E27FC236}">
                <a16:creationId xmlns:a16="http://schemas.microsoft.com/office/drawing/2014/main" id="{48BDB79F-977C-96F4-5145-C7DBEBA61EFC}"/>
              </a:ext>
            </a:extLst>
          </p:cNvPr>
          <p:cNvPicPr>
            <a:picLocks noChangeAspect="1"/>
          </p:cNvPicPr>
          <p:nvPr/>
        </p:nvPicPr>
        <p:blipFill rotWithShape="1">
          <a:blip r:embed="rId2">
            <a:extLst>
              <a:ext uri="{28A0092B-C50C-407E-A947-70E740481C1C}">
                <a14:useLocalDpi xmlns:a14="http://schemas.microsoft.com/office/drawing/2010/main" val="0"/>
              </a:ext>
            </a:extLst>
          </a:blip>
          <a:srcRect t="10390" r="-3" b="7752"/>
          <a:stretch/>
        </p:blipFill>
        <p:spPr>
          <a:xfrm>
            <a:off x="7675658" y="2093976"/>
            <a:ext cx="3941064" cy="4096512"/>
          </a:xfrm>
          <a:prstGeom prst="rect">
            <a:avLst/>
          </a:prstGeom>
        </p:spPr>
      </p:pic>
    </p:spTree>
    <p:extLst>
      <p:ext uri="{BB962C8B-B14F-4D97-AF65-F5344CB8AC3E}">
        <p14:creationId xmlns:p14="http://schemas.microsoft.com/office/powerpoint/2010/main" val="3250465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ollage of pictures of people&#10;&#10;Description automatically generated with medium confidence">
            <a:extLst>
              <a:ext uri="{FF2B5EF4-FFF2-40B4-BE49-F238E27FC236}">
                <a16:creationId xmlns:a16="http://schemas.microsoft.com/office/drawing/2014/main" id="{4B61683C-72D2-A430-44F8-CC60ADA3B6EB}"/>
              </a:ext>
            </a:extLst>
          </p:cNvPr>
          <p:cNvPicPr>
            <a:picLocks noChangeAspect="1"/>
          </p:cNvPicPr>
          <p:nvPr/>
        </p:nvPicPr>
        <p:blipFill rotWithShape="1">
          <a:blip r:embed="rId2">
            <a:extLst>
              <a:ext uri="{28A0092B-C50C-407E-A947-70E740481C1C}">
                <a14:useLocalDpi xmlns:a14="http://schemas.microsoft.com/office/drawing/2010/main" val="0"/>
              </a:ext>
            </a:extLst>
          </a:blip>
          <a:srcRect t="1429" r="-2" b="-2"/>
          <a:stretch/>
        </p:blipFill>
        <p:spPr>
          <a:xfrm>
            <a:off x="3545058" y="10"/>
            <a:ext cx="8646942" cy="6857990"/>
          </a:xfrm>
          <a:custGeom>
            <a:avLst/>
            <a:gdLst/>
            <a:ahLst/>
            <a:cxnLst/>
            <a:rect l="l" t="t" r="r" b="b"/>
            <a:pathLst>
              <a:path w="9276545" h="6871647">
                <a:moveTo>
                  <a:pt x="9276545" y="0"/>
                </a:moveTo>
                <a:lnTo>
                  <a:pt x="9276545" y="6858000"/>
                </a:lnTo>
                <a:lnTo>
                  <a:pt x="1546051" y="6871647"/>
                </a:lnTo>
                <a:lnTo>
                  <a:pt x="1535751" y="6828910"/>
                </a:lnTo>
                <a:cubicBezTo>
                  <a:pt x="1530460" y="6775140"/>
                  <a:pt x="1515370" y="6618042"/>
                  <a:pt x="1514301" y="6549029"/>
                </a:cubicBezTo>
                <a:cubicBezTo>
                  <a:pt x="1518045" y="6491396"/>
                  <a:pt x="1528503" y="6450608"/>
                  <a:pt x="1529339" y="6414828"/>
                </a:cubicBezTo>
                <a:cubicBezTo>
                  <a:pt x="1525062" y="6359280"/>
                  <a:pt x="1502062" y="6307149"/>
                  <a:pt x="1493941" y="6268848"/>
                </a:cubicBezTo>
                <a:cubicBezTo>
                  <a:pt x="1502669" y="6254191"/>
                  <a:pt x="1469920" y="6200171"/>
                  <a:pt x="1480613" y="6185025"/>
                </a:cubicBezTo>
                <a:cubicBezTo>
                  <a:pt x="1481020" y="6164522"/>
                  <a:pt x="1458164" y="6060790"/>
                  <a:pt x="1443364" y="6018360"/>
                </a:cubicBezTo>
                <a:cubicBezTo>
                  <a:pt x="1426694" y="5970758"/>
                  <a:pt x="1390307" y="5920074"/>
                  <a:pt x="1380584" y="5899407"/>
                </a:cubicBezTo>
                <a:cubicBezTo>
                  <a:pt x="1370860" y="5878740"/>
                  <a:pt x="1392244" y="5920877"/>
                  <a:pt x="1385023" y="5894356"/>
                </a:cubicBezTo>
                <a:cubicBezTo>
                  <a:pt x="1377800" y="5867835"/>
                  <a:pt x="1345702" y="5770498"/>
                  <a:pt x="1337254" y="5740279"/>
                </a:cubicBezTo>
                <a:cubicBezTo>
                  <a:pt x="1353956" y="5738860"/>
                  <a:pt x="1323673" y="5722040"/>
                  <a:pt x="1334321" y="5713042"/>
                </a:cubicBezTo>
                <a:cubicBezTo>
                  <a:pt x="1343675" y="5706701"/>
                  <a:pt x="1336672" y="5700118"/>
                  <a:pt x="1335877" y="5692870"/>
                </a:cubicBezTo>
                <a:cubicBezTo>
                  <a:pt x="1343201" y="5683812"/>
                  <a:pt x="1329617" y="5652064"/>
                  <a:pt x="1319978" y="5643427"/>
                </a:cubicBezTo>
                <a:cubicBezTo>
                  <a:pt x="1286551" y="5622177"/>
                  <a:pt x="1310947" y="5579803"/>
                  <a:pt x="1285321" y="5562271"/>
                </a:cubicBezTo>
                <a:cubicBezTo>
                  <a:pt x="1281540" y="5556238"/>
                  <a:pt x="1279983" y="5550455"/>
                  <a:pt x="1279815" y="5544867"/>
                </a:cubicBezTo>
                <a:lnTo>
                  <a:pt x="1282507" y="5529404"/>
                </a:lnTo>
                <a:lnTo>
                  <a:pt x="1289604" y="5525378"/>
                </a:lnTo>
                <a:lnTo>
                  <a:pt x="1287766" y="5515726"/>
                </a:lnTo>
                <a:lnTo>
                  <a:pt x="1288829" y="5513051"/>
                </a:lnTo>
                <a:cubicBezTo>
                  <a:pt x="1290896" y="5507946"/>
                  <a:pt x="1292688" y="5502897"/>
                  <a:pt x="1293373" y="5497833"/>
                </a:cubicBezTo>
                <a:cubicBezTo>
                  <a:pt x="1288690" y="5483829"/>
                  <a:pt x="1272696" y="5459278"/>
                  <a:pt x="1260736" y="5429027"/>
                </a:cubicBezTo>
                <a:cubicBezTo>
                  <a:pt x="1238579" y="5396416"/>
                  <a:pt x="1238884" y="5351600"/>
                  <a:pt x="1221610" y="5316328"/>
                </a:cubicBezTo>
                <a:lnTo>
                  <a:pt x="1216099" y="5309330"/>
                </a:lnTo>
                <a:lnTo>
                  <a:pt x="1217278" y="5279477"/>
                </a:lnTo>
                <a:cubicBezTo>
                  <a:pt x="1221588" y="5274318"/>
                  <a:pt x="1222716" y="5266940"/>
                  <a:pt x="1218469" y="5260597"/>
                </a:cubicBezTo>
                <a:lnTo>
                  <a:pt x="1206220" y="5152555"/>
                </a:lnTo>
                <a:cubicBezTo>
                  <a:pt x="1205294" y="5116878"/>
                  <a:pt x="1196908" y="5101727"/>
                  <a:pt x="1212921" y="5046536"/>
                </a:cubicBezTo>
                <a:cubicBezTo>
                  <a:pt x="1234138" y="4987918"/>
                  <a:pt x="1204801" y="4903116"/>
                  <a:pt x="1212183" y="4837345"/>
                </a:cubicBezTo>
                <a:cubicBezTo>
                  <a:pt x="1183151" y="4802424"/>
                  <a:pt x="1209228" y="4821062"/>
                  <a:pt x="1202048" y="4784195"/>
                </a:cubicBezTo>
                <a:cubicBezTo>
                  <a:pt x="1202483" y="4760878"/>
                  <a:pt x="1202919" y="4737561"/>
                  <a:pt x="1203354" y="4714245"/>
                </a:cubicBezTo>
                <a:lnTo>
                  <a:pt x="1201502" y="4700836"/>
                </a:lnTo>
                <a:lnTo>
                  <a:pt x="1194919" y="4697224"/>
                </a:lnTo>
                <a:lnTo>
                  <a:pt x="1187792" y="4677162"/>
                </a:lnTo>
                <a:cubicBezTo>
                  <a:pt x="1186060" y="4669625"/>
                  <a:pt x="1185291" y="4661478"/>
                  <a:pt x="1186080" y="4652429"/>
                </a:cubicBezTo>
                <a:cubicBezTo>
                  <a:pt x="1199189" y="4622456"/>
                  <a:pt x="1167081" y="4571771"/>
                  <a:pt x="1184722" y="4534840"/>
                </a:cubicBezTo>
                <a:cubicBezTo>
                  <a:pt x="1182407" y="4499077"/>
                  <a:pt x="1175424" y="4460227"/>
                  <a:pt x="1172188" y="4437851"/>
                </a:cubicBezTo>
                <a:cubicBezTo>
                  <a:pt x="1161331" y="4428466"/>
                  <a:pt x="1178123" y="4398274"/>
                  <a:pt x="1165306" y="4400581"/>
                </a:cubicBezTo>
                <a:cubicBezTo>
                  <a:pt x="1171061" y="4389819"/>
                  <a:pt x="1173552" y="4346771"/>
                  <a:pt x="1168602" y="4335651"/>
                </a:cubicBezTo>
                <a:lnTo>
                  <a:pt x="1178384" y="4280215"/>
                </a:lnTo>
                <a:lnTo>
                  <a:pt x="1177294" y="4274660"/>
                </a:lnTo>
                <a:cubicBezTo>
                  <a:pt x="1177138" y="4268882"/>
                  <a:pt x="1177520" y="4251103"/>
                  <a:pt x="1177448" y="4245552"/>
                </a:cubicBezTo>
                <a:cubicBezTo>
                  <a:pt x="1177252" y="4244155"/>
                  <a:pt x="1177058" y="4242757"/>
                  <a:pt x="1176863" y="4241361"/>
                </a:cubicBezTo>
                <a:lnTo>
                  <a:pt x="1162386" y="4207167"/>
                </a:lnTo>
                <a:cubicBezTo>
                  <a:pt x="1162950" y="4202536"/>
                  <a:pt x="1174655" y="4199565"/>
                  <a:pt x="1174343" y="4192380"/>
                </a:cubicBezTo>
                <a:lnTo>
                  <a:pt x="1160516" y="4164062"/>
                </a:lnTo>
                <a:lnTo>
                  <a:pt x="1161365" y="4158623"/>
                </a:lnTo>
                <a:lnTo>
                  <a:pt x="1144878" y="4076261"/>
                </a:lnTo>
                <a:lnTo>
                  <a:pt x="1123687" y="4005692"/>
                </a:lnTo>
                <a:lnTo>
                  <a:pt x="1096720" y="3754257"/>
                </a:lnTo>
                <a:cubicBezTo>
                  <a:pt x="1083618" y="3639924"/>
                  <a:pt x="1064313" y="3636659"/>
                  <a:pt x="1047682" y="3517638"/>
                </a:cubicBezTo>
                <a:cubicBezTo>
                  <a:pt x="1048550" y="3477187"/>
                  <a:pt x="1049418" y="3436735"/>
                  <a:pt x="1050285" y="3396284"/>
                </a:cubicBezTo>
                <a:lnTo>
                  <a:pt x="1030166" y="3320814"/>
                </a:lnTo>
                <a:lnTo>
                  <a:pt x="1034128" y="3260443"/>
                </a:lnTo>
                <a:lnTo>
                  <a:pt x="1007751" y="3198916"/>
                </a:lnTo>
                <a:cubicBezTo>
                  <a:pt x="1003323" y="3193074"/>
                  <a:pt x="1001150" y="3187393"/>
                  <a:pt x="1000384" y="3181839"/>
                </a:cubicBezTo>
                <a:cubicBezTo>
                  <a:pt x="1000734" y="3176675"/>
                  <a:pt x="1001085" y="3171511"/>
                  <a:pt x="1001435" y="3166346"/>
                </a:cubicBezTo>
                <a:lnTo>
                  <a:pt x="968918" y="3112638"/>
                </a:lnTo>
                <a:cubicBezTo>
                  <a:pt x="957125" y="3092489"/>
                  <a:pt x="955617" y="3065232"/>
                  <a:pt x="934483" y="3031628"/>
                </a:cubicBezTo>
                <a:cubicBezTo>
                  <a:pt x="914631" y="2997037"/>
                  <a:pt x="908933" y="3005661"/>
                  <a:pt x="879229" y="2948196"/>
                </a:cubicBezTo>
                <a:cubicBezTo>
                  <a:pt x="850845" y="2897154"/>
                  <a:pt x="820829" y="2806798"/>
                  <a:pt x="798666" y="2761198"/>
                </a:cubicBezTo>
                <a:cubicBezTo>
                  <a:pt x="773970" y="2714562"/>
                  <a:pt x="758278" y="2715446"/>
                  <a:pt x="746962" y="2694939"/>
                </a:cubicBezTo>
                <a:lnTo>
                  <a:pt x="712796" y="2614779"/>
                </a:lnTo>
                <a:lnTo>
                  <a:pt x="697701" y="2600020"/>
                </a:lnTo>
                <a:cubicBezTo>
                  <a:pt x="697743" y="2598787"/>
                  <a:pt x="697784" y="2597555"/>
                  <a:pt x="697823" y="2596321"/>
                </a:cubicBezTo>
                <a:lnTo>
                  <a:pt x="679645" y="2572602"/>
                </a:lnTo>
                <a:lnTo>
                  <a:pt x="680789" y="2571831"/>
                </a:lnTo>
                <a:cubicBezTo>
                  <a:pt x="682946" y="2569560"/>
                  <a:pt x="683757" y="2566863"/>
                  <a:pt x="681771" y="2563200"/>
                </a:cubicBezTo>
                <a:cubicBezTo>
                  <a:pt x="705290" y="2562299"/>
                  <a:pt x="688388" y="2558438"/>
                  <a:pt x="680456" y="2547723"/>
                </a:cubicBezTo>
                <a:cubicBezTo>
                  <a:pt x="679482" y="2534148"/>
                  <a:pt x="677183" y="2493617"/>
                  <a:pt x="675922" y="2481749"/>
                </a:cubicBezTo>
                <a:lnTo>
                  <a:pt x="672894" y="2476509"/>
                </a:lnTo>
                <a:lnTo>
                  <a:pt x="673143" y="2476297"/>
                </a:lnTo>
                <a:cubicBezTo>
                  <a:pt x="673152" y="2474932"/>
                  <a:pt x="672405" y="2473126"/>
                  <a:pt x="670567" y="2470561"/>
                </a:cubicBezTo>
                <a:lnTo>
                  <a:pt x="667369" y="2466951"/>
                </a:lnTo>
                <a:lnTo>
                  <a:pt x="661495" y="2456785"/>
                </a:lnTo>
                <a:cubicBezTo>
                  <a:pt x="661510" y="2455387"/>
                  <a:pt x="661525" y="2453987"/>
                  <a:pt x="661540" y="2452588"/>
                </a:cubicBezTo>
                <a:lnTo>
                  <a:pt x="664540" y="2449913"/>
                </a:lnTo>
                <a:lnTo>
                  <a:pt x="663581" y="2449129"/>
                </a:lnTo>
                <a:cubicBezTo>
                  <a:pt x="653014" y="2444453"/>
                  <a:pt x="642406" y="2445872"/>
                  <a:pt x="663129" y="2426579"/>
                </a:cubicBezTo>
                <a:cubicBezTo>
                  <a:pt x="643271" y="2414167"/>
                  <a:pt x="657229" y="2404769"/>
                  <a:pt x="650205" y="2379928"/>
                </a:cubicBezTo>
                <a:cubicBezTo>
                  <a:pt x="634911" y="2374359"/>
                  <a:pt x="634260" y="2365346"/>
                  <a:pt x="638008" y="2354824"/>
                </a:cubicBezTo>
                <a:cubicBezTo>
                  <a:pt x="621083" y="2334576"/>
                  <a:pt x="620949" y="2310146"/>
                  <a:pt x="609851" y="2284299"/>
                </a:cubicBezTo>
                <a:lnTo>
                  <a:pt x="585585" y="2155739"/>
                </a:lnTo>
                <a:lnTo>
                  <a:pt x="581391" y="2152892"/>
                </a:lnTo>
                <a:cubicBezTo>
                  <a:pt x="578821" y="2150768"/>
                  <a:pt x="577525" y="2149149"/>
                  <a:pt x="577083" y="2147807"/>
                </a:cubicBezTo>
                <a:lnTo>
                  <a:pt x="577251" y="2147544"/>
                </a:lnTo>
                <a:lnTo>
                  <a:pt x="546845" y="2085601"/>
                </a:lnTo>
                <a:cubicBezTo>
                  <a:pt x="538270" y="2073917"/>
                  <a:pt x="486356" y="1955894"/>
                  <a:pt x="470837" y="1931362"/>
                </a:cubicBezTo>
                <a:lnTo>
                  <a:pt x="428154" y="1657167"/>
                </a:lnTo>
                <a:lnTo>
                  <a:pt x="392797" y="1510175"/>
                </a:lnTo>
                <a:cubicBezTo>
                  <a:pt x="380165" y="1504446"/>
                  <a:pt x="369910" y="1451095"/>
                  <a:pt x="372847" y="1440507"/>
                </a:cubicBezTo>
                <a:cubicBezTo>
                  <a:pt x="369015" y="1433783"/>
                  <a:pt x="338503" y="1376212"/>
                  <a:pt x="344479" y="1367690"/>
                </a:cubicBezTo>
                <a:cubicBezTo>
                  <a:pt x="332264" y="1342150"/>
                  <a:pt x="321736" y="1310521"/>
                  <a:pt x="299558" y="1287266"/>
                </a:cubicBezTo>
                <a:cubicBezTo>
                  <a:pt x="277380" y="1264010"/>
                  <a:pt x="259203" y="1269909"/>
                  <a:pt x="243216" y="1249403"/>
                </a:cubicBezTo>
                <a:cubicBezTo>
                  <a:pt x="227230" y="1228898"/>
                  <a:pt x="218454" y="1166841"/>
                  <a:pt x="203639" y="1164232"/>
                </a:cubicBezTo>
                <a:cubicBezTo>
                  <a:pt x="192352" y="1144923"/>
                  <a:pt x="198158" y="1133798"/>
                  <a:pt x="169195" y="1087898"/>
                </a:cubicBezTo>
                <a:cubicBezTo>
                  <a:pt x="139228" y="1002950"/>
                  <a:pt x="140891" y="969630"/>
                  <a:pt x="98775" y="910071"/>
                </a:cubicBezTo>
                <a:cubicBezTo>
                  <a:pt x="45025" y="831068"/>
                  <a:pt x="34038" y="817468"/>
                  <a:pt x="43820" y="712632"/>
                </a:cubicBezTo>
                <a:cubicBezTo>
                  <a:pt x="34816" y="659496"/>
                  <a:pt x="43273" y="613587"/>
                  <a:pt x="44748" y="591246"/>
                </a:cubicBezTo>
                <a:lnTo>
                  <a:pt x="36767" y="546725"/>
                </a:lnTo>
                <a:cubicBezTo>
                  <a:pt x="36093" y="528360"/>
                  <a:pt x="35418" y="509996"/>
                  <a:pt x="34744" y="491632"/>
                </a:cubicBezTo>
                <a:cubicBezTo>
                  <a:pt x="34670" y="458441"/>
                  <a:pt x="29296" y="473054"/>
                  <a:pt x="29222" y="439863"/>
                </a:cubicBezTo>
                <a:cubicBezTo>
                  <a:pt x="29152" y="439762"/>
                  <a:pt x="2578" y="397168"/>
                  <a:pt x="2507" y="397065"/>
                </a:cubicBezTo>
                <a:cubicBezTo>
                  <a:pt x="-7796" y="385479"/>
                  <a:pt x="17492" y="336832"/>
                  <a:pt x="9810" y="317232"/>
                </a:cubicBezTo>
                <a:lnTo>
                  <a:pt x="25323" y="268841"/>
                </a:lnTo>
                <a:cubicBezTo>
                  <a:pt x="20582" y="241406"/>
                  <a:pt x="55391" y="238509"/>
                  <a:pt x="50278" y="195107"/>
                </a:cubicBezTo>
                <a:cubicBezTo>
                  <a:pt x="49891" y="157638"/>
                  <a:pt x="41873" y="124837"/>
                  <a:pt x="47653" y="93413"/>
                </a:cubicBezTo>
                <a:cubicBezTo>
                  <a:pt x="41389" y="80245"/>
                  <a:pt x="38874" y="67990"/>
                  <a:pt x="48323" y="56668"/>
                </a:cubicBezTo>
                <a:cubicBezTo>
                  <a:pt x="46028" y="30349"/>
                  <a:pt x="37896" y="18658"/>
                  <a:pt x="38423" y="5323"/>
                </a:cubicBezTo>
                <a:lnTo>
                  <a:pt x="39875" y="1"/>
                </a:lnTo>
                <a:close/>
              </a:path>
            </a:pathLst>
          </a:custGeom>
        </p:spPr>
      </p:pic>
      <p:sp>
        <p:nvSpPr>
          <p:cNvPr id="2" name="Title 1">
            <a:extLst>
              <a:ext uri="{FF2B5EF4-FFF2-40B4-BE49-F238E27FC236}">
                <a16:creationId xmlns:a16="http://schemas.microsoft.com/office/drawing/2014/main" id="{D73CDC72-92C7-DB22-0D59-E2C418843860}"/>
              </a:ext>
            </a:extLst>
          </p:cNvPr>
          <p:cNvSpPr>
            <a:spLocks noGrp="1"/>
          </p:cNvSpPr>
          <p:nvPr>
            <p:ph type="ctrTitle"/>
          </p:nvPr>
        </p:nvSpPr>
        <p:spPr>
          <a:xfrm>
            <a:off x="661916" y="1533380"/>
            <a:ext cx="3161940" cy="1083212"/>
          </a:xfrm>
        </p:spPr>
        <p:txBody>
          <a:bodyPr>
            <a:normAutofit/>
          </a:bodyPr>
          <a:lstStyle/>
          <a:p>
            <a:pPr algn="l"/>
            <a:br>
              <a:rPr lang="en-US" sz="3600" b="1" kern="0" dirty="0">
                <a:solidFill>
                  <a:schemeClr val="tx1">
                    <a:lumMod val="85000"/>
                    <a:lumOff val="15000"/>
                  </a:schemeClr>
                </a:solidFill>
                <a:effectLst/>
                <a:latin typeface="Arial" panose="020B0604020202020204" pitchFamily="34" charset="0"/>
                <a:ea typeface="SimSun" panose="02010600030101010101" pitchFamily="2" charset="-122"/>
                <a:cs typeface="Arial" panose="020B0604020202020204" pitchFamily="34" charset="0"/>
              </a:rPr>
            </a:br>
            <a:endParaRPr lang="en-US" sz="3600"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ED1484F-FB07-3389-3E8C-4C17C5AE7960}"/>
              </a:ext>
            </a:extLst>
          </p:cNvPr>
          <p:cNvSpPr>
            <a:spLocks noGrp="1"/>
          </p:cNvSpPr>
          <p:nvPr>
            <p:ph type="subTitle" idx="1"/>
          </p:nvPr>
        </p:nvSpPr>
        <p:spPr>
          <a:xfrm>
            <a:off x="661915" y="2313709"/>
            <a:ext cx="3306089" cy="3906982"/>
          </a:xfrm>
        </p:spPr>
        <p:txBody>
          <a:bodyPr>
            <a:normAutofit/>
          </a:bodyPr>
          <a:lstStyle/>
          <a:p>
            <a:pPr algn="l"/>
            <a:r>
              <a:rPr lang="en-US" sz="4000" b="1" i="0" dirty="0">
                <a:solidFill>
                  <a:schemeClr val="accent4">
                    <a:lumMod val="50000"/>
                  </a:schemeClr>
                </a:solidFill>
                <a:effectLst/>
                <a:latin typeface="Arial" panose="020B0604020202020204" pitchFamily="34" charset="0"/>
                <a:cs typeface="Arial" panose="020B0604020202020204" pitchFamily="34" charset="0"/>
              </a:rPr>
              <a:t>Delhi Sultanate who ruled India before Mughal Empire</a:t>
            </a:r>
          </a:p>
          <a:p>
            <a:pPr algn="l"/>
            <a:endParaRPr lang="en-US" sz="1600" dirty="0">
              <a:solidFill>
                <a:schemeClr val="tx1">
                  <a:lumMod val="85000"/>
                  <a:lumOff val="15000"/>
                </a:schemeClr>
              </a:solidFill>
            </a:endParaRPr>
          </a:p>
        </p:txBody>
      </p:sp>
    </p:spTree>
    <p:extLst>
      <p:ext uri="{BB962C8B-B14F-4D97-AF65-F5344CB8AC3E}">
        <p14:creationId xmlns:p14="http://schemas.microsoft.com/office/powerpoint/2010/main" val="4217506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ainting of a group of people on horses&#10;&#10;Description automatically generated with low confidence">
            <a:extLst>
              <a:ext uri="{FF2B5EF4-FFF2-40B4-BE49-F238E27FC236}">
                <a16:creationId xmlns:a16="http://schemas.microsoft.com/office/drawing/2014/main" id="{25725FC1-046A-48AF-704C-DBBD7905BCC4}"/>
              </a:ext>
            </a:extLst>
          </p:cNvPr>
          <p:cNvPicPr>
            <a:picLocks noChangeAspect="1"/>
          </p:cNvPicPr>
          <p:nvPr/>
        </p:nvPicPr>
        <p:blipFill rotWithShape="1">
          <a:blip r:embed="rId2">
            <a:extLst>
              <a:ext uri="{28A0092B-C50C-407E-A947-70E740481C1C}">
                <a14:useLocalDpi xmlns:a14="http://schemas.microsoft.com/office/drawing/2010/main" val="0"/>
              </a:ext>
            </a:extLst>
          </a:blip>
          <a:srcRect l="8996" r="11693"/>
          <a:stretch/>
        </p:blipFill>
        <p:spPr>
          <a:xfrm>
            <a:off x="2522356" y="10"/>
            <a:ext cx="9669642" cy="6857990"/>
          </a:xfrm>
          <a:prstGeom prst="rect">
            <a:avLst/>
          </a:prstGeom>
        </p:spPr>
      </p:pic>
      <p:sp>
        <p:nvSpPr>
          <p:cNvPr id="30" name="Rectangle 2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F4BE3C-1BF5-E6D8-9C96-BBE091215A62}"/>
              </a:ext>
            </a:extLst>
          </p:cNvPr>
          <p:cNvSpPr>
            <a:spLocks noGrp="1"/>
          </p:cNvSpPr>
          <p:nvPr>
            <p:ph type="title"/>
          </p:nvPr>
        </p:nvSpPr>
        <p:spPr>
          <a:xfrm>
            <a:off x="838200" y="365125"/>
            <a:ext cx="3822189" cy="1899912"/>
          </a:xfrm>
        </p:spPr>
        <p:txBody>
          <a:bodyPr>
            <a:normAutofit/>
          </a:bodyPr>
          <a:lstStyle/>
          <a:p>
            <a:r>
              <a:rPr lang="en-US" sz="36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Delhi Sultans</a:t>
            </a:r>
            <a:br>
              <a:rPr lang="en-US" sz="4000" b="1" dirty="0">
                <a:effectLst/>
                <a:latin typeface="Cambria" panose="02040503050406030204" pitchFamily="18" charset="0"/>
                <a:ea typeface="SimSun" panose="02010600030101010101" pitchFamily="2" charset="-122"/>
                <a:cs typeface="Times New Roman" panose="02020603050405020304" pitchFamily="18" charset="0"/>
              </a:rPr>
            </a:br>
            <a:endParaRPr lang="en-US" sz="4000" dirty="0"/>
          </a:p>
        </p:txBody>
      </p:sp>
      <p:sp>
        <p:nvSpPr>
          <p:cNvPr id="3" name="Content Placeholder 2">
            <a:extLst>
              <a:ext uri="{FF2B5EF4-FFF2-40B4-BE49-F238E27FC236}">
                <a16:creationId xmlns:a16="http://schemas.microsoft.com/office/drawing/2014/main" id="{081FB951-0AB1-E656-45D2-3013B997C020}"/>
              </a:ext>
            </a:extLst>
          </p:cNvPr>
          <p:cNvSpPr>
            <a:spLocks noGrp="1"/>
          </p:cNvSpPr>
          <p:nvPr>
            <p:ph idx="1"/>
          </p:nvPr>
        </p:nvSpPr>
        <p:spPr>
          <a:xfrm>
            <a:off x="838200" y="1491176"/>
            <a:ext cx="3822189" cy="5176910"/>
          </a:xfrm>
        </p:spPr>
        <p:txBody>
          <a:bodyPr>
            <a:normAutofit fontScale="92500" lnSpcReduction="10000"/>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By the 13th century Sultanates transformed Delhi into a capital that controlled vast areas of the subcontinent .</a:t>
            </a: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“Histories”, written in Persian, the language of administration under the Delhi Sultans by learned men: secretaries, administrators, poets and courtiers who lived in cities. Objectives of these writings : (a) They often wrote their histories for Sultans in the hope of rich rewards (b) they advised rulers on the need to preserve an “ideal” social order based on birthright and gender distinctions  (c) their ideas were not shared by everybody.</a:t>
            </a:r>
          </a:p>
          <a:p>
            <a:pPr marL="342900" marR="0" lvl="0" indent="-342900">
              <a:spcBef>
                <a:spcPts val="0"/>
              </a:spcBef>
              <a:spcAft>
                <a:spcPts val="0"/>
              </a:spcAft>
              <a:buSzPts val="1000"/>
              <a:buFont typeface="Symbol" panose="05050102010706020507" pitchFamily="18" charset="2"/>
              <a:buChar char=""/>
              <a:tabLst>
                <a:tab pos="457200" algn="l"/>
              </a:tabLst>
            </a:pPr>
            <a:r>
              <a:rPr lang="en-US" sz="1800" dirty="0">
                <a:effectLst/>
                <a:latin typeface="Arial" panose="020B0604020202020204" pitchFamily="34" charset="0"/>
                <a:ea typeface="Times New Roman" panose="02020603050405020304" pitchFamily="18" charset="0"/>
                <a:cs typeface="Arial" panose="020B0604020202020204" pitchFamily="34" charset="0"/>
              </a:rPr>
              <a:t>In 1236 Sultan Iltutmish’s daughter, </a:t>
            </a:r>
            <a:r>
              <a:rPr lang="en-US" sz="1800" dirty="0" err="1">
                <a:effectLst/>
                <a:latin typeface="Arial" panose="020B0604020202020204" pitchFamily="34" charset="0"/>
                <a:ea typeface="Times New Roman" panose="02020603050405020304" pitchFamily="18" charset="0"/>
                <a:cs typeface="Arial" panose="020B0604020202020204" pitchFamily="34" charset="0"/>
              </a:rPr>
              <a:t>Raziyya</a:t>
            </a:r>
            <a:r>
              <a:rPr lang="en-US" sz="1800" dirty="0">
                <a:effectLst/>
                <a:latin typeface="Arial" panose="020B0604020202020204" pitchFamily="34" charset="0"/>
                <a:ea typeface="Times New Roman" panose="02020603050405020304" pitchFamily="18" charset="0"/>
                <a:cs typeface="Arial" panose="020B0604020202020204" pitchFamily="34" charset="0"/>
              </a:rPr>
              <a:t> (</a:t>
            </a:r>
            <a:r>
              <a:rPr lang="en-US" sz="1800" dirty="0" err="1">
                <a:effectLst/>
                <a:latin typeface="Arial" panose="020B0604020202020204" pitchFamily="34" charset="0"/>
                <a:ea typeface="Times New Roman" panose="02020603050405020304" pitchFamily="18" charset="0"/>
                <a:cs typeface="Arial" panose="020B0604020202020204" pitchFamily="34" charset="0"/>
              </a:rPr>
              <a:t>Raziyya</a:t>
            </a:r>
            <a:r>
              <a:rPr lang="en-US" sz="1800" dirty="0">
                <a:effectLst/>
                <a:latin typeface="Arial" panose="020B0604020202020204" pitchFamily="34" charset="0"/>
                <a:ea typeface="Times New Roman" panose="02020603050405020304" pitchFamily="18" charset="0"/>
                <a:cs typeface="Arial" panose="020B0604020202020204" pitchFamily="34" charset="0"/>
              </a:rPr>
              <a:t> sultana), became Sultan. Nobles were not happy at her attempts to rule independently. She was removed from the throne in 1240.</a:t>
            </a:r>
          </a:p>
          <a:p>
            <a:pPr marL="0" indent="0">
              <a:buNone/>
            </a:pPr>
            <a:endParaRPr lang="en-US" sz="1300" dirty="0"/>
          </a:p>
        </p:txBody>
      </p:sp>
    </p:spTree>
    <p:extLst>
      <p:ext uri="{BB962C8B-B14F-4D97-AF65-F5344CB8AC3E}">
        <p14:creationId xmlns:p14="http://schemas.microsoft.com/office/powerpoint/2010/main" val="3396856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50E82-5749-0F2A-3AA4-3607E47D939C}"/>
              </a:ext>
            </a:extLst>
          </p:cNvPr>
          <p:cNvSpPr>
            <a:spLocks noGrp="1"/>
          </p:cNvSpPr>
          <p:nvPr>
            <p:ph type="title"/>
          </p:nvPr>
        </p:nvSpPr>
        <p:spPr>
          <a:xfrm>
            <a:off x="5297762" y="329184"/>
            <a:ext cx="6251110" cy="845127"/>
          </a:xfrm>
        </p:spPr>
        <p:txBody>
          <a:bodyPr anchor="b">
            <a:normAutofit fontScale="90000"/>
          </a:bodyPr>
          <a:lstStyle/>
          <a:p>
            <a:r>
              <a:rPr lang="en-US" sz="38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Early Turkish  [1206-1290]</a:t>
            </a:r>
            <a:br>
              <a:rPr lang="en-US" sz="3800" b="1" dirty="0">
                <a:solidFill>
                  <a:srgbClr val="C00000"/>
                </a:solidFill>
                <a:effectLst/>
                <a:latin typeface="Cambria" panose="02040503050406030204" pitchFamily="18" charset="0"/>
                <a:ea typeface="SimSun" panose="02010600030101010101" pitchFamily="2" charset="-122"/>
                <a:cs typeface="Times New Roman" panose="02020603050405020304" pitchFamily="18" charset="0"/>
              </a:rPr>
            </a:br>
            <a:endParaRPr lang="en-US" sz="3800" dirty="0">
              <a:solidFill>
                <a:srgbClr val="C00000"/>
              </a:solidFill>
            </a:endParaRPr>
          </a:p>
        </p:txBody>
      </p:sp>
      <p:pic>
        <p:nvPicPr>
          <p:cNvPr id="5" name="Picture 4" descr="A painting of a person on a horse&#10;&#10;Description automatically generated with medium confidence">
            <a:extLst>
              <a:ext uri="{FF2B5EF4-FFF2-40B4-BE49-F238E27FC236}">
                <a16:creationId xmlns:a16="http://schemas.microsoft.com/office/drawing/2014/main" id="{AA715984-F0E2-02D2-7C88-D1BF1ADF7264}"/>
              </a:ext>
            </a:extLst>
          </p:cNvPr>
          <p:cNvPicPr>
            <a:picLocks noChangeAspect="1"/>
          </p:cNvPicPr>
          <p:nvPr/>
        </p:nvPicPr>
        <p:blipFill rotWithShape="1">
          <a:blip r:embed="rId2">
            <a:extLst>
              <a:ext uri="{28A0092B-C50C-407E-A947-70E740481C1C}">
                <a14:useLocalDpi xmlns:a14="http://schemas.microsoft.com/office/drawing/2010/main" val="0"/>
              </a:ext>
            </a:extLst>
          </a:blip>
          <a:srcRect l="11894" r="12015"/>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4D0223B-AD0F-7AF2-13F0-2AB08C15529D}"/>
              </a:ext>
            </a:extLst>
          </p:cNvPr>
          <p:cNvSpPr>
            <a:spLocks noGrp="1"/>
          </p:cNvSpPr>
          <p:nvPr>
            <p:ph idx="1"/>
          </p:nvPr>
        </p:nvSpPr>
        <p:spPr>
          <a:xfrm>
            <a:off x="4783015" y="872837"/>
            <a:ext cx="7047914" cy="5865588"/>
          </a:xfrm>
        </p:spPr>
        <p:txBody>
          <a:bodyPr>
            <a:normAutofit/>
          </a:bodyPr>
          <a:lstStyle/>
          <a:p>
            <a:pPr marL="342900" marR="0" lvl="0" indent="-342900">
              <a:spcBef>
                <a:spcPts val="0"/>
              </a:spcBef>
              <a:spcAft>
                <a:spcPts val="0"/>
              </a:spcAft>
              <a:buFont typeface="Times New Roman" panose="02020603050405020304" pitchFamily="18" charset="0"/>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The Turks from Central Asia invaded India and ruled from 1175 to 1340 AD who were more interested in wealth rather than politics.</a:t>
            </a:r>
          </a:p>
          <a:p>
            <a:pPr marL="342900" marR="0" lvl="0" indent="-342900">
              <a:spcBef>
                <a:spcPts val="0"/>
              </a:spcBef>
              <a:spcAft>
                <a:spcPts val="0"/>
              </a:spcAft>
              <a:buFont typeface="Times New Roman" panose="02020603050405020304" pitchFamily="18" charset="0"/>
              <a:buChar char="•"/>
              <a:tabLst>
                <a:tab pos="457200" algn="l"/>
              </a:tabLst>
            </a:pPr>
            <a:r>
              <a:rPr lang="en-US" sz="1700" dirty="0" err="1">
                <a:effectLst/>
                <a:latin typeface="Arial" panose="020B0604020202020204" pitchFamily="34" charset="0"/>
                <a:ea typeface="Times New Roman" panose="02020603050405020304" pitchFamily="18" charset="0"/>
                <a:cs typeface="Arial" panose="020B0604020202020204" pitchFamily="34" charset="0"/>
              </a:rPr>
              <a:t>Alauddin</a:t>
            </a:r>
            <a:r>
              <a:rPr lang="en-US" sz="1700" dirty="0">
                <a:effectLst/>
                <a:latin typeface="Arial" panose="020B0604020202020204" pitchFamily="34" charset="0"/>
                <a:ea typeface="Times New Roman" panose="02020603050405020304" pitchFamily="18" charset="0"/>
                <a:cs typeface="Arial" panose="020B0604020202020204" pitchFamily="34" charset="0"/>
              </a:rPr>
              <a:t> Khilji’s (1296-1316) time, though the land revenue was fixed at half of the produce, the land administrators could levy </a:t>
            </a:r>
            <a:r>
              <a:rPr lang="en-US" sz="1700" i="1" dirty="0" err="1">
                <a:effectLst/>
                <a:latin typeface="Arial" panose="020B0604020202020204" pitchFamily="34" charset="0"/>
                <a:ea typeface="Times New Roman" panose="02020603050405020304" pitchFamily="18" charset="0"/>
                <a:cs typeface="Arial" panose="020B0604020202020204" pitchFamily="34" charset="0"/>
              </a:rPr>
              <a:t>Iqtas</a:t>
            </a:r>
            <a:r>
              <a:rPr lang="en-US" sz="1700" dirty="0">
                <a:effectLst/>
                <a:latin typeface="Arial" panose="020B0604020202020204" pitchFamily="34" charset="0"/>
                <a:ea typeface="Times New Roman" panose="02020603050405020304" pitchFamily="18" charset="0"/>
                <a:cs typeface="Arial" panose="020B0604020202020204" pitchFamily="34" charset="0"/>
              </a:rPr>
              <a:t>- also one kind of land revenue which exploited the farmers more harshly.</a:t>
            </a:r>
          </a:p>
          <a:p>
            <a:pPr marL="0" marR="0" indent="0">
              <a:spcBef>
                <a:spcPts val="0"/>
              </a:spcBef>
              <a:spcAft>
                <a:spcPts val="0"/>
              </a:spcAft>
              <a:buNone/>
            </a:pPr>
            <a:endParaRPr lang="en-US" sz="1700" dirty="0">
              <a:effectLst/>
              <a:latin typeface="Arial" panose="020B0604020202020204" pitchFamily="34" charset="0"/>
              <a:ea typeface="Times New Roman" panose="02020603050405020304" pitchFamily="18" charset="0"/>
              <a:cs typeface="Arial" panose="020B0604020202020204" pitchFamily="34" charset="0"/>
            </a:endParaRPr>
          </a:p>
          <a:p>
            <a:pPr marL="342900" marR="0" lvl="0" indent="-342900">
              <a:spcBef>
                <a:spcPts val="0"/>
              </a:spcBef>
              <a:spcAft>
                <a:spcPts val="0"/>
              </a:spcAft>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Qutbuddin </a:t>
            </a:r>
            <a:r>
              <a:rPr lang="en-US" sz="1700" dirty="0" err="1">
                <a:effectLst/>
                <a:latin typeface="Arial" panose="020B0604020202020204" pitchFamily="34" charset="0"/>
                <a:ea typeface="Times New Roman" panose="02020603050405020304" pitchFamily="18" charset="0"/>
                <a:cs typeface="Arial" panose="020B0604020202020204" pitchFamily="34" charset="0"/>
              </a:rPr>
              <a:t>Aybak</a:t>
            </a:r>
            <a:r>
              <a:rPr lang="en-US" sz="1700" dirty="0">
                <a:effectLst/>
                <a:latin typeface="Arial" panose="020B0604020202020204" pitchFamily="34" charset="0"/>
                <a:ea typeface="Times New Roman" panose="02020603050405020304" pitchFamily="18" charset="0"/>
                <a:cs typeface="Arial" panose="020B0604020202020204" pitchFamily="34" charset="0"/>
              </a:rPr>
              <a:t> [1206 -1210]</a:t>
            </a:r>
          </a:p>
          <a:p>
            <a:pPr marL="342900" marR="0" lvl="0" indent="-342900">
              <a:spcBef>
                <a:spcPts val="0"/>
              </a:spcBef>
              <a:spcAft>
                <a:spcPts val="0"/>
              </a:spcAft>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Shamsuddin Iltutmish [1210 -1236]</a:t>
            </a:r>
          </a:p>
          <a:p>
            <a:pPr marL="342900" marR="0" lvl="0" indent="-342900">
              <a:spcBef>
                <a:spcPts val="0"/>
              </a:spcBef>
              <a:spcAft>
                <a:spcPts val="0"/>
              </a:spcAft>
              <a:tabLst>
                <a:tab pos="457200" algn="l"/>
              </a:tabLst>
            </a:pPr>
            <a:r>
              <a:rPr lang="en-US" sz="1700" dirty="0" err="1">
                <a:effectLst/>
                <a:latin typeface="Arial" panose="020B0604020202020204" pitchFamily="34" charset="0"/>
                <a:ea typeface="Times New Roman" panose="02020603050405020304" pitchFamily="18" charset="0"/>
                <a:cs typeface="Arial" panose="020B0604020202020204" pitchFamily="34" charset="0"/>
              </a:rPr>
              <a:t>Raziyya</a:t>
            </a:r>
            <a:r>
              <a:rPr lang="en-US" sz="1700" dirty="0">
                <a:effectLst/>
                <a:latin typeface="Arial" panose="020B0604020202020204" pitchFamily="34" charset="0"/>
                <a:ea typeface="Times New Roman" panose="02020603050405020304" pitchFamily="18" charset="0"/>
                <a:cs typeface="Arial" panose="020B0604020202020204" pitchFamily="34" charset="0"/>
              </a:rPr>
              <a:t> [1236 -1240]</a:t>
            </a:r>
          </a:p>
          <a:p>
            <a:pPr marL="342900" marR="0" lvl="0" indent="-342900">
              <a:spcBef>
                <a:spcPts val="0"/>
              </a:spcBef>
              <a:spcAft>
                <a:spcPts val="0"/>
              </a:spcAft>
              <a:tabLst>
                <a:tab pos="457200" algn="l"/>
              </a:tabLst>
            </a:pPr>
            <a:r>
              <a:rPr lang="en-US" sz="1700" dirty="0" err="1">
                <a:effectLst/>
                <a:latin typeface="Arial" panose="020B0604020202020204" pitchFamily="34" charset="0"/>
                <a:ea typeface="Times New Roman" panose="02020603050405020304" pitchFamily="18" charset="0"/>
                <a:cs typeface="Arial" panose="020B0604020202020204" pitchFamily="34" charset="0"/>
              </a:rPr>
              <a:t>Ghiyasuddin</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a:effectLst/>
                <a:latin typeface="Arial" panose="020B0604020202020204" pitchFamily="34" charset="0"/>
                <a:ea typeface="Times New Roman" panose="02020603050405020304" pitchFamily="18" charset="0"/>
                <a:cs typeface="Arial" panose="020B0604020202020204" pitchFamily="34" charset="0"/>
              </a:rPr>
              <a:t>Balban</a:t>
            </a:r>
            <a:r>
              <a:rPr lang="en-US" sz="1700" dirty="0">
                <a:effectLst/>
                <a:latin typeface="Arial" panose="020B0604020202020204" pitchFamily="34" charset="0"/>
                <a:ea typeface="Times New Roman" panose="02020603050405020304" pitchFamily="18" charset="0"/>
                <a:cs typeface="Arial" panose="020B0604020202020204" pitchFamily="34" charset="0"/>
              </a:rPr>
              <a:t> [1266 -1287]</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In the early 13th century, the control of the Delhi Sultans rarely went beyond heavily fortified towns occupied by garrisons.</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The Sultans seldom controlled the </a:t>
            </a:r>
            <a:r>
              <a:rPr lang="en-US" sz="1700" i="1" dirty="0">
                <a:effectLst/>
                <a:latin typeface="Arial" panose="020B0604020202020204" pitchFamily="34" charset="0"/>
                <a:ea typeface="Times New Roman" panose="02020603050405020304" pitchFamily="18" charset="0"/>
                <a:cs typeface="Arial" panose="020B0604020202020204" pitchFamily="34" charset="0"/>
              </a:rPr>
              <a:t>neighborhood</a:t>
            </a:r>
            <a:r>
              <a:rPr lang="en-US" sz="1700" dirty="0">
                <a:effectLst/>
                <a:latin typeface="Arial" panose="020B0604020202020204" pitchFamily="34" charset="0"/>
                <a:ea typeface="Times New Roman" panose="02020603050405020304" pitchFamily="18" charset="0"/>
                <a:cs typeface="Arial" panose="020B0604020202020204" pitchFamily="34" charset="0"/>
              </a:rPr>
              <a:t>, the lands adjacent to a city or port that supply it with goods and services, of the cities and were therefore dependent upon trade, tribute or plunder for supplies.</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Controlling garrison towns in distant Bengal and Sind from Delhi was extremely difficult.</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The state was also challenged by Mongol invasions from Afghanistan and by governors who rebelled.</a:t>
            </a:r>
          </a:p>
          <a:p>
            <a:pPr marL="342900" marR="0" lvl="0" indent="-342900">
              <a:spcBef>
                <a:spcPts val="0"/>
              </a:spcBef>
              <a:spcAft>
                <a:spcPts val="0"/>
              </a:spcAft>
              <a:buSzPts val="1000"/>
              <a:buFont typeface="Symbol" panose="05050102010706020507" pitchFamily="18" charset="2"/>
              <a:buChar char=""/>
              <a:tabLst>
                <a:tab pos="457200" algn="l"/>
              </a:tabLst>
            </a:pPr>
            <a:r>
              <a:rPr lang="en-US" sz="1700" dirty="0">
                <a:effectLst/>
                <a:latin typeface="Arial" panose="020B0604020202020204" pitchFamily="34" charset="0"/>
                <a:ea typeface="Times New Roman" panose="02020603050405020304" pitchFamily="18" charset="0"/>
                <a:cs typeface="Arial" panose="020B0604020202020204" pitchFamily="34" charset="0"/>
              </a:rPr>
              <a:t>The expansion occurred during the reigns of </a:t>
            </a:r>
            <a:r>
              <a:rPr lang="en-US" sz="1700" dirty="0" err="1">
                <a:effectLst/>
                <a:latin typeface="Arial" panose="020B0604020202020204" pitchFamily="34" charset="0"/>
                <a:ea typeface="Times New Roman" panose="02020603050405020304" pitchFamily="18" charset="0"/>
                <a:cs typeface="Arial" panose="020B0604020202020204" pitchFamily="34" charset="0"/>
              </a:rPr>
              <a:t>Ghiyasuddin</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a:effectLst/>
                <a:latin typeface="Arial" panose="020B0604020202020204" pitchFamily="34" charset="0"/>
                <a:ea typeface="Times New Roman" panose="02020603050405020304" pitchFamily="18" charset="0"/>
                <a:cs typeface="Arial" panose="020B0604020202020204" pitchFamily="34" charset="0"/>
              </a:rPr>
              <a:t>Balban</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a:effectLst/>
                <a:latin typeface="Arial" panose="020B0604020202020204" pitchFamily="34" charset="0"/>
                <a:ea typeface="Times New Roman" panose="02020603050405020304" pitchFamily="18" charset="0"/>
                <a:cs typeface="Arial" panose="020B0604020202020204" pitchFamily="34" charset="0"/>
              </a:rPr>
              <a:t>Alauddin</a:t>
            </a:r>
            <a:r>
              <a:rPr lang="en-US" sz="1700" dirty="0">
                <a:effectLst/>
                <a:latin typeface="Arial" panose="020B0604020202020204" pitchFamily="34" charset="0"/>
                <a:ea typeface="Times New Roman" panose="02020603050405020304" pitchFamily="18" charset="0"/>
                <a:cs typeface="Arial" panose="020B0604020202020204" pitchFamily="34" charset="0"/>
              </a:rPr>
              <a:t> </a:t>
            </a:r>
            <a:r>
              <a:rPr lang="en-US" sz="1700" dirty="0" err="1">
                <a:effectLst/>
                <a:latin typeface="Arial" panose="020B0604020202020204" pitchFamily="34" charset="0"/>
                <a:ea typeface="Times New Roman" panose="02020603050405020304" pitchFamily="18" charset="0"/>
                <a:cs typeface="Arial" panose="020B0604020202020204" pitchFamily="34" charset="0"/>
              </a:rPr>
              <a:t>Khalji</a:t>
            </a:r>
            <a:r>
              <a:rPr lang="en-US" sz="1700" dirty="0">
                <a:effectLst/>
                <a:latin typeface="Arial" panose="020B0604020202020204" pitchFamily="34" charset="0"/>
                <a:ea typeface="Times New Roman" panose="02020603050405020304" pitchFamily="18" charset="0"/>
                <a:cs typeface="Arial" panose="020B0604020202020204" pitchFamily="34" charset="0"/>
              </a:rPr>
              <a:t> and Muhammad Tughluq.</a:t>
            </a:r>
          </a:p>
          <a:p>
            <a:pPr marL="0" indent="0">
              <a:buNone/>
            </a:pPr>
            <a:endParaRPr lang="en-US" sz="1000" dirty="0"/>
          </a:p>
        </p:txBody>
      </p:sp>
    </p:spTree>
    <p:extLst>
      <p:ext uri="{BB962C8B-B14F-4D97-AF65-F5344CB8AC3E}">
        <p14:creationId xmlns:p14="http://schemas.microsoft.com/office/powerpoint/2010/main" val="146879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660D9-AF8F-9ECA-0D41-6DAD1511BB77}"/>
              </a:ext>
            </a:extLst>
          </p:cNvPr>
          <p:cNvSpPr>
            <a:spLocks noGrp="1"/>
          </p:cNvSpPr>
          <p:nvPr>
            <p:ph type="title"/>
          </p:nvPr>
        </p:nvSpPr>
        <p:spPr>
          <a:xfrm>
            <a:off x="4654296" y="329184"/>
            <a:ext cx="6894576" cy="1773936"/>
          </a:xfrm>
        </p:spPr>
        <p:txBody>
          <a:bodyPr anchor="b">
            <a:normAutofit fontScale="90000"/>
          </a:bodyPr>
          <a:lstStyle/>
          <a:p>
            <a:pPr marL="0" marR="0">
              <a:spcBef>
                <a:spcPts val="0"/>
              </a:spcBef>
              <a:spcAft>
                <a:spcPts val="0"/>
              </a:spcAft>
            </a:pPr>
            <a:r>
              <a:rPr lang="en-US" sz="36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Khilji Dynasty [1290 – 1320]</a:t>
            </a:r>
            <a:br>
              <a:rPr lang="en-US" sz="2200" b="1" dirty="0">
                <a:effectLst/>
                <a:latin typeface="Cambria" panose="02040503050406030204" pitchFamily="18" charset="0"/>
                <a:ea typeface="SimSun" panose="02010600030101010101" pitchFamily="2" charset="-122"/>
                <a:cs typeface="Times New Roman" panose="02020603050405020304" pitchFamily="18" charset="0"/>
              </a:rPr>
            </a:br>
            <a:br>
              <a:rPr lang="en-US" sz="2200" b="1" dirty="0">
                <a:effectLst/>
                <a:latin typeface="Cambria" panose="02040503050406030204" pitchFamily="18" charset="0"/>
                <a:ea typeface="SimSun" panose="02010600030101010101" pitchFamily="2" charset="-122"/>
                <a:cs typeface="Times New Roman" panose="02020603050405020304" pitchFamily="18" charset="0"/>
              </a:rPr>
            </a:br>
            <a:r>
              <a:rPr lang="en-US" sz="2200" b="1" dirty="0" err="1">
                <a:solidFill>
                  <a:schemeClr val="accent3">
                    <a:lumMod val="50000"/>
                  </a:schemeClr>
                </a:solidFill>
                <a:effectLst/>
                <a:latin typeface="Arial" panose="020B0604020202020204" pitchFamily="34" charset="0"/>
                <a:ea typeface="Times New Roman" panose="02020603050405020304" pitchFamily="18" charset="0"/>
              </a:rPr>
              <a:t>Jalaluddin</a:t>
            </a:r>
            <a:r>
              <a:rPr lang="en-US" sz="2200" b="1" dirty="0">
                <a:solidFill>
                  <a:schemeClr val="accent3">
                    <a:lumMod val="50000"/>
                  </a:schemeClr>
                </a:solidFill>
                <a:effectLst/>
                <a:latin typeface="Arial" panose="020B0604020202020204" pitchFamily="34" charset="0"/>
                <a:ea typeface="Times New Roman" panose="02020603050405020304" pitchFamily="18" charset="0"/>
              </a:rPr>
              <a:t> Khilji [1290 – 1296]</a:t>
            </a:r>
            <a:br>
              <a:rPr lang="en-US" sz="2200" b="1" dirty="0">
                <a:solidFill>
                  <a:schemeClr val="accent3">
                    <a:lumMod val="50000"/>
                  </a:schemeClr>
                </a:solidFill>
                <a:effectLst/>
                <a:latin typeface="Times New Roman" panose="02020603050405020304" pitchFamily="18" charset="0"/>
                <a:ea typeface="Times New Roman" panose="02020603050405020304" pitchFamily="18" charset="0"/>
              </a:rPr>
            </a:br>
            <a:r>
              <a:rPr lang="en-US" sz="2200" b="1" dirty="0" err="1">
                <a:solidFill>
                  <a:schemeClr val="accent3">
                    <a:lumMod val="50000"/>
                  </a:schemeClr>
                </a:solidFill>
                <a:effectLst/>
                <a:latin typeface="Arial" panose="020B0604020202020204" pitchFamily="34" charset="0"/>
                <a:ea typeface="Times New Roman" panose="02020603050405020304" pitchFamily="18" charset="0"/>
              </a:rPr>
              <a:t>Alauddin</a:t>
            </a:r>
            <a:r>
              <a:rPr lang="en-US" sz="2200" b="1" dirty="0">
                <a:solidFill>
                  <a:schemeClr val="accent3">
                    <a:lumMod val="50000"/>
                  </a:schemeClr>
                </a:solidFill>
                <a:effectLst/>
                <a:latin typeface="Arial" panose="020B0604020202020204" pitchFamily="34" charset="0"/>
                <a:ea typeface="Times New Roman" panose="02020603050405020304" pitchFamily="18" charset="0"/>
              </a:rPr>
              <a:t> Khilji [1296 -1316]</a:t>
            </a:r>
            <a:br>
              <a:rPr lang="en-US" sz="2200" b="1" dirty="0">
                <a:effectLst/>
                <a:latin typeface="Times New Roman" panose="02020603050405020304" pitchFamily="18" charset="0"/>
                <a:ea typeface="Times New Roman" panose="02020603050405020304" pitchFamily="18" charset="0"/>
              </a:rPr>
            </a:br>
            <a:endParaRPr lang="en-US" sz="2200" b="1" dirty="0"/>
          </a:p>
        </p:txBody>
      </p:sp>
      <p:pic>
        <p:nvPicPr>
          <p:cNvPr id="5" name="Picture 4" descr="A drawing of a person wearing a hat&#10;&#10;Description automatically generated with medium confidence">
            <a:extLst>
              <a:ext uri="{FF2B5EF4-FFF2-40B4-BE49-F238E27FC236}">
                <a16:creationId xmlns:a16="http://schemas.microsoft.com/office/drawing/2014/main" id="{534FB24B-264B-8B4F-1FD5-2839E2A45362}"/>
              </a:ext>
            </a:extLst>
          </p:cNvPr>
          <p:cNvPicPr>
            <a:picLocks noChangeAspect="1"/>
          </p:cNvPicPr>
          <p:nvPr/>
        </p:nvPicPr>
        <p:blipFill rotWithShape="1">
          <a:blip r:embed="rId2">
            <a:extLst>
              <a:ext uri="{28A0092B-C50C-407E-A947-70E740481C1C}">
                <a14:useLocalDpi xmlns:a14="http://schemas.microsoft.com/office/drawing/2010/main" val="0"/>
              </a:ext>
            </a:extLst>
          </a:blip>
          <a:srcRect l="10126"/>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2"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0AC6533-D048-65D7-BF97-D56E60C3765A}"/>
              </a:ext>
            </a:extLst>
          </p:cNvPr>
          <p:cNvSpPr>
            <a:spLocks noGrp="1"/>
          </p:cNvSpPr>
          <p:nvPr>
            <p:ph idx="1"/>
          </p:nvPr>
        </p:nvSpPr>
        <p:spPr>
          <a:xfrm>
            <a:off x="4654296" y="2450592"/>
            <a:ext cx="6894576" cy="4185138"/>
          </a:xfrm>
        </p:spPr>
        <p:txBody>
          <a:bodyPr>
            <a:normAutofit/>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2000" dirty="0">
                <a:effectLst/>
                <a:latin typeface="Arial" panose="020B0604020202020204" pitchFamily="34" charset="0"/>
                <a:ea typeface="Times New Roman" panose="02020603050405020304" pitchFamily="18" charset="0"/>
              </a:rPr>
              <a:t>So, what the first thing Sultans did were consolidating these neighborhoods of the military base towns. During these campaigns forests were cleared in the Ganga-Yamuna doab and hunter- gatherers and pastoralists expelled from their habitat.</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effectLst/>
                <a:latin typeface="Arial" panose="020B0604020202020204" pitchFamily="34" charset="0"/>
                <a:ea typeface="Times New Roman" panose="02020603050405020304" pitchFamily="18" charset="0"/>
              </a:rPr>
              <a:t>These lands were given to peasants and agriculture was encouraged. New fortresses and towns were established to protect trade routes and to promote regional trade.</a:t>
            </a:r>
            <a:endParaRPr lang="en-US" sz="20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000" dirty="0">
                <a:effectLst/>
                <a:latin typeface="Arial" panose="020B0604020202020204" pitchFamily="34" charset="0"/>
                <a:ea typeface="Times New Roman" panose="02020603050405020304" pitchFamily="18" charset="0"/>
              </a:rPr>
              <a:t>Secondly , expansion occurred along the “external frontier” of the Sultanate. Military expeditions into southern India started during the reign of </a:t>
            </a:r>
            <a:r>
              <a:rPr lang="en-US" sz="2000" dirty="0" err="1">
                <a:effectLst/>
                <a:latin typeface="Arial" panose="020B0604020202020204" pitchFamily="34" charset="0"/>
                <a:ea typeface="Times New Roman" panose="02020603050405020304" pitchFamily="18" charset="0"/>
              </a:rPr>
              <a:t>Alauddin</a:t>
            </a:r>
            <a:r>
              <a:rPr lang="en-US" sz="2000" dirty="0">
                <a:effectLst/>
                <a:latin typeface="Arial" panose="020B0604020202020204" pitchFamily="34" charset="0"/>
                <a:ea typeface="Times New Roman" panose="02020603050405020304" pitchFamily="18" charset="0"/>
              </a:rPr>
              <a:t> Khilji and culminated with Muhammad Tughluq.</a:t>
            </a:r>
            <a:endParaRPr lang="en-US" sz="2000" dirty="0">
              <a:effectLst/>
              <a:latin typeface="Times New Roman" panose="02020603050405020304" pitchFamily="18" charset="0"/>
              <a:ea typeface="Times New Roman" panose="02020603050405020304" pitchFamily="18" charset="0"/>
            </a:endParaRPr>
          </a:p>
          <a:p>
            <a:pPr marL="0" indent="0">
              <a:buNone/>
            </a:pPr>
            <a:endParaRPr lang="en-US" sz="1900" dirty="0"/>
          </a:p>
        </p:txBody>
      </p:sp>
    </p:spTree>
    <p:extLst>
      <p:ext uri="{BB962C8B-B14F-4D97-AF65-F5344CB8AC3E}">
        <p14:creationId xmlns:p14="http://schemas.microsoft.com/office/powerpoint/2010/main" val="151632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F4CC58-15AF-7786-E1CA-259513114941}"/>
              </a:ext>
            </a:extLst>
          </p:cNvPr>
          <p:cNvSpPr>
            <a:spLocks noGrp="1"/>
          </p:cNvSpPr>
          <p:nvPr>
            <p:ph type="title"/>
          </p:nvPr>
        </p:nvSpPr>
        <p:spPr>
          <a:xfrm>
            <a:off x="5297762" y="329184"/>
            <a:ext cx="6251110" cy="1783080"/>
          </a:xfrm>
        </p:spPr>
        <p:txBody>
          <a:bodyPr anchor="b">
            <a:normAutofit/>
          </a:bodyPr>
          <a:lstStyle/>
          <a:p>
            <a:endParaRPr lang="en-US" sz="5400"/>
          </a:p>
        </p:txBody>
      </p:sp>
      <p:sp>
        <p:nvSpPr>
          <p:cNvPr id="1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6B9879E-D4F1-55CF-0083-A8E33AD05541}"/>
              </a:ext>
            </a:extLst>
          </p:cNvPr>
          <p:cNvSpPr>
            <a:spLocks noGrp="1"/>
          </p:cNvSpPr>
          <p:nvPr>
            <p:ph idx="1"/>
          </p:nvPr>
        </p:nvSpPr>
        <p:spPr>
          <a:xfrm>
            <a:off x="351692" y="138545"/>
            <a:ext cx="11197180" cy="6954982"/>
          </a:xfrm>
        </p:spPr>
        <p:txBody>
          <a:bodyPr>
            <a:normAutofit/>
          </a:bodyPr>
          <a:lstStyle/>
          <a:p>
            <a:pPr marL="0" marR="0" indent="0">
              <a:spcBef>
                <a:spcPts val="0"/>
              </a:spcBef>
              <a:spcAft>
                <a:spcPts val="0"/>
              </a:spcAft>
              <a:buNone/>
            </a:pPr>
            <a:r>
              <a:rPr lang="en-US" b="1" dirty="0">
                <a:solidFill>
                  <a:srgbClr val="C00000"/>
                </a:solidFill>
                <a:effectLst/>
                <a:latin typeface="Arial" panose="020B0604020202020204" pitchFamily="34" charset="0"/>
                <a:ea typeface="SimSun" panose="02010600030101010101" pitchFamily="2" charset="-122"/>
                <a:cs typeface="Arial" panose="020B0604020202020204" pitchFamily="34" charset="0"/>
              </a:rPr>
              <a:t>Administration &amp; Consolidation</a:t>
            </a:r>
          </a:p>
          <a:p>
            <a:pPr marL="0" marR="0">
              <a:spcBef>
                <a:spcPts val="0"/>
              </a:spcBef>
              <a:spcAft>
                <a:spcPts val="0"/>
              </a:spcAft>
            </a:pPr>
            <a:endParaRPr lang="en-US" sz="2400" b="1" dirty="0">
              <a:effectLst/>
              <a:latin typeface="Arial" panose="020B0604020202020204" pitchFamily="34" charset="0"/>
              <a:ea typeface="SimSun" panose="02010600030101010101" pitchFamily="2" charset="-122"/>
              <a:cs typeface="Arial" panose="020B0604020202020204" pitchFamily="34"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Rather than appointing aristocrats as governors, the early Delhi Sultans, especially Iltutmish, </a:t>
            </a:r>
            <a:r>
              <a:rPr lang="en-US" sz="2400" dirty="0" err="1">
                <a:effectLst/>
                <a:latin typeface="Arial" panose="020B0604020202020204" pitchFamily="34" charset="0"/>
                <a:ea typeface="Times New Roman" panose="02020603050405020304" pitchFamily="18" charset="0"/>
                <a:cs typeface="Arial" panose="020B0604020202020204" pitchFamily="34" charset="0"/>
              </a:rPr>
              <a:t>favoured</a:t>
            </a:r>
            <a:r>
              <a:rPr lang="en-US" sz="2400" dirty="0">
                <a:effectLst/>
                <a:latin typeface="Arial" panose="020B0604020202020204" pitchFamily="34" charset="0"/>
                <a:ea typeface="Times New Roman" panose="02020603050405020304" pitchFamily="18" charset="0"/>
                <a:cs typeface="Arial" panose="020B0604020202020204" pitchFamily="34" charset="0"/>
              </a:rPr>
              <a:t> their special slaves purchased for military service, called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bandagan</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The </a:t>
            </a:r>
            <a:r>
              <a:rPr lang="en-US" sz="2400" dirty="0" err="1">
                <a:effectLst/>
                <a:latin typeface="Arial" panose="020B0604020202020204" pitchFamily="34" charset="0"/>
                <a:ea typeface="Times New Roman" panose="02020603050405020304" pitchFamily="18" charset="0"/>
                <a:cs typeface="Arial" panose="020B0604020202020204" pitchFamily="34" charset="0"/>
              </a:rPr>
              <a:t>Khiljis</a:t>
            </a:r>
            <a:r>
              <a:rPr lang="en-US" sz="2400" dirty="0">
                <a:effectLst/>
                <a:latin typeface="Arial" panose="020B0604020202020204" pitchFamily="34" charset="0"/>
                <a:ea typeface="Times New Roman" panose="02020603050405020304" pitchFamily="18" charset="0"/>
                <a:cs typeface="Arial" panose="020B0604020202020204" pitchFamily="34" charset="0"/>
              </a:rPr>
              <a:t> and Tughluqs continued to use </a:t>
            </a:r>
            <a:r>
              <a:rPr lang="en-US" sz="2400" dirty="0" err="1">
                <a:effectLst/>
                <a:latin typeface="Arial" panose="020B0604020202020204" pitchFamily="34" charset="0"/>
                <a:ea typeface="Times New Roman" panose="02020603050405020304" pitchFamily="18" charset="0"/>
                <a:cs typeface="Arial" panose="020B0604020202020204" pitchFamily="34" charset="0"/>
              </a:rPr>
              <a:t>bandagan</a:t>
            </a:r>
            <a:r>
              <a:rPr lang="en-US" sz="2400" dirty="0">
                <a:effectLst/>
                <a:latin typeface="Arial" panose="020B0604020202020204" pitchFamily="34" charset="0"/>
                <a:ea typeface="Times New Roman" panose="02020603050405020304" pitchFamily="18" charset="0"/>
                <a:cs typeface="Arial" panose="020B0604020202020204" pitchFamily="34" charset="0"/>
              </a:rPr>
              <a:t> and also raised people of humble birth, who were often their clients, to high political positions.</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Slaves and clients were loyal to their masters and patrons, but not to their heirs.</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Authors of Persian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tawarikh</a:t>
            </a:r>
            <a:r>
              <a:rPr lang="en-US" sz="2400"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err="1">
                <a:effectLst/>
                <a:latin typeface="Arial" panose="020B0604020202020204" pitchFamily="34" charset="0"/>
                <a:ea typeface="Times New Roman" panose="02020603050405020304" pitchFamily="18" charset="0"/>
                <a:cs typeface="Arial" panose="020B0604020202020204" pitchFamily="34" charset="0"/>
              </a:rPr>
              <a:t>criticised</a:t>
            </a:r>
            <a:r>
              <a:rPr lang="en-US" sz="2400" dirty="0">
                <a:effectLst/>
                <a:latin typeface="Arial" panose="020B0604020202020204" pitchFamily="34" charset="0"/>
                <a:ea typeface="Times New Roman" panose="02020603050405020304" pitchFamily="18" charset="0"/>
                <a:cs typeface="Arial" panose="020B0604020202020204" pitchFamily="34" charset="0"/>
              </a:rPr>
              <a:t> the Delhi Sultans for appointing the “low and base-born” to high offices.</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Military commanders were appointed as governors of territories . This land is called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iqta</a:t>
            </a:r>
            <a:r>
              <a:rPr lang="en-US" sz="2400" i="1"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a:effectLst/>
                <a:latin typeface="Arial" panose="020B0604020202020204" pitchFamily="34" charset="0"/>
                <a:ea typeface="Times New Roman" panose="02020603050405020304" pitchFamily="18" charset="0"/>
                <a:cs typeface="Arial" panose="020B0604020202020204" pitchFamily="34" charset="0"/>
              </a:rPr>
              <a:t>and their holder called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iqtadar</a:t>
            </a:r>
            <a:r>
              <a:rPr lang="en-US" sz="2400" i="1" dirty="0">
                <a:effectLst/>
                <a:latin typeface="Arial" panose="020B0604020202020204" pitchFamily="34" charset="0"/>
                <a:ea typeface="Times New Roman" panose="02020603050405020304" pitchFamily="18" charset="0"/>
                <a:cs typeface="Arial" panose="020B0604020202020204" pitchFamily="34" charset="0"/>
              </a:rPr>
              <a:t> </a:t>
            </a:r>
            <a:r>
              <a:rPr lang="en-US" sz="2400" dirty="0">
                <a:effectLst/>
                <a:latin typeface="Arial" panose="020B0604020202020204" pitchFamily="34" charset="0"/>
                <a:ea typeface="Times New Roman" panose="02020603050405020304" pitchFamily="18" charset="0"/>
                <a:cs typeface="Arial" panose="020B0604020202020204" pitchFamily="34" charset="0"/>
              </a:rPr>
              <a:t>or </a:t>
            </a:r>
            <a:r>
              <a:rPr lang="en-US" sz="2400" i="1" dirty="0" err="1">
                <a:effectLst/>
                <a:latin typeface="Arial" panose="020B0604020202020204" pitchFamily="34" charset="0"/>
                <a:ea typeface="Times New Roman" panose="02020603050405020304" pitchFamily="18" charset="0"/>
                <a:cs typeface="Arial" panose="020B0604020202020204" pitchFamily="34" charset="0"/>
              </a:rPr>
              <a:t>muqti</a:t>
            </a:r>
            <a:r>
              <a:rPr lang="en-US" sz="2400" i="1" dirty="0">
                <a:effectLst/>
                <a:latin typeface="Arial" panose="020B0604020202020204" pitchFamily="34" charset="0"/>
                <a:ea typeface="Times New Roman" panose="02020603050405020304" pitchFamily="18" charset="0"/>
                <a:cs typeface="Arial" panose="020B0604020202020204" pitchFamily="34" charset="0"/>
              </a:rPr>
              <a:t> . </a:t>
            </a:r>
            <a:r>
              <a:rPr lang="en-US" sz="2400" dirty="0">
                <a:effectLst/>
                <a:latin typeface="Arial" panose="020B0604020202020204" pitchFamily="34" charset="0"/>
                <a:ea typeface="Times New Roman" panose="02020603050405020304" pitchFamily="18" charset="0"/>
                <a:cs typeface="Arial" panose="020B0604020202020204" pitchFamily="34" charset="0"/>
              </a:rPr>
              <a:t>The duty of </a:t>
            </a:r>
            <a:r>
              <a:rPr lang="en-US" sz="2400" dirty="0" err="1">
                <a:effectLst/>
                <a:latin typeface="Arial" panose="020B0604020202020204" pitchFamily="34" charset="0"/>
                <a:ea typeface="Times New Roman" panose="02020603050405020304" pitchFamily="18" charset="0"/>
                <a:cs typeface="Arial" panose="020B0604020202020204" pitchFamily="34" charset="0"/>
              </a:rPr>
              <a:t>muqti</a:t>
            </a:r>
            <a:r>
              <a:rPr lang="en-US" sz="2400" dirty="0">
                <a:effectLst/>
                <a:latin typeface="Arial" panose="020B0604020202020204" pitchFamily="34" charset="0"/>
                <a:ea typeface="Times New Roman" panose="02020603050405020304" pitchFamily="18" charset="0"/>
                <a:cs typeface="Arial" panose="020B0604020202020204" pitchFamily="34" charset="0"/>
              </a:rPr>
              <a:t> was to lead military campaigns and maintain law and order in their </a:t>
            </a:r>
            <a:r>
              <a:rPr lang="en-US" sz="2400" dirty="0" err="1">
                <a:effectLst/>
                <a:latin typeface="Arial" panose="020B0604020202020204" pitchFamily="34" charset="0"/>
                <a:ea typeface="Times New Roman" panose="02020603050405020304" pitchFamily="18" charset="0"/>
                <a:cs typeface="Arial" panose="020B0604020202020204" pitchFamily="34" charset="0"/>
              </a:rPr>
              <a:t>iqtas</a:t>
            </a:r>
            <a:r>
              <a:rPr lang="en-US" sz="2400" dirty="0">
                <a:effectLst/>
                <a:latin typeface="Arial" panose="020B0604020202020204" pitchFamily="34" charset="0"/>
                <a:ea typeface="Times New Roman" panose="02020603050405020304" pitchFamily="18" charset="0"/>
                <a:cs typeface="Arial" panose="020B0604020202020204" pitchFamily="34"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But still large parts of the subcontinent remained outside the control of the Delhi Sultans.</a:t>
            </a:r>
          </a:p>
          <a:p>
            <a:pPr marL="342900" marR="0" lvl="0" indent="-342900">
              <a:spcBef>
                <a:spcPts val="0"/>
              </a:spcBef>
              <a:spcAft>
                <a:spcPts val="0"/>
              </a:spcAft>
              <a:buSzPts val="1000"/>
              <a:buFont typeface="Symbol" panose="05050102010706020507" pitchFamily="18" charset="2"/>
              <a:buChar char=""/>
              <a:tabLst>
                <a:tab pos="457200" algn="l"/>
              </a:tabLst>
            </a:pPr>
            <a:r>
              <a:rPr lang="en-US" sz="2400" dirty="0">
                <a:effectLst/>
                <a:latin typeface="Arial" panose="020B0604020202020204" pitchFamily="34" charset="0"/>
                <a:ea typeface="Times New Roman" panose="02020603050405020304" pitchFamily="18" charset="0"/>
                <a:cs typeface="Arial" panose="020B0604020202020204" pitchFamily="34" charset="0"/>
              </a:rPr>
              <a:t>The Mongols under Genghis Khan invaded Transoxiana in north-east Iran in 1219 and the Delhi Sultanate during the reign of </a:t>
            </a:r>
            <a:r>
              <a:rPr lang="en-US" sz="2400" dirty="0" err="1">
                <a:effectLst/>
                <a:latin typeface="Arial" panose="020B0604020202020204" pitchFamily="34" charset="0"/>
                <a:ea typeface="Times New Roman" panose="02020603050405020304" pitchFamily="18" charset="0"/>
                <a:cs typeface="Arial" panose="020B0604020202020204" pitchFamily="34" charset="0"/>
              </a:rPr>
              <a:t>Alauddin</a:t>
            </a:r>
            <a:r>
              <a:rPr lang="en-US" sz="2400" dirty="0">
                <a:effectLst/>
                <a:latin typeface="Arial" panose="020B0604020202020204" pitchFamily="34" charset="0"/>
                <a:ea typeface="Times New Roman" panose="02020603050405020304" pitchFamily="18" charset="0"/>
                <a:cs typeface="Arial" panose="020B0604020202020204" pitchFamily="34" charset="0"/>
              </a:rPr>
              <a:t> Khilji and Muhammad Tughluq .</a:t>
            </a:r>
          </a:p>
          <a:p>
            <a:pPr marL="342900" marR="0" lvl="0" indent="-342900">
              <a:spcBef>
                <a:spcPts val="0"/>
              </a:spcBef>
              <a:spcAft>
                <a:spcPts val="0"/>
              </a:spcAft>
              <a:buSzPts val="1000"/>
              <a:buFont typeface="Symbol" panose="05050102010706020507" pitchFamily="18" charset="2"/>
              <a:buChar char=""/>
              <a:tabLst>
                <a:tab pos="457200" algn="l"/>
              </a:tabLst>
            </a:pPr>
            <a:endParaRPr lang="en-US" sz="1200" dirty="0">
              <a:effectLst/>
              <a:latin typeface="Times New Roman" panose="02020603050405020304" pitchFamily="18" charset="0"/>
              <a:ea typeface="Times New Roman" panose="02020603050405020304" pitchFamily="18" charset="0"/>
            </a:endParaRPr>
          </a:p>
          <a:p>
            <a:endParaRPr lang="en-US" sz="1200" dirty="0"/>
          </a:p>
        </p:txBody>
      </p:sp>
    </p:spTree>
    <p:extLst>
      <p:ext uri="{BB962C8B-B14F-4D97-AF65-F5344CB8AC3E}">
        <p14:creationId xmlns:p14="http://schemas.microsoft.com/office/powerpoint/2010/main" val="3690559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4CA89-70EA-A2F9-DDA6-5F265C57A678}"/>
              </a:ext>
            </a:extLst>
          </p:cNvPr>
          <p:cNvSpPr>
            <a:spLocks noGrp="1"/>
          </p:cNvSpPr>
          <p:nvPr>
            <p:ph type="title"/>
          </p:nvPr>
        </p:nvSpPr>
        <p:spPr>
          <a:xfrm>
            <a:off x="481013" y="3752849"/>
            <a:ext cx="3290887" cy="2452687"/>
          </a:xfrm>
        </p:spPr>
        <p:txBody>
          <a:bodyPr anchor="ctr">
            <a:normAutofit fontScale="90000"/>
          </a:bodyPr>
          <a:lstStyle/>
          <a:p>
            <a:r>
              <a:rPr lang="en-US" sz="3600" b="1" dirty="0" err="1">
                <a:solidFill>
                  <a:srgbClr val="C00000"/>
                </a:solidFill>
                <a:effectLst/>
                <a:latin typeface="Arial" panose="020B0604020202020204" pitchFamily="34" charset="0"/>
                <a:ea typeface="SimSun" panose="02010600030101010101" pitchFamily="2" charset="-122"/>
                <a:cs typeface="Times New Roman" panose="02020603050405020304" pitchFamily="18" charset="0"/>
              </a:rPr>
              <a:t>A.Khilji’s</a:t>
            </a:r>
            <a:r>
              <a:rPr lang="en-US" sz="3600" b="1" dirty="0">
                <a:solidFill>
                  <a:srgbClr val="C00000"/>
                </a:solidFill>
                <a:effectLst/>
                <a:latin typeface="Arial" panose="020B0604020202020204" pitchFamily="34" charset="0"/>
                <a:ea typeface="SimSun" panose="02010600030101010101" pitchFamily="2" charset="-122"/>
                <a:cs typeface="Times New Roman" panose="02020603050405020304" pitchFamily="18" charset="0"/>
              </a:rPr>
              <a:t> defensive policy against Genghis</a:t>
            </a:r>
            <a:br>
              <a:rPr lang="en-US" sz="3300" b="1" dirty="0">
                <a:effectLst/>
                <a:latin typeface="Cambria" panose="02040503050406030204" pitchFamily="18" charset="0"/>
                <a:ea typeface="SimSun" panose="02010600030101010101" pitchFamily="2" charset="-122"/>
                <a:cs typeface="Times New Roman" panose="02020603050405020304" pitchFamily="18" charset="0"/>
              </a:rPr>
            </a:br>
            <a:endParaRPr lang="en-US" sz="3300" dirty="0"/>
          </a:p>
        </p:txBody>
      </p:sp>
      <p:pic>
        <p:nvPicPr>
          <p:cNvPr id="7" name="Picture 6" descr="A picture containing text&#10;&#10;Description automatically generated">
            <a:extLst>
              <a:ext uri="{FF2B5EF4-FFF2-40B4-BE49-F238E27FC236}">
                <a16:creationId xmlns:a16="http://schemas.microsoft.com/office/drawing/2014/main" id="{994274ED-B854-341E-D9A5-27FBF6586DDF}"/>
              </a:ext>
            </a:extLst>
          </p:cNvPr>
          <p:cNvPicPr>
            <a:picLocks noChangeAspect="1"/>
          </p:cNvPicPr>
          <p:nvPr/>
        </p:nvPicPr>
        <p:blipFill rotWithShape="1">
          <a:blip r:embed="rId2">
            <a:extLst>
              <a:ext uri="{28A0092B-C50C-407E-A947-70E740481C1C}">
                <a14:useLocalDpi xmlns:a14="http://schemas.microsoft.com/office/drawing/2010/main" val="0"/>
              </a:ext>
            </a:extLst>
          </a:blip>
          <a:srcRect t="40537" b="18473"/>
          <a:stretch/>
        </p:blipFill>
        <p:spPr>
          <a:xfrm>
            <a:off x="20" y="-379827"/>
            <a:ext cx="12191980" cy="292608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C0103511-1243-CBE0-0E24-52E6FC7C8BED}"/>
              </a:ext>
            </a:extLst>
          </p:cNvPr>
          <p:cNvSpPr>
            <a:spLocks noGrp="1"/>
          </p:cNvSpPr>
          <p:nvPr>
            <p:ph idx="1"/>
          </p:nvPr>
        </p:nvSpPr>
        <p:spPr>
          <a:xfrm>
            <a:off x="3521122" y="3105150"/>
            <a:ext cx="8475260" cy="3752849"/>
          </a:xfrm>
        </p:spPr>
        <p:txBody>
          <a:bodyPr anchor="ctr">
            <a:normAutofit/>
          </a:bodyPr>
          <a:lstStyle/>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As a defensive measure, </a:t>
            </a:r>
            <a:r>
              <a:rPr lang="en-US" sz="2100" dirty="0" err="1">
                <a:effectLst/>
                <a:latin typeface="Arial" panose="020B0604020202020204" pitchFamily="34" charset="0"/>
                <a:ea typeface="Times New Roman" panose="02020603050405020304" pitchFamily="18" charset="0"/>
              </a:rPr>
              <a:t>Alauddin</a:t>
            </a:r>
            <a:r>
              <a:rPr lang="en-US" sz="2100" dirty="0">
                <a:effectLst/>
                <a:latin typeface="Arial" panose="020B0604020202020204" pitchFamily="34" charset="0"/>
                <a:ea typeface="Times New Roman" panose="02020603050405020304" pitchFamily="18" charset="0"/>
              </a:rPr>
              <a:t> Khilji raised a large standing army.</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Constructed a new garrison town named Siri for his soldiers.</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In order to feed soldiers, produce collected as tax from lands was done and paddy has got fixed tax as 50% of the yield.</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err="1">
                <a:effectLst/>
                <a:latin typeface="Arial" panose="020B0604020202020204" pitchFamily="34" charset="0"/>
                <a:ea typeface="Times New Roman" panose="02020603050405020304" pitchFamily="18" charset="0"/>
              </a:rPr>
              <a:t>Alauddin</a:t>
            </a:r>
            <a:r>
              <a:rPr lang="en-US" sz="2100" dirty="0">
                <a:effectLst/>
                <a:latin typeface="Arial" panose="020B0604020202020204" pitchFamily="34" charset="0"/>
                <a:ea typeface="Times New Roman" panose="02020603050405020304" pitchFamily="18" charset="0"/>
              </a:rPr>
              <a:t> chose to pay his soldiers salaries in cash rather than </a:t>
            </a:r>
            <a:r>
              <a:rPr lang="en-US" sz="2100" dirty="0" err="1">
                <a:effectLst/>
                <a:latin typeface="Arial" panose="020B0604020202020204" pitchFamily="34" charset="0"/>
                <a:ea typeface="Times New Roman" panose="02020603050405020304" pitchFamily="18" charset="0"/>
              </a:rPr>
              <a:t>iqtas</a:t>
            </a:r>
            <a:r>
              <a:rPr lang="en-US" sz="2100" dirty="0">
                <a:effectLst/>
                <a:latin typeface="Arial" panose="020B0604020202020204" pitchFamily="34" charset="0"/>
                <a:ea typeface="Times New Roman" panose="02020603050405020304" pitchFamily="18" charset="0"/>
              </a:rPr>
              <a:t>. He made sure merchants sell supplies to these soldiers according to prescribed prices .</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So here </a:t>
            </a:r>
            <a:r>
              <a:rPr lang="en-US" sz="2100" dirty="0" err="1">
                <a:effectLst/>
                <a:latin typeface="Arial" panose="020B0604020202020204" pitchFamily="34" charset="0"/>
                <a:ea typeface="Times New Roman" panose="02020603050405020304" pitchFamily="18" charset="0"/>
              </a:rPr>
              <a:t>A.Khilji’s</a:t>
            </a:r>
            <a:r>
              <a:rPr lang="en-US" sz="2100" dirty="0">
                <a:effectLst/>
                <a:latin typeface="Arial" panose="020B0604020202020204" pitchFamily="34" charset="0"/>
                <a:ea typeface="Times New Roman" panose="02020603050405020304" pitchFamily="18" charset="0"/>
              </a:rPr>
              <a:t> administrative measure were highly praised due to effective intervention in markets to have prices </a:t>
            </a:r>
            <a:r>
              <a:rPr lang="en-US" sz="2100" dirty="0" err="1">
                <a:effectLst/>
                <a:latin typeface="Arial" panose="020B0604020202020204" pitchFamily="34" charset="0"/>
                <a:ea typeface="Times New Roman" panose="02020603050405020304" pitchFamily="18" charset="0"/>
              </a:rPr>
              <a:t>unders</a:t>
            </a:r>
            <a:r>
              <a:rPr lang="en-US" sz="2100" dirty="0">
                <a:effectLst/>
                <a:latin typeface="Arial" panose="020B0604020202020204" pitchFamily="34" charset="0"/>
                <a:ea typeface="Times New Roman" panose="02020603050405020304" pitchFamily="18" charset="0"/>
              </a:rPr>
              <a:t> control .</a:t>
            </a:r>
            <a:endParaRPr lang="en-US" sz="21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anose="05050102010706020507" pitchFamily="18" charset="2"/>
              <a:buChar char=""/>
              <a:tabLst>
                <a:tab pos="457200" algn="l"/>
              </a:tabLst>
            </a:pPr>
            <a:r>
              <a:rPr lang="en-US" sz="2100" dirty="0">
                <a:effectLst/>
                <a:latin typeface="Arial" panose="020B0604020202020204" pitchFamily="34" charset="0"/>
                <a:ea typeface="Times New Roman" panose="02020603050405020304" pitchFamily="18" charset="0"/>
              </a:rPr>
              <a:t>He successfully withstood the threat of Mongol invasions .</a:t>
            </a:r>
          </a:p>
          <a:p>
            <a:pPr marL="342900" marR="0" lvl="0" indent="-342900">
              <a:spcBef>
                <a:spcPts val="0"/>
              </a:spcBef>
              <a:spcAft>
                <a:spcPts val="0"/>
              </a:spcAft>
              <a:buSzPts val="1000"/>
              <a:buFont typeface="Symbol" panose="05050102010706020507" pitchFamily="18" charset="2"/>
              <a:buChar char=""/>
              <a:tabLst>
                <a:tab pos="457200" algn="l"/>
              </a:tabLst>
            </a:pPr>
            <a:endParaRPr lang="en-US" sz="1700" dirty="0">
              <a:effectLst/>
              <a:latin typeface="Times New Roman" panose="02020603050405020304" pitchFamily="18" charset="0"/>
              <a:ea typeface="Times New Roman" panose="02020603050405020304" pitchFamily="18" charset="0"/>
            </a:endParaRPr>
          </a:p>
          <a:p>
            <a:pPr marL="0" indent="0">
              <a:buNone/>
            </a:pPr>
            <a:endParaRPr lang="en-US" sz="1700" dirty="0"/>
          </a:p>
        </p:txBody>
      </p:sp>
    </p:spTree>
    <p:extLst>
      <p:ext uri="{BB962C8B-B14F-4D97-AF65-F5344CB8AC3E}">
        <p14:creationId xmlns:p14="http://schemas.microsoft.com/office/powerpoint/2010/main" val="3836241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963C3EF55DC24284ACEF8BF50AE43F" ma:contentTypeVersion="10" ma:contentTypeDescription="Create a new document." ma:contentTypeScope="" ma:versionID="ffa4969e42106a954f00e7895380d383">
  <xsd:schema xmlns:xsd="http://www.w3.org/2001/XMLSchema" xmlns:xs="http://www.w3.org/2001/XMLSchema" xmlns:p="http://schemas.microsoft.com/office/2006/metadata/properties" xmlns:ns2="ccda0397-d1cc-49e6-9ca9-c0a167e49c13" xmlns:ns3="7255c6f0-b364-4621-a5fb-9906202e67d8" targetNamespace="http://schemas.microsoft.com/office/2006/metadata/properties" ma:root="true" ma:fieldsID="c64c64e828d3cb6c64a103041529d2df" ns2:_="" ns3:_="">
    <xsd:import namespace="ccda0397-d1cc-49e6-9ca9-c0a167e49c13"/>
    <xsd:import namespace="7255c6f0-b364-4621-a5fb-9906202e67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da0397-d1cc-49e6-9ca9-c0a167e49c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55c6f0-b364-4621-a5fb-9906202e67d8"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eb01d093-d8c0-4741-bf3d-2f0809939e65}" ma:internalName="TaxCatchAll" ma:showField="CatchAllData" ma:web="7255c6f0-b364-4621-a5fb-9906202e67d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cda0397-d1cc-49e6-9ca9-c0a167e49c13">
      <Terms xmlns="http://schemas.microsoft.com/office/infopath/2007/PartnerControls"/>
    </lcf76f155ced4ddcb4097134ff3c332f>
    <TaxCatchAll xmlns="7255c6f0-b364-4621-a5fb-9906202e67d8" xsi:nil="true"/>
  </documentManagement>
</p:properties>
</file>

<file path=customXml/itemProps1.xml><?xml version="1.0" encoding="utf-8"?>
<ds:datastoreItem xmlns:ds="http://schemas.openxmlformats.org/officeDocument/2006/customXml" ds:itemID="{F80A5D8E-A163-4243-8324-B66F2499E4AC}">
  <ds:schemaRefs>
    <ds:schemaRef ds:uri="http://schemas.microsoft.com/sharepoint/v3/contenttype/forms"/>
  </ds:schemaRefs>
</ds:datastoreItem>
</file>

<file path=customXml/itemProps2.xml><?xml version="1.0" encoding="utf-8"?>
<ds:datastoreItem xmlns:ds="http://schemas.openxmlformats.org/officeDocument/2006/customXml" ds:itemID="{874D319B-1DBD-47DB-BAB4-659CE2FF70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da0397-d1cc-49e6-9ca9-c0a167e49c13"/>
    <ds:schemaRef ds:uri="7255c6f0-b364-4621-a5fb-9906202e67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2903FC0-1AEC-4730-87EC-ADF7AAC63EB2}">
  <ds:schemaRefs>
    <ds:schemaRef ds:uri="http://schemas.microsoft.com/office/2006/metadata/properties"/>
    <ds:schemaRef ds:uri="http://schemas.microsoft.com/office/infopath/2007/PartnerControls"/>
    <ds:schemaRef ds:uri="ccda0397-d1cc-49e6-9ca9-c0a167e49c13"/>
    <ds:schemaRef ds:uri="7255c6f0-b364-4621-a5fb-9906202e67d8"/>
  </ds:schemaRefs>
</ds:datastoreItem>
</file>

<file path=docProps/app.xml><?xml version="1.0" encoding="utf-8"?>
<Properties xmlns="http://schemas.openxmlformats.org/officeDocument/2006/extended-properties" xmlns:vt="http://schemas.openxmlformats.org/officeDocument/2006/docPropsVTypes">
  <TotalTime>294</TotalTime>
  <Words>1997</Words>
  <Application>Microsoft Office PowerPoint</Application>
  <PresentationFormat>Widescreen</PresentationFormat>
  <Paragraphs>107</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Medieval India:  Delhi Sultanate </vt:lpstr>
      <vt:lpstr>Medieval India: Delhi Sultanate</vt:lpstr>
      <vt:lpstr> Rajput Dynasty </vt:lpstr>
      <vt:lpstr> </vt:lpstr>
      <vt:lpstr>Delhi Sultans </vt:lpstr>
      <vt:lpstr>Early Turkish  [1206-1290] </vt:lpstr>
      <vt:lpstr>Khilji Dynasty [1290 – 1320]  Jalaluddin Khilji [1290 – 1296] Alauddin Khilji [1296 -1316] </vt:lpstr>
      <vt:lpstr>PowerPoint Presentation</vt:lpstr>
      <vt:lpstr>A.Khilji’s defensive policy against Genghis </vt:lpstr>
      <vt:lpstr>  Amir Khusrau  </vt:lpstr>
      <vt:lpstr>PowerPoint Presentation</vt:lpstr>
      <vt:lpstr>Tughluq Dynasty   [1320 – 1414] </vt:lpstr>
      <vt:lpstr> </vt:lpstr>
      <vt:lpstr>Suri Dynasty [1540-1555] </vt:lpstr>
      <vt:lpstr>Bengal Sultanate </vt:lpstr>
      <vt:lpstr>PowerPoint Presentation</vt:lpstr>
      <vt:lpstr>PowerPoint Presentation</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Niaz Majumdar</dc:creator>
  <cp:lastModifiedBy>Farhana Afroz</cp:lastModifiedBy>
  <cp:revision>20</cp:revision>
  <dcterms:created xsi:type="dcterms:W3CDTF">2023-05-28T04:50:13Z</dcterms:created>
  <dcterms:modified xsi:type="dcterms:W3CDTF">2023-07-07T17:04:19Z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0x010100B9963C3EF55DC24284ACEF8BF50AE43F</vt:lpwstr>
  </property>
  <property fmtid="{D5CDD505-2E9C-101B-9397-08002B2CF9AE}" pid="3" name="MediaServiceImageTags">
    <vt:lpwstr/>
  </property>
</Properties>
</file>