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74" r:id="rId7"/>
    <p:sldId id="276" r:id="rId8"/>
    <p:sldId id="275" r:id="rId9"/>
    <p:sldId id="278" r:id="rId10"/>
    <p:sldId id="279" r:id="rId11"/>
    <p:sldId id="268" r:id="rId12"/>
    <p:sldId id="280" r:id="rId13"/>
    <p:sldId id="281" r:id="rId14"/>
    <p:sldId id="283" r:id="rId15"/>
    <p:sldId id="282" r:id="rId16"/>
    <p:sldId id="284" r:id="rId17"/>
    <p:sldId id="270" r:id="rId18"/>
    <p:sldId id="271" r:id="rId19"/>
    <p:sldId id="277" r:id="rId20"/>
    <p:sldId id="286" r:id="rId21"/>
    <p:sldId id="272"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96D7C7-C512-4D4A-8D35-8352554F68F5}" v="103" dt="2022-01-26T08:40:57.416"/>
    <p1510:client id="{72603741-03ED-4A67-B482-E4EE8C46676C}" v="14" dt="2022-01-26T12:27:00.909"/>
    <p1510:client id="{B5AA1374-5B59-40D6-9522-799305D8B44B}" v="99" dt="2022-01-26T11:16:16.788"/>
    <p1510:client id="{BF93E607-B60E-4F3D-B375-045B04586CCA}" v="1" dt="2022-03-22T21:13:01.1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Sajid Bin Faisal" userId="S::sajid@aiub.edu::ed083b04-873c-4472-b308-6f99f62b1fb5" providerId="AD" clId="Web-{B5AA1374-5B59-40D6-9522-799305D8B44B}"/>
    <pc:docChg chg="modSld">
      <pc:chgData name="Md. Sajid Bin Faisal" userId="S::sajid@aiub.edu::ed083b04-873c-4472-b308-6f99f62b1fb5" providerId="AD" clId="Web-{B5AA1374-5B59-40D6-9522-799305D8B44B}" dt="2022-01-26T11:16:16.788" v="97" actId="20577"/>
      <pc:docMkLst>
        <pc:docMk/>
      </pc:docMkLst>
      <pc:sldChg chg="modSp">
        <pc:chgData name="Md. Sajid Bin Faisal" userId="S::sajid@aiub.edu::ed083b04-873c-4472-b308-6f99f62b1fb5" providerId="AD" clId="Web-{B5AA1374-5B59-40D6-9522-799305D8B44B}" dt="2022-01-26T11:16:16.788" v="97" actId="20577"/>
        <pc:sldMkLst>
          <pc:docMk/>
          <pc:sldMk cId="700707328" sldId="256"/>
        </pc:sldMkLst>
        <pc:spChg chg="mod">
          <ac:chgData name="Md. Sajid Bin Faisal" userId="S::sajid@aiub.edu::ed083b04-873c-4472-b308-6f99f62b1fb5" providerId="AD" clId="Web-{B5AA1374-5B59-40D6-9522-799305D8B44B}" dt="2022-01-26T11:16:16.788" v="97" actId="20577"/>
          <ac:spMkLst>
            <pc:docMk/>
            <pc:sldMk cId="700707328" sldId="256"/>
            <ac:spMk id="2" creationId="{00000000-0000-0000-0000-000000000000}"/>
          </ac:spMkLst>
        </pc:spChg>
      </pc:sldChg>
      <pc:sldChg chg="modSp">
        <pc:chgData name="Md. Sajid Bin Faisal" userId="S::sajid@aiub.edu::ed083b04-873c-4472-b308-6f99f62b1fb5" providerId="AD" clId="Web-{B5AA1374-5B59-40D6-9522-799305D8B44B}" dt="2022-01-26T11:14:50.036" v="93" actId="20577"/>
        <pc:sldMkLst>
          <pc:docMk/>
          <pc:sldMk cId="424874041" sldId="257"/>
        </pc:sldMkLst>
        <pc:spChg chg="mod">
          <ac:chgData name="Md. Sajid Bin Faisal" userId="S::sajid@aiub.edu::ed083b04-873c-4472-b308-6f99f62b1fb5" providerId="AD" clId="Web-{B5AA1374-5B59-40D6-9522-799305D8B44B}" dt="2022-01-26T11:14:50.036" v="93" actId="20577"/>
          <ac:spMkLst>
            <pc:docMk/>
            <pc:sldMk cId="424874041" sldId="257"/>
            <ac:spMk id="3" creationId="{00000000-0000-0000-0000-000000000000}"/>
          </ac:spMkLst>
        </pc:spChg>
      </pc:sldChg>
    </pc:docChg>
  </pc:docChgLst>
  <pc:docChgLst>
    <pc:chgData name="Mazid Ul Haque" userId="db93480078e572e3" providerId="LiveId" clId="{72603741-03ED-4A67-B482-E4EE8C46676C}"/>
    <pc:docChg chg="undo custSel modSld">
      <pc:chgData name="Mazid Ul Haque" userId="db93480078e572e3" providerId="LiveId" clId="{72603741-03ED-4A67-B482-E4EE8C46676C}" dt="2022-01-26T12:51:35.458" v="221" actId="113"/>
      <pc:docMkLst>
        <pc:docMk/>
      </pc:docMkLst>
      <pc:sldChg chg="delSp modSp mod">
        <pc:chgData name="Mazid Ul Haque" userId="db93480078e572e3" providerId="LiveId" clId="{72603741-03ED-4A67-B482-E4EE8C46676C}" dt="2022-01-26T12:28:09.222" v="35" actId="478"/>
        <pc:sldMkLst>
          <pc:docMk/>
          <pc:sldMk cId="347863794" sldId="270"/>
        </pc:sldMkLst>
        <pc:spChg chg="mod">
          <ac:chgData name="Mazid Ul Haque" userId="db93480078e572e3" providerId="LiveId" clId="{72603741-03ED-4A67-B482-E4EE8C46676C}" dt="2022-01-26T12:28:04.737" v="34" actId="20577"/>
          <ac:spMkLst>
            <pc:docMk/>
            <pc:sldMk cId="347863794" sldId="270"/>
            <ac:spMk id="4" creationId="{262EDBA0-11B9-41D6-902F-BB82DCBF57B1}"/>
          </ac:spMkLst>
        </pc:spChg>
        <pc:spChg chg="del mod">
          <ac:chgData name="Mazid Ul Haque" userId="db93480078e572e3" providerId="LiveId" clId="{72603741-03ED-4A67-B482-E4EE8C46676C}" dt="2022-01-26T12:28:09.222" v="35" actId="478"/>
          <ac:spMkLst>
            <pc:docMk/>
            <pc:sldMk cId="347863794" sldId="270"/>
            <ac:spMk id="5" creationId="{3322CB79-31E6-2043-9768-6699756B1FD4}"/>
          </ac:spMkLst>
        </pc:spChg>
      </pc:sldChg>
      <pc:sldChg chg="modSp mod">
        <pc:chgData name="Mazid Ul Haque" userId="db93480078e572e3" providerId="LiveId" clId="{72603741-03ED-4A67-B482-E4EE8C46676C}" dt="2022-01-26T12:28:43.150" v="41" actId="113"/>
        <pc:sldMkLst>
          <pc:docMk/>
          <pc:sldMk cId="526201705" sldId="277"/>
        </pc:sldMkLst>
        <pc:spChg chg="mod">
          <ac:chgData name="Mazid Ul Haque" userId="db93480078e572e3" providerId="LiveId" clId="{72603741-03ED-4A67-B482-E4EE8C46676C}" dt="2022-01-26T12:28:43.150" v="41" actId="113"/>
          <ac:spMkLst>
            <pc:docMk/>
            <pc:sldMk cId="526201705" sldId="277"/>
            <ac:spMk id="5" creationId="{422178A1-F9F9-4610-ABB9-C2211909F321}"/>
          </ac:spMkLst>
        </pc:spChg>
      </pc:sldChg>
      <pc:sldChg chg="modAnim">
        <pc:chgData name="Mazid Ul Haque" userId="db93480078e572e3" providerId="LiveId" clId="{72603741-03ED-4A67-B482-E4EE8C46676C}" dt="2022-01-26T12:25:08.080" v="2"/>
        <pc:sldMkLst>
          <pc:docMk/>
          <pc:sldMk cId="4066302879" sldId="280"/>
        </pc:sldMkLst>
      </pc:sldChg>
      <pc:sldChg chg="modAnim">
        <pc:chgData name="Mazid Ul Haque" userId="db93480078e572e3" providerId="LiveId" clId="{72603741-03ED-4A67-B482-E4EE8C46676C}" dt="2022-01-26T12:25:51.939" v="6"/>
        <pc:sldMkLst>
          <pc:docMk/>
          <pc:sldMk cId="2757158594" sldId="282"/>
        </pc:sldMkLst>
      </pc:sldChg>
      <pc:sldChg chg="modAnim">
        <pc:chgData name="Mazid Ul Haque" userId="db93480078e572e3" providerId="LiveId" clId="{72603741-03ED-4A67-B482-E4EE8C46676C}" dt="2022-01-26T12:27:00.909" v="13"/>
        <pc:sldMkLst>
          <pc:docMk/>
          <pc:sldMk cId="3948522593" sldId="284"/>
        </pc:sldMkLst>
      </pc:sldChg>
      <pc:sldChg chg="modSp mod">
        <pc:chgData name="Mazid Ul Haque" userId="db93480078e572e3" providerId="LiveId" clId="{72603741-03ED-4A67-B482-E4EE8C46676C}" dt="2022-01-26T12:51:35.458" v="221" actId="113"/>
        <pc:sldMkLst>
          <pc:docMk/>
          <pc:sldMk cId="1310078246" sldId="286"/>
        </pc:sldMkLst>
        <pc:spChg chg="mod">
          <ac:chgData name="Mazid Ul Haque" userId="db93480078e572e3" providerId="LiveId" clId="{72603741-03ED-4A67-B482-E4EE8C46676C}" dt="2022-01-26T12:51:35.458" v="221" actId="113"/>
          <ac:spMkLst>
            <pc:docMk/>
            <pc:sldMk cId="1310078246" sldId="286"/>
            <ac:spMk id="3" creationId="{00000000-0000-0000-0000-000000000000}"/>
          </ac:spMkLst>
        </pc:spChg>
      </pc:sldChg>
    </pc:docChg>
  </pc:docChgLst>
  <pc:docChgLst>
    <pc:chgData name="MD. AHADUZZAMAN" userId="S::22-46031-1@student.aiub.edu::6a2028b5-695a-48d3-b529-9029fe6ee7be" providerId="AD" clId="Web-{BF93E607-B60E-4F3D-B375-045B04586CCA}"/>
    <pc:docChg chg="modSld">
      <pc:chgData name="MD. AHADUZZAMAN" userId="S::22-46031-1@student.aiub.edu::6a2028b5-695a-48d3-b529-9029fe6ee7be" providerId="AD" clId="Web-{BF93E607-B60E-4F3D-B375-045B04586CCA}" dt="2022-03-22T21:13:01.178" v="0"/>
      <pc:docMkLst>
        <pc:docMk/>
      </pc:docMkLst>
      <pc:sldChg chg="addSp">
        <pc:chgData name="MD. AHADUZZAMAN" userId="S::22-46031-1@student.aiub.edu::6a2028b5-695a-48d3-b529-9029fe6ee7be" providerId="AD" clId="Web-{BF93E607-B60E-4F3D-B375-045B04586CCA}" dt="2022-03-22T21:13:01.178" v="0"/>
        <pc:sldMkLst>
          <pc:docMk/>
          <pc:sldMk cId="947091183" sldId="274"/>
        </pc:sldMkLst>
        <pc:spChg chg="add">
          <ac:chgData name="MD. AHADUZZAMAN" userId="S::22-46031-1@student.aiub.edu::6a2028b5-695a-48d3-b529-9029fe6ee7be" providerId="AD" clId="Web-{BF93E607-B60E-4F3D-B375-045B04586CCA}" dt="2022-03-22T21:13:01.178" v="0"/>
          <ac:spMkLst>
            <pc:docMk/>
            <pc:sldMk cId="947091183" sldId="274"/>
            <ac:spMk id="4" creationId="{61B55055-8AA0-FDA6-5C77-B75C986916D9}"/>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3/22/2022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3/22/2022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3/22/2022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3/22/2022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aiub.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cs.aiub.edu/undergrad/curriculum" TargetMode="External"/><Relationship Id="rId2" Type="http://schemas.openxmlformats.org/officeDocument/2006/relationships/hyperlink" Target="https://www.aiub.edu/faculties/fst/ug-course-catalog" TargetMode="External"/><Relationship Id="rId1" Type="http://schemas.openxmlformats.org/officeDocument/2006/relationships/slideLayout" Target="../slideLayouts/slideLayout1.xml"/><Relationship Id="rId4" Type="http://schemas.openxmlformats.org/officeDocument/2006/relationships/hyperlink" Target="https://www.aiub.ed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cs.aiub.edu/undergrad/curriculum" TargetMode="External"/><Relationship Id="rId2" Type="http://schemas.openxmlformats.org/officeDocument/2006/relationships/hyperlink" Target="https://www.aiub.edu/faculties/fst/ug-course-catalo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aiub.edu/faculties/fst/ug-course-catalog"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cs.aiub.edu/undergrad/curriculum"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8941" y="324533"/>
            <a:ext cx="7808976" cy="1088136"/>
          </a:xfrm>
        </p:spPr>
        <p:txBody>
          <a:bodyPr>
            <a:noAutofit/>
          </a:bodyPr>
          <a:lstStyle/>
          <a:p>
            <a:r>
              <a:rPr lang="en-US" sz="3800" dirty="0"/>
              <a:t> Registration Process</a:t>
            </a:r>
          </a:p>
        </p:txBody>
      </p:sp>
      <p:sp>
        <p:nvSpPr>
          <p:cNvPr id="3" name="Subtitle 2"/>
          <p:cNvSpPr>
            <a:spLocks noGrp="1"/>
          </p:cNvSpPr>
          <p:nvPr>
            <p:ph type="subTitle" idx="1"/>
          </p:nvPr>
        </p:nvSpPr>
        <p:spPr>
          <a:xfrm>
            <a:off x="476205" y="1580834"/>
            <a:ext cx="2789509" cy="484632"/>
          </a:xfrm>
        </p:spPr>
        <p:txBody>
          <a:bodyPr/>
          <a:lstStyle/>
          <a:p>
            <a:r>
              <a:rPr lang="en-US" dirty="0"/>
              <a:t>Student Guideline </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95821"/>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dirty="0"/>
          </a:p>
        </p:txBody>
      </p:sp>
      <p:sp>
        <p:nvSpPr>
          <p:cNvPr id="5" name="TextBox 4">
            <a:extLst>
              <a:ext uri="{FF2B5EF4-FFF2-40B4-BE49-F238E27FC236}">
                <a16:creationId xmlns:a16="http://schemas.microsoft.com/office/drawing/2014/main" id="{928D1EFD-80D1-409D-8139-B555FAC08B8F}"/>
              </a:ext>
            </a:extLst>
          </p:cNvPr>
          <p:cNvSpPr txBox="1"/>
          <p:nvPr/>
        </p:nvSpPr>
        <p:spPr>
          <a:xfrm>
            <a:off x="1015252" y="3903406"/>
            <a:ext cx="7148052" cy="1200329"/>
          </a:xfrm>
          <a:prstGeom prst="rect">
            <a:avLst/>
          </a:prstGeom>
          <a:noFill/>
        </p:spPr>
        <p:txBody>
          <a:bodyPr wrap="square" rtlCol="0">
            <a:spAutoFit/>
          </a:bodyPr>
          <a:lstStyle/>
          <a:p>
            <a:r>
              <a:rPr lang="en-US" dirty="0"/>
              <a:t>Prepared by:</a:t>
            </a:r>
          </a:p>
          <a:p>
            <a:endParaRPr lang="en-US" dirty="0"/>
          </a:p>
          <a:p>
            <a:pPr marL="342900" indent="-342900">
              <a:buAutoNum type="arabicPeriod"/>
            </a:pPr>
            <a:r>
              <a:rPr lang="en-US" dirty="0"/>
              <a:t>MD SAJID BIN- FAISAL, LECTURER, CS</a:t>
            </a:r>
          </a:p>
          <a:p>
            <a:pPr marL="342900" indent="-342900">
              <a:buAutoNum type="arabicPeriod"/>
            </a:pPr>
            <a:r>
              <a:rPr lang="en-US" dirty="0"/>
              <a:t>MD. MAZID-UL-HAQUE, LECTURER, CS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08180" y="3209396"/>
            <a:ext cx="4327640" cy="1088136"/>
          </a:xfrm>
        </p:spPr>
        <p:txBody>
          <a:bodyPr>
            <a:normAutofit/>
          </a:bodyPr>
          <a:lstStyle/>
          <a:p>
            <a:pPr algn="just"/>
            <a:r>
              <a:rPr lang="en-US" dirty="0">
                <a:solidFill>
                  <a:schemeClr val="tx1"/>
                </a:solidFill>
              </a:rPr>
              <a:t>Pre-Registration</a:t>
            </a:r>
          </a:p>
        </p:txBody>
      </p:sp>
    </p:spTree>
    <p:extLst>
      <p:ext uri="{BB962C8B-B14F-4D97-AF65-F5344CB8AC3E}">
        <p14:creationId xmlns:p14="http://schemas.microsoft.com/office/powerpoint/2010/main" val="5921759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33574" y="554687"/>
            <a:ext cx="5290478" cy="1088136"/>
          </a:xfrm>
        </p:spPr>
        <p:txBody>
          <a:bodyPr>
            <a:normAutofit fontScale="90000"/>
          </a:bodyPr>
          <a:lstStyle/>
          <a:p>
            <a:pPr algn="just"/>
            <a:r>
              <a:rPr lang="en-US" dirty="0"/>
              <a:t>Notices to follow on - </a:t>
            </a:r>
            <a:r>
              <a:rPr lang="en-US" dirty="0">
                <a:solidFill>
                  <a:schemeClr val="bg2">
                    <a:lumMod val="50000"/>
                  </a:schemeClr>
                </a:solidFill>
              </a:rPr>
              <a:t>www.aiub.edu</a:t>
            </a:r>
          </a:p>
        </p:txBody>
      </p:sp>
      <p:sp>
        <p:nvSpPr>
          <p:cNvPr id="3" name="TextBox 2">
            <a:extLst>
              <a:ext uri="{FF2B5EF4-FFF2-40B4-BE49-F238E27FC236}">
                <a16:creationId xmlns:a16="http://schemas.microsoft.com/office/drawing/2014/main" id="{5F73FC43-BEBF-44EA-8C11-5A4D388EF70A}"/>
              </a:ext>
            </a:extLst>
          </p:cNvPr>
          <p:cNvSpPr txBox="1"/>
          <p:nvPr/>
        </p:nvSpPr>
        <p:spPr>
          <a:xfrm>
            <a:off x="333573" y="2408902"/>
            <a:ext cx="8613782" cy="1477328"/>
          </a:xfrm>
          <a:prstGeom prst="rect">
            <a:avLst/>
          </a:prstGeom>
          <a:noFill/>
        </p:spPr>
        <p:txBody>
          <a:bodyPr wrap="square" rtlCol="0">
            <a:spAutoFit/>
          </a:bodyPr>
          <a:lstStyle/>
          <a:p>
            <a:pPr marL="342900" indent="-342900" algn="just">
              <a:buFont typeface="+mj-lt"/>
              <a:buAutoNum type="arabicPeriod"/>
            </a:pPr>
            <a:r>
              <a:rPr lang="en-US" b="1" i="0" dirty="0">
                <a:effectLst/>
                <a:latin typeface="Lato" panose="020F0502020204030203" pitchFamily="34" charset="0"/>
              </a:rPr>
              <a:t>Pre-registration flow chart – pre-reg dates according to ID</a:t>
            </a:r>
          </a:p>
          <a:p>
            <a:pPr marL="342900" indent="-342900" algn="just">
              <a:buFont typeface="+mj-lt"/>
              <a:buAutoNum type="arabicPeriod"/>
            </a:pPr>
            <a:endParaRPr lang="en-US" b="1" i="0" dirty="0">
              <a:effectLst/>
              <a:latin typeface="Lato" panose="020F0502020204030203" pitchFamily="34" charset="0"/>
            </a:endParaRPr>
          </a:p>
          <a:p>
            <a:pPr marL="342900" indent="-342900" algn="just">
              <a:buFont typeface="+mj-lt"/>
              <a:buAutoNum type="arabicPeriod"/>
            </a:pPr>
            <a:r>
              <a:rPr lang="en-US" b="1" i="0" dirty="0">
                <a:effectLst/>
                <a:latin typeface="Lato" panose="020F0502020204030203" pitchFamily="34" charset="0"/>
              </a:rPr>
              <a:t>Pre-Registration Instructions and Guidelines – all necessary guidelines, registration advisor list, how to communicate, what to do etc.</a:t>
            </a:r>
          </a:p>
          <a:p>
            <a:pPr algn="just"/>
            <a:endParaRPr lang="en-US" dirty="0"/>
          </a:p>
        </p:txBody>
      </p:sp>
    </p:spTree>
    <p:extLst>
      <p:ext uri="{BB962C8B-B14F-4D97-AF65-F5344CB8AC3E}">
        <p14:creationId xmlns:p14="http://schemas.microsoft.com/office/powerpoint/2010/main" val="574855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70271"/>
            <a:ext cx="7808976" cy="1118558"/>
          </a:xfrm>
        </p:spPr>
        <p:txBody>
          <a:bodyPr>
            <a:normAutofit fontScale="90000"/>
          </a:bodyPr>
          <a:lstStyle/>
          <a:p>
            <a:r>
              <a:rPr lang="en-US" dirty="0"/>
              <a:t>“Go to registration”</a:t>
            </a:r>
            <a:br>
              <a:rPr lang="en-US" dirty="0"/>
            </a:br>
            <a:r>
              <a:rPr lang="en-US" dirty="0"/>
              <a:t>- </a:t>
            </a:r>
            <a:r>
              <a:rPr lang="en-US" sz="1600" dirty="0"/>
              <a:t>Appears in red color at the time of preregistration and final registration</a:t>
            </a:r>
          </a:p>
        </p:txBody>
      </p:sp>
      <p:sp>
        <p:nvSpPr>
          <p:cNvPr id="3" name="Rectangle: Rounded Corners 2">
            <a:extLst>
              <a:ext uri="{FF2B5EF4-FFF2-40B4-BE49-F238E27FC236}">
                <a16:creationId xmlns:a16="http://schemas.microsoft.com/office/drawing/2014/main" id="{F39408DF-DF2B-40EA-9457-40FFADFE0913}"/>
              </a:ext>
            </a:extLst>
          </p:cNvPr>
          <p:cNvSpPr/>
          <p:nvPr/>
        </p:nvSpPr>
        <p:spPr>
          <a:xfrm>
            <a:off x="421341" y="2220953"/>
            <a:ext cx="1161653" cy="639097"/>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Check your pre-reg date</a:t>
            </a:r>
          </a:p>
        </p:txBody>
      </p:sp>
      <p:sp>
        <p:nvSpPr>
          <p:cNvPr id="7" name="Rectangle: Rounded Corners 6">
            <a:extLst>
              <a:ext uri="{FF2B5EF4-FFF2-40B4-BE49-F238E27FC236}">
                <a16:creationId xmlns:a16="http://schemas.microsoft.com/office/drawing/2014/main" id="{0D78851B-A0C0-439A-BC30-7201C6F88A3B}"/>
              </a:ext>
            </a:extLst>
          </p:cNvPr>
          <p:cNvSpPr/>
          <p:nvPr/>
        </p:nvSpPr>
        <p:spPr>
          <a:xfrm>
            <a:off x="421341" y="3235841"/>
            <a:ext cx="1161653" cy="639097"/>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Check if date is correct or not </a:t>
            </a:r>
          </a:p>
        </p:txBody>
      </p:sp>
      <p:sp>
        <p:nvSpPr>
          <p:cNvPr id="8" name="Rectangle: Rounded Corners 7">
            <a:extLst>
              <a:ext uri="{FF2B5EF4-FFF2-40B4-BE49-F238E27FC236}">
                <a16:creationId xmlns:a16="http://schemas.microsoft.com/office/drawing/2014/main" id="{0FB01B05-E416-4A87-A0B6-A87FBFF6EEA6}"/>
              </a:ext>
            </a:extLst>
          </p:cNvPr>
          <p:cNvSpPr/>
          <p:nvPr/>
        </p:nvSpPr>
        <p:spPr>
          <a:xfrm>
            <a:off x="421341" y="4336375"/>
            <a:ext cx="1161653" cy="639097"/>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Click if date is correct</a:t>
            </a:r>
          </a:p>
        </p:txBody>
      </p:sp>
      <p:sp>
        <p:nvSpPr>
          <p:cNvPr id="5" name="Arrow: Down 4">
            <a:extLst>
              <a:ext uri="{FF2B5EF4-FFF2-40B4-BE49-F238E27FC236}">
                <a16:creationId xmlns:a16="http://schemas.microsoft.com/office/drawing/2014/main" id="{40CC46E0-8AC5-40DD-ABD0-7A0197DC37CE}"/>
              </a:ext>
            </a:extLst>
          </p:cNvPr>
          <p:cNvSpPr/>
          <p:nvPr/>
        </p:nvSpPr>
        <p:spPr>
          <a:xfrm>
            <a:off x="875072" y="2873766"/>
            <a:ext cx="206477" cy="343326"/>
          </a:xfrm>
          <a:prstGeom prst="down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13458F34-9BBB-4B88-A073-C72EDB3797C0}"/>
              </a:ext>
            </a:extLst>
          </p:cNvPr>
          <p:cNvSpPr/>
          <p:nvPr/>
        </p:nvSpPr>
        <p:spPr>
          <a:xfrm>
            <a:off x="875072" y="3893687"/>
            <a:ext cx="206476" cy="445897"/>
          </a:xfrm>
          <a:prstGeom prst="down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6" name="Picture 5">
            <a:extLst>
              <a:ext uri="{FF2B5EF4-FFF2-40B4-BE49-F238E27FC236}">
                <a16:creationId xmlns:a16="http://schemas.microsoft.com/office/drawing/2014/main" id="{798ADF7D-56C9-439B-A5DC-6C96B01A2F15}"/>
              </a:ext>
            </a:extLst>
          </p:cNvPr>
          <p:cNvPicPr>
            <a:picLocks noChangeAspect="1"/>
          </p:cNvPicPr>
          <p:nvPr/>
        </p:nvPicPr>
        <p:blipFill>
          <a:blip r:embed="rId2"/>
          <a:stretch>
            <a:fillRect/>
          </a:stretch>
        </p:blipFill>
        <p:spPr>
          <a:xfrm>
            <a:off x="2694720" y="2129368"/>
            <a:ext cx="6027942" cy="2156647"/>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2" name="Rectangle: Rounded Corners 11">
            <a:extLst>
              <a:ext uri="{FF2B5EF4-FFF2-40B4-BE49-F238E27FC236}">
                <a16:creationId xmlns:a16="http://schemas.microsoft.com/office/drawing/2014/main" id="{4A73F629-D409-4327-A2FA-1154511D5B45}"/>
              </a:ext>
            </a:extLst>
          </p:cNvPr>
          <p:cNvSpPr/>
          <p:nvPr/>
        </p:nvSpPr>
        <p:spPr>
          <a:xfrm>
            <a:off x="397481" y="5436909"/>
            <a:ext cx="1161653" cy="639097"/>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Click “Next”</a:t>
            </a:r>
          </a:p>
        </p:txBody>
      </p:sp>
      <p:pic>
        <p:nvPicPr>
          <p:cNvPr id="13" name="Picture 12">
            <a:extLst>
              <a:ext uri="{FF2B5EF4-FFF2-40B4-BE49-F238E27FC236}">
                <a16:creationId xmlns:a16="http://schemas.microsoft.com/office/drawing/2014/main" id="{B0A3325B-F14B-4592-8389-11F0057F6818}"/>
              </a:ext>
            </a:extLst>
          </p:cNvPr>
          <p:cNvPicPr>
            <a:picLocks noChangeAspect="1"/>
          </p:cNvPicPr>
          <p:nvPr/>
        </p:nvPicPr>
        <p:blipFill>
          <a:blip r:embed="rId3"/>
          <a:stretch>
            <a:fillRect/>
          </a:stretch>
        </p:blipFill>
        <p:spPr>
          <a:xfrm>
            <a:off x="2694719" y="4419259"/>
            <a:ext cx="6027939" cy="1798563"/>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14" name="Arrow: Down 13">
            <a:extLst>
              <a:ext uri="{FF2B5EF4-FFF2-40B4-BE49-F238E27FC236}">
                <a16:creationId xmlns:a16="http://schemas.microsoft.com/office/drawing/2014/main" id="{895AE885-6B69-4841-88CC-BE4AE5B46CD9}"/>
              </a:ext>
            </a:extLst>
          </p:cNvPr>
          <p:cNvSpPr/>
          <p:nvPr/>
        </p:nvSpPr>
        <p:spPr>
          <a:xfrm>
            <a:off x="875069" y="4972263"/>
            <a:ext cx="206476" cy="445897"/>
          </a:xfrm>
          <a:prstGeom prst="down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5715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5" grpId="0" animBg="1"/>
      <p:bldP spid="9" grpId="0" animBg="1"/>
      <p:bldP spid="12" grpId="0" animBg="1"/>
      <p:bldP spid="1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70271"/>
            <a:ext cx="7808976" cy="1118558"/>
          </a:xfrm>
        </p:spPr>
        <p:txBody>
          <a:bodyPr>
            <a:normAutofit/>
          </a:bodyPr>
          <a:lstStyle/>
          <a:p>
            <a:r>
              <a:rPr lang="en-US" dirty="0"/>
              <a:t>Taking Courses</a:t>
            </a:r>
            <a:endParaRPr lang="en-US" sz="1600" dirty="0"/>
          </a:p>
        </p:txBody>
      </p:sp>
      <p:sp>
        <p:nvSpPr>
          <p:cNvPr id="3" name="Rectangle: Rounded Corners 2">
            <a:extLst>
              <a:ext uri="{FF2B5EF4-FFF2-40B4-BE49-F238E27FC236}">
                <a16:creationId xmlns:a16="http://schemas.microsoft.com/office/drawing/2014/main" id="{F39408DF-DF2B-40EA-9457-40FFADFE0913}"/>
              </a:ext>
            </a:extLst>
          </p:cNvPr>
          <p:cNvSpPr/>
          <p:nvPr/>
        </p:nvSpPr>
        <p:spPr>
          <a:xfrm>
            <a:off x="421341" y="2220953"/>
            <a:ext cx="1161653" cy="639097"/>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Look for courses you want to take</a:t>
            </a:r>
          </a:p>
        </p:txBody>
      </p:sp>
      <p:sp>
        <p:nvSpPr>
          <p:cNvPr id="7" name="Rectangle: Rounded Corners 6">
            <a:extLst>
              <a:ext uri="{FF2B5EF4-FFF2-40B4-BE49-F238E27FC236}">
                <a16:creationId xmlns:a16="http://schemas.microsoft.com/office/drawing/2014/main" id="{0D78851B-A0C0-439A-BC30-7201C6F88A3B}"/>
              </a:ext>
            </a:extLst>
          </p:cNvPr>
          <p:cNvSpPr/>
          <p:nvPr/>
        </p:nvSpPr>
        <p:spPr>
          <a:xfrm>
            <a:off x="421341" y="3235841"/>
            <a:ext cx="1161653" cy="639097"/>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Select suitable section</a:t>
            </a:r>
          </a:p>
        </p:txBody>
      </p:sp>
      <p:sp>
        <p:nvSpPr>
          <p:cNvPr id="8" name="Rectangle: Rounded Corners 7">
            <a:extLst>
              <a:ext uri="{FF2B5EF4-FFF2-40B4-BE49-F238E27FC236}">
                <a16:creationId xmlns:a16="http://schemas.microsoft.com/office/drawing/2014/main" id="{0FB01B05-E416-4A87-A0B6-A87FBFF6EEA6}"/>
              </a:ext>
            </a:extLst>
          </p:cNvPr>
          <p:cNvSpPr/>
          <p:nvPr/>
        </p:nvSpPr>
        <p:spPr>
          <a:xfrm>
            <a:off x="421341" y="4336375"/>
            <a:ext cx="1161653" cy="639097"/>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Check if everything is ok or not</a:t>
            </a:r>
          </a:p>
        </p:txBody>
      </p:sp>
      <p:sp>
        <p:nvSpPr>
          <p:cNvPr id="5" name="Arrow: Down 4">
            <a:extLst>
              <a:ext uri="{FF2B5EF4-FFF2-40B4-BE49-F238E27FC236}">
                <a16:creationId xmlns:a16="http://schemas.microsoft.com/office/drawing/2014/main" id="{40CC46E0-8AC5-40DD-ABD0-7A0197DC37CE}"/>
              </a:ext>
            </a:extLst>
          </p:cNvPr>
          <p:cNvSpPr/>
          <p:nvPr/>
        </p:nvSpPr>
        <p:spPr>
          <a:xfrm>
            <a:off x="875072" y="2873766"/>
            <a:ext cx="206477" cy="343326"/>
          </a:xfrm>
          <a:prstGeom prst="down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13458F34-9BBB-4B88-A073-C72EDB3797C0}"/>
              </a:ext>
            </a:extLst>
          </p:cNvPr>
          <p:cNvSpPr/>
          <p:nvPr/>
        </p:nvSpPr>
        <p:spPr>
          <a:xfrm>
            <a:off x="875072" y="3893687"/>
            <a:ext cx="206476" cy="445897"/>
          </a:xfrm>
          <a:prstGeom prst="down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Rectangle: Rounded Corners 11">
            <a:extLst>
              <a:ext uri="{FF2B5EF4-FFF2-40B4-BE49-F238E27FC236}">
                <a16:creationId xmlns:a16="http://schemas.microsoft.com/office/drawing/2014/main" id="{4A73F629-D409-4327-A2FA-1154511D5B45}"/>
              </a:ext>
            </a:extLst>
          </p:cNvPr>
          <p:cNvSpPr/>
          <p:nvPr/>
        </p:nvSpPr>
        <p:spPr>
          <a:xfrm>
            <a:off x="277396" y="5404841"/>
            <a:ext cx="1401822" cy="639097"/>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If ok, click “Confirm pre-registration”</a:t>
            </a:r>
          </a:p>
        </p:txBody>
      </p:sp>
      <p:sp>
        <p:nvSpPr>
          <p:cNvPr id="14" name="Arrow: Down 13">
            <a:extLst>
              <a:ext uri="{FF2B5EF4-FFF2-40B4-BE49-F238E27FC236}">
                <a16:creationId xmlns:a16="http://schemas.microsoft.com/office/drawing/2014/main" id="{895AE885-6B69-4841-88CC-BE4AE5B46CD9}"/>
              </a:ext>
            </a:extLst>
          </p:cNvPr>
          <p:cNvSpPr/>
          <p:nvPr/>
        </p:nvSpPr>
        <p:spPr>
          <a:xfrm>
            <a:off x="875069" y="4972263"/>
            <a:ext cx="206476" cy="445897"/>
          </a:xfrm>
          <a:prstGeom prst="down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5" name="Picture 14" descr="Graphical user interface, text, application, email&#10;&#10;Description automatically generated">
            <a:extLst>
              <a:ext uri="{FF2B5EF4-FFF2-40B4-BE49-F238E27FC236}">
                <a16:creationId xmlns:a16="http://schemas.microsoft.com/office/drawing/2014/main" id="{2B590911-BAC7-4EA5-842B-C5919EFFCC70}"/>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2458786" y="2119298"/>
            <a:ext cx="6035563" cy="3924640"/>
          </a:xfrm>
          <a:prstGeom prst="rect">
            <a:avLst/>
          </a:prstGeom>
        </p:spPr>
      </p:pic>
    </p:spTree>
    <p:extLst>
      <p:ext uri="{BB962C8B-B14F-4D97-AF65-F5344CB8AC3E}">
        <p14:creationId xmlns:p14="http://schemas.microsoft.com/office/powerpoint/2010/main" val="394852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1000"/>
                                        <p:tgtEl>
                                          <p:spTgt spid="14"/>
                                        </p:tgtEl>
                                      </p:cBhvr>
                                    </p:animEffect>
                                    <p:anim calcmode="lin" valueType="num">
                                      <p:cBhvr>
                                        <p:cTn id="39" dur="1000" fill="hold"/>
                                        <p:tgtEl>
                                          <p:spTgt spid="14"/>
                                        </p:tgtEl>
                                        <p:attrNameLst>
                                          <p:attrName>ppt_x</p:attrName>
                                        </p:attrNameLst>
                                      </p:cBhvr>
                                      <p:tavLst>
                                        <p:tav tm="0">
                                          <p:val>
                                            <p:strVal val="#ppt_x"/>
                                          </p:val>
                                        </p:tav>
                                        <p:tav tm="100000">
                                          <p:val>
                                            <p:strVal val="#ppt_x"/>
                                          </p:val>
                                        </p:tav>
                                      </p:tavLst>
                                    </p:anim>
                                    <p:anim calcmode="lin" valueType="num">
                                      <p:cBhvr>
                                        <p:cTn id="40" dur="1000" fill="hold"/>
                                        <p:tgtEl>
                                          <p:spTgt spid="14"/>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5" grpId="0" animBg="1"/>
      <p:bldP spid="9" grpId="0" animBg="1"/>
      <p:bldP spid="12"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C26D19-85DA-834B-9600-C9820C508897}"/>
              </a:ext>
            </a:extLst>
          </p:cNvPr>
          <p:cNvSpPr txBox="1"/>
          <p:nvPr/>
        </p:nvSpPr>
        <p:spPr>
          <a:xfrm>
            <a:off x="412378" y="2346960"/>
            <a:ext cx="8319243" cy="1754326"/>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More than one section selection at the same time may result in as an error message </a:t>
            </a:r>
            <a:r>
              <a:rPr lang="en-US" b="1" i="1" dirty="0">
                <a:latin typeface="Calibri" panose="020F0502020204030204" pitchFamily="34" charset="0"/>
                <a:cs typeface="Calibri" panose="020F0502020204030204" pitchFamily="34" charset="0"/>
              </a:rPr>
              <a:t>“Selected Item has time clash”.</a:t>
            </a:r>
          </a:p>
          <a:p>
            <a:pPr marL="285750" indent="-285750" algn="just">
              <a:buFont typeface="Arial" panose="020B0604020202020204" pitchFamily="34" charset="0"/>
              <a:buChar char="•"/>
            </a:pPr>
            <a:endParaRPr lang="en-US" b="1" i="1"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One section usually don’t allow you to choose by yourself if it reaches more than 37 students. There will be an error message stating, </a:t>
            </a:r>
            <a:r>
              <a:rPr lang="en-US" b="1" i="1" dirty="0">
                <a:latin typeface="Calibri" panose="020F0502020204030204" pitchFamily="34" charset="0"/>
                <a:cs typeface="Calibri" panose="020F0502020204030204" pitchFamily="34" charset="0"/>
              </a:rPr>
              <a:t>“selected section has reached maximum limit”.</a:t>
            </a:r>
          </a:p>
        </p:txBody>
      </p:sp>
      <p:sp>
        <p:nvSpPr>
          <p:cNvPr id="4" name="Title 3">
            <a:extLst>
              <a:ext uri="{FF2B5EF4-FFF2-40B4-BE49-F238E27FC236}">
                <a16:creationId xmlns:a16="http://schemas.microsoft.com/office/drawing/2014/main" id="{262EDBA0-11B9-41D6-902F-BB82DCBF57B1}"/>
              </a:ext>
            </a:extLst>
          </p:cNvPr>
          <p:cNvSpPr>
            <a:spLocks noGrp="1"/>
          </p:cNvSpPr>
          <p:nvPr>
            <p:ph type="ctrTitle"/>
          </p:nvPr>
        </p:nvSpPr>
        <p:spPr>
          <a:xfrm>
            <a:off x="421341" y="521110"/>
            <a:ext cx="7808976" cy="1016031"/>
          </a:xfrm>
        </p:spPr>
        <p:txBody>
          <a:bodyPr>
            <a:normAutofit/>
          </a:bodyPr>
          <a:lstStyle/>
          <a:p>
            <a:r>
              <a:rPr lang="en-US" dirty="0"/>
              <a:t>Error Messages</a:t>
            </a:r>
          </a:p>
        </p:txBody>
      </p:sp>
    </p:spTree>
    <p:extLst>
      <p:ext uri="{BB962C8B-B14F-4D97-AF65-F5344CB8AC3E}">
        <p14:creationId xmlns:p14="http://schemas.microsoft.com/office/powerpoint/2010/main" val="347863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pPr marL="342900" indent="-342900"/>
            <a:r>
              <a:rPr lang="en-US" sz="3200" dirty="0"/>
              <a:t>Others..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Problem scenarios </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7"/>
            <a:ext cx="8319243"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Calibri" panose="020F0502020204030204" pitchFamily="34" charset="0"/>
                <a:cs typeface="Calibri" panose="020F0502020204030204" pitchFamily="34" charset="0"/>
              </a:rPr>
              <a:t>The department will announce the name of the faculty advisors in-Charge for registration for serving the students in special cases and problems . The list can be found in the official website stating the range of IDs((21-2 to 22-1), (20-2 to 21-1) and (19-1 to 20-1) and so on…)of the students under each advisor in-charge as mentioned.</a:t>
            </a:r>
          </a:p>
          <a:p>
            <a:pPr marL="285750" indent="-285750" algn="just">
              <a:buFont typeface="Arial" panose="020B0604020202020204" pitchFamily="34" charset="0"/>
              <a:buChar char="•"/>
            </a:pPr>
            <a:r>
              <a:rPr lang="en-US" dirty="0">
                <a:solidFill>
                  <a:srgbClr val="C00000"/>
                </a:solidFill>
                <a:latin typeface="Calibri" panose="020F0502020204030204" pitchFamily="34" charset="0"/>
                <a:cs typeface="Calibri" panose="020F0502020204030204" pitchFamily="34" charset="0"/>
              </a:rPr>
              <a:t>Registration can be blocked by OGC, OSA for certain reasons and the students can not register other than the specific Offices’ clearance, for this they must follow instructions posted on website and contact registration advisor. </a:t>
            </a:r>
          </a:p>
          <a:p>
            <a:pPr marL="285750" indent="-285750" algn="just">
              <a:buFont typeface="Arial" panose="020B0604020202020204" pitchFamily="34" charset="0"/>
              <a:buChar char="•"/>
            </a:pPr>
            <a:endParaRPr lang="en-US" b="1" dirty="0">
              <a:solidFill>
                <a:srgbClr val="C00000"/>
              </a:solidFill>
              <a:latin typeface="Courier New" panose="02070309020205020404" pitchFamily="49" charset="0"/>
              <a:cs typeface="Courier New" panose="02070309020205020404" pitchFamily="49" charset="0"/>
            </a:endParaRPr>
          </a:p>
          <a:p>
            <a:pPr algn="just"/>
            <a:endParaRPr lang="en-US" b="1" dirty="0">
              <a:solidFill>
                <a:srgbClr val="00B050"/>
              </a:solidFill>
              <a:latin typeface="Courier New" panose="02070309020205020404" pitchFamily="49" charset="0"/>
              <a:cs typeface="Courier New" panose="02070309020205020404" pitchFamily="49" charset="0"/>
            </a:endParaRPr>
          </a:p>
          <a:p>
            <a:pPr algn="just"/>
            <a:endParaRPr lang="en-US" b="1" dirty="0">
              <a:solidFill>
                <a:srgbClr val="00B05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00483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Important- Academic Regulation</a:t>
            </a:r>
            <a:br>
              <a:rPr lang="en-US" dirty="0"/>
            </a:br>
            <a:r>
              <a:rPr lang="en-US" sz="2000" dirty="0">
                <a:solidFill>
                  <a:schemeClr val="bg2">
                    <a:lumMod val="50000"/>
                  </a:schemeClr>
                </a:solidFill>
              </a:rPr>
              <a:t>https://www.aiub.edu/academic-regulations</a:t>
            </a:r>
          </a:p>
        </p:txBody>
      </p:sp>
      <p:sp>
        <p:nvSpPr>
          <p:cNvPr id="5" name="Content Placeholder 4">
            <a:extLst>
              <a:ext uri="{FF2B5EF4-FFF2-40B4-BE49-F238E27FC236}">
                <a16:creationId xmlns:a16="http://schemas.microsoft.com/office/drawing/2014/main" id="{422178A1-F9F9-4610-ABB9-C2211909F321}"/>
              </a:ext>
            </a:extLst>
          </p:cNvPr>
          <p:cNvSpPr>
            <a:spLocks noGrp="1"/>
          </p:cNvSpPr>
          <p:nvPr>
            <p:ph idx="1"/>
          </p:nvPr>
        </p:nvSpPr>
        <p:spPr>
          <a:xfrm>
            <a:off x="284163" y="1907459"/>
            <a:ext cx="8574087" cy="3992563"/>
          </a:xfrm>
        </p:spPr>
        <p:txBody>
          <a:bodyPr>
            <a:normAutofit fontScale="85000" lnSpcReduction="20000"/>
          </a:bodyPr>
          <a:lstStyle/>
          <a:p>
            <a:r>
              <a:rPr lang="en-US" dirty="0"/>
              <a:t>Academic Load</a:t>
            </a:r>
          </a:p>
          <a:p>
            <a:r>
              <a:rPr lang="en-US" dirty="0"/>
              <a:t>Grading System</a:t>
            </a:r>
          </a:p>
          <a:p>
            <a:r>
              <a:rPr lang="en-US" dirty="0"/>
              <a:t>Graduation Requirements</a:t>
            </a:r>
          </a:p>
          <a:p>
            <a:r>
              <a:rPr lang="en-US" dirty="0"/>
              <a:t>Calculation of CGPA</a:t>
            </a:r>
          </a:p>
          <a:p>
            <a:r>
              <a:rPr lang="en-US" dirty="0"/>
              <a:t>Scholarships</a:t>
            </a:r>
          </a:p>
          <a:p>
            <a:r>
              <a:rPr lang="en-US" dirty="0"/>
              <a:t>Awards</a:t>
            </a:r>
          </a:p>
          <a:p>
            <a:r>
              <a:rPr lang="en-US" dirty="0"/>
              <a:t>Student Code of Conduct</a:t>
            </a:r>
          </a:p>
          <a:p>
            <a:r>
              <a:rPr lang="en-US" dirty="0"/>
              <a:t>And all other necessary information….</a:t>
            </a:r>
          </a:p>
        </p:txBody>
      </p:sp>
    </p:spTree>
    <p:extLst>
      <p:ext uri="{BB962C8B-B14F-4D97-AF65-F5344CB8AC3E}">
        <p14:creationId xmlns:p14="http://schemas.microsoft.com/office/powerpoint/2010/main" val="526201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lgn="l"/>
            <a:r>
              <a:rPr lang="en-US" dirty="0"/>
              <a:t>Final Registration</a:t>
            </a:r>
          </a:p>
        </p:txBody>
      </p:sp>
      <p:sp>
        <p:nvSpPr>
          <p:cNvPr id="3" name="Content Placeholder 2"/>
          <p:cNvSpPr>
            <a:spLocks noGrp="1"/>
          </p:cNvSpPr>
          <p:nvPr>
            <p:ph idx="1"/>
          </p:nvPr>
        </p:nvSpPr>
        <p:spPr>
          <a:xfrm>
            <a:off x="678873" y="2133600"/>
            <a:ext cx="8179377" cy="3992563"/>
          </a:xfrm>
        </p:spPr>
        <p:txBody>
          <a:bodyPr>
            <a:normAutofit fontScale="92500"/>
          </a:bodyPr>
          <a:lstStyle/>
          <a:p>
            <a:pPr marL="457200" indent="-457200" algn="just">
              <a:buFont typeface="+mj-lt"/>
              <a:buAutoNum type="arabicPeriod"/>
            </a:pPr>
            <a:r>
              <a:rPr lang="en-US" dirty="0"/>
              <a:t>Similar to pre-registration, notice will be posted on official website with dates and guidelines.</a:t>
            </a:r>
          </a:p>
          <a:p>
            <a:pPr marL="457200" indent="-457200" algn="just">
              <a:buFont typeface="+mj-lt"/>
              <a:buAutoNum type="arabicPeriod"/>
            </a:pPr>
            <a:r>
              <a:rPr lang="en-US" dirty="0"/>
              <a:t> Students having everything finalized during pre-registration process can confirm their registration from their students’ portal.</a:t>
            </a:r>
          </a:p>
          <a:p>
            <a:pPr marL="457200" indent="-457200" algn="just">
              <a:buFont typeface="+mj-lt"/>
              <a:buAutoNum type="arabicPeriod"/>
            </a:pPr>
            <a:r>
              <a:rPr lang="en-US" dirty="0"/>
              <a:t>Students having remaining course related problematic issues, can follow guidelines described in the official notice of final registration and communicate with their registration advisors following standard procedures. </a:t>
            </a:r>
            <a:r>
              <a:rPr lang="en-US" b="1" dirty="0"/>
              <a:t>Keep in mind that, students cannot change anything after confirming the final registration.</a:t>
            </a:r>
          </a:p>
        </p:txBody>
      </p:sp>
    </p:spTree>
    <p:extLst>
      <p:ext uri="{BB962C8B-B14F-4D97-AF65-F5344CB8AC3E}">
        <p14:creationId xmlns:p14="http://schemas.microsoft.com/office/powerpoint/2010/main" val="1310078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Finally</a:t>
            </a:r>
          </a:p>
        </p:txBody>
      </p:sp>
      <p:sp>
        <p:nvSpPr>
          <p:cNvPr id="5" name="Subtitle 4">
            <a:extLst>
              <a:ext uri="{FF2B5EF4-FFF2-40B4-BE49-F238E27FC236}">
                <a16:creationId xmlns:a16="http://schemas.microsoft.com/office/drawing/2014/main" id="{3322CB79-31E6-2043-9768-6699756B1FD4}"/>
              </a:ext>
            </a:extLst>
          </p:cNvPr>
          <p:cNvSpPr>
            <a:spLocks noGrp="1"/>
          </p:cNvSpPr>
          <p:nvPr>
            <p:ph idx="1"/>
          </p:nvPr>
        </p:nvSpPr>
        <p:spPr>
          <a:xfrm>
            <a:off x="353962" y="1925782"/>
            <a:ext cx="7755618" cy="3992563"/>
          </a:xfrm>
        </p:spPr>
        <p:txBody>
          <a:bodyPr/>
          <a:lstStyle/>
          <a:p>
            <a:pPr algn="just"/>
            <a:r>
              <a:rPr lang="en-US" sz="2000" b="1" dirty="0"/>
              <a:t>Students should be familiar and frequently visit the university Website (</a:t>
            </a:r>
            <a:r>
              <a:rPr lang="en-US" sz="2000" b="1" dirty="0">
                <a:hlinkClick r:id="rId2"/>
              </a:rPr>
              <a:t>https://www.aiub.edu/)</a:t>
            </a:r>
            <a:r>
              <a:rPr lang="en-US" sz="2000" b="1" dirty="0"/>
              <a:t>, for notices, guidelines, important announcements etc. </a:t>
            </a:r>
          </a:p>
          <a:p>
            <a:pPr algn="just"/>
            <a:r>
              <a:rPr lang="en-US" sz="2000" b="1" dirty="0"/>
              <a:t>Students should not follow any unofficial news that is found in any other websites, social media platforms that are not officially linked with AIUB with proper verification.</a:t>
            </a:r>
          </a:p>
        </p:txBody>
      </p:sp>
    </p:spTree>
    <p:extLst>
      <p:ext uri="{BB962C8B-B14F-4D97-AF65-F5344CB8AC3E}">
        <p14:creationId xmlns:p14="http://schemas.microsoft.com/office/powerpoint/2010/main" val="658478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Outline</a:t>
            </a:r>
          </a:p>
        </p:txBody>
      </p:sp>
      <p:sp>
        <p:nvSpPr>
          <p:cNvPr id="3" name="Subtitle 2"/>
          <p:cNvSpPr>
            <a:spLocks noGrp="1"/>
          </p:cNvSpPr>
          <p:nvPr>
            <p:ph type="subTitle" idx="1"/>
          </p:nvPr>
        </p:nvSpPr>
        <p:spPr>
          <a:xfrm>
            <a:off x="486697" y="2363928"/>
            <a:ext cx="7754112" cy="3009930"/>
          </a:xfrm>
        </p:spPr>
        <p:txBody>
          <a:bodyPr vert="horz" lIns="91440" tIns="45720" rIns="91440" bIns="45720" rtlCol="0" anchor="t">
            <a:normAutofit lnSpcReduction="10000"/>
          </a:bodyPr>
          <a:lstStyle/>
          <a:p>
            <a:pPr marL="342900" indent="-342900">
              <a:buAutoNum type="arabicPeriod"/>
            </a:pPr>
            <a:r>
              <a:rPr lang="en-US" dirty="0">
                <a:solidFill>
                  <a:schemeClr val="tx1"/>
                </a:solidFill>
              </a:rPr>
              <a:t>Definition of Registration </a:t>
            </a:r>
          </a:p>
          <a:p>
            <a:pPr marL="342900" indent="-342900">
              <a:buAutoNum type="arabicPeriod"/>
            </a:pPr>
            <a:r>
              <a:rPr lang="en-US" dirty="0">
                <a:solidFill>
                  <a:schemeClr val="tx1"/>
                </a:solidFill>
              </a:rPr>
              <a:t>Aim of the process </a:t>
            </a:r>
          </a:p>
          <a:p>
            <a:pPr marL="342900" indent="-342900">
              <a:buFont typeface="Wingdings" pitchFamily="2" charset="2"/>
              <a:buAutoNum type="arabicPeriod"/>
            </a:pPr>
            <a:r>
              <a:rPr lang="en-US" dirty="0">
                <a:solidFill>
                  <a:schemeClr val="tx1"/>
                </a:solidFill>
              </a:rPr>
              <a:t>Checking catalog and curriculum </a:t>
            </a:r>
            <a:endParaRPr lang="en-US" dirty="0">
              <a:solidFill>
                <a:schemeClr val="tx1"/>
              </a:solidFill>
              <a:cs typeface="Calibri"/>
            </a:endParaRPr>
          </a:p>
          <a:p>
            <a:pPr marL="342900" indent="-342900">
              <a:buClr>
                <a:srgbClr val="A6A6A6"/>
              </a:buClr>
              <a:buAutoNum type="arabicPeriod"/>
            </a:pPr>
            <a:r>
              <a:rPr lang="en-US" dirty="0">
                <a:solidFill>
                  <a:schemeClr val="tx1"/>
                </a:solidFill>
                <a:cs typeface="Calibri"/>
              </a:rPr>
              <a:t>Offered Courses </a:t>
            </a:r>
          </a:p>
          <a:p>
            <a:pPr marL="342900" indent="-342900">
              <a:buAutoNum type="arabicPeriod"/>
            </a:pPr>
            <a:r>
              <a:rPr lang="en-US" dirty="0">
                <a:solidFill>
                  <a:schemeClr val="tx1"/>
                </a:solidFill>
              </a:rPr>
              <a:t>Steps to follow for course selection</a:t>
            </a:r>
          </a:p>
          <a:p>
            <a:pPr marL="342900" indent="-342900">
              <a:buAutoNum type="arabicPeriod"/>
            </a:pPr>
            <a:r>
              <a:rPr lang="en-US" dirty="0">
                <a:solidFill>
                  <a:schemeClr val="tx1"/>
                </a:solidFill>
              </a:rPr>
              <a:t>Guidance from the mentioned Faculty members </a:t>
            </a:r>
          </a:p>
          <a:p>
            <a:pPr marL="342900" indent="-342900">
              <a:buClr>
                <a:srgbClr val="A6A6A6"/>
              </a:buClr>
              <a:buAutoNum type="arabicPeriod"/>
            </a:pPr>
            <a:r>
              <a:rPr lang="en-US" dirty="0">
                <a:solidFill>
                  <a:schemeClr val="tx1"/>
                </a:solidFill>
                <a:cs typeface="Calibri"/>
              </a:rPr>
              <a:t>Problem Scenario</a:t>
            </a:r>
            <a:endParaRPr lang="en-US" dirty="0">
              <a:solidFill>
                <a:schemeClr val="tx1"/>
              </a:solidFill>
            </a:endParaRPr>
          </a:p>
          <a:p>
            <a:pPr marL="342900" indent="-342900">
              <a:buClr>
                <a:srgbClr val="A6A6A6"/>
              </a:buClr>
              <a:buAutoNum type="arabicPeriod"/>
            </a:pPr>
            <a:r>
              <a:rPr lang="en-US" dirty="0">
                <a:solidFill>
                  <a:schemeClr val="tx1"/>
                </a:solidFill>
                <a:cs typeface="Calibri"/>
              </a:rPr>
              <a:t>Important Academic Regulation(s)</a:t>
            </a:r>
          </a:p>
          <a:p>
            <a:pPr marL="342900" indent="-342900">
              <a:buClr>
                <a:srgbClr val="A6A6A6"/>
              </a:buClr>
              <a:buAutoNum type="arabicPeriod"/>
            </a:pPr>
            <a:r>
              <a:rPr lang="en-US" dirty="0">
                <a:solidFill>
                  <a:schemeClr val="tx1"/>
                </a:solidFill>
                <a:cs typeface="Calibri"/>
              </a:rPr>
              <a:t>Final Registration </a:t>
            </a:r>
            <a:endParaRPr lang="en-US" dirty="0">
              <a:solidFill>
                <a:schemeClr val="tx1"/>
              </a:solidFill>
            </a:endParaRPr>
          </a:p>
          <a:p>
            <a:pPr marL="342900" indent="-342900">
              <a:buAutoNum type="arabicPeriod"/>
            </a:pPr>
            <a:r>
              <a:rPr lang="en-US" dirty="0">
                <a:solidFill>
                  <a:schemeClr val="tx1"/>
                </a:solidFill>
              </a:rPr>
              <a:t>Related Information </a:t>
            </a:r>
          </a:p>
          <a:p>
            <a:r>
              <a:rPr lang="en-US" dirty="0">
                <a:solidFill>
                  <a:schemeClr val="tx1"/>
                </a:solidFill>
              </a:rPr>
              <a:t> </a:t>
            </a: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342900" indent="-342900"/>
            <a:r>
              <a:rPr lang="en-US" dirty="0"/>
              <a:t>Definition of Registration </a:t>
            </a:r>
          </a:p>
        </p:txBody>
      </p:sp>
      <p:sp>
        <p:nvSpPr>
          <p:cNvPr id="3" name="Subtitle 2"/>
          <p:cNvSpPr>
            <a:spLocks noGrp="1"/>
          </p:cNvSpPr>
          <p:nvPr>
            <p:ph type="subTitle" idx="1"/>
          </p:nvPr>
        </p:nvSpPr>
        <p:spPr>
          <a:xfrm>
            <a:off x="486697" y="2119745"/>
            <a:ext cx="7754112" cy="3671455"/>
          </a:xfrm>
        </p:spPr>
        <p:txBody>
          <a:bodyPr vert="horz" lIns="91440" tIns="45720" rIns="91440" bIns="45720" rtlCol="0" anchor="t">
            <a:normAutofit/>
          </a:bodyPr>
          <a:lstStyle/>
          <a:p>
            <a:pPr marL="285750" indent="-285750" algn="just" fontAlgn="base">
              <a:buFont typeface="Arial" panose="020B0604020202020204" pitchFamily="34" charset="0"/>
              <a:buChar char="•"/>
            </a:pPr>
            <a:r>
              <a:rPr lang="en-US" b="1" dirty="0">
                <a:solidFill>
                  <a:schemeClr val="tx1"/>
                </a:solidFill>
              </a:rPr>
              <a:t>Registration</a:t>
            </a:r>
            <a:r>
              <a:rPr lang="en-US" dirty="0">
                <a:solidFill>
                  <a:schemeClr val="tx1"/>
                </a:solidFill>
              </a:rPr>
              <a:t> is the process in AIUB, where one student can select his/her courses for the next semester completing the prerequisites. </a:t>
            </a:r>
          </a:p>
          <a:p>
            <a:pPr marL="285750" indent="-285750" algn="just" fontAlgn="base">
              <a:buFont typeface="Arial" panose="020B0604020202020204" pitchFamily="34" charset="0"/>
              <a:buChar char="•"/>
            </a:pPr>
            <a:endParaRPr lang="en-US" dirty="0">
              <a:solidFill>
                <a:schemeClr val="tx1"/>
              </a:solidFill>
            </a:endParaRPr>
          </a:p>
          <a:p>
            <a:pPr marL="285750" indent="-285750" algn="just" fontAlgn="base">
              <a:buFont typeface="Arial" panose="020B0604020202020204" pitchFamily="34" charset="0"/>
              <a:buChar char="•"/>
            </a:pPr>
            <a:r>
              <a:rPr lang="en-US" b="1" dirty="0">
                <a:solidFill>
                  <a:schemeClr val="tx1"/>
                </a:solidFill>
              </a:rPr>
              <a:t>Prerequisites</a:t>
            </a:r>
            <a:r>
              <a:rPr lang="en-US" dirty="0">
                <a:solidFill>
                  <a:schemeClr val="tx1"/>
                </a:solidFill>
              </a:rPr>
              <a:t> are the courses which need to be finished before enrolling to a targeted/ desired course. </a:t>
            </a:r>
          </a:p>
          <a:p>
            <a:pPr marL="285750" indent="-285750" algn="just" fontAlgn="base">
              <a:buFont typeface="Arial" panose="020B0604020202020204" pitchFamily="34" charset="0"/>
              <a:buChar char="•"/>
            </a:pPr>
            <a:endParaRPr lang="en-US" dirty="0">
              <a:solidFill>
                <a:schemeClr val="tx1"/>
              </a:solidFill>
              <a:cs typeface="Calibri"/>
            </a:endParaRPr>
          </a:p>
          <a:p>
            <a:pPr marL="285750" indent="-285750" algn="just" fontAlgn="base">
              <a:buFont typeface="Arial" panose="020B0604020202020204" pitchFamily="34" charset="0"/>
              <a:buChar char="•"/>
            </a:pPr>
            <a:r>
              <a:rPr lang="en-US" dirty="0">
                <a:solidFill>
                  <a:schemeClr val="tx1"/>
                </a:solidFill>
              </a:rPr>
              <a:t>The prerequisite of each course (with course code) can be found in the following link(s):</a:t>
            </a:r>
          </a:p>
          <a:p>
            <a:pPr marL="285750" indent="-285750" algn="just">
              <a:buClr>
                <a:srgbClr val="A6A6A6"/>
              </a:buClr>
              <a:buFont typeface="Arial" panose="020B0604020202020204" pitchFamily="34" charset="0"/>
              <a:buChar char="•"/>
            </a:pPr>
            <a:r>
              <a:rPr lang="en-US" dirty="0">
                <a:solidFill>
                  <a:schemeClr val="tx1"/>
                </a:solidFill>
                <a:ea typeface="+mn-lt"/>
                <a:cs typeface="+mn-lt"/>
              </a:rPr>
              <a:t>Detailed: </a:t>
            </a:r>
            <a:r>
              <a:rPr lang="en-US" dirty="0">
                <a:ea typeface="+mn-lt"/>
                <a:cs typeface="+mn-lt"/>
                <a:hlinkClick r:id="rId2"/>
              </a:rPr>
              <a:t>https://www.aiub.edu/faculties/fst/ug-course-catalog</a:t>
            </a:r>
            <a:endParaRPr lang="en-US" dirty="0">
              <a:solidFill>
                <a:srgbClr val="000000"/>
              </a:solidFill>
              <a:ea typeface="+mn-lt"/>
              <a:cs typeface="+mn-lt"/>
            </a:endParaRPr>
          </a:p>
          <a:p>
            <a:pPr marL="285750" indent="-285750" algn="just">
              <a:buClr>
                <a:srgbClr val="A6A6A6"/>
              </a:buClr>
              <a:buFont typeface="Arial" panose="020B0604020202020204" pitchFamily="34" charset="0"/>
              <a:buChar char="•"/>
            </a:pPr>
            <a:r>
              <a:rPr lang="en-US" dirty="0">
                <a:solidFill>
                  <a:schemeClr val="tx1"/>
                </a:solidFill>
                <a:ea typeface="+mn-lt"/>
                <a:cs typeface="+mn-lt"/>
              </a:rPr>
              <a:t>Summarized</a:t>
            </a:r>
            <a:r>
              <a:rPr lang="en-US" dirty="0">
                <a:solidFill>
                  <a:schemeClr val="tx1"/>
                </a:solidFill>
              </a:rPr>
              <a:t>: </a:t>
            </a:r>
            <a:r>
              <a:rPr lang="en-US" dirty="0">
                <a:solidFill>
                  <a:schemeClr val="tx1"/>
                </a:solidFill>
                <a:hlinkClick r:id="rId3">
                  <a:extLst>
                    <a:ext uri="{A12FA001-AC4F-418D-AE19-62706E023703}">
                      <ahyp:hlinkClr xmlns:ahyp="http://schemas.microsoft.com/office/drawing/2018/hyperlinkcolor" val="tx"/>
                    </a:ext>
                  </a:extLst>
                </a:hlinkClick>
              </a:rPr>
              <a:t>https://cs.aiub.edu/undergrad/curriculum</a:t>
            </a:r>
            <a:endParaRPr lang="en-US" dirty="0">
              <a:solidFill>
                <a:schemeClr val="tx1"/>
              </a:solidFill>
              <a:cs typeface="Calibri"/>
            </a:endParaRPr>
          </a:p>
          <a:p>
            <a:pPr marL="285750" indent="-285750" algn="just" fontAlgn="base">
              <a:buFont typeface="Arial" panose="020B0604020202020204" pitchFamily="34" charset="0"/>
              <a:buChar char="•"/>
            </a:pPr>
            <a:endParaRPr lang="en-US" dirty="0">
              <a:solidFill>
                <a:schemeClr val="tx1"/>
              </a:solidFill>
            </a:endParaRPr>
          </a:p>
          <a:p>
            <a:pPr marL="285750" indent="-285750" algn="just">
              <a:buClr>
                <a:srgbClr val="A6A6A6"/>
              </a:buClr>
              <a:buFont typeface="Arial" panose="020B0604020202020204" pitchFamily="34" charset="0"/>
              <a:buChar char="•"/>
            </a:pPr>
            <a:r>
              <a:rPr lang="en-US" dirty="0">
                <a:solidFill>
                  <a:schemeClr val="tx1"/>
                </a:solidFill>
              </a:rPr>
              <a:t>The preregistration dates of each set of batch will be informed officially in the </a:t>
            </a:r>
            <a:r>
              <a:rPr lang="en-US" dirty="0">
                <a:solidFill>
                  <a:schemeClr val="tx1"/>
                </a:solidFill>
                <a:hlinkClick r:id="rId4">
                  <a:extLst>
                    <a:ext uri="{A12FA001-AC4F-418D-AE19-62706E023703}">
                      <ahyp:hlinkClr xmlns:ahyp="http://schemas.microsoft.com/office/drawing/2018/hyperlinkcolor" val="tx"/>
                    </a:ext>
                  </a:extLst>
                </a:hlinkClick>
              </a:rPr>
              <a:t>https://www.aiub.edu/ </a:t>
            </a:r>
            <a:r>
              <a:rPr lang="en-US" dirty="0">
                <a:solidFill>
                  <a:schemeClr val="tx1"/>
                </a:solidFill>
              </a:rPr>
              <a:t> website on the notice section. </a:t>
            </a:r>
            <a:endParaRPr lang="en-US" dirty="0">
              <a:solidFill>
                <a:schemeClr val="tx1"/>
              </a:solidFill>
              <a:cs typeface="Calibri"/>
            </a:endParaRPr>
          </a:p>
          <a:p>
            <a:pPr marL="285750" indent="-285750" algn="just" fontAlgn="base">
              <a:buFont typeface="Arial" panose="020B0604020202020204" pitchFamily="34" charset="0"/>
              <a:buChar char="•"/>
            </a:pPr>
            <a:endParaRPr lang="en-US" dirty="0">
              <a:solidFill>
                <a:schemeClr val="tx1"/>
              </a:solidFill>
              <a:cs typeface="Calibri"/>
            </a:endParaRPr>
          </a:p>
          <a:p>
            <a:pPr algn="just" fontAlgn="base"/>
            <a:endParaRPr lang="en-US" dirty="0">
              <a:solidFill>
                <a:schemeClr val="tx1"/>
              </a:solidFill>
              <a:cs typeface="Calibri"/>
            </a:endParaRPr>
          </a:p>
          <a:p>
            <a:pPr algn="just" fontAlgn="base"/>
            <a:endParaRPr lang="en-US" dirty="0">
              <a:solidFill>
                <a:schemeClr val="tx1"/>
              </a:solidFill>
              <a:cs typeface="Calibri"/>
            </a:endParaRPr>
          </a:p>
        </p:txBody>
      </p:sp>
      <p:sp>
        <p:nvSpPr>
          <p:cNvPr id="4" name="TextBox 3">
            <a:extLst>
              <a:ext uri="{FF2B5EF4-FFF2-40B4-BE49-F238E27FC236}">
                <a16:creationId xmlns:a16="http://schemas.microsoft.com/office/drawing/2014/main" id="{61B55055-8AA0-FDA6-5C77-B75C986916D9}"/>
              </a:ext>
            </a:extLst>
          </p:cNvPr>
          <p:cNvSpPr txBox="1"/>
          <p:nvPr/>
        </p:nvSpPr>
        <p:spPr>
          <a:xfrm>
            <a:off x="3200399"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Tree>
    <p:extLst>
      <p:ext uri="{BB962C8B-B14F-4D97-AF65-F5344CB8AC3E}">
        <p14:creationId xmlns:p14="http://schemas.microsoft.com/office/powerpoint/2010/main" val="947091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Aim of the Process </a:t>
            </a:r>
          </a:p>
        </p:txBody>
      </p:sp>
      <p:sp>
        <p:nvSpPr>
          <p:cNvPr id="3" name="Content Placeholder 2"/>
          <p:cNvSpPr>
            <a:spLocks noGrp="1"/>
          </p:cNvSpPr>
          <p:nvPr>
            <p:ph idx="1"/>
          </p:nvPr>
        </p:nvSpPr>
        <p:spPr>
          <a:xfrm>
            <a:off x="284163" y="2133600"/>
            <a:ext cx="8574087" cy="3992563"/>
          </a:xfrm>
        </p:spPr>
        <p:txBody>
          <a:bodyPr vert="horz" lIns="91440" tIns="45720" rIns="91440" bIns="45720" rtlCol="0" anchor="t">
            <a:normAutofit/>
          </a:bodyPr>
          <a:lstStyle/>
          <a:p>
            <a:pPr algn="just"/>
            <a:r>
              <a:rPr lang="en-US" sz="2000" dirty="0"/>
              <a:t>The Aim is to enable the students to take their course by themselves and thus it helps them to take decisions by their own analyzing the.</a:t>
            </a:r>
            <a:endParaRPr lang="en-US" dirty="0"/>
          </a:p>
          <a:p>
            <a:pPr algn="just"/>
            <a:r>
              <a:rPr lang="en-US" sz="2000" dirty="0"/>
              <a:t>Thus, it will make them confident, and they will be prepared enough to face any sort of obstacles in the future courses later in the career path. </a:t>
            </a:r>
            <a:endParaRPr lang="en-US" sz="2000" dirty="0">
              <a:cs typeface="Calibri"/>
            </a:endParaRPr>
          </a:p>
        </p:txBody>
      </p:sp>
    </p:spTree>
    <p:extLst>
      <p:ext uri="{BB962C8B-B14F-4D97-AF65-F5344CB8AC3E}">
        <p14:creationId xmlns:p14="http://schemas.microsoft.com/office/powerpoint/2010/main" val="2449599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232" y="185769"/>
            <a:ext cx="7808976" cy="1088136"/>
          </a:xfrm>
        </p:spPr>
        <p:txBody>
          <a:bodyPr/>
          <a:lstStyle/>
          <a:p>
            <a:r>
              <a:rPr lang="en-US" dirty="0"/>
              <a:t>Checking Catalog &amp; Curriculum</a:t>
            </a:r>
          </a:p>
        </p:txBody>
      </p:sp>
      <p:sp>
        <p:nvSpPr>
          <p:cNvPr id="3" name="Subtitle 2"/>
          <p:cNvSpPr>
            <a:spLocks noGrp="1"/>
          </p:cNvSpPr>
          <p:nvPr>
            <p:ph type="subTitle" idx="1"/>
          </p:nvPr>
        </p:nvSpPr>
        <p:spPr>
          <a:xfrm>
            <a:off x="585020" y="2127954"/>
            <a:ext cx="7754112" cy="3579672"/>
          </a:xfrm>
        </p:spPr>
        <p:txBody>
          <a:bodyPr vert="horz" lIns="91440" tIns="45720" rIns="91440" bIns="45720" rtlCol="0" anchor="t">
            <a:normAutofit/>
          </a:bodyPr>
          <a:lstStyle/>
          <a:p>
            <a:pPr algn="just" fontAlgn="base">
              <a:buClrTx/>
            </a:pPr>
            <a:endParaRPr lang="en-US" dirty="0">
              <a:solidFill>
                <a:schemeClr val="tx1"/>
              </a:solidFill>
            </a:endParaRPr>
          </a:p>
          <a:p>
            <a:pPr marL="285750" indent="-285750" algn="just">
              <a:buClr>
                <a:srgbClr val="A6A6A6"/>
              </a:buClr>
              <a:buFont typeface="Arial" panose="020B0604020202020204" pitchFamily="34" charset="0"/>
              <a:buChar char="•"/>
            </a:pPr>
            <a:r>
              <a:rPr lang="en-US" dirty="0">
                <a:solidFill>
                  <a:schemeClr val="tx1"/>
                </a:solidFill>
                <a:ea typeface="+mn-lt"/>
                <a:cs typeface="+mn-lt"/>
              </a:rPr>
              <a:t>Detailed: </a:t>
            </a:r>
            <a:r>
              <a:rPr lang="en-US" dirty="0">
                <a:solidFill>
                  <a:schemeClr val="bg2">
                    <a:lumMod val="50000"/>
                  </a:schemeClr>
                </a:solidFill>
                <a:ea typeface="+mn-lt"/>
                <a:cs typeface="+mn-lt"/>
                <a:hlinkClick r:id="rId2">
                  <a:extLst>
                    <a:ext uri="{A12FA001-AC4F-418D-AE19-62706E023703}">
                      <ahyp:hlinkClr xmlns:ahyp="http://schemas.microsoft.com/office/drawing/2018/hyperlinkcolor" val="tx"/>
                    </a:ext>
                  </a:extLst>
                </a:hlinkClick>
              </a:rPr>
              <a:t>https://www.aiub.edu/faculties/fst/ug-course-catalog</a:t>
            </a:r>
            <a:endParaRPr lang="en-US" dirty="0">
              <a:solidFill>
                <a:schemeClr val="bg2">
                  <a:lumMod val="50000"/>
                </a:schemeClr>
              </a:solidFill>
              <a:ea typeface="+mn-lt"/>
              <a:cs typeface="+mn-lt"/>
            </a:endParaRPr>
          </a:p>
          <a:p>
            <a:pPr marL="285750" indent="-285750" algn="just">
              <a:buClr>
                <a:srgbClr val="A6A6A6"/>
              </a:buClr>
              <a:buFont typeface="Arial" panose="020B0604020202020204" pitchFamily="34" charset="0"/>
              <a:buChar char="•"/>
            </a:pPr>
            <a:r>
              <a:rPr lang="en-US" dirty="0">
                <a:solidFill>
                  <a:schemeClr val="tx1"/>
                </a:solidFill>
                <a:ea typeface="+mn-lt"/>
                <a:cs typeface="+mn-lt"/>
              </a:rPr>
              <a:t>Summarized</a:t>
            </a:r>
            <a:r>
              <a:rPr lang="en-US" dirty="0">
                <a:solidFill>
                  <a:schemeClr val="tx1"/>
                </a:solidFill>
              </a:rPr>
              <a:t>: </a:t>
            </a:r>
            <a:r>
              <a:rPr lang="en-US" dirty="0">
                <a:solidFill>
                  <a:schemeClr val="bg2">
                    <a:lumMod val="50000"/>
                  </a:schemeClr>
                </a:solidFill>
                <a:hlinkClick r:id="rId3">
                  <a:extLst>
                    <a:ext uri="{A12FA001-AC4F-418D-AE19-62706E023703}">
                      <ahyp:hlinkClr xmlns:ahyp="http://schemas.microsoft.com/office/drawing/2018/hyperlinkcolor" val="tx"/>
                    </a:ext>
                  </a:extLst>
                </a:hlinkClick>
              </a:rPr>
              <a:t>https://cs.aiub.edu/undergrad/curriculum</a:t>
            </a:r>
            <a:endParaRPr lang="en-US" dirty="0">
              <a:solidFill>
                <a:schemeClr val="bg2">
                  <a:lumMod val="50000"/>
                </a:schemeClr>
              </a:solidFill>
              <a:cs typeface="Calibri"/>
            </a:endParaRPr>
          </a:p>
          <a:p>
            <a:pPr marL="285750" indent="-285750" algn="just" fontAlgn="base">
              <a:buClrTx/>
              <a:buFont typeface="Arial" panose="020B0604020202020204" pitchFamily="34" charset="0"/>
              <a:buChar char="•"/>
            </a:pPr>
            <a:endParaRPr lang="en-US" dirty="0">
              <a:solidFill>
                <a:schemeClr val="tx1"/>
              </a:solidFill>
            </a:endParaRPr>
          </a:p>
          <a:p>
            <a:pPr marL="285750" indent="-285750" algn="just" fontAlgn="base">
              <a:buClrTx/>
              <a:buFont typeface="Arial" panose="020B0604020202020204" pitchFamily="34" charset="0"/>
              <a:buChar char="•"/>
            </a:pPr>
            <a:r>
              <a:rPr lang="en-US" dirty="0">
                <a:solidFill>
                  <a:schemeClr val="tx1"/>
                </a:solidFill>
              </a:rPr>
              <a:t>Summarized representation is partitioned in roughly 8 semesters.</a:t>
            </a:r>
          </a:p>
          <a:p>
            <a:pPr marL="285750" indent="-285750" algn="just" fontAlgn="base">
              <a:buClrTx/>
              <a:buFont typeface="Arial" panose="020B0604020202020204" pitchFamily="34" charset="0"/>
              <a:buChar char="•"/>
            </a:pPr>
            <a:endParaRPr lang="en-US" dirty="0">
              <a:solidFill>
                <a:schemeClr val="tx1"/>
              </a:solidFill>
            </a:endParaRPr>
          </a:p>
          <a:p>
            <a:pPr marL="285750" indent="-285750" algn="just" fontAlgn="base">
              <a:buClrTx/>
              <a:buFont typeface="Arial" panose="020B0604020202020204" pitchFamily="34" charset="0"/>
              <a:buChar char="•"/>
            </a:pPr>
            <a:r>
              <a:rPr lang="en-US" dirty="0">
                <a:solidFill>
                  <a:schemeClr val="tx1"/>
                </a:solidFill>
              </a:rPr>
              <a:t>8 semester is a rough presentation, normally it takes more semesters to complete keeping in mind of the followings-</a:t>
            </a:r>
          </a:p>
          <a:p>
            <a:pPr marL="742950" lvl="1" indent="-285750" algn="just" fontAlgn="base">
              <a:buClrTx/>
              <a:buFont typeface="Arial" panose="020B0604020202020204" pitchFamily="34" charset="0"/>
              <a:buChar char="•"/>
            </a:pPr>
            <a:r>
              <a:rPr lang="en-US" dirty="0">
                <a:solidFill>
                  <a:schemeClr val="tx1"/>
                </a:solidFill>
              </a:rPr>
              <a:t>Min(12) – max (18) credit requirements</a:t>
            </a:r>
          </a:p>
          <a:p>
            <a:pPr marL="742950" lvl="1" indent="-285750" algn="just" fontAlgn="base">
              <a:buClrTx/>
              <a:buFont typeface="Arial" panose="020B0604020202020204" pitchFamily="34" charset="0"/>
              <a:buChar char="•"/>
            </a:pPr>
            <a:r>
              <a:rPr lang="en-US" dirty="0">
                <a:solidFill>
                  <a:schemeClr val="tx1"/>
                </a:solidFill>
              </a:rPr>
              <a:t>the students’ capability to take course load</a:t>
            </a:r>
          </a:p>
          <a:p>
            <a:pPr marL="742950" lvl="1" indent="-285750" algn="just" fontAlgn="base">
              <a:buClrTx/>
              <a:buFont typeface="Arial" panose="020B0604020202020204" pitchFamily="34" charset="0"/>
              <a:buChar char="•"/>
            </a:pPr>
            <a:r>
              <a:rPr lang="en-US" dirty="0">
                <a:solidFill>
                  <a:schemeClr val="tx1"/>
                </a:solidFill>
              </a:rPr>
              <a:t>availability of courses etc.</a:t>
            </a:r>
          </a:p>
          <a:p>
            <a:pPr algn="just" fontAlgn="base">
              <a:buClrTx/>
            </a:pPr>
            <a:endParaRPr lang="en-US" dirty="0">
              <a:solidFill>
                <a:schemeClr val="tx1"/>
              </a:solidFill>
            </a:endParaRPr>
          </a:p>
        </p:txBody>
      </p:sp>
    </p:spTree>
    <p:extLst>
      <p:ext uri="{BB962C8B-B14F-4D97-AF65-F5344CB8AC3E}">
        <p14:creationId xmlns:p14="http://schemas.microsoft.com/office/powerpoint/2010/main" val="895334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232" y="185769"/>
            <a:ext cx="7808976" cy="1088136"/>
          </a:xfrm>
        </p:spPr>
        <p:txBody>
          <a:bodyPr/>
          <a:lstStyle/>
          <a:p>
            <a:r>
              <a:rPr lang="en-US" dirty="0"/>
              <a:t>Checking Catalog</a:t>
            </a:r>
          </a:p>
        </p:txBody>
      </p:sp>
      <p:sp>
        <p:nvSpPr>
          <p:cNvPr id="6" name="TextBox 5">
            <a:extLst>
              <a:ext uri="{FF2B5EF4-FFF2-40B4-BE49-F238E27FC236}">
                <a16:creationId xmlns:a16="http://schemas.microsoft.com/office/drawing/2014/main" id="{3EF80496-3FBA-48F6-B790-BE46B8B45C98}"/>
              </a:ext>
            </a:extLst>
          </p:cNvPr>
          <p:cNvSpPr txBox="1"/>
          <p:nvPr/>
        </p:nvSpPr>
        <p:spPr>
          <a:xfrm>
            <a:off x="241232" y="1336339"/>
            <a:ext cx="5795774" cy="369332"/>
          </a:xfrm>
          <a:prstGeom prst="rect">
            <a:avLst/>
          </a:prstGeom>
          <a:noFill/>
        </p:spPr>
        <p:txBody>
          <a:bodyPr wrap="square">
            <a:spAutoFit/>
          </a:bodyPr>
          <a:lstStyle/>
          <a:p>
            <a:r>
              <a:rPr lang="en-US" dirty="0">
                <a:ea typeface="+mn-lt"/>
                <a:cs typeface="+mn-lt"/>
                <a:hlinkClick r:id="rId2">
                  <a:extLst>
                    <a:ext uri="{A12FA001-AC4F-418D-AE19-62706E023703}">
                      <ahyp:hlinkClr xmlns:ahyp="http://schemas.microsoft.com/office/drawing/2018/hyperlinkcolor" val="tx"/>
                    </a:ext>
                  </a:extLst>
                </a:hlinkClick>
              </a:rPr>
              <a:t>https://www.aiub.edu/faculties/fst/ug-course-catalog</a:t>
            </a:r>
            <a:endParaRPr lang="en-US" dirty="0"/>
          </a:p>
        </p:txBody>
      </p:sp>
      <p:pic>
        <p:nvPicPr>
          <p:cNvPr id="10" name="Picture 9">
            <a:extLst>
              <a:ext uri="{FF2B5EF4-FFF2-40B4-BE49-F238E27FC236}">
                <a16:creationId xmlns:a16="http://schemas.microsoft.com/office/drawing/2014/main" id="{23704EA8-70C6-4456-A82C-97DC98774278}"/>
              </a:ext>
            </a:extLst>
          </p:cNvPr>
          <p:cNvPicPr>
            <a:picLocks noChangeAspect="1"/>
          </p:cNvPicPr>
          <p:nvPr/>
        </p:nvPicPr>
        <p:blipFill>
          <a:blip r:embed="rId3"/>
          <a:stretch>
            <a:fillRect/>
          </a:stretch>
        </p:blipFill>
        <p:spPr>
          <a:xfrm>
            <a:off x="1312606" y="2194877"/>
            <a:ext cx="6518787" cy="3722266"/>
          </a:xfrm>
          <a:prstGeom prst="rect">
            <a:avLst/>
          </a:prstGeom>
        </p:spPr>
      </p:pic>
    </p:spTree>
    <p:extLst>
      <p:ext uri="{BB962C8B-B14F-4D97-AF65-F5344CB8AC3E}">
        <p14:creationId xmlns:p14="http://schemas.microsoft.com/office/powerpoint/2010/main" val="720890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1232" y="185769"/>
            <a:ext cx="7808976" cy="1088136"/>
          </a:xfrm>
        </p:spPr>
        <p:txBody>
          <a:bodyPr/>
          <a:lstStyle/>
          <a:p>
            <a:r>
              <a:rPr lang="en-US" dirty="0"/>
              <a:t>Checking Curriculum</a:t>
            </a:r>
          </a:p>
        </p:txBody>
      </p:sp>
      <p:sp>
        <p:nvSpPr>
          <p:cNvPr id="5" name="TextBox 4">
            <a:extLst>
              <a:ext uri="{FF2B5EF4-FFF2-40B4-BE49-F238E27FC236}">
                <a16:creationId xmlns:a16="http://schemas.microsoft.com/office/drawing/2014/main" id="{42A598C3-0DC3-4184-B532-BB4FAEE00365}"/>
              </a:ext>
            </a:extLst>
          </p:cNvPr>
          <p:cNvSpPr txBox="1"/>
          <p:nvPr/>
        </p:nvSpPr>
        <p:spPr>
          <a:xfrm>
            <a:off x="365432" y="1305549"/>
            <a:ext cx="4572000" cy="369332"/>
          </a:xfrm>
          <a:prstGeom prst="rect">
            <a:avLst/>
          </a:prstGeom>
          <a:noFill/>
        </p:spPr>
        <p:txBody>
          <a:bodyPr wrap="square">
            <a:spAutoFit/>
          </a:bodyPr>
          <a:lstStyle/>
          <a:p>
            <a:pPr algn="just">
              <a:buClr>
                <a:srgbClr val="A6A6A6"/>
              </a:buClr>
            </a:pPr>
            <a:r>
              <a:rPr lang="en-US" dirty="0">
                <a:solidFill>
                  <a:schemeClr val="bg2">
                    <a:lumMod val="50000"/>
                  </a:schemeClr>
                </a:solidFill>
                <a:hlinkClick r:id="rId2">
                  <a:extLst>
                    <a:ext uri="{A12FA001-AC4F-418D-AE19-62706E023703}">
                      <ahyp:hlinkClr xmlns:ahyp="http://schemas.microsoft.com/office/drawing/2018/hyperlinkcolor" val="tx"/>
                    </a:ext>
                  </a:extLst>
                </a:hlinkClick>
              </a:rPr>
              <a:t> https://cs.aiub.edu/undergrad/curriculum</a:t>
            </a:r>
            <a:endParaRPr lang="en-US" dirty="0">
              <a:solidFill>
                <a:schemeClr val="bg2">
                  <a:lumMod val="50000"/>
                </a:schemeClr>
              </a:solidFill>
              <a:cs typeface="Calibri"/>
            </a:endParaRPr>
          </a:p>
        </p:txBody>
      </p:sp>
      <p:pic>
        <p:nvPicPr>
          <p:cNvPr id="9" name="Picture 8">
            <a:extLst>
              <a:ext uri="{FF2B5EF4-FFF2-40B4-BE49-F238E27FC236}">
                <a16:creationId xmlns:a16="http://schemas.microsoft.com/office/drawing/2014/main" id="{1B5DD6C5-B0A4-4779-8C76-1511E438A0F9}"/>
              </a:ext>
            </a:extLst>
          </p:cNvPr>
          <p:cNvPicPr>
            <a:picLocks noChangeAspect="1"/>
          </p:cNvPicPr>
          <p:nvPr/>
        </p:nvPicPr>
        <p:blipFill>
          <a:blip r:embed="rId3"/>
          <a:stretch>
            <a:fillRect/>
          </a:stretch>
        </p:blipFill>
        <p:spPr>
          <a:xfrm>
            <a:off x="1160206" y="2127071"/>
            <a:ext cx="6823587" cy="4041531"/>
          </a:xfrm>
          <a:prstGeom prst="rect">
            <a:avLst/>
          </a:prstGeom>
        </p:spPr>
      </p:pic>
    </p:spTree>
    <p:extLst>
      <p:ext uri="{BB962C8B-B14F-4D97-AF65-F5344CB8AC3E}">
        <p14:creationId xmlns:p14="http://schemas.microsoft.com/office/powerpoint/2010/main" val="13284523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7512" y="2884932"/>
            <a:ext cx="7808976" cy="1088136"/>
          </a:xfrm>
        </p:spPr>
        <p:txBody>
          <a:bodyPr>
            <a:normAutofit/>
          </a:bodyPr>
          <a:lstStyle/>
          <a:p>
            <a:pPr algn="ctr"/>
            <a:r>
              <a:rPr lang="en-US" dirty="0">
                <a:solidFill>
                  <a:schemeClr val="tx1"/>
                </a:solidFill>
              </a:rPr>
              <a:t>Offered Courses</a:t>
            </a:r>
          </a:p>
        </p:txBody>
      </p:sp>
    </p:spTree>
    <p:extLst>
      <p:ext uri="{BB962C8B-B14F-4D97-AF65-F5344CB8AC3E}">
        <p14:creationId xmlns:p14="http://schemas.microsoft.com/office/powerpoint/2010/main" val="272240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731791"/>
            <a:ext cx="7808976" cy="957038"/>
          </a:xfrm>
        </p:spPr>
        <p:txBody>
          <a:bodyPr>
            <a:normAutofit fontScale="90000"/>
          </a:bodyPr>
          <a:lstStyle/>
          <a:p>
            <a:r>
              <a:rPr lang="en-US" dirty="0"/>
              <a:t>Can search and see open sections, timing and select suitable ones</a:t>
            </a:r>
          </a:p>
        </p:txBody>
      </p:sp>
      <p:sp>
        <p:nvSpPr>
          <p:cNvPr id="3" name="Rectangle: Rounded Corners 2">
            <a:extLst>
              <a:ext uri="{FF2B5EF4-FFF2-40B4-BE49-F238E27FC236}">
                <a16:creationId xmlns:a16="http://schemas.microsoft.com/office/drawing/2014/main" id="{F39408DF-DF2B-40EA-9457-40FFADFE0913}"/>
              </a:ext>
            </a:extLst>
          </p:cNvPr>
          <p:cNvSpPr/>
          <p:nvPr/>
        </p:nvSpPr>
        <p:spPr>
          <a:xfrm>
            <a:off x="421337" y="2547358"/>
            <a:ext cx="1161653" cy="639097"/>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Portal</a:t>
            </a:r>
          </a:p>
        </p:txBody>
      </p:sp>
      <p:sp>
        <p:nvSpPr>
          <p:cNvPr id="7" name="Rectangle: Rounded Corners 6">
            <a:extLst>
              <a:ext uri="{FF2B5EF4-FFF2-40B4-BE49-F238E27FC236}">
                <a16:creationId xmlns:a16="http://schemas.microsoft.com/office/drawing/2014/main" id="{0D78851B-A0C0-439A-BC30-7201C6F88A3B}"/>
              </a:ext>
            </a:extLst>
          </p:cNvPr>
          <p:cNvSpPr/>
          <p:nvPr/>
        </p:nvSpPr>
        <p:spPr>
          <a:xfrm>
            <a:off x="421338" y="3646918"/>
            <a:ext cx="1161653" cy="639097"/>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Academics</a:t>
            </a:r>
          </a:p>
        </p:txBody>
      </p:sp>
      <p:sp>
        <p:nvSpPr>
          <p:cNvPr id="8" name="Rectangle: Rounded Corners 7">
            <a:extLst>
              <a:ext uri="{FF2B5EF4-FFF2-40B4-BE49-F238E27FC236}">
                <a16:creationId xmlns:a16="http://schemas.microsoft.com/office/drawing/2014/main" id="{0FB01B05-E416-4A87-A0B6-A87FBFF6EEA6}"/>
              </a:ext>
            </a:extLst>
          </p:cNvPr>
          <p:cNvSpPr/>
          <p:nvPr/>
        </p:nvSpPr>
        <p:spPr>
          <a:xfrm>
            <a:off x="421339" y="4835770"/>
            <a:ext cx="1161653" cy="639097"/>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Offered Courses</a:t>
            </a:r>
          </a:p>
        </p:txBody>
      </p:sp>
      <p:sp>
        <p:nvSpPr>
          <p:cNvPr id="5" name="Arrow: Down 4">
            <a:extLst>
              <a:ext uri="{FF2B5EF4-FFF2-40B4-BE49-F238E27FC236}">
                <a16:creationId xmlns:a16="http://schemas.microsoft.com/office/drawing/2014/main" id="{40CC46E0-8AC5-40DD-ABD0-7A0197DC37CE}"/>
              </a:ext>
            </a:extLst>
          </p:cNvPr>
          <p:cNvSpPr/>
          <p:nvPr/>
        </p:nvSpPr>
        <p:spPr>
          <a:xfrm>
            <a:off x="875071" y="3186455"/>
            <a:ext cx="206477" cy="460463"/>
          </a:xfrm>
          <a:prstGeom prst="down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13458F34-9BBB-4B88-A073-C72EDB3797C0}"/>
              </a:ext>
            </a:extLst>
          </p:cNvPr>
          <p:cNvSpPr/>
          <p:nvPr/>
        </p:nvSpPr>
        <p:spPr>
          <a:xfrm>
            <a:off x="875070" y="4286015"/>
            <a:ext cx="206477" cy="549755"/>
          </a:xfrm>
          <a:prstGeom prst="downArrow">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E9BC001E-56D6-4872-AB46-38208BD14FF8}"/>
              </a:ext>
            </a:extLst>
          </p:cNvPr>
          <p:cNvPicPr>
            <a:picLocks noChangeAspect="1"/>
          </p:cNvPicPr>
          <p:nvPr/>
        </p:nvPicPr>
        <p:blipFill>
          <a:blip r:embed="rId2"/>
          <a:stretch>
            <a:fillRect/>
          </a:stretch>
        </p:blipFill>
        <p:spPr>
          <a:xfrm>
            <a:off x="1924727" y="2547358"/>
            <a:ext cx="6797934" cy="3100332"/>
          </a:xfrm>
          <a:prstGeom prst="rect">
            <a:avLst/>
          </a:prstGeom>
        </p:spPr>
      </p:pic>
    </p:spTree>
    <p:extLst>
      <p:ext uri="{BB962C8B-B14F-4D97-AF65-F5344CB8AC3E}">
        <p14:creationId xmlns:p14="http://schemas.microsoft.com/office/powerpoint/2010/main" val="4066302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5" grpId="0" animBg="1"/>
      <p:bldP spid="9" grpId="0"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64F994B0480E4EA0F01584F11416CF" ma:contentTypeVersion="2" ma:contentTypeDescription="Create a new document." ma:contentTypeScope="" ma:versionID="c238ba5753a17ae58885b6fe84cf99b9">
  <xsd:schema xmlns:xsd="http://www.w3.org/2001/XMLSchema" xmlns:xs="http://www.w3.org/2001/XMLSchema" xmlns:p="http://schemas.microsoft.com/office/2006/metadata/properties" xmlns:ns2="dab91150-83e4-4955-ae6a-5f526aa3d51c" targetNamespace="http://schemas.microsoft.com/office/2006/metadata/properties" ma:root="true" ma:fieldsID="a83f736cf4f162cd4f9dd837bd73ed20" ns2:_="">
    <xsd:import namespace="dab91150-83e4-4955-ae6a-5f526aa3d51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b91150-83e4-4955-ae6a-5f526aa3d5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34F13B-D45B-40CE-AE17-C8A75EFE233E}"/>
</file>

<file path=customXml/itemProps2.xml><?xml version="1.0" encoding="utf-8"?>
<ds:datastoreItem xmlns:ds="http://schemas.openxmlformats.org/officeDocument/2006/customXml" ds:itemID="{7EAECAC6-44CC-4F71-96F0-7A1E75F220BF}">
  <ds:schemaRefs>
    <ds:schemaRef ds:uri="http://schemas.microsoft.com/sharepoint/v3/contenttype/forms"/>
  </ds:schemaRefs>
</ds:datastoreItem>
</file>

<file path=customXml/itemProps3.xml><?xml version="1.0" encoding="utf-8"?>
<ds:datastoreItem xmlns:ds="http://schemas.openxmlformats.org/officeDocument/2006/customXml" ds:itemID="{B49D0898-FFF1-4473-973E-08BED649B90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1265</TotalTime>
  <Words>835</Words>
  <Application>Microsoft Office PowerPoint</Application>
  <PresentationFormat>On-screen Show (4:3)</PresentationFormat>
  <Paragraphs>94</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Spectrum</vt:lpstr>
      <vt:lpstr> Registration Process</vt:lpstr>
      <vt:lpstr>Outline</vt:lpstr>
      <vt:lpstr>Definition of Registration </vt:lpstr>
      <vt:lpstr>Aim of the Process </vt:lpstr>
      <vt:lpstr>Checking Catalog &amp; Curriculum</vt:lpstr>
      <vt:lpstr>Checking Catalog</vt:lpstr>
      <vt:lpstr>Checking Curriculum</vt:lpstr>
      <vt:lpstr>Offered Courses</vt:lpstr>
      <vt:lpstr>Can search and see open sections, timing and select suitable ones</vt:lpstr>
      <vt:lpstr>Pre-Registration</vt:lpstr>
      <vt:lpstr>Notices to follow on - www.aiub.edu</vt:lpstr>
      <vt:lpstr>“Go to registration” - Appears in red color at the time of preregistration and final registration</vt:lpstr>
      <vt:lpstr>Taking Courses</vt:lpstr>
      <vt:lpstr>Error Messages</vt:lpstr>
      <vt:lpstr>Others..</vt:lpstr>
      <vt:lpstr>Important- Academic Regulation https://www.aiub.edu/academic-regulations</vt:lpstr>
      <vt:lpstr>Final Registration</vt:lpstr>
      <vt:lpstr>Finally</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Mazid Ul Haque</cp:lastModifiedBy>
  <cp:revision>174</cp:revision>
  <dcterms:created xsi:type="dcterms:W3CDTF">2018-12-10T17:20:29Z</dcterms:created>
  <dcterms:modified xsi:type="dcterms:W3CDTF">2022-03-22T21:13:01Z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0x0101002D64F994B0480E4EA0F01584F11416CF</vt:lpwstr>
  </property>
</Properties>
</file>