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3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407" r:id="rId2"/>
    <p:sldId id="257" r:id="rId3"/>
    <p:sldId id="266" r:id="rId4"/>
    <p:sldId id="366" r:id="rId5"/>
    <p:sldId id="409" r:id="rId6"/>
    <p:sldId id="410" r:id="rId7"/>
    <p:sldId id="411" r:id="rId8"/>
    <p:sldId id="408" r:id="rId9"/>
    <p:sldId id="367" r:id="rId10"/>
    <p:sldId id="368" r:id="rId11"/>
    <p:sldId id="369" r:id="rId12"/>
    <p:sldId id="371" r:id="rId13"/>
    <p:sldId id="373" r:id="rId14"/>
    <p:sldId id="382" r:id="rId15"/>
    <p:sldId id="374" r:id="rId16"/>
    <p:sldId id="375" r:id="rId17"/>
    <p:sldId id="376" r:id="rId18"/>
    <p:sldId id="377" r:id="rId19"/>
    <p:sldId id="383" r:id="rId20"/>
    <p:sldId id="378" r:id="rId21"/>
    <p:sldId id="379" r:id="rId22"/>
    <p:sldId id="384" r:id="rId23"/>
    <p:sldId id="380" r:id="rId24"/>
    <p:sldId id="381"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2" r:id="rId41"/>
    <p:sldId id="400" r:id="rId42"/>
    <p:sldId id="401" r:id="rId43"/>
    <p:sldId id="403" r:id="rId44"/>
    <p:sldId id="404" r:id="rId45"/>
    <p:sldId id="405" r:id="rId46"/>
    <p:sldId id="406" r:id="rId47"/>
    <p:sldId id="26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619"/>
  </p:normalViewPr>
  <p:slideViewPr>
    <p:cSldViewPr snapToGrid="0" snapToObjects="1">
      <p:cViewPr varScale="1">
        <p:scale>
          <a:sx n="62" d="100"/>
          <a:sy n="62" d="100"/>
        </p:scale>
        <p:origin x="140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E9F8E-387F-7741-B173-CE0E7E491B33}" type="datetimeFigureOut">
              <a:rPr lang="en-US" smtClean="0"/>
              <a:t>10/1/2023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EFA3F-6CDE-0A49-9092-00020FAEB462}" type="slidenum">
              <a:rPr lang="en-US" smtClean="0"/>
              <a:t>‹#›</a:t>
            </a:fld>
            <a:endParaRPr lang="en-US"/>
          </a:p>
        </p:txBody>
      </p:sp>
    </p:spTree>
    <p:extLst>
      <p:ext uri="{BB962C8B-B14F-4D97-AF65-F5344CB8AC3E}">
        <p14:creationId xmlns:p14="http://schemas.microsoft.com/office/powerpoint/2010/main" val="2401824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12121"/>
                </a:solidFill>
                <a:effectLst/>
              </a:rPr>
              <a:t>Encapsulation in object-oriented programming (OOP) is a mechanism of hiding the internal details (implementation) of an object from other objects and the outside world. It is one of the four fundamental principles of OOP, along with inheritance, polymorphism, and abstraction.</a:t>
            </a:r>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4</a:t>
            </a:fld>
            <a:endParaRPr lang="en-US"/>
          </a:p>
        </p:txBody>
      </p:sp>
    </p:spTree>
    <p:extLst>
      <p:ext uri="{BB962C8B-B14F-4D97-AF65-F5344CB8AC3E}">
        <p14:creationId xmlns:p14="http://schemas.microsoft.com/office/powerpoint/2010/main" val="406886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13</a:t>
            </a:fld>
            <a:endParaRPr lang="en-US"/>
          </a:p>
        </p:txBody>
      </p:sp>
    </p:spTree>
    <p:extLst>
      <p:ext uri="{BB962C8B-B14F-4D97-AF65-F5344CB8AC3E}">
        <p14:creationId xmlns:p14="http://schemas.microsoft.com/office/powerpoint/2010/main" val="415708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EFA3F-6CDE-0A49-9092-00020FAEB462}" type="slidenum">
              <a:rPr lang="en-US" smtClean="0"/>
              <a:t>14</a:t>
            </a:fld>
            <a:endParaRPr lang="en-US"/>
          </a:p>
        </p:txBody>
      </p:sp>
    </p:spTree>
    <p:extLst>
      <p:ext uri="{BB962C8B-B14F-4D97-AF65-F5344CB8AC3E}">
        <p14:creationId xmlns:p14="http://schemas.microsoft.com/office/powerpoint/2010/main" val="128992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15</a:t>
            </a:fld>
            <a:endParaRPr lang="en-US"/>
          </a:p>
        </p:txBody>
      </p:sp>
    </p:spTree>
    <p:extLst>
      <p:ext uri="{BB962C8B-B14F-4D97-AF65-F5344CB8AC3E}">
        <p14:creationId xmlns:p14="http://schemas.microsoft.com/office/powerpoint/2010/main" val="218864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16</a:t>
            </a:fld>
            <a:endParaRPr lang="en-US"/>
          </a:p>
        </p:txBody>
      </p:sp>
    </p:spTree>
    <p:extLst>
      <p:ext uri="{BB962C8B-B14F-4D97-AF65-F5344CB8AC3E}">
        <p14:creationId xmlns:p14="http://schemas.microsoft.com/office/powerpoint/2010/main" val="334655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17</a:t>
            </a:fld>
            <a:endParaRPr lang="en-US"/>
          </a:p>
        </p:txBody>
      </p:sp>
    </p:spTree>
    <p:extLst>
      <p:ext uri="{BB962C8B-B14F-4D97-AF65-F5344CB8AC3E}">
        <p14:creationId xmlns:p14="http://schemas.microsoft.com/office/powerpoint/2010/main" val="262727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18</a:t>
            </a:fld>
            <a:endParaRPr lang="en-US"/>
          </a:p>
        </p:txBody>
      </p:sp>
    </p:spTree>
    <p:extLst>
      <p:ext uri="{BB962C8B-B14F-4D97-AF65-F5344CB8AC3E}">
        <p14:creationId xmlns:p14="http://schemas.microsoft.com/office/powerpoint/2010/main" val="1294777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20</a:t>
            </a:fld>
            <a:endParaRPr lang="en-US"/>
          </a:p>
        </p:txBody>
      </p:sp>
    </p:spTree>
    <p:extLst>
      <p:ext uri="{BB962C8B-B14F-4D97-AF65-F5344CB8AC3E}">
        <p14:creationId xmlns:p14="http://schemas.microsoft.com/office/powerpoint/2010/main" val="2948635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21</a:t>
            </a:fld>
            <a:endParaRPr lang="en-US"/>
          </a:p>
        </p:txBody>
      </p:sp>
    </p:spTree>
    <p:extLst>
      <p:ext uri="{BB962C8B-B14F-4D97-AF65-F5344CB8AC3E}">
        <p14:creationId xmlns:p14="http://schemas.microsoft.com/office/powerpoint/2010/main" val="2730125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23</a:t>
            </a:fld>
            <a:endParaRPr lang="en-US"/>
          </a:p>
        </p:txBody>
      </p:sp>
    </p:spTree>
    <p:extLst>
      <p:ext uri="{BB962C8B-B14F-4D97-AF65-F5344CB8AC3E}">
        <p14:creationId xmlns:p14="http://schemas.microsoft.com/office/powerpoint/2010/main" val="511431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24</a:t>
            </a:fld>
            <a:endParaRPr lang="en-US"/>
          </a:p>
        </p:txBody>
      </p:sp>
    </p:spTree>
    <p:extLst>
      <p:ext uri="{BB962C8B-B14F-4D97-AF65-F5344CB8AC3E}">
        <p14:creationId xmlns:p14="http://schemas.microsoft.com/office/powerpoint/2010/main" val="298168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5</a:t>
            </a:fld>
            <a:endParaRPr lang="en-US"/>
          </a:p>
        </p:txBody>
      </p:sp>
    </p:spTree>
    <p:extLst>
      <p:ext uri="{BB962C8B-B14F-4D97-AF65-F5344CB8AC3E}">
        <p14:creationId xmlns:p14="http://schemas.microsoft.com/office/powerpoint/2010/main" val="2608258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25</a:t>
            </a:fld>
            <a:endParaRPr lang="en-US"/>
          </a:p>
        </p:txBody>
      </p:sp>
    </p:spTree>
    <p:extLst>
      <p:ext uri="{BB962C8B-B14F-4D97-AF65-F5344CB8AC3E}">
        <p14:creationId xmlns:p14="http://schemas.microsoft.com/office/powerpoint/2010/main" val="2822492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26</a:t>
            </a:fld>
            <a:endParaRPr lang="en-US"/>
          </a:p>
        </p:txBody>
      </p:sp>
    </p:spTree>
    <p:extLst>
      <p:ext uri="{BB962C8B-B14F-4D97-AF65-F5344CB8AC3E}">
        <p14:creationId xmlns:p14="http://schemas.microsoft.com/office/powerpoint/2010/main" val="95407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27</a:t>
            </a:fld>
            <a:endParaRPr lang="en-US"/>
          </a:p>
        </p:txBody>
      </p:sp>
    </p:spTree>
    <p:extLst>
      <p:ext uri="{BB962C8B-B14F-4D97-AF65-F5344CB8AC3E}">
        <p14:creationId xmlns:p14="http://schemas.microsoft.com/office/powerpoint/2010/main" val="758111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28</a:t>
            </a:fld>
            <a:endParaRPr lang="en-US"/>
          </a:p>
        </p:txBody>
      </p:sp>
    </p:spTree>
    <p:extLst>
      <p:ext uri="{BB962C8B-B14F-4D97-AF65-F5344CB8AC3E}">
        <p14:creationId xmlns:p14="http://schemas.microsoft.com/office/powerpoint/2010/main" val="34459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29</a:t>
            </a:fld>
            <a:endParaRPr lang="en-US"/>
          </a:p>
        </p:txBody>
      </p:sp>
    </p:spTree>
    <p:extLst>
      <p:ext uri="{BB962C8B-B14F-4D97-AF65-F5344CB8AC3E}">
        <p14:creationId xmlns:p14="http://schemas.microsoft.com/office/powerpoint/2010/main" val="3603413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30</a:t>
            </a:fld>
            <a:endParaRPr lang="en-US"/>
          </a:p>
        </p:txBody>
      </p:sp>
    </p:spTree>
    <p:extLst>
      <p:ext uri="{BB962C8B-B14F-4D97-AF65-F5344CB8AC3E}">
        <p14:creationId xmlns:p14="http://schemas.microsoft.com/office/powerpoint/2010/main" val="114611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31</a:t>
            </a:fld>
            <a:endParaRPr lang="en-US"/>
          </a:p>
        </p:txBody>
      </p:sp>
    </p:spTree>
    <p:extLst>
      <p:ext uri="{BB962C8B-B14F-4D97-AF65-F5344CB8AC3E}">
        <p14:creationId xmlns:p14="http://schemas.microsoft.com/office/powerpoint/2010/main" val="2004252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32</a:t>
            </a:fld>
            <a:endParaRPr lang="en-US"/>
          </a:p>
        </p:txBody>
      </p:sp>
    </p:spTree>
    <p:extLst>
      <p:ext uri="{BB962C8B-B14F-4D97-AF65-F5344CB8AC3E}">
        <p14:creationId xmlns:p14="http://schemas.microsoft.com/office/powerpoint/2010/main" val="3969166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33</a:t>
            </a:fld>
            <a:endParaRPr lang="en-US"/>
          </a:p>
        </p:txBody>
      </p:sp>
    </p:spTree>
    <p:extLst>
      <p:ext uri="{BB962C8B-B14F-4D97-AF65-F5344CB8AC3E}">
        <p14:creationId xmlns:p14="http://schemas.microsoft.com/office/powerpoint/2010/main" val="2589445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34</a:t>
            </a:fld>
            <a:endParaRPr lang="en-US"/>
          </a:p>
        </p:txBody>
      </p:sp>
    </p:spTree>
    <p:extLst>
      <p:ext uri="{BB962C8B-B14F-4D97-AF65-F5344CB8AC3E}">
        <p14:creationId xmlns:p14="http://schemas.microsoft.com/office/powerpoint/2010/main" val="2016519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12121"/>
                </a:solidFill>
                <a:latin typeface="open sans" panose="020B0606030504020204" pitchFamily="34" charset="0"/>
              </a:rPr>
              <a:t>	</a:t>
            </a:r>
            <a:r>
              <a:rPr lang="en-US" sz="1200" b="0" i="0" dirty="0">
                <a:solidFill>
                  <a:srgbClr val="212121"/>
                </a:solidFill>
                <a:effectLst/>
                <a:latin typeface="open sans" panose="020B0606030504020204" pitchFamily="34" charset="0"/>
              </a:rPr>
              <a:t>In summary, encapsulation makes the code more maintainable, flexible, and secure by providing a way to control access to the internal data of an object, creating a level of abstraction, and making the code more modular.</a:t>
            </a:r>
          </a:p>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6</a:t>
            </a:fld>
            <a:endParaRPr lang="en-US"/>
          </a:p>
        </p:txBody>
      </p:sp>
    </p:spTree>
    <p:extLst>
      <p:ext uri="{BB962C8B-B14F-4D97-AF65-F5344CB8AC3E}">
        <p14:creationId xmlns:p14="http://schemas.microsoft.com/office/powerpoint/2010/main" val="4031829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35</a:t>
            </a:fld>
            <a:endParaRPr lang="en-US"/>
          </a:p>
        </p:txBody>
      </p:sp>
    </p:spTree>
    <p:extLst>
      <p:ext uri="{BB962C8B-B14F-4D97-AF65-F5344CB8AC3E}">
        <p14:creationId xmlns:p14="http://schemas.microsoft.com/office/powerpoint/2010/main" val="2973743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36</a:t>
            </a:fld>
            <a:endParaRPr lang="en-US"/>
          </a:p>
        </p:txBody>
      </p:sp>
    </p:spTree>
    <p:extLst>
      <p:ext uri="{BB962C8B-B14F-4D97-AF65-F5344CB8AC3E}">
        <p14:creationId xmlns:p14="http://schemas.microsoft.com/office/powerpoint/2010/main" val="596936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37</a:t>
            </a:fld>
            <a:endParaRPr lang="en-US"/>
          </a:p>
        </p:txBody>
      </p:sp>
    </p:spTree>
    <p:extLst>
      <p:ext uri="{BB962C8B-B14F-4D97-AF65-F5344CB8AC3E}">
        <p14:creationId xmlns:p14="http://schemas.microsoft.com/office/powerpoint/2010/main" val="1254422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38</a:t>
            </a:fld>
            <a:endParaRPr lang="en-US"/>
          </a:p>
        </p:txBody>
      </p:sp>
    </p:spTree>
    <p:extLst>
      <p:ext uri="{BB962C8B-B14F-4D97-AF65-F5344CB8AC3E}">
        <p14:creationId xmlns:p14="http://schemas.microsoft.com/office/powerpoint/2010/main" val="20759764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39</a:t>
            </a:fld>
            <a:endParaRPr lang="en-US"/>
          </a:p>
        </p:txBody>
      </p:sp>
    </p:spTree>
    <p:extLst>
      <p:ext uri="{BB962C8B-B14F-4D97-AF65-F5344CB8AC3E}">
        <p14:creationId xmlns:p14="http://schemas.microsoft.com/office/powerpoint/2010/main" val="3716500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41</a:t>
            </a:fld>
            <a:endParaRPr lang="en-US"/>
          </a:p>
        </p:txBody>
      </p:sp>
    </p:spTree>
    <p:extLst>
      <p:ext uri="{BB962C8B-B14F-4D97-AF65-F5344CB8AC3E}">
        <p14:creationId xmlns:p14="http://schemas.microsoft.com/office/powerpoint/2010/main" val="1459506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42</a:t>
            </a:fld>
            <a:endParaRPr lang="en-US"/>
          </a:p>
        </p:txBody>
      </p:sp>
    </p:spTree>
    <p:extLst>
      <p:ext uri="{BB962C8B-B14F-4D97-AF65-F5344CB8AC3E}">
        <p14:creationId xmlns:p14="http://schemas.microsoft.com/office/powerpoint/2010/main" val="4223600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43</a:t>
            </a:fld>
            <a:endParaRPr lang="en-US"/>
          </a:p>
        </p:txBody>
      </p:sp>
    </p:spTree>
    <p:extLst>
      <p:ext uri="{BB962C8B-B14F-4D97-AF65-F5344CB8AC3E}">
        <p14:creationId xmlns:p14="http://schemas.microsoft.com/office/powerpoint/2010/main" val="2866899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44</a:t>
            </a:fld>
            <a:endParaRPr lang="en-US"/>
          </a:p>
        </p:txBody>
      </p:sp>
    </p:spTree>
    <p:extLst>
      <p:ext uri="{BB962C8B-B14F-4D97-AF65-F5344CB8AC3E}">
        <p14:creationId xmlns:p14="http://schemas.microsoft.com/office/powerpoint/2010/main" val="232478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7</a:t>
            </a:fld>
            <a:endParaRPr lang="en-US"/>
          </a:p>
        </p:txBody>
      </p:sp>
    </p:spTree>
    <p:extLst>
      <p:ext uri="{BB962C8B-B14F-4D97-AF65-F5344CB8AC3E}">
        <p14:creationId xmlns:p14="http://schemas.microsoft.com/office/powerpoint/2010/main" val="1040397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a:t>
            </a:fld>
            <a:endParaRPr lang="en-US"/>
          </a:p>
        </p:txBody>
      </p:sp>
    </p:spTree>
    <p:extLst>
      <p:ext uri="{BB962C8B-B14F-4D97-AF65-F5344CB8AC3E}">
        <p14:creationId xmlns:p14="http://schemas.microsoft.com/office/powerpoint/2010/main" val="311395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9</a:t>
            </a:fld>
            <a:endParaRPr lang="en-US"/>
          </a:p>
        </p:txBody>
      </p:sp>
    </p:spTree>
    <p:extLst>
      <p:ext uri="{BB962C8B-B14F-4D97-AF65-F5344CB8AC3E}">
        <p14:creationId xmlns:p14="http://schemas.microsoft.com/office/powerpoint/2010/main" val="115069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10</a:t>
            </a:fld>
            <a:endParaRPr lang="en-US"/>
          </a:p>
        </p:txBody>
      </p:sp>
    </p:spTree>
    <p:extLst>
      <p:ext uri="{BB962C8B-B14F-4D97-AF65-F5344CB8AC3E}">
        <p14:creationId xmlns:p14="http://schemas.microsoft.com/office/powerpoint/2010/main" val="2055019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11</a:t>
            </a:fld>
            <a:endParaRPr lang="en-US"/>
          </a:p>
        </p:txBody>
      </p:sp>
    </p:spTree>
    <p:extLst>
      <p:ext uri="{BB962C8B-B14F-4D97-AF65-F5344CB8AC3E}">
        <p14:creationId xmlns:p14="http://schemas.microsoft.com/office/powerpoint/2010/main" val="20191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12</a:t>
            </a:fld>
            <a:endParaRPr lang="en-US"/>
          </a:p>
        </p:txBody>
      </p:sp>
    </p:spTree>
    <p:extLst>
      <p:ext uri="{BB962C8B-B14F-4D97-AF65-F5344CB8AC3E}">
        <p14:creationId xmlns:p14="http://schemas.microsoft.com/office/powerpoint/2010/main" val="2184247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fr-FR" sz="4000" dirty="0" err="1"/>
              <a:t>Properties</a:t>
            </a:r>
            <a:r>
              <a:rPr lang="fr-FR" sz="4000" dirty="0"/>
              <a:t>, </a:t>
            </a:r>
            <a:r>
              <a:rPr lang="fr-FR" sz="4000" dirty="0" err="1"/>
              <a:t>Array</a:t>
            </a:r>
            <a:r>
              <a:rPr lang="fr-FR" sz="4000" dirty="0"/>
              <a:t>, Encapsulation</a:t>
            </a:r>
            <a:endParaRPr lang="en-US" sz="4000" dirty="0"/>
          </a:p>
        </p:txBody>
      </p:sp>
      <p:sp>
        <p:nvSpPr>
          <p:cNvPr id="3" name="Subtitle 2"/>
          <p:cNvSpPr>
            <a:spLocks noGrp="1"/>
          </p:cNvSpPr>
          <p:nvPr>
            <p:ph type="subTitle" idx="1"/>
          </p:nvPr>
        </p:nvSpPr>
        <p:spPr>
          <a:xfrm>
            <a:off x="476205" y="1532427"/>
            <a:ext cx="2789509" cy="484632"/>
          </a:xfrm>
        </p:spPr>
        <p:txBody>
          <a:bodyPr/>
          <a:lstStyle/>
          <a:p>
            <a:r>
              <a:rPr lang="en-US" dirty="0"/>
              <a:t>Course Code: CSC 2210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55641553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87482">
                  <a:extLst>
                    <a:ext uri="{9D8B030D-6E8A-4147-A177-3AD203B41FA5}">
                      <a16:colId xmlns:a16="http://schemas.microsoft.com/office/drawing/2014/main" val="1762131981"/>
                    </a:ext>
                  </a:extLst>
                </a:gridCol>
                <a:gridCol w="1191491">
                  <a:extLst>
                    <a:ext uri="{9D8B030D-6E8A-4147-A177-3AD203B41FA5}">
                      <a16:colId xmlns:a16="http://schemas.microsoft.com/office/drawing/2014/main" val="445458238"/>
                    </a:ext>
                  </a:extLst>
                </a:gridCol>
                <a:gridCol w="214796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03</a:t>
                      </a:r>
                    </a:p>
                  </a:txBody>
                  <a:tcPr/>
                </a:tc>
                <a:tc>
                  <a:txBody>
                    <a:bodyPr/>
                    <a:lstStyle/>
                    <a:p>
                      <a:r>
                        <a:rPr lang="en-US" dirty="0"/>
                        <a:t>Semester:</a:t>
                      </a:r>
                    </a:p>
                  </a:txBody>
                  <a:tcPr/>
                </a:tc>
                <a:tc>
                  <a:txBody>
                    <a:bodyPr/>
                    <a:lstStyle/>
                    <a:p>
                      <a:r>
                        <a:rPr lang="en-US" dirty="0"/>
                        <a:t>Fall 2023-2024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0" dirty="0"/>
                        <a:t>Tonny Kar</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74769" y="1519623"/>
            <a:ext cx="467294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2</a:t>
            </a:r>
          </a:p>
        </p:txBody>
      </p:sp>
    </p:spTree>
    <p:extLst>
      <p:ext uri="{BB962C8B-B14F-4D97-AF65-F5344CB8AC3E}">
        <p14:creationId xmlns:p14="http://schemas.microsoft.com/office/powerpoint/2010/main" val="412512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FE216B-3938-FC4C-8DF2-60EEA3629F93}"/>
              </a:ext>
            </a:extLst>
          </p:cNvPr>
          <p:cNvPicPr>
            <a:picLocks noChangeAspect="1"/>
          </p:cNvPicPr>
          <p:nvPr/>
        </p:nvPicPr>
        <p:blipFill>
          <a:blip r:embed="rId3"/>
          <a:stretch>
            <a:fillRect/>
          </a:stretch>
        </p:blipFill>
        <p:spPr>
          <a:xfrm>
            <a:off x="134470" y="239697"/>
            <a:ext cx="8875059" cy="6618302"/>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44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569CD3-85E2-8B44-B089-200FA5C6460B}"/>
              </a:ext>
            </a:extLst>
          </p:cNvPr>
          <p:cNvPicPr>
            <a:picLocks noChangeAspect="1"/>
          </p:cNvPicPr>
          <p:nvPr/>
        </p:nvPicPr>
        <p:blipFill>
          <a:blip r:embed="rId3"/>
          <a:stretch>
            <a:fillRect/>
          </a:stretch>
        </p:blipFill>
        <p:spPr>
          <a:xfrm>
            <a:off x="134470" y="213064"/>
            <a:ext cx="8875059" cy="6644936"/>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13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1CC9F-DFBD-0F4F-8E5A-6780B4818012}"/>
              </a:ext>
            </a:extLst>
          </p:cNvPr>
          <p:cNvPicPr>
            <a:picLocks noChangeAspect="1"/>
          </p:cNvPicPr>
          <p:nvPr/>
        </p:nvPicPr>
        <p:blipFill>
          <a:blip r:embed="rId3"/>
          <a:stretch>
            <a:fillRect/>
          </a:stretch>
        </p:blipFill>
        <p:spPr>
          <a:xfrm>
            <a:off x="134470" y="239696"/>
            <a:ext cx="8875059" cy="6618303"/>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25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AB99E8-FAFA-8747-8F2F-C099219D44A9}"/>
              </a:ext>
            </a:extLst>
          </p:cNvPr>
          <p:cNvPicPr>
            <a:picLocks noChangeAspect="1"/>
          </p:cNvPicPr>
          <p:nvPr/>
        </p:nvPicPr>
        <p:blipFill>
          <a:blip r:embed="rId3"/>
          <a:stretch>
            <a:fillRect/>
          </a:stretch>
        </p:blipFill>
        <p:spPr>
          <a:xfrm>
            <a:off x="134470" y="310718"/>
            <a:ext cx="8875059" cy="6547282"/>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10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Access Modifiers</a:t>
            </a:r>
          </a:p>
        </p:txBody>
      </p:sp>
      <p:pic>
        <p:nvPicPr>
          <p:cNvPr id="6" name="Picture 5">
            <a:extLst>
              <a:ext uri="{FF2B5EF4-FFF2-40B4-BE49-F238E27FC236}">
                <a16:creationId xmlns:a16="http://schemas.microsoft.com/office/drawing/2014/main" id="{B52EBA11-3844-DE42-B761-C00627E36CD0}"/>
              </a:ext>
            </a:extLst>
          </p:cNvPr>
          <p:cNvPicPr>
            <a:picLocks noChangeAspect="1"/>
          </p:cNvPicPr>
          <p:nvPr/>
        </p:nvPicPr>
        <p:blipFill>
          <a:blip r:embed="rId3"/>
          <a:stretch>
            <a:fillRect/>
          </a:stretch>
        </p:blipFill>
        <p:spPr>
          <a:xfrm>
            <a:off x="238053" y="2086251"/>
            <a:ext cx="8666250" cy="4119242"/>
          </a:xfrm>
          <a:prstGeom prst="rect">
            <a:avLst/>
          </a:prstGeom>
        </p:spPr>
      </p:pic>
    </p:spTree>
    <p:extLst>
      <p:ext uri="{BB962C8B-B14F-4D97-AF65-F5344CB8AC3E}">
        <p14:creationId xmlns:p14="http://schemas.microsoft.com/office/powerpoint/2010/main" val="256078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6B1F5-456B-C843-AB54-C8A4A3A9462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6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C7205A-4A05-3942-8AF5-512EE6A20B11}"/>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85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2D619C-8533-F642-8D57-A35938C90D36}"/>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37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C0456F-B22A-D84B-A7C4-682FE373212D}"/>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35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 Parameter Modifiers</a:t>
            </a:r>
          </a:p>
        </p:txBody>
      </p:sp>
      <p:pic>
        <p:nvPicPr>
          <p:cNvPr id="3" name="Picture 2">
            <a:extLst>
              <a:ext uri="{FF2B5EF4-FFF2-40B4-BE49-F238E27FC236}">
                <a16:creationId xmlns:a16="http://schemas.microsoft.com/office/drawing/2014/main" id="{A41601C3-DD15-1D43-972C-5032154D75AA}"/>
              </a:ext>
            </a:extLst>
          </p:cNvPr>
          <p:cNvPicPr>
            <a:picLocks noChangeAspect="1"/>
          </p:cNvPicPr>
          <p:nvPr/>
        </p:nvPicPr>
        <p:blipFill>
          <a:blip r:embed="rId2"/>
          <a:stretch>
            <a:fillRect/>
          </a:stretch>
        </p:blipFill>
        <p:spPr>
          <a:xfrm>
            <a:off x="562667" y="2100125"/>
            <a:ext cx="8194089" cy="4078734"/>
          </a:xfrm>
          <a:prstGeom prst="rect">
            <a:avLst/>
          </a:prstGeom>
        </p:spPr>
      </p:pic>
    </p:spTree>
    <p:extLst>
      <p:ext uri="{BB962C8B-B14F-4D97-AF65-F5344CB8AC3E}">
        <p14:creationId xmlns:p14="http://schemas.microsoft.com/office/powerpoint/2010/main" val="60390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Topics</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endParaRPr lang="en-US" sz="2800" dirty="0">
              <a:solidFill>
                <a:schemeClr val="tx1"/>
              </a:solidFill>
            </a:endParaRPr>
          </a:p>
          <a:p>
            <a:pPr marL="342900" indent="-342900">
              <a:buFont typeface="Wingdings" pitchFamily="2" charset="2"/>
              <a:buAutoNum type="arabicPeriod"/>
            </a:pPr>
            <a:r>
              <a:rPr lang="en-US" sz="2800" dirty="0">
                <a:solidFill>
                  <a:schemeClr val="tx1"/>
                </a:solidFill>
              </a:rPr>
              <a:t>Properties</a:t>
            </a:r>
          </a:p>
          <a:p>
            <a:pPr marL="342900" indent="-342900">
              <a:buFont typeface="Wingdings" pitchFamily="2" charset="2"/>
              <a:buAutoNum type="arabicPeriod"/>
            </a:pPr>
            <a:r>
              <a:rPr lang="en-US" sz="2800" dirty="0">
                <a:solidFill>
                  <a:schemeClr val="tx1"/>
                </a:solidFill>
              </a:rPr>
              <a:t>OOP principles</a:t>
            </a:r>
          </a:p>
          <a:p>
            <a:pPr marL="342900" indent="-342900">
              <a:buFont typeface="Wingdings" pitchFamily="2" charset="2"/>
              <a:buAutoNum type="arabicPeriod"/>
            </a:pPr>
            <a:r>
              <a:rPr lang="en-US" sz="2800" dirty="0">
                <a:solidFill>
                  <a:schemeClr val="tx1"/>
                </a:solidFill>
              </a:rPr>
              <a:t> Encapsulation</a:t>
            </a:r>
          </a:p>
          <a:p>
            <a:pPr marL="342900" indent="-342900">
              <a:buFont typeface="Wingdings" pitchFamily="2" charset="2"/>
              <a:buAutoNum type="arabicPeriod"/>
            </a:pPr>
            <a:r>
              <a:rPr lang="en-US" sz="2800" dirty="0">
                <a:solidFill>
                  <a:schemeClr val="tx1"/>
                </a:solidFill>
              </a:rPr>
              <a:t> Array </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F0B7BA-1506-4C46-B256-FCF49F039E90}"/>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226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F12C68-0188-4540-B541-D61BED9D66B7}"/>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42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Arrays In C#</a:t>
            </a:r>
          </a:p>
        </p:txBody>
      </p:sp>
      <p:pic>
        <p:nvPicPr>
          <p:cNvPr id="4" name="Picture 3">
            <a:extLst>
              <a:ext uri="{FF2B5EF4-FFF2-40B4-BE49-F238E27FC236}">
                <a16:creationId xmlns:a16="http://schemas.microsoft.com/office/drawing/2014/main" id="{2AE97F97-09DA-6445-9C59-FE3704200F50}"/>
              </a:ext>
            </a:extLst>
          </p:cNvPr>
          <p:cNvPicPr>
            <a:picLocks noChangeAspect="1"/>
          </p:cNvPicPr>
          <p:nvPr/>
        </p:nvPicPr>
        <p:blipFill>
          <a:blip r:embed="rId2"/>
          <a:stretch>
            <a:fillRect/>
          </a:stretch>
        </p:blipFill>
        <p:spPr>
          <a:xfrm>
            <a:off x="506027" y="2059618"/>
            <a:ext cx="8131946" cy="3994397"/>
          </a:xfrm>
          <a:prstGeom prst="rect">
            <a:avLst/>
          </a:prstGeom>
        </p:spPr>
      </p:pic>
    </p:spTree>
    <p:extLst>
      <p:ext uri="{BB962C8B-B14F-4D97-AF65-F5344CB8AC3E}">
        <p14:creationId xmlns:p14="http://schemas.microsoft.com/office/powerpoint/2010/main" val="2624246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A7DC2C-3757-CD47-B56E-3488955DF874}"/>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60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1170D8-F34C-0A45-8BD5-24A3D464709A}"/>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448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745487-EBF9-5F4F-B483-25189CA445F2}"/>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767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3C33D7-623E-B846-A2A2-61900DD0B22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89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56131F-CC43-9C4B-A1E9-86F71C2F4EA2}"/>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48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FD845-B889-ED41-B455-DA5C45719B13}"/>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669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4B733B-3F8A-E24E-8623-D8A415619829}"/>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29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Encapsulation</a:t>
            </a:r>
          </a:p>
        </p:txBody>
      </p:sp>
      <p:sp>
        <p:nvSpPr>
          <p:cNvPr id="4" name="TextBox 3">
            <a:extLst>
              <a:ext uri="{FF2B5EF4-FFF2-40B4-BE49-F238E27FC236}">
                <a16:creationId xmlns:a16="http://schemas.microsoft.com/office/drawing/2014/main" id="{864047A9-EAE1-1A4F-94C7-437630DF3B6E}"/>
              </a:ext>
            </a:extLst>
          </p:cNvPr>
          <p:cNvSpPr txBox="1"/>
          <p:nvPr/>
        </p:nvSpPr>
        <p:spPr>
          <a:xfrm>
            <a:off x="621438" y="2613392"/>
            <a:ext cx="7752122" cy="1631216"/>
          </a:xfrm>
          <a:prstGeom prst="rect">
            <a:avLst/>
          </a:prstGeom>
          <a:noFill/>
        </p:spPr>
        <p:txBody>
          <a:bodyPr wrap="none" rtlCol="0">
            <a:spAutoFit/>
          </a:bodyPr>
          <a:lstStyle/>
          <a:p>
            <a:pPr marL="355600" indent="-342900">
              <a:lnSpc>
                <a:spcPct val="100000"/>
              </a:lnSpc>
              <a:spcBef>
                <a:spcPts val="670"/>
              </a:spcBef>
              <a:buFont typeface="Wingdings"/>
              <a:buChar char=""/>
              <a:tabLst>
                <a:tab pos="354965" algn="l"/>
                <a:tab pos="355600" algn="l"/>
              </a:tabLst>
            </a:pPr>
            <a:r>
              <a:rPr lang="en-US" sz="2400" dirty="0">
                <a:latin typeface="Comic Sans MS"/>
                <a:cs typeface="Comic Sans MS"/>
              </a:rPr>
              <a:t>Encapsulation</a:t>
            </a:r>
          </a:p>
          <a:p>
            <a:pPr marL="755650" lvl="1" indent="-285750">
              <a:lnSpc>
                <a:spcPct val="100000"/>
              </a:lnSpc>
              <a:spcBef>
                <a:spcPts val="570"/>
              </a:spcBef>
              <a:buClr>
                <a:srgbClr val="9A0000"/>
              </a:buClr>
              <a:buSzPct val="79166"/>
              <a:buFont typeface="Wingdings"/>
              <a:buChar char=""/>
              <a:tabLst>
                <a:tab pos="755650" algn="l"/>
              </a:tabLst>
            </a:pPr>
            <a:r>
              <a:rPr lang="en-US" sz="2400" dirty="0">
                <a:solidFill>
                  <a:srgbClr val="0033CC"/>
                </a:solidFill>
                <a:latin typeface="Comic Sans MS"/>
                <a:cs typeface="Comic Sans MS"/>
              </a:rPr>
              <a:t>Encapsulate </a:t>
            </a:r>
            <a:r>
              <a:rPr lang="en-US" sz="2400" spc="-5" dirty="0">
                <a:solidFill>
                  <a:srgbClr val="0033CC"/>
                </a:solidFill>
                <a:latin typeface="Comic Sans MS"/>
                <a:cs typeface="Comic Sans MS"/>
              </a:rPr>
              <a:t>the inner details of</a:t>
            </a:r>
            <a:r>
              <a:rPr lang="en-US" sz="2400" spc="-45" dirty="0">
                <a:solidFill>
                  <a:srgbClr val="0033CC"/>
                </a:solidFill>
                <a:latin typeface="Comic Sans MS"/>
                <a:cs typeface="Comic Sans MS"/>
              </a:rPr>
              <a:t> </a:t>
            </a:r>
            <a:r>
              <a:rPr lang="en-US" sz="2400" spc="-5" dirty="0">
                <a:solidFill>
                  <a:srgbClr val="0033CC"/>
                </a:solidFill>
                <a:latin typeface="Comic Sans MS"/>
                <a:cs typeface="Comic Sans MS"/>
              </a:rPr>
              <a:t>implementation</a:t>
            </a:r>
            <a:endParaRPr lang="en-US" sz="2400" dirty="0">
              <a:latin typeface="Comic Sans MS"/>
              <a:cs typeface="Comic Sans MS"/>
            </a:endParaRPr>
          </a:p>
          <a:p>
            <a:pPr marL="755650" lvl="1" indent="-285750">
              <a:lnSpc>
                <a:spcPct val="100000"/>
              </a:lnSpc>
              <a:spcBef>
                <a:spcPts val="570"/>
              </a:spcBef>
              <a:buClr>
                <a:srgbClr val="9A0000"/>
              </a:buClr>
              <a:buSzPct val="79166"/>
              <a:buFont typeface="Wingdings"/>
              <a:buChar char=""/>
              <a:tabLst>
                <a:tab pos="755650" algn="l"/>
              </a:tabLst>
            </a:pPr>
            <a:r>
              <a:rPr lang="en-US" sz="2400" dirty="0">
                <a:solidFill>
                  <a:srgbClr val="0033CC"/>
                </a:solidFill>
                <a:latin typeface="Comic Sans MS"/>
                <a:cs typeface="Comic Sans MS"/>
              </a:rPr>
              <a:t>Protect</a:t>
            </a:r>
            <a:r>
              <a:rPr lang="en-US" sz="2400" spc="-5" dirty="0">
                <a:solidFill>
                  <a:srgbClr val="0033CC"/>
                </a:solidFill>
                <a:latin typeface="Comic Sans MS"/>
                <a:cs typeface="Comic Sans MS"/>
              </a:rPr>
              <a:t> data</a:t>
            </a:r>
            <a:endParaRPr lang="en-US" sz="2400" dirty="0">
              <a:latin typeface="Comic Sans MS"/>
              <a:cs typeface="Comic Sans MS"/>
            </a:endParaRPr>
          </a:p>
          <a:p>
            <a:endParaRPr lang="en-US" dirty="0"/>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9A2CD0-434C-414C-A8AA-DA8C0AC60177}"/>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219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C4FCA-C280-1942-A7EF-89F2390E20E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989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605469-98FA-2143-87DE-867EEBC50FE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70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C628CA-0531-B844-81A0-7A11E033531B}"/>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167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3739D2-E7FA-B348-9360-0C6EEEC6F1E1}"/>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15464" y="731162"/>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663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1DFDAE-6BAD-554C-8F27-7DD2AC3FAB9D}"/>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758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FC814-3771-B147-8870-2D149816E77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71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3E5AFB-AC9B-6346-9DA1-FC625CB9A66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776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1748E6-78F4-5744-B1F9-0A7C5063C576}"/>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926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4F2D31-98AE-DD4B-AB98-2822933C1B34}"/>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3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3" y="731161"/>
            <a:ext cx="6865931" cy="902429"/>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Encapsulation</a:t>
            </a: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6F7DE3E7-629F-7579-4FB4-D181DEBA67FF}"/>
              </a:ext>
            </a:extLst>
          </p:cNvPr>
          <p:cNvSpPr txBox="1">
            <a:spLocks/>
          </p:cNvSpPr>
          <p:nvPr/>
        </p:nvSpPr>
        <p:spPr>
          <a:xfrm>
            <a:off x="363292" y="2734621"/>
            <a:ext cx="8225903" cy="284424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14" name="Subtitle 2">
            <a:extLst>
              <a:ext uri="{FF2B5EF4-FFF2-40B4-BE49-F238E27FC236}">
                <a16:creationId xmlns:a16="http://schemas.microsoft.com/office/drawing/2014/main" id="{9FEEF77E-91B3-2A24-F64D-E1694D2C1895}"/>
              </a:ext>
            </a:extLst>
          </p:cNvPr>
          <p:cNvSpPr txBox="1">
            <a:spLocks/>
          </p:cNvSpPr>
          <p:nvPr/>
        </p:nvSpPr>
        <p:spPr>
          <a:xfrm>
            <a:off x="496653" y="2103822"/>
            <a:ext cx="8092541" cy="4076002"/>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000" b="0" i="0" dirty="0">
                <a:solidFill>
                  <a:srgbClr val="212121"/>
                </a:solidFill>
                <a:effectLst/>
              </a:rPr>
              <a:t>Encapsulation allows an object to control access to its data and methods, which can improve the security and stability of the system. </a:t>
            </a:r>
          </a:p>
          <a:p>
            <a:pPr marL="0" indent="0" algn="just">
              <a:buNone/>
            </a:pPr>
            <a:r>
              <a:rPr lang="en-US" sz="2000" b="0" i="0" dirty="0">
                <a:solidFill>
                  <a:srgbClr val="212121"/>
                </a:solidFill>
                <a:effectLst/>
              </a:rPr>
              <a:t>In OOP, encapsulation is typically achieved through the use of access modifiers, such as "private" and "protected," which restrict access to certain members of a class.</a:t>
            </a:r>
            <a:endParaRPr lang="en-US" sz="2600" b="1" dirty="0">
              <a:solidFill>
                <a:schemeClr val="tx1"/>
              </a:solidFill>
            </a:endParaRPr>
          </a:p>
        </p:txBody>
      </p:sp>
    </p:spTree>
    <p:extLst>
      <p:ext uri="{BB962C8B-B14F-4D97-AF65-F5344CB8AC3E}">
        <p14:creationId xmlns:p14="http://schemas.microsoft.com/office/powerpoint/2010/main" val="1603482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Enumeration in C#</a:t>
            </a:r>
          </a:p>
        </p:txBody>
      </p:sp>
      <p:pic>
        <p:nvPicPr>
          <p:cNvPr id="3" name="Picture 2">
            <a:extLst>
              <a:ext uri="{FF2B5EF4-FFF2-40B4-BE49-F238E27FC236}">
                <a16:creationId xmlns:a16="http://schemas.microsoft.com/office/drawing/2014/main" id="{4B2BCE14-3D56-FF40-B93C-965CBB12504A}"/>
              </a:ext>
            </a:extLst>
          </p:cNvPr>
          <p:cNvPicPr>
            <a:picLocks noChangeAspect="1"/>
          </p:cNvPicPr>
          <p:nvPr/>
        </p:nvPicPr>
        <p:blipFill>
          <a:blip r:embed="rId2"/>
          <a:stretch>
            <a:fillRect/>
          </a:stretch>
        </p:blipFill>
        <p:spPr>
          <a:xfrm>
            <a:off x="0" y="2086252"/>
            <a:ext cx="9144000" cy="4057096"/>
          </a:xfrm>
          <a:prstGeom prst="rect">
            <a:avLst/>
          </a:prstGeom>
        </p:spPr>
      </p:pic>
    </p:spTree>
    <p:extLst>
      <p:ext uri="{BB962C8B-B14F-4D97-AF65-F5344CB8AC3E}">
        <p14:creationId xmlns:p14="http://schemas.microsoft.com/office/powerpoint/2010/main" val="3710713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148F68-2C3A-6241-81F5-31F10CC368D4}"/>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084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DA63FE-77D3-024B-9479-845178E58926}"/>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31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2BE5C8-5D6B-8E4A-B18D-35D2CC113BE1}"/>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8478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71A43B-124E-AD42-AC4F-8AA35D89E17F}"/>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476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1167441"/>
            <a:ext cx="7259781" cy="132343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Monotype Corsiva" panose="03010101010201010101" pitchFamily="66" charset="0"/>
                <a:ea typeface="+mn-ea"/>
                <a:cs typeface="+mn-cs"/>
              </a:rPr>
              <a:t>Thank You</a:t>
            </a:r>
          </a:p>
        </p:txBody>
      </p:sp>
      <p:pic>
        <p:nvPicPr>
          <p:cNvPr id="3" name="Picture 2"/>
          <p:cNvPicPr>
            <a:picLocks noChangeAspect="1"/>
          </p:cNvPicPr>
          <p:nvPr/>
        </p:nvPicPr>
        <p:blipFill>
          <a:blip r:embed="rId2"/>
          <a:stretch>
            <a:fillRect/>
          </a:stretch>
        </p:blipFill>
        <p:spPr>
          <a:xfrm>
            <a:off x="3237850" y="2865888"/>
            <a:ext cx="2806843" cy="3070944"/>
          </a:xfrm>
          <a:prstGeom prst="rect">
            <a:avLst/>
          </a:prstGeom>
        </p:spPr>
      </p:pic>
    </p:spTree>
    <p:extLst>
      <p:ext uri="{BB962C8B-B14F-4D97-AF65-F5344CB8AC3E}">
        <p14:creationId xmlns:p14="http://schemas.microsoft.com/office/powerpoint/2010/main" val="1529462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100000"/>
              </a:lnSpc>
              <a:spcBef>
                <a:spcPts val="2000"/>
              </a:spcBef>
              <a:spcAft>
                <a:spcPts val="0"/>
              </a:spcAft>
              <a:buClr>
                <a:prstClr val="white">
                  <a:lumMod val="65000"/>
                </a:prstClr>
              </a:buClr>
              <a:buSzPct val="90000"/>
              <a:buFont typeface="Wingdings" pitchFamily="2" charset="2"/>
              <a:buNone/>
              <a:tabLst/>
              <a:defRPr/>
            </a:pPr>
            <a:r>
              <a:rPr kumimoji="0" lang="en-US" sz="2600" b="1" i="0" u="none" strike="noStrike" kern="1200" cap="none" spc="0" normalizeH="0" baseline="0" noProof="0" dirty="0">
                <a:ln>
                  <a:noFill/>
                </a:ln>
                <a:solidFill>
                  <a:prstClr val="black"/>
                </a:solidFill>
                <a:effectLst/>
                <a:uLnTx/>
                <a:uFillTx/>
                <a:latin typeface="Calibri"/>
                <a:ea typeface="+mn-ea"/>
                <a:cs typeface="+mn-cs"/>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2433394"/>
            <a:ext cx="8317405" cy="92333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 4.0 The Complete Reference; Herbert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Schildt</a:t>
            </a:r>
            <a:r>
              <a:rPr kumimoji="0" lang="en-US" sz="1800" b="0" i="0" u="none" strike="noStrike" kern="1200" cap="none" spc="0" normalizeH="0" baseline="0" noProof="0" dirty="0">
                <a:ln>
                  <a:noFill/>
                </a:ln>
                <a:solidFill>
                  <a:prstClr val="black"/>
                </a:solidFill>
                <a:effectLst/>
                <a:uLnTx/>
                <a:uFillTx/>
                <a:latin typeface="Calibri"/>
                <a:ea typeface="+mn-ea"/>
                <a:cs typeface="+mn-cs"/>
              </a:rPr>
              <a:t>; McGraw-Hill Osborne Media; 2010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Head First C# by Andrew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Stellman</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Fundamentals of Computer Programming with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CSharp</a:t>
            </a:r>
            <a:r>
              <a:rPr kumimoji="0" lang="en-US" sz="1800" b="0" i="0" u="none" strike="noStrike" kern="1200" cap="none" spc="0" normalizeH="0" baseline="0" noProof="0" dirty="0">
                <a:ln>
                  <a:noFill/>
                </a:ln>
                <a:solidFill>
                  <a:prstClr val="black"/>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Nakov</a:t>
            </a:r>
            <a:r>
              <a:rPr kumimoji="0" lang="en-US" sz="1800" b="0" i="0" u="none" strike="noStrike" kern="1200" cap="none" spc="0" normalizeH="0" baseline="0" noProof="0" dirty="0">
                <a:ln>
                  <a:noFill/>
                </a:ln>
                <a:solidFill>
                  <a:prstClr val="black"/>
                </a:solidFill>
                <a:effectLst/>
                <a:uLnTx/>
                <a:uFillTx/>
                <a:latin typeface="Calibri"/>
                <a:ea typeface="+mn-ea"/>
                <a:cs typeface="+mn-cs"/>
              </a:rPr>
              <a:t> v2013</a:t>
            </a:r>
          </a:p>
        </p:txBody>
      </p:sp>
    </p:spTree>
    <p:extLst>
      <p:ext uri="{BB962C8B-B14F-4D97-AF65-F5344CB8AC3E}">
        <p14:creationId xmlns:p14="http://schemas.microsoft.com/office/powerpoint/2010/main" val="4198795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893CB498-A8B6-F743-B173-3DB3F3FC3698}"/>
              </a:ext>
            </a:extLst>
          </p:cNvPr>
          <p:cNvSpPr txBox="1"/>
          <p:nvPr/>
        </p:nvSpPr>
        <p:spPr>
          <a:xfrm>
            <a:off x="284165" y="2669912"/>
            <a:ext cx="6318653" cy="307777"/>
          </a:xfrm>
          <a:prstGeom prst="rect">
            <a:avLst/>
          </a:prstGeom>
          <a:noFill/>
        </p:spPr>
        <p:txBody>
          <a:bodyPr wrap="none" rtlCol="0">
            <a:spAutoFit/>
          </a:bodyPr>
          <a:lstStyle/>
          <a:p>
            <a:r>
              <a:rPr lang="en-US" sz="1400" dirty="0"/>
              <a:t>C# 4.0 The Complete Reference; Herbert </a:t>
            </a:r>
            <a:r>
              <a:rPr lang="en-US" sz="1400" dirty="0" err="1"/>
              <a:t>Schildt</a:t>
            </a:r>
            <a:r>
              <a:rPr lang="en-US" sz="1400" dirty="0"/>
              <a:t>; McGraw-Hill Osborne Media; 2010</a:t>
            </a:r>
          </a:p>
        </p:txBody>
      </p:sp>
      <p:sp>
        <p:nvSpPr>
          <p:cNvPr id="6" name="TextBox 5">
            <a:extLst>
              <a:ext uri="{FF2B5EF4-FFF2-40B4-BE49-F238E27FC236}">
                <a16:creationId xmlns:a16="http://schemas.microsoft.com/office/drawing/2014/main" id="{A14007BF-A399-884C-BD8E-7C2475BDBA41}"/>
              </a:ext>
            </a:extLst>
          </p:cNvPr>
          <p:cNvSpPr txBox="1"/>
          <p:nvPr/>
        </p:nvSpPr>
        <p:spPr>
          <a:xfrm>
            <a:off x="284165" y="1654250"/>
            <a:ext cx="8513325" cy="1169551"/>
          </a:xfrm>
          <a:prstGeom prst="rect">
            <a:avLst/>
          </a:prstGeom>
          <a:noFill/>
        </p:spPr>
        <p:txBody>
          <a:bodyPr wrap="square" rtlCol="0">
            <a:spAutoFit/>
          </a:bodyPr>
          <a:lstStyle/>
          <a:p>
            <a:r>
              <a:rPr lang="en-US" sz="1400" dirty="0"/>
              <a:t>MSDN Library; URL: http://</a:t>
            </a:r>
            <a:r>
              <a:rPr lang="en-US" sz="1400" dirty="0" err="1"/>
              <a:t>msdn.microsoft.com</a:t>
            </a:r>
            <a:r>
              <a:rPr lang="en-US" sz="1400" dirty="0"/>
              <a:t>/library </a:t>
            </a:r>
          </a:p>
          <a:p>
            <a:endParaRPr lang="en-US" sz="1400" dirty="0"/>
          </a:p>
          <a:p>
            <a:r>
              <a:rPr lang="en-US" sz="1400" dirty="0"/>
              <a:t>C# Language Specification; URL: http://</a:t>
            </a:r>
            <a:r>
              <a:rPr lang="en-US" sz="1400" dirty="0" err="1"/>
              <a:t>download.microsoft.com</a:t>
            </a:r>
            <a:r>
              <a:rPr lang="en-US" sz="1400" dirty="0"/>
              <a:t>/download/0/B/D/0BDA894F- </a:t>
            </a:r>
          </a:p>
          <a:p>
            <a:r>
              <a:rPr lang="en-US" sz="1400" dirty="0"/>
              <a:t>2CCD-4C2C-B5A7-4EB1171962E5/CSharp%20Language%20Specixfication.doc </a:t>
            </a:r>
          </a:p>
          <a:p>
            <a:endParaRPr lang="en-US" sz="1400"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3" y="731161"/>
            <a:ext cx="6865931" cy="902429"/>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Encapsulation</a:t>
            </a: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6F7DE3E7-629F-7579-4FB4-D181DEBA67FF}"/>
              </a:ext>
            </a:extLst>
          </p:cNvPr>
          <p:cNvSpPr txBox="1">
            <a:spLocks/>
          </p:cNvSpPr>
          <p:nvPr/>
        </p:nvSpPr>
        <p:spPr>
          <a:xfrm>
            <a:off x="363292" y="2734621"/>
            <a:ext cx="8225903" cy="284424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14" name="Subtitle 2">
            <a:extLst>
              <a:ext uri="{FF2B5EF4-FFF2-40B4-BE49-F238E27FC236}">
                <a16:creationId xmlns:a16="http://schemas.microsoft.com/office/drawing/2014/main" id="{9FEEF77E-91B3-2A24-F64D-E1694D2C1895}"/>
              </a:ext>
            </a:extLst>
          </p:cNvPr>
          <p:cNvSpPr txBox="1">
            <a:spLocks/>
          </p:cNvSpPr>
          <p:nvPr/>
        </p:nvSpPr>
        <p:spPr>
          <a:xfrm>
            <a:off x="496653" y="2103822"/>
            <a:ext cx="8092541" cy="4076002"/>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l">
              <a:buNone/>
            </a:pPr>
            <a:r>
              <a:rPr lang="en-US" sz="1600" b="0" i="0" dirty="0">
                <a:solidFill>
                  <a:srgbClr val="212121"/>
                </a:solidFill>
                <a:effectLst/>
                <a:latin typeface="open sans" panose="020B0606030504020204" pitchFamily="34" charset="0"/>
              </a:rPr>
              <a:t>Encapsulation is an important concept in object-oriented programming (OOP) because it allows you to hide the internal details (implementation) of an object from other objects and the outside world. This provides a number of benefits, such as:</a:t>
            </a:r>
          </a:p>
          <a:p>
            <a:pPr algn="l">
              <a:buFont typeface="Wingdings" panose="05000000000000000000" pitchFamily="2" charset="2"/>
              <a:buChar char="Ø"/>
            </a:pPr>
            <a:r>
              <a:rPr lang="en-US" sz="1600" b="0" i="0" dirty="0">
                <a:solidFill>
                  <a:srgbClr val="212121"/>
                </a:solidFill>
                <a:effectLst/>
                <a:latin typeface="open sans" panose="020B0606030504020204" pitchFamily="34" charset="0"/>
              </a:rPr>
              <a:t>Abstraction: Encapsulation allows us to create a level of abstraction between the internal workings of an object and its external behavior. This makes it easier to understand the code and reduces the risk of errors caused by changing the internal data directly.</a:t>
            </a:r>
          </a:p>
          <a:p>
            <a:pPr algn="l">
              <a:buFont typeface="Wingdings" panose="05000000000000000000" pitchFamily="2" charset="2"/>
              <a:buChar char="Ø"/>
            </a:pPr>
            <a:r>
              <a:rPr lang="en-US" sz="1600" b="0" i="0" dirty="0">
                <a:solidFill>
                  <a:srgbClr val="212121"/>
                </a:solidFill>
                <a:effectLst/>
                <a:latin typeface="open sans" panose="020B0606030504020204" pitchFamily="34" charset="0"/>
              </a:rPr>
              <a:t>Modularity: Encapsulation allows us to create self-contained objects that can be reused and combined in different ways. This makes your code more modular and easier to maintain.</a:t>
            </a:r>
          </a:p>
        </p:txBody>
      </p:sp>
    </p:spTree>
    <p:extLst>
      <p:ext uri="{BB962C8B-B14F-4D97-AF65-F5344CB8AC3E}">
        <p14:creationId xmlns:p14="http://schemas.microsoft.com/office/powerpoint/2010/main" val="133531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3" y="731161"/>
            <a:ext cx="6865931" cy="902429"/>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Encapsulation</a:t>
            </a: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6F7DE3E7-629F-7579-4FB4-D181DEBA67FF}"/>
              </a:ext>
            </a:extLst>
          </p:cNvPr>
          <p:cNvSpPr txBox="1">
            <a:spLocks/>
          </p:cNvSpPr>
          <p:nvPr/>
        </p:nvSpPr>
        <p:spPr>
          <a:xfrm>
            <a:off x="363292" y="2734621"/>
            <a:ext cx="8225903" cy="284424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14" name="Subtitle 2">
            <a:extLst>
              <a:ext uri="{FF2B5EF4-FFF2-40B4-BE49-F238E27FC236}">
                <a16:creationId xmlns:a16="http://schemas.microsoft.com/office/drawing/2014/main" id="{9FEEF77E-91B3-2A24-F64D-E1694D2C1895}"/>
              </a:ext>
            </a:extLst>
          </p:cNvPr>
          <p:cNvSpPr txBox="1">
            <a:spLocks/>
          </p:cNvSpPr>
          <p:nvPr/>
        </p:nvSpPr>
        <p:spPr>
          <a:xfrm>
            <a:off x="496653" y="2103822"/>
            <a:ext cx="8092541" cy="4076002"/>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sz="1600" b="0" i="0" dirty="0">
                <a:solidFill>
                  <a:srgbClr val="212121"/>
                </a:solidFill>
                <a:effectLst/>
                <a:latin typeface="open sans" panose="020B0606030504020204" pitchFamily="34" charset="0"/>
              </a:rPr>
              <a:t>Security: Encapsulation allows us to control access to the internal data of an object, which can improve the security of the system by preventing unauthorized access or modification of sensitive data.</a:t>
            </a:r>
          </a:p>
          <a:p>
            <a:pPr algn="l">
              <a:buFont typeface="Wingdings" panose="05000000000000000000" pitchFamily="2" charset="2"/>
              <a:buChar char="Ø"/>
            </a:pPr>
            <a:r>
              <a:rPr lang="en-US" sz="1600" b="0" i="0" dirty="0">
                <a:solidFill>
                  <a:srgbClr val="212121"/>
                </a:solidFill>
                <a:effectLst/>
                <a:latin typeface="open sans" panose="020B0606030504020204" pitchFamily="34" charset="0"/>
              </a:rPr>
              <a:t>Flexibility: Encapsulation allows us to change the internal implementation of an object without affecting the rest of the system. This makes your code more flexible and adaptable to changing requirements.</a:t>
            </a:r>
          </a:p>
          <a:p>
            <a:pPr algn="l">
              <a:buFont typeface="Wingdings" panose="05000000000000000000" pitchFamily="2" charset="2"/>
              <a:buChar char="Ø"/>
            </a:pPr>
            <a:r>
              <a:rPr lang="en-US" sz="1600" b="0" i="0" dirty="0">
                <a:solidFill>
                  <a:srgbClr val="212121"/>
                </a:solidFill>
                <a:effectLst/>
                <a:latin typeface="open sans" panose="020B0606030504020204" pitchFamily="34" charset="0"/>
              </a:rPr>
              <a:t>Extensibility: Encapsulation allows us to create a stable and robust system, as it allows us to add new features and functionality to the objects without affecting the existing code.</a:t>
            </a:r>
          </a:p>
          <a:p>
            <a:pPr marL="0" indent="0" algn="l">
              <a:buNone/>
            </a:pPr>
            <a:endParaRPr lang="en-US" sz="1600" b="0" i="0" dirty="0">
              <a:solidFill>
                <a:srgbClr val="212121"/>
              </a:solidFill>
              <a:effectLst/>
              <a:latin typeface="open sans" panose="020B0606030504020204" pitchFamily="34" charset="0"/>
            </a:endParaRPr>
          </a:p>
        </p:txBody>
      </p:sp>
    </p:spTree>
    <p:extLst>
      <p:ext uri="{BB962C8B-B14F-4D97-AF65-F5344CB8AC3E}">
        <p14:creationId xmlns:p14="http://schemas.microsoft.com/office/powerpoint/2010/main" val="66738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3" y="731161"/>
            <a:ext cx="6865931" cy="902429"/>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Encapsulation</a:t>
            </a: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6F7DE3E7-629F-7579-4FB4-D181DEBA67FF}"/>
              </a:ext>
            </a:extLst>
          </p:cNvPr>
          <p:cNvSpPr txBox="1">
            <a:spLocks/>
          </p:cNvSpPr>
          <p:nvPr/>
        </p:nvSpPr>
        <p:spPr>
          <a:xfrm>
            <a:off x="363292" y="2734621"/>
            <a:ext cx="8225903" cy="284424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14" name="Subtitle 2">
            <a:extLst>
              <a:ext uri="{FF2B5EF4-FFF2-40B4-BE49-F238E27FC236}">
                <a16:creationId xmlns:a16="http://schemas.microsoft.com/office/drawing/2014/main" id="{9FEEF77E-91B3-2A24-F64D-E1694D2C1895}"/>
              </a:ext>
            </a:extLst>
          </p:cNvPr>
          <p:cNvSpPr txBox="1">
            <a:spLocks/>
          </p:cNvSpPr>
          <p:nvPr/>
        </p:nvSpPr>
        <p:spPr>
          <a:xfrm>
            <a:off x="496653" y="2103822"/>
            <a:ext cx="8092541" cy="4076002"/>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l">
              <a:buFont typeface="Wingdings" panose="05000000000000000000" pitchFamily="2" charset="2"/>
              <a:buChar char="Ø"/>
            </a:pPr>
            <a:r>
              <a:rPr lang="en-US" sz="2000" b="0" i="0" dirty="0">
                <a:solidFill>
                  <a:srgbClr val="212121"/>
                </a:solidFill>
                <a:effectLst/>
              </a:rPr>
              <a:t>In C#, encapsulation is achieved through the use of access modifiers, such as "private," "protected," and "</a:t>
            </a:r>
            <a:r>
              <a:rPr lang="en-US" sz="2000" b="0" i="0">
                <a:solidFill>
                  <a:srgbClr val="212121"/>
                </a:solidFill>
                <a:effectLst/>
              </a:rPr>
              <a:t>internal.“</a:t>
            </a:r>
            <a:endParaRPr lang="en-US" sz="1800" b="0" i="0" dirty="0">
              <a:solidFill>
                <a:srgbClr val="212121"/>
              </a:solidFill>
              <a:effectLst/>
            </a:endParaRPr>
          </a:p>
          <a:p>
            <a:pPr lvl="1">
              <a:buFont typeface="Wingdings" panose="05000000000000000000" pitchFamily="2" charset="2"/>
              <a:buChar char="§"/>
            </a:pPr>
            <a:r>
              <a:rPr lang="en-US" sz="1800" b="0" i="0" dirty="0">
                <a:solidFill>
                  <a:srgbClr val="212121"/>
                </a:solidFill>
                <a:effectLst/>
              </a:rPr>
              <a:t>"private" members of a class can only be accessed within the class itself.</a:t>
            </a:r>
          </a:p>
          <a:p>
            <a:pPr lvl="1">
              <a:buFont typeface="Wingdings" panose="05000000000000000000" pitchFamily="2" charset="2"/>
              <a:buChar char="§"/>
            </a:pPr>
            <a:r>
              <a:rPr lang="en-US" sz="1800" b="0" i="0" dirty="0">
                <a:solidFill>
                  <a:srgbClr val="212121"/>
                </a:solidFill>
                <a:effectLst/>
              </a:rPr>
              <a:t>"protected" members can be accessed within the class and any derived classes.</a:t>
            </a:r>
          </a:p>
          <a:p>
            <a:pPr lvl="1">
              <a:buFont typeface="Wingdings" panose="05000000000000000000" pitchFamily="2" charset="2"/>
              <a:buChar char="§"/>
            </a:pPr>
            <a:r>
              <a:rPr lang="en-US" sz="1800" b="0" i="0" dirty="0">
                <a:solidFill>
                  <a:srgbClr val="212121"/>
                </a:solidFill>
                <a:effectLst/>
              </a:rPr>
              <a:t>"internal" members can be accessed within the same assembly.</a:t>
            </a:r>
          </a:p>
          <a:p>
            <a:pPr algn="l">
              <a:buFont typeface="Wingdings" panose="05000000000000000000" pitchFamily="2" charset="2"/>
              <a:buChar char="Ø"/>
            </a:pPr>
            <a:r>
              <a:rPr lang="en-US" sz="2000" b="0" i="0" dirty="0">
                <a:solidFill>
                  <a:srgbClr val="212121"/>
                </a:solidFill>
                <a:effectLst/>
              </a:rPr>
              <a:t>By default, members of a class are private.</a:t>
            </a:r>
          </a:p>
          <a:p>
            <a:pPr algn="l">
              <a:buFont typeface="Wingdings" panose="05000000000000000000" pitchFamily="2" charset="2"/>
              <a:buChar char="Ø"/>
            </a:pPr>
            <a:endParaRPr lang="en-US" sz="2800" b="0" i="0" dirty="0">
              <a:solidFill>
                <a:srgbClr val="212121"/>
              </a:solidFill>
              <a:effectLst/>
            </a:endParaRPr>
          </a:p>
        </p:txBody>
      </p:sp>
    </p:spTree>
    <p:extLst>
      <p:ext uri="{BB962C8B-B14F-4D97-AF65-F5344CB8AC3E}">
        <p14:creationId xmlns:p14="http://schemas.microsoft.com/office/powerpoint/2010/main" val="368622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BB683B-F25B-D249-ACC7-E993E5538AD3}"/>
              </a:ext>
            </a:extLst>
          </p:cNvPr>
          <p:cNvPicPr>
            <a:picLocks noChangeAspect="1"/>
          </p:cNvPicPr>
          <p:nvPr/>
        </p:nvPicPr>
        <p:blipFill>
          <a:blip r:embed="rId3"/>
          <a:stretch>
            <a:fillRect/>
          </a:stretch>
        </p:blipFill>
        <p:spPr>
          <a:xfrm>
            <a:off x="134470" y="319596"/>
            <a:ext cx="8875059" cy="6418555"/>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86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DC5090-04F0-E043-BDA6-4157C584A831}"/>
              </a:ext>
            </a:extLst>
          </p:cNvPr>
          <p:cNvPicPr>
            <a:picLocks noChangeAspect="1"/>
          </p:cNvPicPr>
          <p:nvPr/>
        </p:nvPicPr>
        <p:blipFill>
          <a:blip r:embed="rId3"/>
          <a:stretch>
            <a:fillRect/>
          </a:stretch>
        </p:blipFill>
        <p:spPr>
          <a:xfrm>
            <a:off x="134470" y="452718"/>
            <a:ext cx="8875059" cy="6405282"/>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3779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817674D9093341BC3913AA1A5732EB" ma:contentTypeVersion="0" ma:contentTypeDescription="Create a new document." ma:contentTypeScope="" ma:versionID="94717625cfc49a48448e4ed39af97383">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EC17AD-262E-4676-8560-5E9524D4B596}"/>
</file>

<file path=customXml/itemProps2.xml><?xml version="1.0" encoding="utf-8"?>
<ds:datastoreItem xmlns:ds="http://schemas.openxmlformats.org/officeDocument/2006/customXml" ds:itemID="{A15971D0-4D1D-48B7-9293-23361C8C660A}"/>
</file>

<file path=customXml/itemProps3.xml><?xml version="1.0" encoding="utf-8"?>
<ds:datastoreItem xmlns:ds="http://schemas.openxmlformats.org/officeDocument/2006/customXml" ds:itemID="{8FA8054D-196A-4B05-B57B-6ABF307D7E99}"/>
</file>

<file path=docProps/app.xml><?xml version="1.0" encoding="utf-8"?>
<Properties xmlns="http://schemas.openxmlformats.org/officeDocument/2006/extended-properties" xmlns:vt="http://schemas.openxmlformats.org/officeDocument/2006/docPropsVTypes">
  <Template>Spectrum.thmx</Template>
  <TotalTime>195</TotalTime>
  <Words>658</Words>
  <Application>Microsoft Office PowerPoint</Application>
  <PresentationFormat>On-screen Show (4:3)</PresentationFormat>
  <Paragraphs>95</Paragraphs>
  <Slides>47</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Comic Sans MS</vt:lpstr>
      <vt:lpstr>Corbel</vt:lpstr>
      <vt:lpstr>Monotype Corsiva</vt:lpstr>
      <vt:lpstr>open sans</vt:lpstr>
      <vt:lpstr>Wingdings</vt:lpstr>
      <vt:lpstr>Spectrum</vt:lpstr>
      <vt:lpstr>Properties, Array, Encapsulation</vt:lpstr>
      <vt:lpstr>Topics</vt:lpstr>
      <vt:lpstr>Encapsulation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 Modifiers</vt:lpstr>
      <vt:lpstr>PowerPoint Presentation</vt:lpstr>
      <vt:lpstr>PowerPoint Presentation</vt:lpstr>
      <vt:lpstr>PowerPoint Presentation</vt:lpstr>
      <vt:lpstr>PowerPoint Presentation</vt:lpstr>
      <vt:lpstr>Method Parameter Modifiers</vt:lpstr>
      <vt:lpstr>PowerPoint Presentation</vt:lpstr>
      <vt:lpstr>PowerPoint Presentation</vt:lpstr>
      <vt:lpstr>Arrays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Enumeration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Tonny Shekha Kar</cp:lastModifiedBy>
  <cp:revision>18</cp:revision>
  <dcterms:created xsi:type="dcterms:W3CDTF">2018-12-10T17:20:29Z</dcterms:created>
  <dcterms:modified xsi:type="dcterms:W3CDTF">2023-10-01T03:20:54Z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0x01010026817674D9093341BC3913AA1A5732EB</vt:lpwstr>
  </property>
</Properties>
</file>