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2" r:id="rId14"/>
    <p:sldId id="271"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0A59988-D7C5-429D-8014-A39C0F98A6A4}">
          <p14:sldIdLst>
            <p14:sldId id="256"/>
            <p14:sldId id="257"/>
            <p14:sldId id="258"/>
            <p14:sldId id="259"/>
            <p14:sldId id="260"/>
            <p14:sldId id="261"/>
            <p14:sldId id="262"/>
            <p14:sldId id="264"/>
            <p14:sldId id="263"/>
            <p14:sldId id="265"/>
            <p14:sldId id="266"/>
            <p14:sldId id="267"/>
            <p14:sldId id="272"/>
            <p14:sldId id="271"/>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12-Aug-22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24EE-FCA2-949A-FD17-4DEC4BC175F3}"/>
              </a:ext>
            </a:extLst>
          </p:cNvPr>
          <p:cNvSpPr>
            <a:spLocks noGrp="1"/>
          </p:cNvSpPr>
          <p:nvPr>
            <p:ph type="ctrTitle"/>
          </p:nvPr>
        </p:nvSpPr>
        <p:spPr>
          <a:xfrm>
            <a:off x="1595269" y="0"/>
            <a:ext cx="9001462" cy="903923"/>
          </a:xfrm>
        </p:spPr>
        <p:txBody>
          <a:bodyPr anchor="ctr"/>
          <a:lstStyle/>
          <a:p>
            <a:r>
              <a:rPr lang="en-US" dirty="0"/>
              <a:t>PRESENTATION ON</a:t>
            </a:r>
          </a:p>
        </p:txBody>
      </p:sp>
      <p:sp>
        <p:nvSpPr>
          <p:cNvPr id="3" name="Subtitle 2">
            <a:extLst>
              <a:ext uri="{FF2B5EF4-FFF2-40B4-BE49-F238E27FC236}">
                <a16:creationId xmlns:a16="http://schemas.microsoft.com/office/drawing/2014/main" id="{2E2421B8-05E5-3682-A278-E2E24A66AF23}"/>
              </a:ext>
            </a:extLst>
          </p:cNvPr>
          <p:cNvSpPr>
            <a:spLocks noGrp="1"/>
          </p:cNvSpPr>
          <p:nvPr>
            <p:ph type="subTitle" idx="1"/>
          </p:nvPr>
        </p:nvSpPr>
        <p:spPr>
          <a:xfrm>
            <a:off x="415290" y="777711"/>
            <a:ext cx="11361420" cy="1244917"/>
          </a:xfrm>
        </p:spPr>
        <p:txBody>
          <a:bodyPr anchor="ctr">
            <a:normAutofit/>
          </a:bodyPr>
          <a:lstStyle/>
          <a:p>
            <a:r>
              <a:rPr lang="en-US" sz="2000" b="1" dirty="0">
                <a:latin typeface="Bookman Old Style (Headings)"/>
              </a:rPr>
              <a:t>TO VERIFY THE LAWS OF TRANSVERSE VIBRATION OF STRINGS &amp; TO DETERMINE THE FREQUENCY OF A TUNING FORK BY MELDE’S EXPERIMENT.</a:t>
            </a:r>
          </a:p>
        </p:txBody>
      </p:sp>
      <p:sp>
        <p:nvSpPr>
          <p:cNvPr id="5" name="TextBox 4">
            <a:extLst>
              <a:ext uri="{FF2B5EF4-FFF2-40B4-BE49-F238E27FC236}">
                <a16:creationId xmlns:a16="http://schemas.microsoft.com/office/drawing/2014/main" id="{94C51DA7-8CFE-8D6F-CB90-832D43B7506A}"/>
              </a:ext>
            </a:extLst>
          </p:cNvPr>
          <p:cNvSpPr txBox="1"/>
          <p:nvPr/>
        </p:nvSpPr>
        <p:spPr>
          <a:xfrm>
            <a:off x="3812144" y="1919323"/>
            <a:ext cx="4134119" cy="1077218"/>
          </a:xfrm>
          <a:prstGeom prst="rect">
            <a:avLst/>
          </a:prstGeom>
          <a:noFill/>
        </p:spPr>
        <p:txBody>
          <a:bodyPr wrap="square" rtlCol="0" anchor="ctr">
            <a:spAutoFit/>
          </a:bodyPr>
          <a:lstStyle/>
          <a:p>
            <a:pPr algn="ctr"/>
            <a:r>
              <a:rPr lang="en-US" sz="3200" b="1" dirty="0">
                <a:latin typeface="Bookman Old Style (Headings)"/>
              </a:rPr>
              <a:t>BY</a:t>
            </a:r>
          </a:p>
          <a:p>
            <a:pPr algn="ctr"/>
            <a:r>
              <a:rPr lang="en-US" sz="3200" b="1" dirty="0">
                <a:latin typeface="Bookman Old Style (Headings)"/>
              </a:rPr>
              <a:t>GROUP - 02</a:t>
            </a:r>
          </a:p>
        </p:txBody>
      </p:sp>
      <p:sp>
        <p:nvSpPr>
          <p:cNvPr id="6" name="Subtitle 2">
            <a:extLst>
              <a:ext uri="{FF2B5EF4-FFF2-40B4-BE49-F238E27FC236}">
                <a16:creationId xmlns:a16="http://schemas.microsoft.com/office/drawing/2014/main" id="{47D429F1-C983-7B5E-06A2-0052712F765C}"/>
              </a:ext>
            </a:extLst>
          </p:cNvPr>
          <p:cNvSpPr txBox="1">
            <a:spLocks/>
          </p:cNvSpPr>
          <p:nvPr/>
        </p:nvSpPr>
        <p:spPr>
          <a:xfrm>
            <a:off x="4650853" y="3201775"/>
            <a:ext cx="2456699" cy="454450"/>
          </a:xfrm>
          <a:prstGeom prst="rect">
            <a:avLst/>
          </a:prstGeom>
        </p:spPr>
        <p:txBody>
          <a:bodyPr vert="horz" lIns="91440" tIns="45720" rIns="91440" bIns="45720" rtlCol="0" anchor="ctr">
            <a:normAutofit fontScale="85000" lnSpcReduction="1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b="1" u="sng" dirty="0">
                <a:latin typeface="Bookman Old Style (Headings)"/>
              </a:rPr>
              <a:t>PREPARED BY -</a:t>
            </a:r>
          </a:p>
        </p:txBody>
      </p:sp>
      <p:graphicFrame>
        <p:nvGraphicFramePr>
          <p:cNvPr id="7" name="Table 7">
            <a:extLst>
              <a:ext uri="{FF2B5EF4-FFF2-40B4-BE49-F238E27FC236}">
                <a16:creationId xmlns:a16="http://schemas.microsoft.com/office/drawing/2014/main" id="{00528893-F8CC-EE0B-6C84-FC423B8F6190}"/>
              </a:ext>
            </a:extLst>
          </p:cNvPr>
          <p:cNvGraphicFramePr>
            <a:graphicFrameLocks noGrp="1"/>
          </p:cNvGraphicFramePr>
          <p:nvPr>
            <p:extLst>
              <p:ext uri="{D42A27DB-BD31-4B8C-83A1-F6EECF244321}">
                <p14:modId xmlns:p14="http://schemas.microsoft.com/office/powerpoint/2010/main" val="2029353628"/>
              </p:ext>
            </p:extLst>
          </p:nvPr>
        </p:nvGraphicFramePr>
        <p:xfrm>
          <a:off x="3015619" y="3656225"/>
          <a:ext cx="6362166" cy="1828800"/>
        </p:xfrm>
        <a:graphic>
          <a:graphicData uri="http://schemas.openxmlformats.org/drawingml/2006/table">
            <a:tbl>
              <a:tblPr firstRow="1" bandRow="1">
                <a:tableStyleId>{5C22544A-7EE6-4342-B048-85BDC9FD1C3A}</a:tableStyleId>
              </a:tblPr>
              <a:tblGrid>
                <a:gridCol w="4997056">
                  <a:extLst>
                    <a:ext uri="{9D8B030D-6E8A-4147-A177-3AD203B41FA5}">
                      <a16:colId xmlns:a16="http://schemas.microsoft.com/office/drawing/2014/main" val="692663895"/>
                    </a:ext>
                  </a:extLst>
                </a:gridCol>
                <a:gridCol w="1365110">
                  <a:extLst>
                    <a:ext uri="{9D8B030D-6E8A-4147-A177-3AD203B41FA5}">
                      <a16:colId xmlns:a16="http://schemas.microsoft.com/office/drawing/2014/main" val="3568168527"/>
                    </a:ext>
                  </a:extLst>
                </a:gridCol>
              </a:tblGrid>
              <a:tr h="326719">
                <a:tc>
                  <a:txBody>
                    <a:bodyPr/>
                    <a:lstStyle/>
                    <a:p>
                      <a:pPr algn="ctr"/>
                      <a:r>
                        <a:rPr lang="en-US" b="0" dirty="0">
                          <a:solidFill>
                            <a:schemeClr val="tx1"/>
                          </a:solidFill>
                        </a:rPr>
                        <a:t>ZANNATUL FERDOUS WAFI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21-45924-3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1746238"/>
                  </a:ext>
                </a:extLst>
              </a:tr>
              <a:tr h="326719">
                <a:tc>
                  <a:txBody>
                    <a:bodyPr/>
                    <a:lstStyle/>
                    <a:p>
                      <a:pPr algn="ctr"/>
                      <a:r>
                        <a:rPr lang="en-US" dirty="0">
                          <a:solidFill>
                            <a:schemeClr val="tx1"/>
                          </a:solidFill>
                        </a:rPr>
                        <a:t>SHUVO CHANDRA MALI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21-45971-3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913680"/>
                  </a:ext>
                </a:extLst>
              </a:tr>
              <a:tr h="326719">
                <a:tc>
                  <a:txBody>
                    <a:bodyPr/>
                    <a:lstStyle/>
                    <a:p>
                      <a:pPr algn="ctr"/>
                      <a:r>
                        <a:rPr lang="en-US" dirty="0">
                          <a:solidFill>
                            <a:schemeClr val="tx1"/>
                          </a:solidFill>
                        </a:rPr>
                        <a:t>MD. SHOHANUR RAHMAN SHOHAN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22-46013-1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2433755"/>
                  </a:ext>
                </a:extLst>
              </a:tr>
              <a:tr h="326719">
                <a:tc>
                  <a:txBody>
                    <a:bodyPr/>
                    <a:lstStyle/>
                    <a:p>
                      <a:pPr algn="ctr"/>
                      <a:r>
                        <a:rPr lang="en-US" dirty="0">
                          <a:solidFill>
                            <a:schemeClr val="tx1"/>
                          </a:solidFill>
                        </a:rPr>
                        <a:t>MAHNAZ TABASSUM ORPITA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22-46024-1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085723"/>
                  </a:ext>
                </a:extLst>
              </a:tr>
              <a:tr h="326719">
                <a:tc>
                  <a:txBody>
                    <a:bodyPr/>
                    <a:lstStyle/>
                    <a:p>
                      <a:pPr algn="ctr"/>
                      <a:r>
                        <a:rPr lang="en-US" dirty="0">
                          <a:solidFill>
                            <a:schemeClr val="tx1"/>
                          </a:solidFill>
                        </a:rPr>
                        <a:t>RAZI BILLAH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22-46028-1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55872"/>
                  </a:ext>
                </a:extLst>
              </a:tr>
            </a:tbl>
          </a:graphicData>
        </a:graphic>
      </p:graphicFrame>
      <p:pic>
        <p:nvPicPr>
          <p:cNvPr id="3074" name="Picture 2" descr="American International University-Bangladesh - Wikipedia">
            <a:extLst>
              <a:ext uri="{FF2B5EF4-FFF2-40B4-BE49-F238E27FC236}">
                <a16:creationId xmlns:a16="http://schemas.microsoft.com/office/drawing/2014/main" id="{0E02C6FC-4724-6571-B05E-41D20AEE8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265" y="3656225"/>
            <a:ext cx="1858208"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B22D5A-ED9B-A801-B047-7349C8A2B0C9}"/>
              </a:ext>
            </a:extLst>
          </p:cNvPr>
          <p:cNvSpPr txBox="1"/>
          <p:nvPr/>
        </p:nvSpPr>
        <p:spPr>
          <a:xfrm>
            <a:off x="-383927" y="5695362"/>
            <a:ext cx="5816600" cy="1200329"/>
          </a:xfrm>
          <a:prstGeom prst="rect">
            <a:avLst/>
          </a:prstGeom>
          <a:noFill/>
        </p:spPr>
        <p:txBody>
          <a:bodyPr wrap="square" rtlCol="0" anchor="ctr">
            <a:spAutoFit/>
          </a:bodyPr>
          <a:lstStyle/>
          <a:p>
            <a:pPr algn="ctr"/>
            <a:r>
              <a:rPr lang="en-US" dirty="0">
                <a:solidFill>
                  <a:srgbClr val="FFC000"/>
                </a:solidFill>
              </a:rPr>
              <a:t>Physics 2 Lab</a:t>
            </a:r>
          </a:p>
          <a:p>
            <a:pPr algn="ctr"/>
            <a:r>
              <a:rPr lang="en-US" dirty="0">
                <a:solidFill>
                  <a:srgbClr val="7030A0"/>
                </a:solidFill>
              </a:rPr>
              <a:t>Summer 2021-22</a:t>
            </a:r>
          </a:p>
          <a:p>
            <a:pPr algn="ctr"/>
            <a:r>
              <a:rPr lang="en-US" dirty="0">
                <a:solidFill>
                  <a:srgbClr val="7030A0"/>
                </a:solidFill>
              </a:rPr>
              <a:t>Department of Physics</a:t>
            </a:r>
          </a:p>
          <a:p>
            <a:pPr algn="ctr"/>
            <a:r>
              <a:rPr lang="en-US" dirty="0">
                <a:solidFill>
                  <a:srgbClr val="7030A0"/>
                </a:solidFill>
              </a:rPr>
              <a:t>American International University-Bangladesh</a:t>
            </a:r>
          </a:p>
        </p:txBody>
      </p:sp>
      <p:sp>
        <p:nvSpPr>
          <p:cNvPr id="8" name="TextBox 7">
            <a:extLst>
              <a:ext uri="{FF2B5EF4-FFF2-40B4-BE49-F238E27FC236}">
                <a16:creationId xmlns:a16="http://schemas.microsoft.com/office/drawing/2014/main" id="{5D9997FB-72FF-0203-0648-E30AB7DBBC3A}"/>
              </a:ext>
            </a:extLst>
          </p:cNvPr>
          <p:cNvSpPr txBox="1"/>
          <p:nvPr/>
        </p:nvSpPr>
        <p:spPr>
          <a:xfrm>
            <a:off x="7848600" y="5973489"/>
            <a:ext cx="4343400" cy="738664"/>
          </a:xfrm>
          <a:prstGeom prst="rect">
            <a:avLst/>
          </a:prstGeom>
          <a:noFill/>
        </p:spPr>
        <p:txBody>
          <a:bodyPr wrap="square" rtlCol="0" anchor="ctr">
            <a:spAutoFit/>
          </a:bodyPr>
          <a:lstStyle/>
          <a:p>
            <a:pPr algn="ctr"/>
            <a:r>
              <a:rPr lang="en-US" b="1" u="sng" dirty="0"/>
              <a:t>WITH INSIGHT FROM RESPECTED</a:t>
            </a:r>
          </a:p>
          <a:p>
            <a:pPr algn="ctr"/>
            <a:r>
              <a:rPr lang="en-US" sz="2400" b="1" dirty="0"/>
              <a:t>DR. MD. HABIB ULLAH</a:t>
            </a:r>
          </a:p>
        </p:txBody>
      </p:sp>
      <p:sp>
        <p:nvSpPr>
          <p:cNvPr id="9" name="TextBox 8">
            <a:extLst>
              <a:ext uri="{FF2B5EF4-FFF2-40B4-BE49-F238E27FC236}">
                <a16:creationId xmlns:a16="http://schemas.microsoft.com/office/drawing/2014/main" id="{C453DA10-F4E5-2F43-FCA8-45D31018C3D7}"/>
              </a:ext>
            </a:extLst>
          </p:cNvPr>
          <p:cNvSpPr txBox="1"/>
          <p:nvPr/>
        </p:nvSpPr>
        <p:spPr>
          <a:xfrm>
            <a:off x="-513814" y="322385"/>
            <a:ext cx="1858208" cy="1938992"/>
          </a:xfrm>
          <a:prstGeom prst="rect">
            <a:avLst/>
          </a:prstGeom>
          <a:noFill/>
        </p:spPr>
        <p:txBody>
          <a:bodyPr wrap="square" rtlCol="0" anchor="ctr">
            <a:spAutoFit/>
          </a:bodyPr>
          <a:lstStyle/>
          <a:p>
            <a:pPr algn="ctr"/>
            <a:r>
              <a:rPr lang="en-US" sz="12000" b="1" dirty="0"/>
              <a:t>“</a:t>
            </a:r>
          </a:p>
        </p:txBody>
      </p:sp>
      <p:sp>
        <p:nvSpPr>
          <p:cNvPr id="11" name="TextBox 10">
            <a:extLst>
              <a:ext uri="{FF2B5EF4-FFF2-40B4-BE49-F238E27FC236}">
                <a16:creationId xmlns:a16="http://schemas.microsoft.com/office/drawing/2014/main" id="{6A3437C8-714F-56F8-0E8F-7CEED72B8986}"/>
              </a:ext>
            </a:extLst>
          </p:cNvPr>
          <p:cNvSpPr txBox="1"/>
          <p:nvPr/>
        </p:nvSpPr>
        <p:spPr>
          <a:xfrm rot="10800000">
            <a:off x="10847606" y="557577"/>
            <a:ext cx="1858208" cy="1938992"/>
          </a:xfrm>
          <a:prstGeom prst="rect">
            <a:avLst/>
          </a:prstGeom>
          <a:noFill/>
        </p:spPr>
        <p:txBody>
          <a:bodyPr wrap="square" rtlCol="0" anchor="ctr">
            <a:spAutoFit/>
          </a:bodyPr>
          <a:lstStyle/>
          <a:p>
            <a:pPr algn="ctr"/>
            <a:r>
              <a:rPr lang="en-US" sz="12000" b="1" dirty="0"/>
              <a:t>“</a:t>
            </a:r>
          </a:p>
        </p:txBody>
      </p:sp>
    </p:spTree>
    <p:extLst>
      <p:ext uri="{BB962C8B-B14F-4D97-AF65-F5344CB8AC3E}">
        <p14:creationId xmlns:p14="http://schemas.microsoft.com/office/powerpoint/2010/main" val="1333472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BD01BC0-3233-CDD3-3F0E-4828BED93B43}"/>
              </a:ext>
            </a:extLst>
          </p:cNvPr>
          <p:cNvSpPr>
            <a:spLocks noGrp="1"/>
          </p:cNvSpPr>
          <p:nvPr>
            <p:ph idx="1"/>
          </p:nvPr>
        </p:nvSpPr>
        <p:spPr>
          <a:xfrm>
            <a:off x="90152" y="1506827"/>
            <a:ext cx="11990231" cy="5228823"/>
          </a:xfrm>
        </p:spPr>
        <p:txBody>
          <a:bodyPr>
            <a:normAutofit lnSpcReduction="10000"/>
          </a:bodyPr>
          <a:lstStyle/>
          <a:p>
            <a:pPr marL="457200" indent="-457200">
              <a:buFont typeface="+mj-lt"/>
              <a:buAutoNum type="arabicPeriod" startAt="5"/>
            </a:pPr>
            <a:r>
              <a:rPr lang="en-US" dirty="0"/>
              <a:t>Move the tuning fork toward or away from pulley to adjust the length of thread, so that loops could be formed. Now measure the length thread for one and two loop when stable loops are formed in transverse plane. This will give the value l for one and two loops. The observed length should come double length of transverse case. </a:t>
            </a:r>
          </a:p>
          <a:p>
            <a:pPr marL="457200" indent="-457200">
              <a:buFont typeface="+mj-lt"/>
              <a:buAutoNum type="arabicPeriod" startAt="5"/>
            </a:pPr>
            <a:endParaRPr lang="en-US" dirty="0"/>
          </a:p>
          <a:p>
            <a:pPr marL="457200" indent="-457200">
              <a:buFont typeface="+mj-lt"/>
              <a:buAutoNum type="arabicPeriod" startAt="5"/>
            </a:pPr>
            <a:r>
              <a:rPr lang="en-US" dirty="0"/>
              <a:t> Now increase the mass on scale pan (m=20, 50 gm) and repeat the </a:t>
            </a:r>
            <a:r>
              <a:rPr lang="en-US"/>
              <a:t>step 5 </a:t>
            </a:r>
            <a:r>
              <a:rPr lang="en-US" dirty="0"/>
              <a:t>for this arrangement. </a:t>
            </a:r>
          </a:p>
          <a:p>
            <a:pPr marL="457200" indent="-457200">
              <a:buFont typeface="+mj-lt"/>
              <a:buAutoNum type="arabicPeriod" startAt="5"/>
            </a:pPr>
            <a:r>
              <a:rPr lang="en-US" dirty="0"/>
              <a:t> Find out length of thread per loop (l/p) for each case of load. </a:t>
            </a:r>
          </a:p>
          <a:p>
            <a:pPr marL="457200" indent="-457200">
              <a:buFont typeface="+mj-lt"/>
              <a:buAutoNum type="arabicPeriod" startAt="5"/>
            </a:pPr>
            <a:endParaRPr lang="en-US" dirty="0"/>
          </a:p>
          <a:p>
            <a:pPr marL="457200" indent="-457200">
              <a:buFont typeface="+mj-lt"/>
              <a:buAutoNum type="arabicPeriod" startAt="5"/>
            </a:pPr>
            <a:r>
              <a:rPr lang="en-US" dirty="0"/>
              <a:t>Measure the mass (m) of 10m length of thread and mass of scale pan (</a:t>
            </a:r>
            <a:r>
              <a:rPr lang="en-US" dirty="0" err="1"/>
              <a:t>mP</a:t>
            </a:r>
            <a:r>
              <a:rPr lang="en-US" dirty="0"/>
              <a:t>). Value of m/10 gives mass per unit length of thread.</a:t>
            </a:r>
          </a:p>
          <a:p>
            <a:pPr marL="457200" indent="-457200">
              <a:buFont typeface="+mj-lt"/>
              <a:buAutoNum type="arabicPeriod" startAt="5"/>
            </a:pPr>
            <a:endParaRPr lang="en-US" dirty="0"/>
          </a:p>
          <a:p>
            <a:pPr marL="457200" indent="-457200">
              <a:buFont typeface="+mj-lt"/>
              <a:buAutoNum type="arabicPeriod" startAt="5"/>
            </a:pPr>
            <a:r>
              <a:rPr lang="en-US" dirty="0"/>
              <a:t>Calculate frequency of tuning fork for transverse case using M, m and l/p,</a:t>
            </a:r>
          </a:p>
        </p:txBody>
      </p:sp>
      <p:sp>
        <p:nvSpPr>
          <p:cNvPr id="7" name="Title 1">
            <a:extLst>
              <a:ext uri="{FF2B5EF4-FFF2-40B4-BE49-F238E27FC236}">
                <a16:creationId xmlns:a16="http://schemas.microsoft.com/office/drawing/2014/main" id="{F4397361-B6C5-F424-5F6A-C00166447973}"/>
              </a:ext>
            </a:extLst>
          </p:cNvPr>
          <p:cNvSpPr>
            <a:spLocks noGrp="1"/>
          </p:cNvSpPr>
          <p:nvPr>
            <p:ph type="title"/>
          </p:nvPr>
        </p:nvSpPr>
        <p:spPr>
          <a:xfrm>
            <a:off x="900916" y="-12879"/>
            <a:ext cx="10353761" cy="1326321"/>
          </a:xfrm>
        </p:spPr>
        <p:txBody>
          <a:bodyPr>
            <a:normAutofit/>
          </a:bodyPr>
          <a:lstStyle/>
          <a:p>
            <a:r>
              <a:rPr lang="en-US" sz="4800" dirty="0"/>
              <a:t>PROCEDURE</a:t>
            </a:r>
          </a:p>
        </p:txBody>
      </p:sp>
    </p:spTree>
    <p:extLst>
      <p:ext uri="{BB962C8B-B14F-4D97-AF65-F5344CB8AC3E}">
        <p14:creationId xmlns:p14="http://schemas.microsoft.com/office/powerpoint/2010/main" val="25073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1000"/>
                                        <p:tgtEl>
                                          <p:spTgt spid="6">
                                            <p:txEl>
                                              <p:pRg st="5" end="5"/>
                                            </p:txEl>
                                          </p:spTgt>
                                        </p:tgtEl>
                                      </p:cBhvr>
                                    </p:animEffect>
                                    <p:anim calcmode="lin" valueType="num">
                                      <p:cBhvr>
                                        <p:cTn id="2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1000"/>
                                        <p:tgtEl>
                                          <p:spTgt spid="6">
                                            <p:txEl>
                                              <p:pRg st="7" end="7"/>
                                            </p:txEl>
                                          </p:spTgt>
                                        </p:tgtEl>
                                      </p:cBhvr>
                                    </p:animEffect>
                                    <p:anim calcmode="lin" valueType="num">
                                      <p:cBhvr>
                                        <p:cTn id="2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709DA5-F9DA-4B72-3F5F-7A24B14F2FCC}"/>
                  </a:ext>
                </a:extLst>
              </p:cNvPr>
              <p:cNvSpPr>
                <a:spLocks noGrp="1"/>
              </p:cNvSpPr>
              <p:nvPr>
                <p:ph idx="1"/>
              </p:nvPr>
            </p:nvSpPr>
            <p:spPr>
              <a:xfrm>
                <a:off x="231215" y="1325563"/>
                <a:ext cx="11823410" cy="5287738"/>
              </a:xfrm>
            </p:spPr>
            <p:txBody>
              <a:bodyPr/>
              <a:lstStyle/>
              <a:p>
                <a:pPr marL="0" indent="0">
                  <a:buNone/>
                </a:pPr>
                <a:endParaRPr lang="en-US" dirty="0"/>
              </a:p>
              <a:p>
                <a:pPr marL="0" indent="0">
                  <a:buNone/>
                </a:pPr>
                <a:r>
                  <a:rPr lang="en-US" dirty="0"/>
                  <a:t>          Mass of the scale pan, w = 23.7g</a:t>
                </a:r>
              </a:p>
              <a:p>
                <a:pPr marL="0" indent="0">
                  <a:buNone/>
                </a:pPr>
                <a:endParaRPr lang="en-US" dirty="0"/>
              </a:p>
              <a:p>
                <a:pPr marL="0" indent="0">
                  <a:buNone/>
                </a:pPr>
                <a:r>
                  <a:rPr lang="en-US" dirty="0"/>
                  <a:t>          Length of the string L = 200 cm </a:t>
                </a:r>
              </a:p>
              <a:p>
                <a:pPr marL="0" indent="0">
                  <a:buNone/>
                </a:pPr>
                <a:endParaRPr lang="en-US" dirty="0"/>
              </a:p>
              <a:p>
                <a:pPr marL="0" indent="0">
                  <a:buNone/>
                </a:pPr>
                <a:r>
                  <a:rPr lang="en-US" dirty="0"/>
                  <a:t>          Mass of the string, M = 0.7g </a:t>
                </a:r>
              </a:p>
              <a:p>
                <a:pPr marL="0" indent="0">
                  <a:buNone/>
                </a:pPr>
                <a:endParaRPr lang="en-US" dirty="0"/>
              </a:p>
              <a:p>
                <a:pPr marL="0" indent="0">
                  <a:buNone/>
                </a:pPr>
                <a:r>
                  <a:rPr lang="en-US" dirty="0"/>
                  <a:t>          So, the mass per unit length of the thread, 𝜇 = </a:t>
                </a:r>
                <a14:m>
                  <m:oMath xmlns:m="http://schemas.openxmlformats.org/officeDocument/2006/math">
                    <m:f>
                      <m:f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rPr>
                        </m:ctrlPr>
                      </m:fPr>
                      <m:num>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rPr>
                          <m:t>𝑀</m:t>
                        </m:r>
                      </m:num>
                      <m:den>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rPr>
                          <m:t>𝐿</m:t>
                        </m:r>
                      </m:den>
                    </m:f>
                  </m:oMath>
                </a14:m>
                <a:r>
                  <a:rPr kumimoji="0" lang="en-US" sz="2400" b="0" i="0" u="none" strike="noStrike" kern="1200" cap="none" spc="0" normalizeH="0" baseline="0" noProof="0" dirty="0">
                    <a:ln>
                      <a:noFill/>
                    </a:ln>
                    <a:solidFill>
                      <a:prstClr val="white"/>
                    </a:solidFill>
                    <a:effectLst/>
                    <a:uLnTx/>
                    <a:uFillTx/>
                    <a:latin typeface="Rockwell (Body)"/>
                  </a:rPr>
                  <a:t> = </a:t>
                </a:r>
                <a14:m>
                  <m:oMath xmlns:m="http://schemas.openxmlformats.org/officeDocument/2006/math">
                    <m:f>
                      <m:f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rPr>
                        </m:ctrlPr>
                      </m:fPr>
                      <m:num>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rPr>
                          <m:t>0.7</m:t>
                        </m:r>
                      </m:num>
                      <m:den>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rPr>
                          <m:t>200</m:t>
                        </m:r>
                      </m:den>
                    </m:f>
                  </m:oMath>
                </a14:m>
                <a:r>
                  <a:rPr kumimoji="0" lang="en-US" sz="2400" b="0" i="0" u="none" strike="noStrike" kern="1200" cap="none" spc="0" normalizeH="0" baseline="0" noProof="0" dirty="0">
                    <a:ln>
                      <a:noFill/>
                    </a:ln>
                    <a:solidFill>
                      <a:prstClr val="white"/>
                    </a:solidFill>
                    <a:effectLst/>
                    <a:uLnTx/>
                    <a:uFillTx/>
                    <a:latin typeface="Rockwell (Body)"/>
                  </a:rPr>
                  <a:t> = 0.0035</a:t>
                </a:r>
                <a:r>
                  <a:rPr kumimoji="0" lang="en-US" sz="2400" b="0" i="0" u="none" strike="noStrike" kern="1200" cap="none" spc="0" normalizeH="0" noProof="0" dirty="0">
                    <a:ln>
                      <a:noFill/>
                    </a:ln>
                    <a:solidFill>
                      <a:prstClr val="white"/>
                    </a:solidFill>
                    <a:effectLst/>
                    <a:uLnTx/>
                    <a:uFillTx/>
                    <a:latin typeface="Rockwell (Body)"/>
                  </a:rPr>
                  <a:t> gm/cm</a:t>
                </a:r>
                <a:endParaRPr lang="en-US" dirty="0">
                  <a:latin typeface="Rockwell (Body)"/>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D709DA5-F9DA-4B72-3F5F-7A24B14F2FCC}"/>
                  </a:ext>
                </a:extLst>
              </p:cNvPr>
              <p:cNvSpPr>
                <a:spLocks noGrp="1" noRot="1" noChangeAspect="1" noMove="1" noResize="1" noEditPoints="1" noAdjustHandles="1" noChangeArrowheads="1" noChangeShapeType="1" noTextEdit="1"/>
              </p:cNvSpPr>
              <p:nvPr>
                <p:ph idx="1"/>
              </p:nvPr>
            </p:nvSpPr>
            <p:spPr>
              <a:xfrm>
                <a:off x="231215" y="1325563"/>
                <a:ext cx="11823410" cy="5287738"/>
              </a:xfrm>
              <a:blipFill>
                <a:blip r:embed="rId2"/>
                <a:stretch>
                  <a:fillRect/>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431A74C-B5A6-4256-5470-BA0221E82BF8}"/>
              </a:ext>
            </a:extLst>
          </p:cNvPr>
          <p:cNvSpPr>
            <a:spLocks noGrp="1"/>
          </p:cNvSpPr>
          <p:nvPr>
            <p:ph type="title"/>
          </p:nvPr>
        </p:nvSpPr>
        <p:spPr>
          <a:xfrm>
            <a:off x="913882" y="0"/>
            <a:ext cx="10353675" cy="1325563"/>
          </a:xfrm>
        </p:spPr>
        <p:txBody>
          <a:bodyPr>
            <a:normAutofit/>
          </a:bodyPr>
          <a:lstStyle/>
          <a:p>
            <a:r>
              <a:rPr lang="en-US" sz="4800" dirty="0"/>
              <a:t>Experimental Data</a:t>
            </a:r>
          </a:p>
        </p:txBody>
      </p:sp>
    </p:spTree>
    <p:extLst>
      <p:ext uri="{BB962C8B-B14F-4D97-AF65-F5344CB8AC3E}">
        <p14:creationId xmlns:p14="http://schemas.microsoft.com/office/powerpoint/2010/main" val="112854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5">
                <a:extLst>
                  <a:ext uri="{FF2B5EF4-FFF2-40B4-BE49-F238E27FC236}">
                    <a16:creationId xmlns:a16="http://schemas.microsoft.com/office/drawing/2014/main" id="{20327B1F-213A-33AD-3536-104E68D6F3A2}"/>
                  </a:ext>
                </a:extLst>
              </p:cNvPr>
              <p:cNvGraphicFramePr>
                <a:graphicFrameLocks/>
              </p:cNvGraphicFramePr>
              <p:nvPr>
                <p:extLst>
                  <p:ext uri="{D42A27DB-BD31-4B8C-83A1-F6EECF244321}">
                    <p14:modId xmlns:p14="http://schemas.microsoft.com/office/powerpoint/2010/main" val="449504109"/>
                  </p:ext>
                </p:extLst>
              </p:nvPr>
            </p:nvGraphicFramePr>
            <p:xfrm>
              <a:off x="292893" y="2416521"/>
              <a:ext cx="11595652" cy="4159078"/>
            </p:xfrm>
            <a:graphic>
              <a:graphicData uri="http://schemas.openxmlformats.org/drawingml/2006/table">
                <a:tbl>
                  <a:tblPr firstRow="1" firstCol="1" lastRow="1" lastCol="1" bandRow="1" bandCol="1"/>
                  <a:tblGrid>
                    <a:gridCol w="728079">
                      <a:extLst>
                        <a:ext uri="{9D8B030D-6E8A-4147-A177-3AD203B41FA5}">
                          <a16:colId xmlns:a16="http://schemas.microsoft.com/office/drawing/2014/main" val="2830874533"/>
                        </a:ext>
                      </a:extLst>
                    </a:gridCol>
                    <a:gridCol w="1060092">
                      <a:extLst>
                        <a:ext uri="{9D8B030D-6E8A-4147-A177-3AD203B41FA5}">
                          <a16:colId xmlns:a16="http://schemas.microsoft.com/office/drawing/2014/main" val="2649415781"/>
                        </a:ext>
                      </a:extLst>
                    </a:gridCol>
                    <a:gridCol w="1057479">
                      <a:extLst>
                        <a:ext uri="{9D8B030D-6E8A-4147-A177-3AD203B41FA5}">
                          <a16:colId xmlns:a16="http://schemas.microsoft.com/office/drawing/2014/main" val="1870327661"/>
                        </a:ext>
                      </a:extLst>
                    </a:gridCol>
                    <a:gridCol w="1219562">
                      <a:extLst>
                        <a:ext uri="{9D8B030D-6E8A-4147-A177-3AD203B41FA5}">
                          <a16:colId xmlns:a16="http://schemas.microsoft.com/office/drawing/2014/main" val="3516602181"/>
                        </a:ext>
                      </a:extLst>
                    </a:gridCol>
                    <a:gridCol w="1022184">
                      <a:extLst>
                        <a:ext uri="{9D8B030D-6E8A-4147-A177-3AD203B41FA5}">
                          <a16:colId xmlns:a16="http://schemas.microsoft.com/office/drawing/2014/main" val="2605595550"/>
                        </a:ext>
                      </a:extLst>
                    </a:gridCol>
                    <a:gridCol w="1176426">
                      <a:extLst>
                        <a:ext uri="{9D8B030D-6E8A-4147-A177-3AD203B41FA5}">
                          <a16:colId xmlns:a16="http://schemas.microsoft.com/office/drawing/2014/main" val="2947964433"/>
                        </a:ext>
                      </a:extLst>
                    </a:gridCol>
                    <a:gridCol w="1201263">
                      <a:extLst>
                        <a:ext uri="{9D8B030D-6E8A-4147-A177-3AD203B41FA5}">
                          <a16:colId xmlns:a16="http://schemas.microsoft.com/office/drawing/2014/main" val="3499414808"/>
                        </a:ext>
                      </a:extLst>
                    </a:gridCol>
                    <a:gridCol w="1866599">
                      <a:extLst>
                        <a:ext uri="{9D8B030D-6E8A-4147-A177-3AD203B41FA5}">
                          <a16:colId xmlns:a16="http://schemas.microsoft.com/office/drawing/2014/main" val="1381215359"/>
                        </a:ext>
                      </a:extLst>
                    </a:gridCol>
                    <a:gridCol w="1193420">
                      <a:extLst>
                        <a:ext uri="{9D8B030D-6E8A-4147-A177-3AD203B41FA5}">
                          <a16:colId xmlns:a16="http://schemas.microsoft.com/office/drawing/2014/main" val="460650937"/>
                        </a:ext>
                      </a:extLst>
                    </a:gridCol>
                    <a:gridCol w="1070548">
                      <a:extLst>
                        <a:ext uri="{9D8B030D-6E8A-4147-A177-3AD203B41FA5}">
                          <a16:colId xmlns:a16="http://schemas.microsoft.com/office/drawing/2014/main" val="251815955"/>
                        </a:ext>
                      </a:extLst>
                    </a:gridCol>
                  </a:tblGrid>
                  <a:tr h="2644958">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No</a:t>
                          </a:r>
                          <a:r>
                            <a:rPr lang="en-US" sz="1400" spc="-5" dirty="0">
                              <a:effectLst/>
                              <a:latin typeface="Rockwell (Body)"/>
                            </a:rPr>
                            <a:t> </a:t>
                          </a:r>
                          <a:r>
                            <a:rPr lang="en-US" sz="1400" dirty="0">
                              <a:effectLst/>
                              <a:latin typeface="Rockwell (Body)"/>
                            </a:rPr>
                            <a:t>of</a:t>
                          </a:r>
                          <a:r>
                            <a:rPr lang="en-US" sz="1400" spc="-10" dirty="0">
                              <a:effectLst/>
                              <a:latin typeface="Rockwell (Body)"/>
                            </a:rPr>
                            <a:t> </a:t>
                          </a:r>
                          <a:r>
                            <a:rPr lang="en-US" sz="1400" dirty="0">
                              <a:effectLst/>
                              <a:latin typeface="Rockwell (Body)"/>
                            </a:rPr>
                            <a:t>Observation</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Total</a:t>
                          </a:r>
                          <a:r>
                            <a:rPr lang="en-US" sz="1400" spc="-25" dirty="0">
                              <a:effectLst/>
                              <a:latin typeface="Rockwell (Body)"/>
                            </a:rPr>
                            <a:t> </a:t>
                          </a:r>
                          <a:r>
                            <a:rPr lang="en-US" sz="1400" dirty="0">
                              <a:effectLst/>
                              <a:latin typeface="Rockwell (Body)"/>
                            </a:rPr>
                            <a:t>no</a:t>
                          </a:r>
                          <a:r>
                            <a:rPr lang="en-US" sz="1400" spc="-20" dirty="0">
                              <a:effectLst/>
                              <a:latin typeface="Rockwell (Body)"/>
                            </a:rPr>
                            <a:t> </a:t>
                          </a:r>
                          <a:r>
                            <a:rPr lang="en-US" sz="1400" dirty="0">
                              <a:effectLst/>
                              <a:latin typeface="Rockwell (Body)"/>
                            </a:rPr>
                            <a:t>of</a:t>
                          </a:r>
                          <a:r>
                            <a:rPr lang="en-US" sz="1400" spc="-20" dirty="0">
                              <a:effectLst/>
                              <a:latin typeface="Rockwell (Body)"/>
                            </a:rPr>
                            <a:t> </a:t>
                          </a:r>
                          <a:r>
                            <a:rPr lang="en-US" sz="1400" dirty="0">
                              <a:effectLst/>
                              <a:latin typeface="Rockwell (Body)"/>
                            </a:rPr>
                            <a:t>loops</a:t>
                          </a:r>
                          <a:r>
                            <a:rPr lang="en-US" sz="1400" spc="-20" dirty="0">
                              <a:effectLst/>
                              <a:latin typeface="Rockwell (Body)"/>
                            </a:rPr>
                            <a:t> </a:t>
                          </a:r>
                          <a:r>
                            <a:rPr lang="en-US" sz="1400" dirty="0">
                              <a:effectLst/>
                              <a:latin typeface="Rockwell (Body)"/>
                            </a:rPr>
                            <a:t>between</a:t>
                          </a:r>
                          <a:r>
                            <a:rPr lang="en-US" sz="1400" spc="-285" dirty="0">
                              <a:effectLst/>
                              <a:latin typeface="Rockwell (Body)"/>
                            </a:rPr>
                            <a:t> </a:t>
                          </a:r>
                          <a:r>
                            <a:rPr lang="en-US" sz="1400" dirty="0">
                              <a:effectLst/>
                              <a:latin typeface="Rockwell (Body)"/>
                            </a:rPr>
                            <a:t>the</a:t>
                          </a:r>
                          <a:r>
                            <a:rPr lang="en-US" sz="1400" spc="-10" dirty="0">
                              <a:effectLst/>
                              <a:latin typeface="Rockwell (Body)"/>
                            </a:rPr>
                            <a:t> </a:t>
                          </a:r>
                          <a:r>
                            <a:rPr lang="en-US" sz="1400" dirty="0">
                              <a:effectLst/>
                              <a:latin typeface="Rockwell (Body)"/>
                            </a:rPr>
                            <a:t>fixed ends</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Load</a:t>
                          </a:r>
                          <a:r>
                            <a:rPr lang="en-US" sz="1400" spc="-5" dirty="0">
                              <a:effectLst/>
                              <a:latin typeface="Rockwell (Body)"/>
                            </a:rPr>
                            <a:t> </a:t>
                          </a:r>
                          <a:r>
                            <a:rPr lang="en-US" sz="1400" dirty="0">
                              <a:effectLst/>
                              <a:latin typeface="Rockwell (Body)"/>
                            </a:rPr>
                            <a:t>on</a:t>
                          </a:r>
                          <a:r>
                            <a:rPr lang="en-US" sz="1400" spc="-5" dirty="0">
                              <a:effectLst/>
                              <a:latin typeface="Rockwell (Body)"/>
                            </a:rPr>
                            <a:t> </a:t>
                          </a:r>
                          <a:r>
                            <a:rPr lang="en-US" sz="1400" dirty="0">
                              <a:effectLst/>
                              <a:latin typeface="Rockwell (Body)"/>
                            </a:rPr>
                            <a:t>the scale pan</a:t>
                          </a:r>
                          <a:r>
                            <a:rPr lang="en-US" sz="1400" spc="5" dirty="0">
                              <a:effectLst/>
                              <a:latin typeface="Rockwell (Body)"/>
                            </a:rPr>
                            <a:t> </a:t>
                          </a:r>
                          <a:r>
                            <a:rPr lang="en-US" sz="1400" dirty="0">
                              <a:effectLst/>
                              <a:latin typeface="Rockwell (Body)"/>
                            </a:rPr>
                            <a:t>𝒘𝒕</a:t>
                          </a:r>
                        </a:p>
                        <a:p>
                          <a:pPr marL="0" marR="0" algn="ctr">
                            <a:spcBef>
                              <a:spcPts val="0"/>
                            </a:spcBef>
                            <a:spcAft>
                              <a:spcPts val="0"/>
                            </a:spcAft>
                          </a:pPr>
                          <a:r>
                            <a:rPr lang="en-US" sz="1400" spc="-10" dirty="0">
                              <a:effectLst/>
                              <a:latin typeface="Rockwell (Body)"/>
                            </a:rPr>
                            <a:t> </a:t>
                          </a:r>
                          <a:r>
                            <a:rPr lang="en-US" sz="1400" dirty="0">
                              <a:effectLst/>
                              <a:latin typeface="Rockwell (Body)"/>
                            </a:rPr>
                            <a:t>(gm)</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Tension, </a:t>
                          </a:r>
                          <a14:m>
                            <m:oMath xmlns:m="http://schemas.openxmlformats.org/officeDocument/2006/math">
                              <m:r>
                                <a:rPr lang="en-US" sz="1400" smtClean="0">
                                  <a:effectLst/>
                                  <a:latin typeface="Cambria Math" panose="02040503050406030204" pitchFamily="18" charset="0"/>
                                </a:rPr>
                                <m:t>𝝉</m:t>
                              </m:r>
                            </m:oMath>
                          </a14:m>
                          <a:r>
                            <a:rPr lang="en-US" sz="1400" dirty="0">
                              <a:effectLst/>
                              <a:latin typeface="Rockwell (Body)"/>
                            </a:rPr>
                            <a:t> = (𝒘+𝒘𝒕) 𝒈</a:t>
                          </a:r>
                        </a:p>
                        <a:p>
                          <a:pPr marL="0" marR="0" algn="ctr">
                            <a:spcBef>
                              <a:spcPts val="0"/>
                            </a:spcBef>
                            <a:spcAft>
                              <a:spcPts val="0"/>
                            </a:spcAft>
                          </a:pPr>
                          <a:r>
                            <a:rPr lang="en-US" sz="1400" dirty="0">
                              <a:effectLst/>
                              <a:latin typeface="Rockwell (Body)"/>
                            </a:rPr>
                            <a:t>(dynes)</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Distance</a:t>
                          </a:r>
                          <a:r>
                            <a:rPr lang="en-US" sz="1400" spc="-30" dirty="0">
                              <a:effectLst/>
                              <a:latin typeface="Rockwell (Body)"/>
                            </a:rPr>
                            <a:t> </a:t>
                          </a:r>
                          <a:r>
                            <a:rPr lang="en-US" sz="1400" dirty="0">
                              <a:effectLst/>
                              <a:latin typeface="Rockwell (Body)"/>
                            </a:rPr>
                            <a:t>between</a:t>
                          </a:r>
                          <a:r>
                            <a:rPr lang="en-US" sz="1400" spc="-20" dirty="0">
                              <a:effectLst/>
                              <a:latin typeface="Rockwell (Body)"/>
                            </a:rPr>
                            <a:t> </a:t>
                          </a:r>
                          <a:r>
                            <a:rPr lang="en-US" sz="1400" dirty="0">
                              <a:effectLst/>
                              <a:latin typeface="Rockwell (Body)"/>
                            </a:rPr>
                            <a:t>the</a:t>
                          </a:r>
                          <a:r>
                            <a:rPr lang="en-US" sz="1400" spc="-15" dirty="0">
                              <a:effectLst/>
                              <a:latin typeface="Rockwell (Body)"/>
                            </a:rPr>
                            <a:t> </a:t>
                          </a:r>
                          <a:r>
                            <a:rPr lang="en-US" sz="1400">
                              <a:effectLst/>
                              <a:latin typeface="Rockwell (Body)"/>
                            </a:rPr>
                            <a:t>pins</a:t>
                          </a:r>
                          <a:r>
                            <a:rPr lang="en-US" sz="1400" spc="-20">
                              <a:effectLst/>
                              <a:latin typeface="Rockwell (Body)"/>
                            </a:rPr>
                            <a:t> </a:t>
                          </a:r>
                          <a:r>
                            <a:rPr lang="en-US" sz="1400" spc="-20" dirty="0">
                              <a:effectLst/>
                              <a:latin typeface="Rockwell (Body)"/>
                            </a:rPr>
                            <a:t>G</a:t>
                          </a:r>
                          <a:endParaRPr lang="en-US" sz="1400" dirty="0">
                            <a:effectLst/>
                            <a:latin typeface="Rockwell (Body)"/>
                          </a:endParaRPr>
                        </a:p>
                        <a:p>
                          <a:pPr marL="0" marR="0" algn="ctr">
                            <a:spcBef>
                              <a:spcPts val="0"/>
                            </a:spcBef>
                            <a:spcAft>
                              <a:spcPts val="0"/>
                            </a:spcAft>
                          </a:pPr>
                          <a:r>
                            <a:rPr lang="en-US" sz="1400" dirty="0">
                              <a:effectLst/>
                              <a:latin typeface="Rockwell (Body)"/>
                            </a:rPr>
                            <a:t>(cm)</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No</a:t>
                          </a:r>
                          <a:r>
                            <a:rPr lang="en-US" sz="1400" spc="-25" dirty="0">
                              <a:effectLst/>
                              <a:latin typeface="Rockwell (Body)"/>
                            </a:rPr>
                            <a:t> </a:t>
                          </a:r>
                          <a:r>
                            <a:rPr lang="en-US" sz="1400" dirty="0">
                              <a:effectLst/>
                              <a:latin typeface="Rockwell (Body)"/>
                            </a:rPr>
                            <a:t>of</a:t>
                          </a:r>
                          <a:r>
                            <a:rPr lang="en-US" sz="1400" spc="-30" dirty="0">
                              <a:effectLst/>
                              <a:latin typeface="Rockwell (Body)"/>
                            </a:rPr>
                            <a:t> </a:t>
                          </a:r>
                          <a:r>
                            <a:rPr lang="en-US" sz="1400" dirty="0">
                              <a:effectLst/>
                              <a:latin typeface="Rockwell (Body)"/>
                            </a:rPr>
                            <a:t>loops</a:t>
                          </a:r>
                          <a:r>
                            <a:rPr lang="en-US" sz="1400" spc="-20" dirty="0">
                              <a:effectLst/>
                              <a:latin typeface="Rockwell (Body)"/>
                            </a:rPr>
                            <a:t> </a:t>
                          </a:r>
                          <a:r>
                            <a:rPr lang="en-US" sz="1400" dirty="0">
                              <a:effectLst/>
                              <a:latin typeface="Rockwell (Body)"/>
                            </a:rPr>
                            <a:t>between</a:t>
                          </a:r>
                          <a:r>
                            <a:rPr lang="en-US" sz="1400" spc="-20" dirty="0">
                              <a:effectLst/>
                              <a:latin typeface="Rockwell (Body)"/>
                            </a:rPr>
                            <a:t> </a:t>
                          </a:r>
                          <a:r>
                            <a:rPr lang="en-US" sz="1400" dirty="0">
                              <a:effectLst/>
                              <a:latin typeface="Rockwell (Body)"/>
                            </a:rPr>
                            <a:t>the</a:t>
                          </a:r>
                          <a:r>
                            <a:rPr lang="en-US" sz="1400" spc="-285" dirty="0">
                              <a:effectLst/>
                              <a:latin typeface="Rockwell (Body)"/>
                            </a:rPr>
                            <a:t> </a:t>
                          </a:r>
                          <a:r>
                            <a:rPr lang="en-US" sz="1400" dirty="0">
                              <a:effectLst/>
                              <a:latin typeface="Rockwell (Body)"/>
                            </a:rPr>
                            <a:t>pins N</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71755" marR="71755">
                            <a:spcBef>
                              <a:spcPts val="0"/>
                            </a:spcBef>
                            <a:spcAft>
                              <a:spcPts val="0"/>
                            </a:spcAft>
                          </a:pPr>
                          <a:r>
                            <a:rPr lang="en-US" sz="1400" dirty="0">
                              <a:effectLst/>
                              <a:latin typeface="Rockwell (Body)"/>
                            </a:rPr>
                            <a:t>Length of a segment </a:t>
                          </a:r>
                          <a14:m>
                            <m:oMath xmlns:m="http://schemas.openxmlformats.org/officeDocument/2006/math">
                              <m:r>
                                <a:rPr lang="en-US" sz="1400">
                                  <a:effectLst/>
                                  <a:latin typeface="Cambria Math" panose="02040503050406030204" pitchFamily="18" charset="0"/>
                                </a:rPr>
                                <m:t>𝒍</m:t>
                              </m:r>
                              <m:r>
                                <a:rPr lang="en-US" sz="1400">
                                  <a:effectLst/>
                                  <a:latin typeface="Cambria Math" panose="02040503050406030204" pitchFamily="18" charset="0"/>
                                </a:rPr>
                                <m:t>=</m:t>
                              </m:r>
                              <m:f>
                                <m:fPr>
                                  <m:ctrlPr>
                                    <a:rPr lang="en-US" sz="1400" i="1">
                                      <a:effectLst/>
                                      <a:latin typeface="Cambria Math" panose="02040503050406030204" pitchFamily="18" charset="0"/>
                                    </a:rPr>
                                  </m:ctrlPr>
                                </m:fPr>
                                <m:num>
                                  <m:r>
                                    <a:rPr lang="en-US" sz="1400">
                                      <a:effectLst/>
                                      <a:latin typeface="Cambria Math" panose="02040503050406030204" pitchFamily="18" charset="0"/>
                                    </a:rPr>
                                    <m:t>𝑮</m:t>
                                  </m:r>
                                </m:num>
                                <m:den>
                                  <m:r>
                                    <a:rPr lang="en-US" sz="1400">
                                      <a:effectLst/>
                                      <a:latin typeface="Cambria Math" panose="02040503050406030204" pitchFamily="18" charset="0"/>
                                    </a:rPr>
                                    <m:t>𝑵</m:t>
                                  </m:r>
                                </m:den>
                              </m:f>
                            </m:oMath>
                          </a14:m>
                          <a:endParaRPr lang="en-US" sz="1400" dirty="0">
                            <a:effectLst/>
                            <a:latin typeface="Rockwell (Body)"/>
                          </a:endParaRPr>
                        </a:p>
                        <a:p>
                          <a:pPr marL="71755" marR="71755" algn="ctr">
                            <a:spcBef>
                              <a:spcPts val="0"/>
                            </a:spcBef>
                            <a:spcAft>
                              <a:spcPts val="0"/>
                            </a:spcAft>
                          </a:pPr>
                          <a:r>
                            <a:rPr lang="en-US" sz="1400" dirty="0">
                              <a:effectLst/>
                              <a:latin typeface="Rockwell (Body)"/>
                            </a:rPr>
                            <a:t>(cm)</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71755" marR="66675" algn="ctr" fontAlgn="base">
                            <a:spcBef>
                              <a:spcPts val="0"/>
                            </a:spcBef>
                            <a:spcAft>
                              <a:spcPts val="0"/>
                            </a:spcAft>
                          </a:pPr>
                          <a:r>
                            <a:rPr lang="en-US" sz="1400" dirty="0">
                              <a:effectLst/>
                              <a:latin typeface="Rockwell (Body)"/>
                            </a:rPr>
                            <a:t>Frequency of the fork f</a:t>
                          </a:r>
                        </a:p>
                        <a:p>
                          <a:pPr marL="66675" marR="66675" algn="ctr" fontAlgn="base">
                            <a:spcBef>
                              <a:spcPts val="0"/>
                            </a:spcBef>
                            <a:spcAft>
                              <a:spcPts val="0"/>
                            </a:spcAft>
                          </a:pPr>
                          <a:r>
                            <a:rPr lang="en-US" sz="1400" dirty="0">
                              <a:effectLst/>
                              <a:latin typeface="Rockwell (Body)"/>
                            </a:rPr>
                            <a:t>f’ = </a:t>
                          </a:r>
                          <a14:m>
                            <m:oMath xmlns:m="http://schemas.openxmlformats.org/officeDocument/2006/math">
                              <m:f>
                                <m:fPr>
                                  <m:ctrlPr>
                                    <a:rPr lang="en-US" sz="1400" i="1">
                                      <a:effectLst/>
                                      <a:latin typeface="Cambria Math" panose="02040503050406030204" pitchFamily="18" charset="0"/>
                                    </a:rPr>
                                  </m:ctrlPr>
                                </m:fPr>
                                <m:num>
                                  <m:r>
                                    <a:rPr lang="en-US" sz="1400">
                                      <a:effectLst/>
                                      <a:latin typeface="Cambria Math" panose="02040503050406030204" pitchFamily="18" charset="0"/>
                                    </a:rPr>
                                    <m:t>𝟏</m:t>
                                  </m:r>
                                </m:num>
                                <m:den>
                                  <m:r>
                                    <a:rPr lang="en-US" sz="1400">
                                      <a:effectLst/>
                                      <a:latin typeface="Cambria Math" panose="02040503050406030204" pitchFamily="18" charset="0"/>
                                    </a:rPr>
                                    <m:t>𝟐</m:t>
                                  </m:r>
                                  <m:r>
                                    <a:rPr lang="en-US" sz="1400">
                                      <a:effectLst/>
                                      <a:latin typeface="Cambria Math" panose="02040503050406030204" pitchFamily="18" charset="0"/>
                                    </a:rPr>
                                    <m:t>𝒍</m:t>
                                  </m:r>
                                </m:den>
                              </m:f>
                              <m:rad>
                                <m:radPr>
                                  <m:degHide m:val="on"/>
                                  <m:ctrlPr>
                                    <a:rPr lang="en-US" sz="1400" i="1">
                                      <a:effectLst/>
                                      <a:latin typeface="Cambria Math" panose="02040503050406030204" pitchFamily="18" charset="0"/>
                                    </a:rPr>
                                  </m:ctrlPr>
                                </m:radPr>
                                <m:deg/>
                                <m:e>
                                  <m:f>
                                    <m:fPr>
                                      <m:ctrlPr>
                                        <a:rPr lang="en-US" sz="1400" i="1">
                                          <a:effectLst/>
                                          <a:latin typeface="Cambria Math" panose="02040503050406030204" pitchFamily="18" charset="0"/>
                                        </a:rPr>
                                      </m:ctrlPr>
                                    </m:fPr>
                                    <m:num>
                                      <m:r>
                                        <a:rPr lang="en-US" sz="1400">
                                          <a:effectLst/>
                                          <a:latin typeface="Cambria Math" panose="02040503050406030204" pitchFamily="18" charset="0"/>
                                        </a:rPr>
                                        <m:t>𝝉</m:t>
                                      </m:r>
                                    </m:num>
                                    <m:den>
                                      <m:r>
                                        <a:rPr lang="en-US" sz="1400">
                                          <a:effectLst/>
                                          <a:latin typeface="Cambria Math" panose="02040503050406030204" pitchFamily="18" charset="0"/>
                                        </a:rPr>
                                        <m:t>𝝁</m:t>
                                      </m:r>
                                    </m:den>
                                  </m:f>
                                </m:e>
                              </m:rad>
                            </m:oMath>
                          </a14:m>
                          <a:endParaRPr lang="en-US" sz="1400" dirty="0">
                            <a:effectLst/>
                            <a:latin typeface="Rockwell (Body)"/>
                          </a:endParaRPr>
                        </a:p>
                        <a:p>
                          <a:pPr marL="71755" marR="71755" algn="ctr">
                            <a:spcBef>
                              <a:spcPts val="0"/>
                            </a:spcBef>
                            <a:spcAft>
                              <a:spcPts val="0"/>
                            </a:spcAft>
                          </a:pPr>
                          <a:r>
                            <a:rPr lang="en-US" sz="1400" dirty="0">
                              <a:effectLst/>
                              <a:latin typeface="Rockwell (Body)"/>
                            </a:rPr>
                            <a:t>(Vibration/sec)</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71755" marR="66675" algn="ctr" fontAlgn="base">
                            <a:spcBef>
                              <a:spcPts val="0"/>
                            </a:spcBef>
                            <a:spcAft>
                              <a:spcPts val="0"/>
                            </a:spcAft>
                          </a:pPr>
                          <a:r>
                            <a:rPr lang="en-US" sz="1400" dirty="0">
                              <a:effectLst/>
                              <a:latin typeface="Rockwell (Body)"/>
                            </a:rPr>
                            <a:t>Mean frequency f</a:t>
                          </a:r>
                          <a:r>
                            <a:rPr lang="en-US" sz="1400" baseline="-25000" dirty="0">
                              <a:effectLst/>
                              <a:latin typeface="Rockwell (Body)"/>
                            </a:rPr>
                            <a:t>2</a:t>
                          </a:r>
                          <a:endParaRPr lang="en-US" sz="1400" dirty="0">
                            <a:effectLst/>
                            <a:latin typeface="Rockwell (Body)"/>
                          </a:endParaRPr>
                        </a:p>
                        <a:p>
                          <a:pPr marL="66675" marR="66675" algn="ctr" fontAlgn="base">
                            <a:spcBef>
                              <a:spcPts val="0"/>
                            </a:spcBef>
                            <a:spcAft>
                              <a:spcPts val="0"/>
                            </a:spcAft>
                          </a:pPr>
                          <a:r>
                            <a:rPr lang="en-US" sz="1400" dirty="0">
                              <a:effectLst/>
                              <a:latin typeface="Rockwell (Body)"/>
                            </a:rPr>
                            <a:t>(Vibration/sec)</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14:m>
                            <m:oMath xmlns:m="http://schemas.openxmlformats.org/officeDocument/2006/math">
                              <m:f>
                                <m:fPr>
                                  <m:ctrlPr>
                                    <a:rPr lang="en-US" sz="1400" i="1" smtClean="0">
                                      <a:effectLst/>
                                      <a:latin typeface="Cambria Math" panose="02040503050406030204" pitchFamily="18" charset="0"/>
                                    </a:rPr>
                                  </m:ctrlPr>
                                </m:fPr>
                                <m:num>
                                  <m:r>
                                    <a:rPr lang="en-US" sz="1400">
                                      <a:effectLst/>
                                      <a:latin typeface="Cambria Math" panose="02040503050406030204" pitchFamily="18" charset="0"/>
                                    </a:rPr>
                                    <m:t>𝝉</m:t>
                                  </m:r>
                                </m:num>
                                <m:den>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𝒍</m:t>
                                      </m:r>
                                    </m:e>
                                    <m:sup>
                                      <m:r>
                                        <a:rPr lang="en-US" sz="1400">
                                          <a:effectLst/>
                                          <a:latin typeface="Cambria Math" panose="02040503050406030204" pitchFamily="18" charset="0"/>
                                        </a:rPr>
                                        <m:t>𝟐</m:t>
                                      </m:r>
                                    </m:sup>
                                  </m:sSup>
                                </m:den>
                              </m:f>
                              <m:r>
                                <a:rPr lang="en-US" sz="1400" b="1" i="1" smtClean="0">
                                  <a:effectLst/>
                                  <a:latin typeface="Cambria Math" panose="02040503050406030204" pitchFamily="18" charset="0"/>
                                </a:rPr>
                                <m:t> </m:t>
                              </m:r>
                            </m:oMath>
                          </a14:m>
                          <a:r>
                            <a:rPr lang="en-US" sz="1400" dirty="0">
                              <a:effectLst/>
                              <a:latin typeface="Rockwell (Body)"/>
                            </a:rPr>
                            <a:t>=</a:t>
                          </a:r>
                          <a:r>
                            <a:rPr lang="en-US" sz="1400" spc="-60" dirty="0">
                              <a:effectLst/>
                              <a:latin typeface="Rockwell (Body)"/>
                            </a:rPr>
                            <a:t>  </a:t>
                          </a:r>
                          <a:r>
                            <a:rPr lang="en-US" sz="1400" dirty="0">
                              <a:effectLst/>
                              <a:latin typeface="Rockwell (Body)"/>
                            </a:rPr>
                            <a:t>constant</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4702520"/>
                      </a:ext>
                    </a:extLst>
                  </a:tr>
                  <a:tr h="503484">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69850" marR="0" algn="ctr">
                            <a:lnSpc>
                              <a:spcPct val="150000"/>
                            </a:lnSpc>
                            <a:spcBef>
                              <a:spcPts val="0"/>
                            </a:spcBef>
                            <a:spcAft>
                              <a:spcPts val="0"/>
                            </a:spcAft>
                          </a:pPr>
                          <a:r>
                            <a:rPr lang="en-US" sz="1400" b="1" dirty="0">
                              <a:effectLst/>
                              <a:latin typeface="Rockwell (Body)"/>
                            </a:rPr>
                            <a:t>1</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4</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0</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23226</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101.5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4</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25.37</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50.76</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51.35</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effectLst/>
                              <a:latin typeface="Rockwell (Body)"/>
                              <a:ea typeface="Times New Roman" panose="02020603050405020304" pitchFamily="18" charset="0"/>
                              <a:cs typeface="Times New Roman" panose="02020603050405020304" pitchFamily="18" charset="0"/>
                            </a:rPr>
                            <a:t>36.07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3597805"/>
                      </a:ext>
                    </a:extLst>
                  </a:tr>
                  <a:tr h="505318">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69850" marR="0" algn="ctr">
                            <a:lnSpc>
                              <a:spcPct val="150000"/>
                            </a:lnSpc>
                            <a:spcBef>
                              <a:spcPts val="0"/>
                            </a:spcBef>
                            <a:spcAft>
                              <a:spcPts val="0"/>
                            </a:spcAft>
                          </a:pPr>
                          <a:r>
                            <a:rPr lang="en-US" sz="1400" b="1" dirty="0">
                              <a:effectLst/>
                              <a:latin typeface="Rockwell (Body)"/>
                            </a:rPr>
                            <a:t>2</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3</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20</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42826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101.5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3</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33.83</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51.69</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effectLst/>
                              <a:latin typeface="Rockwell (Body)"/>
                            </a:rPr>
                            <a:t>37.41</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065257"/>
                      </a:ext>
                    </a:extLst>
                  </a:tr>
                  <a:tr h="505318">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69850" marR="0" algn="ctr">
                            <a:lnSpc>
                              <a:spcPct val="150000"/>
                            </a:lnSpc>
                            <a:spcBef>
                              <a:spcPts val="0"/>
                            </a:spcBef>
                            <a:spcAft>
                              <a:spcPts val="0"/>
                            </a:spcAft>
                          </a:pPr>
                          <a:r>
                            <a:rPr lang="en-US" sz="1400" b="1">
                              <a:effectLst/>
                              <a:latin typeface="Rockwell (Body)"/>
                            </a:rPr>
                            <a:t>3</a:t>
                          </a:r>
                          <a:endParaRPr lang="en-US" sz="1400" b="1">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a:solidFill>
                                <a:schemeClr val="tx1"/>
                              </a:solidFill>
                              <a:effectLst/>
                              <a:latin typeface="Rockwell (Body)"/>
                            </a:rPr>
                            <a:t>2</a:t>
                          </a:r>
                          <a:endParaRPr lang="en-US" sz="1400" b="1">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50</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72226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88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44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51.61</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effectLst/>
                              <a:latin typeface="Rockwell (Body)"/>
                            </a:rPr>
                            <a:t>47.30</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293081"/>
                      </a:ext>
                    </a:extLst>
                  </a:tr>
                </a:tbl>
              </a:graphicData>
            </a:graphic>
          </p:graphicFrame>
        </mc:Choice>
        <mc:Fallback xmlns="">
          <p:graphicFrame>
            <p:nvGraphicFramePr>
              <p:cNvPr id="4" name="Content Placeholder 5">
                <a:extLst>
                  <a:ext uri="{FF2B5EF4-FFF2-40B4-BE49-F238E27FC236}">
                    <a16:creationId xmlns:a16="http://schemas.microsoft.com/office/drawing/2014/main" id="{20327B1F-213A-33AD-3536-104E68D6F3A2}"/>
                  </a:ext>
                </a:extLst>
              </p:cNvPr>
              <p:cNvGraphicFramePr>
                <a:graphicFrameLocks/>
              </p:cNvGraphicFramePr>
              <p:nvPr>
                <p:extLst>
                  <p:ext uri="{D42A27DB-BD31-4B8C-83A1-F6EECF244321}">
                    <p14:modId xmlns:p14="http://schemas.microsoft.com/office/powerpoint/2010/main" val="449504109"/>
                  </p:ext>
                </p:extLst>
              </p:nvPr>
            </p:nvGraphicFramePr>
            <p:xfrm>
              <a:off x="292893" y="2416521"/>
              <a:ext cx="11595652" cy="4159078"/>
            </p:xfrm>
            <a:graphic>
              <a:graphicData uri="http://schemas.openxmlformats.org/drawingml/2006/table">
                <a:tbl>
                  <a:tblPr firstRow="1" firstCol="1" lastRow="1" lastCol="1" bandRow="1" bandCol="1"/>
                  <a:tblGrid>
                    <a:gridCol w="728079">
                      <a:extLst>
                        <a:ext uri="{9D8B030D-6E8A-4147-A177-3AD203B41FA5}">
                          <a16:colId xmlns:a16="http://schemas.microsoft.com/office/drawing/2014/main" val="2830874533"/>
                        </a:ext>
                      </a:extLst>
                    </a:gridCol>
                    <a:gridCol w="1060092">
                      <a:extLst>
                        <a:ext uri="{9D8B030D-6E8A-4147-A177-3AD203B41FA5}">
                          <a16:colId xmlns:a16="http://schemas.microsoft.com/office/drawing/2014/main" val="2649415781"/>
                        </a:ext>
                      </a:extLst>
                    </a:gridCol>
                    <a:gridCol w="1057479">
                      <a:extLst>
                        <a:ext uri="{9D8B030D-6E8A-4147-A177-3AD203B41FA5}">
                          <a16:colId xmlns:a16="http://schemas.microsoft.com/office/drawing/2014/main" val="1870327661"/>
                        </a:ext>
                      </a:extLst>
                    </a:gridCol>
                    <a:gridCol w="1219562">
                      <a:extLst>
                        <a:ext uri="{9D8B030D-6E8A-4147-A177-3AD203B41FA5}">
                          <a16:colId xmlns:a16="http://schemas.microsoft.com/office/drawing/2014/main" val="3516602181"/>
                        </a:ext>
                      </a:extLst>
                    </a:gridCol>
                    <a:gridCol w="1022184">
                      <a:extLst>
                        <a:ext uri="{9D8B030D-6E8A-4147-A177-3AD203B41FA5}">
                          <a16:colId xmlns:a16="http://schemas.microsoft.com/office/drawing/2014/main" val="2605595550"/>
                        </a:ext>
                      </a:extLst>
                    </a:gridCol>
                    <a:gridCol w="1176426">
                      <a:extLst>
                        <a:ext uri="{9D8B030D-6E8A-4147-A177-3AD203B41FA5}">
                          <a16:colId xmlns:a16="http://schemas.microsoft.com/office/drawing/2014/main" val="2947964433"/>
                        </a:ext>
                      </a:extLst>
                    </a:gridCol>
                    <a:gridCol w="1201263">
                      <a:extLst>
                        <a:ext uri="{9D8B030D-6E8A-4147-A177-3AD203B41FA5}">
                          <a16:colId xmlns:a16="http://schemas.microsoft.com/office/drawing/2014/main" val="3499414808"/>
                        </a:ext>
                      </a:extLst>
                    </a:gridCol>
                    <a:gridCol w="1866599">
                      <a:extLst>
                        <a:ext uri="{9D8B030D-6E8A-4147-A177-3AD203B41FA5}">
                          <a16:colId xmlns:a16="http://schemas.microsoft.com/office/drawing/2014/main" val="1381215359"/>
                        </a:ext>
                      </a:extLst>
                    </a:gridCol>
                    <a:gridCol w="1193420">
                      <a:extLst>
                        <a:ext uri="{9D8B030D-6E8A-4147-A177-3AD203B41FA5}">
                          <a16:colId xmlns:a16="http://schemas.microsoft.com/office/drawing/2014/main" val="460650937"/>
                        </a:ext>
                      </a:extLst>
                    </a:gridCol>
                    <a:gridCol w="1070548">
                      <a:extLst>
                        <a:ext uri="{9D8B030D-6E8A-4147-A177-3AD203B41FA5}">
                          <a16:colId xmlns:a16="http://schemas.microsoft.com/office/drawing/2014/main" val="251815955"/>
                        </a:ext>
                      </a:extLst>
                    </a:gridCol>
                  </a:tblGrid>
                  <a:tr h="2644958">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No</a:t>
                          </a:r>
                          <a:r>
                            <a:rPr lang="en-US" sz="1400" spc="-5" dirty="0">
                              <a:effectLst/>
                              <a:latin typeface="Rockwell (Body)"/>
                            </a:rPr>
                            <a:t> </a:t>
                          </a:r>
                          <a:r>
                            <a:rPr lang="en-US" sz="1400" dirty="0">
                              <a:effectLst/>
                              <a:latin typeface="Rockwell (Body)"/>
                            </a:rPr>
                            <a:t>of</a:t>
                          </a:r>
                          <a:r>
                            <a:rPr lang="en-US" sz="1400" spc="-10" dirty="0">
                              <a:effectLst/>
                              <a:latin typeface="Rockwell (Body)"/>
                            </a:rPr>
                            <a:t> </a:t>
                          </a:r>
                          <a:r>
                            <a:rPr lang="en-US" sz="1400" dirty="0">
                              <a:effectLst/>
                              <a:latin typeface="Rockwell (Body)"/>
                            </a:rPr>
                            <a:t>Observation</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Total</a:t>
                          </a:r>
                          <a:r>
                            <a:rPr lang="en-US" sz="1400" spc="-25" dirty="0">
                              <a:effectLst/>
                              <a:latin typeface="Rockwell (Body)"/>
                            </a:rPr>
                            <a:t> </a:t>
                          </a:r>
                          <a:r>
                            <a:rPr lang="en-US" sz="1400" dirty="0">
                              <a:effectLst/>
                              <a:latin typeface="Rockwell (Body)"/>
                            </a:rPr>
                            <a:t>no</a:t>
                          </a:r>
                          <a:r>
                            <a:rPr lang="en-US" sz="1400" spc="-20" dirty="0">
                              <a:effectLst/>
                              <a:latin typeface="Rockwell (Body)"/>
                            </a:rPr>
                            <a:t> </a:t>
                          </a:r>
                          <a:r>
                            <a:rPr lang="en-US" sz="1400" dirty="0">
                              <a:effectLst/>
                              <a:latin typeface="Rockwell (Body)"/>
                            </a:rPr>
                            <a:t>of</a:t>
                          </a:r>
                          <a:r>
                            <a:rPr lang="en-US" sz="1400" spc="-20" dirty="0">
                              <a:effectLst/>
                              <a:latin typeface="Rockwell (Body)"/>
                            </a:rPr>
                            <a:t> </a:t>
                          </a:r>
                          <a:r>
                            <a:rPr lang="en-US" sz="1400" dirty="0">
                              <a:effectLst/>
                              <a:latin typeface="Rockwell (Body)"/>
                            </a:rPr>
                            <a:t>loops</a:t>
                          </a:r>
                          <a:r>
                            <a:rPr lang="en-US" sz="1400" spc="-20" dirty="0">
                              <a:effectLst/>
                              <a:latin typeface="Rockwell (Body)"/>
                            </a:rPr>
                            <a:t> </a:t>
                          </a:r>
                          <a:r>
                            <a:rPr lang="en-US" sz="1400" dirty="0">
                              <a:effectLst/>
                              <a:latin typeface="Rockwell (Body)"/>
                            </a:rPr>
                            <a:t>between</a:t>
                          </a:r>
                          <a:r>
                            <a:rPr lang="en-US" sz="1400" spc="-285" dirty="0">
                              <a:effectLst/>
                              <a:latin typeface="Rockwell (Body)"/>
                            </a:rPr>
                            <a:t> </a:t>
                          </a:r>
                          <a:r>
                            <a:rPr lang="en-US" sz="1400" dirty="0">
                              <a:effectLst/>
                              <a:latin typeface="Rockwell (Body)"/>
                            </a:rPr>
                            <a:t>the</a:t>
                          </a:r>
                          <a:r>
                            <a:rPr lang="en-US" sz="1400" spc="-10" dirty="0">
                              <a:effectLst/>
                              <a:latin typeface="Rockwell (Body)"/>
                            </a:rPr>
                            <a:t> </a:t>
                          </a:r>
                          <a:r>
                            <a:rPr lang="en-US" sz="1400" dirty="0">
                              <a:effectLst/>
                              <a:latin typeface="Rockwell (Body)"/>
                            </a:rPr>
                            <a:t>fixed ends</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Load</a:t>
                          </a:r>
                          <a:r>
                            <a:rPr lang="en-US" sz="1400" spc="-5" dirty="0">
                              <a:effectLst/>
                              <a:latin typeface="Rockwell (Body)"/>
                            </a:rPr>
                            <a:t> </a:t>
                          </a:r>
                          <a:r>
                            <a:rPr lang="en-US" sz="1400" dirty="0">
                              <a:effectLst/>
                              <a:latin typeface="Rockwell (Body)"/>
                            </a:rPr>
                            <a:t>on</a:t>
                          </a:r>
                          <a:r>
                            <a:rPr lang="en-US" sz="1400" spc="-5" dirty="0">
                              <a:effectLst/>
                              <a:latin typeface="Rockwell (Body)"/>
                            </a:rPr>
                            <a:t> </a:t>
                          </a:r>
                          <a:r>
                            <a:rPr lang="en-US" sz="1400" dirty="0">
                              <a:effectLst/>
                              <a:latin typeface="Rockwell (Body)"/>
                            </a:rPr>
                            <a:t>the scale pan</a:t>
                          </a:r>
                          <a:r>
                            <a:rPr lang="en-US" sz="1400" spc="5" dirty="0">
                              <a:effectLst/>
                              <a:latin typeface="Rockwell (Body)"/>
                            </a:rPr>
                            <a:t> </a:t>
                          </a:r>
                          <a:r>
                            <a:rPr lang="en-US" sz="1400" dirty="0">
                              <a:effectLst/>
                              <a:latin typeface="Rockwell (Body)"/>
                            </a:rPr>
                            <a:t>𝒘𝒕</a:t>
                          </a:r>
                        </a:p>
                        <a:p>
                          <a:pPr marL="0" marR="0" algn="ctr">
                            <a:spcBef>
                              <a:spcPts val="0"/>
                            </a:spcBef>
                            <a:spcAft>
                              <a:spcPts val="0"/>
                            </a:spcAft>
                          </a:pPr>
                          <a:r>
                            <a:rPr lang="en-US" sz="1400" spc="-10" dirty="0">
                              <a:effectLst/>
                              <a:latin typeface="Rockwell (Body)"/>
                            </a:rPr>
                            <a:t> </a:t>
                          </a:r>
                          <a:r>
                            <a:rPr lang="en-US" sz="1400" dirty="0">
                              <a:effectLst/>
                              <a:latin typeface="Rockwell (Body)"/>
                            </a:rPr>
                            <a:t>(gm)</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35500" t="-691" r="-621000" b="-58756"/>
                          </a:stretch>
                        </a:blip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Distance</a:t>
                          </a:r>
                          <a:r>
                            <a:rPr lang="en-US" sz="1400" spc="-30" dirty="0">
                              <a:effectLst/>
                              <a:latin typeface="Rockwell (Body)"/>
                            </a:rPr>
                            <a:t> </a:t>
                          </a:r>
                          <a:r>
                            <a:rPr lang="en-US" sz="1400" dirty="0">
                              <a:effectLst/>
                              <a:latin typeface="Rockwell (Body)"/>
                            </a:rPr>
                            <a:t>between</a:t>
                          </a:r>
                          <a:r>
                            <a:rPr lang="en-US" sz="1400" spc="-20" dirty="0">
                              <a:effectLst/>
                              <a:latin typeface="Rockwell (Body)"/>
                            </a:rPr>
                            <a:t> </a:t>
                          </a:r>
                          <a:r>
                            <a:rPr lang="en-US" sz="1400" dirty="0">
                              <a:effectLst/>
                              <a:latin typeface="Rockwell (Body)"/>
                            </a:rPr>
                            <a:t>the</a:t>
                          </a:r>
                          <a:r>
                            <a:rPr lang="en-US" sz="1400" spc="-15" dirty="0">
                              <a:effectLst/>
                              <a:latin typeface="Rockwell (Body)"/>
                            </a:rPr>
                            <a:t> </a:t>
                          </a:r>
                          <a:r>
                            <a:rPr lang="en-US" sz="1400">
                              <a:effectLst/>
                              <a:latin typeface="Rockwell (Body)"/>
                            </a:rPr>
                            <a:t>pins</a:t>
                          </a:r>
                          <a:r>
                            <a:rPr lang="en-US" sz="1400" spc="-20">
                              <a:effectLst/>
                              <a:latin typeface="Rockwell (Body)"/>
                            </a:rPr>
                            <a:t> </a:t>
                          </a:r>
                          <a:r>
                            <a:rPr lang="en-US" sz="1400" spc="-20" dirty="0">
                              <a:effectLst/>
                              <a:latin typeface="Rockwell (Body)"/>
                            </a:rPr>
                            <a:t>G</a:t>
                          </a:r>
                          <a:endParaRPr lang="en-US" sz="1400" dirty="0">
                            <a:effectLst/>
                            <a:latin typeface="Rockwell (Body)"/>
                          </a:endParaRPr>
                        </a:p>
                        <a:p>
                          <a:pPr marL="0" marR="0" algn="ctr">
                            <a:spcBef>
                              <a:spcPts val="0"/>
                            </a:spcBef>
                            <a:spcAft>
                              <a:spcPts val="0"/>
                            </a:spcAft>
                          </a:pPr>
                          <a:r>
                            <a:rPr lang="en-US" sz="1400" dirty="0">
                              <a:effectLst/>
                              <a:latin typeface="Rockwell (Body)"/>
                            </a:rPr>
                            <a:t>(cm)</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dirty="0">
                              <a:effectLst/>
                              <a:latin typeface="Rockwell (Body)"/>
                            </a:rPr>
                            <a:t>No</a:t>
                          </a:r>
                          <a:r>
                            <a:rPr lang="en-US" sz="1400" spc="-25" dirty="0">
                              <a:effectLst/>
                              <a:latin typeface="Rockwell (Body)"/>
                            </a:rPr>
                            <a:t> </a:t>
                          </a:r>
                          <a:r>
                            <a:rPr lang="en-US" sz="1400" dirty="0">
                              <a:effectLst/>
                              <a:latin typeface="Rockwell (Body)"/>
                            </a:rPr>
                            <a:t>of</a:t>
                          </a:r>
                          <a:r>
                            <a:rPr lang="en-US" sz="1400" spc="-30" dirty="0">
                              <a:effectLst/>
                              <a:latin typeface="Rockwell (Body)"/>
                            </a:rPr>
                            <a:t> </a:t>
                          </a:r>
                          <a:r>
                            <a:rPr lang="en-US" sz="1400" dirty="0">
                              <a:effectLst/>
                              <a:latin typeface="Rockwell (Body)"/>
                            </a:rPr>
                            <a:t>loops</a:t>
                          </a:r>
                          <a:r>
                            <a:rPr lang="en-US" sz="1400" spc="-20" dirty="0">
                              <a:effectLst/>
                              <a:latin typeface="Rockwell (Body)"/>
                            </a:rPr>
                            <a:t> </a:t>
                          </a:r>
                          <a:r>
                            <a:rPr lang="en-US" sz="1400" dirty="0">
                              <a:effectLst/>
                              <a:latin typeface="Rockwell (Body)"/>
                            </a:rPr>
                            <a:t>between</a:t>
                          </a:r>
                          <a:r>
                            <a:rPr lang="en-US" sz="1400" spc="-20" dirty="0">
                              <a:effectLst/>
                              <a:latin typeface="Rockwell (Body)"/>
                            </a:rPr>
                            <a:t> </a:t>
                          </a:r>
                          <a:r>
                            <a:rPr lang="en-US" sz="1400" dirty="0">
                              <a:effectLst/>
                              <a:latin typeface="Rockwell (Body)"/>
                            </a:rPr>
                            <a:t>the</a:t>
                          </a:r>
                          <a:r>
                            <a:rPr lang="en-US" sz="1400" spc="-285" dirty="0">
                              <a:effectLst/>
                              <a:latin typeface="Rockwell (Body)"/>
                            </a:rPr>
                            <a:t> </a:t>
                          </a:r>
                          <a:r>
                            <a:rPr lang="en-US" sz="1400" dirty="0">
                              <a:effectLst/>
                              <a:latin typeface="Rockwell (Body)"/>
                            </a:rPr>
                            <a:t>pins N</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23858" t="-691" r="-347208" b="-58756"/>
                          </a:stretch>
                        </a:blipFill>
                      </a:tcPr>
                    </a:tc>
                    <a:tc>
                      <a:txBody>
                        <a:bodyPr/>
                        <a:lstStyle/>
                        <a:p>
                          <a:endParaRPr lang="en-US"/>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4" t="-691" r="-123529" b="-58756"/>
                          </a:stretch>
                        </a:blip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71755" marR="66675" algn="ctr" fontAlgn="base">
                            <a:spcBef>
                              <a:spcPts val="0"/>
                            </a:spcBef>
                            <a:spcAft>
                              <a:spcPts val="0"/>
                            </a:spcAft>
                          </a:pPr>
                          <a:r>
                            <a:rPr lang="en-US" sz="1400" dirty="0">
                              <a:effectLst/>
                              <a:latin typeface="Rockwell (Body)"/>
                            </a:rPr>
                            <a:t>Mean frequency f</a:t>
                          </a:r>
                          <a:r>
                            <a:rPr lang="en-US" sz="1400" baseline="-25000" dirty="0">
                              <a:effectLst/>
                              <a:latin typeface="Rockwell (Body)"/>
                            </a:rPr>
                            <a:t>2</a:t>
                          </a:r>
                          <a:endParaRPr lang="en-US" sz="1400" dirty="0">
                            <a:effectLst/>
                            <a:latin typeface="Rockwell (Body)"/>
                          </a:endParaRPr>
                        </a:p>
                        <a:p>
                          <a:pPr marL="66675" marR="66675" algn="ctr" fontAlgn="base">
                            <a:spcBef>
                              <a:spcPts val="0"/>
                            </a:spcBef>
                            <a:spcAft>
                              <a:spcPts val="0"/>
                            </a:spcAft>
                          </a:pPr>
                          <a:r>
                            <a:rPr lang="en-US" sz="1400" dirty="0">
                              <a:effectLst/>
                              <a:latin typeface="Rockwell (Body)"/>
                            </a:rPr>
                            <a:t>(Vibration/sec)</a:t>
                          </a:r>
                          <a:endParaRPr lang="en-US" sz="1400" dirty="0">
                            <a:effectLst/>
                            <a:latin typeface="Rockwell (Body)"/>
                            <a:ea typeface="Times New Roman" panose="02020603050405020304" pitchFamily="18" charset="0"/>
                            <a:cs typeface="Times New Roman" panose="02020603050405020304" pitchFamily="18" charset="0"/>
                          </a:endParaRPr>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vert="vert27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983523" t="-691" r="-3409" b="-58756"/>
                          </a:stretch>
                        </a:blipFill>
                      </a:tcPr>
                    </a:tc>
                    <a:extLst>
                      <a:ext uri="{0D108BD9-81ED-4DB2-BD59-A6C34878D82A}">
                        <a16:rowId xmlns:a16="http://schemas.microsoft.com/office/drawing/2014/main" val="1794702520"/>
                      </a:ext>
                    </a:extLst>
                  </a:tr>
                  <a:tr h="503484">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69850" marR="0" algn="ctr">
                            <a:lnSpc>
                              <a:spcPct val="150000"/>
                            </a:lnSpc>
                            <a:spcBef>
                              <a:spcPts val="0"/>
                            </a:spcBef>
                            <a:spcAft>
                              <a:spcPts val="0"/>
                            </a:spcAft>
                          </a:pPr>
                          <a:r>
                            <a:rPr lang="en-US" sz="1400" b="1" dirty="0">
                              <a:effectLst/>
                              <a:latin typeface="Rockwell (Body)"/>
                            </a:rPr>
                            <a:t>1</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4</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0</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23226</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101.5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4</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25.37</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50.76</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51.35</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effectLst/>
                              <a:latin typeface="Rockwell (Body)"/>
                              <a:ea typeface="Times New Roman" panose="02020603050405020304" pitchFamily="18" charset="0"/>
                              <a:cs typeface="Times New Roman" panose="02020603050405020304" pitchFamily="18" charset="0"/>
                            </a:rPr>
                            <a:t>36.07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3597805"/>
                      </a:ext>
                    </a:extLst>
                  </a:tr>
                  <a:tr h="505318">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69850" marR="0" algn="ctr">
                            <a:lnSpc>
                              <a:spcPct val="150000"/>
                            </a:lnSpc>
                            <a:spcBef>
                              <a:spcPts val="0"/>
                            </a:spcBef>
                            <a:spcAft>
                              <a:spcPts val="0"/>
                            </a:spcAft>
                          </a:pPr>
                          <a:r>
                            <a:rPr lang="en-US" sz="1400" b="1" dirty="0">
                              <a:effectLst/>
                              <a:latin typeface="Rockwell (Body)"/>
                            </a:rPr>
                            <a:t>2</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3</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20</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42826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101.5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3</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33.83</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51.69</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effectLst/>
                              <a:latin typeface="Rockwell (Body)"/>
                            </a:rPr>
                            <a:t>37.41</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065257"/>
                      </a:ext>
                    </a:extLst>
                  </a:tr>
                  <a:tr h="505318">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69850" marR="0" algn="ctr">
                            <a:lnSpc>
                              <a:spcPct val="150000"/>
                            </a:lnSpc>
                            <a:spcBef>
                              <a:spcPts val="0"/>
                            </a:spcBef>
                            <a:spcAft>
                              <a:spcPts val="0"/>
                            </a:spcAft>
                          </a:pPr>
                          <a:r>
                            <a:rPr lang="en-US" sz="1400" b="1">
                              <a:effectLst/>
                              <a:latin typeface="Rockwell (Body)"/>
                            </a:rPr>
                            <a:t>3</a:t>
                          </a:r>
                          <a:endParaRPr lang="en-US" sz="1400" b="1">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a:solidFill>
                                <a:schemeClr val="tx1"/>
                              </a:solidFill>
                              <a:effectLst/>
                              <a:latin typeface="Rockwell (Body)"/>
                            </a:rPr>
                            <a:t>2</a:t>
                          </a:r>
                          <a:endParaRPr lang="en-US" sz="1400" b="1">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50</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72226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88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2</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ea typeface="Times New Roman" panose="02020603050405020304" pitchFamily="18" charset="0"/>
                              <a:cs typeface="Times New Roman" panose="02020603050405020304" pitchFamily="18" charset="0"/>
                            </a:rPr>
                            <a:t>44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solidFill>
                                <a:schemeClr val="tx1"/>
                              </a:solidFill>
                              <a:effectLst/>
                              <a:latin typeface="Rockwell (Body)"/>
                            </a:rPr>
                            <a:t>51.61</a:t>
                          </a:r>
                          <a:endParaRPr lang="en-US" sz="1400" b="1" dirty="0">
                            <a:solidFill>
                              <a:schemeClr val="tx1"/>
                            </a:solidFill>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marL="0" marR="0" algn="ctr">
                            <a:spcBef>
                              <a:spcPts val="0"/>
                            </a:spcBef>
                            <a:spcAft>
                              <a:spcPts val="0"/>
                            </a:spcAft>
                          </a:pPr>
                          <a:r>
                            <a:rPr lang="en-US" sz="1400" b="1" dirty="0">
                              <a:effectLst/>
                              <a:latin typeface="Rockwell (Body)"/>
                            </a:rPr>
                            <a:t>47.30</a:t>
                          </a:r>
                          <a:endParaRPr lang="en-US" sz="1400" b="1" dirty="0">
                            <a:effectLst/>
                            <a:latin typeface="Rockwell (Body)"/>
                            <a:ea typeface="Times New Roman" panose="02020603050405020304" pitchFamily="18" charset="0"/>
                            <a:cs typeface="Times New Roman" panose="02020603050405020304" pitchFamily="18"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293081"/>
                      </a:ext>
                    </a:extLst>
                  </a:tr>
                </a:tbl>
              </a:graphicData>
            </a:graphic>
          </p:graphicFrame>
        </mc:Fallback>
      </mc:AlternateContent>
      <p:sp>
        <p:nvSpPr>
          <p:cNvPr id="5" name="Title 1">
            <a:extLst>
              <a:ext uri="{FF2B5EF4-FFF2-40B4-BE49-F238E27FC236}">
                <a16:creationId xmlns:a16="http://schemas.microsoft.com/office/drawing/2014/main" id="{324AF837-9AE2-DFAB-B13E-95CC827B9C3E}"/>
              </a:ext>
            </a:extLst>
          </p:cNvPr>
          <p:cNvSpPr>
            <a:spLocks noGrp="1"/>
          </p:cNvSpPr>
          <p:nvPr>
            <p:ph type="title"/>
          </p:nvPr>
        </p:nvSpPr>
        <p:spPr>
          <a:xfrm>
            <a:off x="913882" y="-12879"/>
            <a:ext cx="10353675" cy="1325563"/>
          </a:xfrm>
        </p:spPr>
        <p:txBody>
          <a:bodyPr>
            <a:normAutofit/>
          </a:bodyPr>
          <a:lstStyle/>
          <a:p>
            <a:r>
              <a:rPr lang="en-US" sz="4800" dirty="0"/>
              <a:t>Experimental Data</a:t>
            </a:r>
          </a:p>
        </p:txBody>
      </p:sp>
      <p:sp>
        <p:nvSpPr>
          <p:cNvPr id="6" name="TextBox 5">
            <a:extLst>
              <a:ext uri="{FF2B5EF4-FFF2-40B4-BE49-F238E27FC236}">
                <a16:creationId xmlns:a16="http://schemas.microsoft.com/office/drawing/2014/main" id="{EF0D6B6B-0230-7645-F8AC-C58E3431E079}"/>
              </a:ext>
            </a:extLst>
          </p:cNvPr>
          <p:cNvSpPr txBox="1"/>
          <p:nvPr/>
        </p:nvSpPr>
        <p:spPr>
          <a:xfrm>
            <a:off x="2568347" y="1686376"/>
            <a:ext cx="7044744" cy="369332"/>
          </a:xfrm>
          <a:prstGeom prst="rect">
            <a:avLst/>
          </a:prstGeom>
          <a:noFill/>
        </p:spPr>
        <p:txBody>
          <a:bodyPr wrap="square" rtlCol="0">
            <a:spAutoFit/>
          </a:bodyPr>
          <a:lstStyle/>
          <a:p>
            <a:pPr algn="ctr"/>
            <a:r>
              <a:rPr lang="en-US" dirty="0"/>
              <a:t>Table-1: Table for transverse position</a:t>
            </a:r>
          </a:p>
        </p:txBody>
      </p:sp>
    </p:spTree>
    <p:extLst>
      <p:ext uri="{BB962C8B-B14F-4D97-AF65-F5344CB8AC3E}">
        <p14:creationId xmlns:p14="http://schemas.microsoft.com/office/powerpoint/2010/main" val="197936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C25CA2-D272-BFF4-673A-ADDC0217F2E8}"/>
                  </a:ext>
                </a:extLst>
              </p:cNvPr>
              <p:cNvSpPr>
                <a:spLocks noGrp="1"/>
              </p:cNvSpPr>
              <p:nvPr>
                <p:ph idx="1"/>
              </p:nvPr>
            </p:nvSpPr>
            <p:spPr>
              <a:xfrm>
                <a:off x="356315" y="1581432"/>
                <a:ext cx="8449059" cy="1045858"/>
              </a:xfrm>
            </p:spPr>
            <p:txBody>
              <a:bodyPr anchor="ctr"/>
              <a:lstStyle/>
              <a:p>
                <a:pPr marL="0" marR="66675" indent="0" fontAlgn="base">
                  <a:spcBef>
                    <a:spcPts val="0"/>
                  </a:spcBef>
                  <a:buNone/>
                </a:pPr>
                <a:r>
                  <a:rPr lang="en-US" sz="2000" dirty="0">
                    <a:effectLst/>
                    <a:latin typeface="Rockwell (Body)"/>
                  </a:rPr>
                  <a:t>Frequency of the fork = </a:t>
                </a:r>
                <a14:m>
                  <m:oMath xmlns:m="http://schemas.openxmlformats.org/officeDocument/2006/math">
                    <m:f>
                      <m:fPr>
                        <m:ctrlPr>
                          <a:rPr lang="en-US" sz="2000" i="1">
                            <a:effectLst/>
                            <a:latin typeface="Cambria Math" panose="02040503050406030204" pitchFamily="18" charset="0"/>
                          </a:rPr>
                        </m:ctrlPr>
                      </m:fPr>
                      <m:num>
                        <m:r>
                          <a:rPr lang="en-US" sz="2000">
                            <a:effectLst/>
                            <a:latin typeface="Cambria Math" panose="02040503050406030204" pitchFamily="18" charset="0"/>
                          </a:rPr>
                          <m:t>𝟏</m:t>
                        </m:r>
                      </m:num>
                      <m:den>
                        <m:r>
                          <a:rPr lang="en-US" sz="2000">
                            <a:effectLst/>
                            <a:latin typeface="Cambria Math" panose="02040503050406030204" pitchFamily="18" charset="0"/>
                          </a:rPr>
                          <m:t>𝟐</m:t>
                        </m:r>
                        <m:r>
                          <a:rPr lang="en-US" sz="2000">
                            <a:effectLst/>
                            <a:latin typeface="Cambria Math" panose="02040503050406030204" pitchFamily="18" charset="0"/>
                          </a:rPr>
                          <m:t>𝒍</m:t>
                        </m:r>
                      </m:den>
                    </m:f>
                    <m:rad>
                      <m:radPr>
                        <m:degHide m:val="on"/>
                        <m:ctrlPr>
                          <a:rPr lang="en-US" sz="2000" i="1">
                            <a:effectLst/>
                            <a:latin typeface="Cambria Math" panose="02040503050406030204" pitchFamily="18" charset="0"/>
                          </a:rPr>
                        </m:ctrlPr>
                      </m:radPr>
                      <m:deg/>
                      <m:e>
                        <m:f>
                          <m:fPr>
                            <m:ctrlPr>
                              <a:rPr lang="en-US" sz="2000" i="1">
                                <a:effectLst/>
                                <a:latin typeface="Cambria Math" panose="02040503050406030204" pitchFamily="18" charset="0"/>
                              </a:rPr>
                            </m:ctrlPr>
                          </m:fPr>
                          <m:num>
                            <m:r>
                              <a:rPr lang="en-US" sz="2000">
                                <a:effectLst/>
                                <a:latin typeface="Cambria Math" panose="02040503050406030204" pitchFamily="18" charset="0"/>
                              </a:rPr>
                              <m:t>𝝉</m:t>
                            </m:r>
                          </m:num>
                          <m:den>
                            <m:r>
                              <a:rPr lang="en-US" sz="2000">
                                <a:effectLst/>
                                <a:latin typeface="Cambria Math" panose="02040503050406030204" pitchFamily="18" charset="0"/>
                              </a:rPr>
                              <m:t>𝝁</m:t>
                            </m:r>
                          </m:den>
                        </m:f>
                      </m:e>
                    </m:rad>
                    <m:r>
                      <a:rPr lang="en-US" sz="2000" b="0" i="1" smtClean="0">
                        <a:effectLst/>
                        <a:latin typeface="Cambria Math" panose="02040503050406030204" pitchFamily="18" charset="0"/>
                      </a:rPr>
                      <m:t>=</m:t>
                    </m:r>
                    <m:f>
                      <m:fPr>
                        <m:ctrlPr>
                          <a:rPr lang="en-US" sz="2000" b="0" i="1" smtClean="0">
                            <a:effectLst/>
                            <a:latin typeface="Cambria Math" panose="02040503050406030204" pitchFamily="18" charset="0"/>
                          </a:rPr>
                        </m:ctrlPr>
                      </m:fPr>
                      <m:num>
                        <m:r>
                          <a:rPr lang="en-US" sz="2000" b="0" i="1" smtClean="0">
                            <a:effectLst/>
                            <a:latin typeface="Cambria Math" panose="02040503050406030204" pitchFamily="18" charset="0"/>
                          </a:rPr>
                          <m:t>1</m:t>
                        </m:r>
                      </m:num>
                      <m:den>
                        <m:r>
                          <a:rPr lang="en-US" sz="2000" b="0" i="1" smtClean="0">
                            <a:effectLst/>
                            <a:latin typeface="Cambria Math" panose="02040503050406030204" pitchFamily="18" charset="0"/>
                          </a:rPr>
                          <m:t>2 </m:t>
                        </m:r>
                        <m:r>
                          <a:rPr lang="en-US" sz="2000" b="0" i="1" smtClean="0">
                            <a:effectLst/>
                            <a:latin typeface="Cambria Math" panose="02040503050406030204" pitchFamily="18" charset="0"/>
                            <a:ea typeface="Cambria Math" panose="02040503050406030204" pitchFamily="18" charset="0"/>
                          </a:rPr>
                          <m:t>× 25.37</m:t>
                        </m:r>
                      </m:den>
                    </m:f>
                    <m:r>
                      <a:rPr lang="en-US" sz="2000" b="0" i="1" smtClean="0">
                        <a:effectLst/>
                        <a:latin typeface="Cambria Math" panose="02040503050406030204" pitchFamily="18" charset="0"/>
                      </a:rPr>
                      <m:t> </m:t>
                    </m:r>
                    <m:rad>
                      <m:radPr>
                        <m:degHide m:val="on"/>
                        <m:ctrlPr>
                          <a:rPr lang="en-US" sz="2000" b="0" i="1" smtClean="0">
                            <a:effectLst/>
                            <a:latin typeface="Cambria Math" panose="02040503050406030204" pitchFamily="18" charset="0"/>
                            <a:ea typeface="Cambria Math" panose="02040503050406030204" pitchFamily="18" charset="0"/>
                          </a:rPr>
                        </m:ctrlPr>
                      </m:radPr>
                      <m:deg/>
                      <m:e>
                        <m:f>
                          <m:fPr>
                            <m:ctrlPr>
                              <a:rPr lang="en-US" sz="2000" b="0" i="1" smtClean="0">
                                <a:effectLst/>
                                <a:latin typeface="Cambria Math" panose="02040503050406030204" pitchFamily="18" charset="0"/>
                                <a:ea typeface="Cambria Math" panose="02040503050406030204" pitchFamily="18" charset="0"/>
                              </a:rPr>
                            </m:ctrlPr>
                          </m:fPr>
                          <m:num>
                            <m:r>
                              <a:rPr lang="en-US" sz="2000" b="0" i="1" smtClean="0">
                                <a:effectLst/>
                                <a:latin typeface="Cambria Math" panose="02040503050406030204" pitchFamily="18" charset="0"/>
                                <a:ea typeface="Cambria Math" panose="02040503050406030204" pitchFamily="18" charset="0"/>
                              </a:rPr>
                              <m:t>23226</m:t>
                            </m:r>
                          </m:num>
                          <m:den>
                            <m:r>
                              <a:rPr lang="en-US" sz="2000" b="0" i="1" smtClean="0">
                                <a:effectLst/>
                                <a:latin typeface="Cambria Math" panose="02040503050406030204" pitchFamily="18" charset="0"/>
                                <a:ea typeface="Cambria Math" panose="02040503050406030204" pitchFamily="18" charset="0"/>
                              </a:rPr>
                              <m:t>0.0035</m:t>
                            </m:r>
                          </m:den>
                        </m:f>
                      </m:e>
                    </m:rad>
                    <m:r>
                      <a:rPr lang="en-US" sz="2000" b="0" i="1" smtClean="0">
                        <a:effectLst/>
                        <a:latin typeface="Cambria Math" panose="02040503050406030204" pitchFamily="18" charset="0"/>
                        <a:ea typeface="Cambria Math" panose="02040503050406030204" pitchFamily="18" charset="0"/>
                      </a:rPr>
                      <m:t>=</m:t>
                    </m:r>
                    <m:r>
                      <m:rPr>
                        <m:nor/>
                      </m:rPr>
                      <a:rPr lang="en-US" b="1" dirty="0">
                        <a:effectLst/>
                        <a:latin typeface="Rockwell (Body)"/>
                      </a:rPr>
                      <m:t>50.76</m:t>
                    </m:r>
                  </m:oMath>
                </a14:m>
                <a:r>
                  <a:rPr lang="en-US" b="1" dirty="0">
                    <a:effectLst/>
                    <a:latin typeface="Rockwell (Body)"/>
                    <a:cs typeface="Times New Roman" panose="02020603050405020304" pitchFamily="18" charset="0"/>
                  </a:rPr>
                  <a:t> </a:t>
                </a:r>
                <a:r>
                  <a:rPr lang="en-US" dirty="0">
                    <a:effectLst/>
                    <a:latin typeface="Rockwell (Body)"/>
                  </a:rPr>
                  <a:t>(Vibration/sec)</a:t>
                </a:r>
                <a:endParaRPr lang="en-US" sz="2000" dirty="0">
                  <a:effectLst/>
                  <a:latin typeface="Rockwell (Body)"/>
                </a:endParaRPr>
              </a:p>
            </p:txBody>
          </p:sp>
        </mc:Choice>
        <mc:Fallback xmlns="">
          <p:sp>
            <p:nvSpPr>
              <p:cNvPr id="3" name="Content Placeholder 2">
                <a:extLst>
                  <a:ext uri="{FF2B5EF4-FFF2-40B4-BE49-F238E27FC236}">
                    <a16:creationId xmlns:a16="http://schemas.microsoft.com/office/drawing/2014/main" id="{BDC25CA2-D272-BFF4-673A-ADDC0217F2E8}"/>
                  </a:ext>
                </a:extLst>
              </p:cNvPr>
              <p:cNvSpPr>
                <a:spLocks noGrp="1" noRot="1" noChangeAspect="1" noMove="1" noResize="1" noEditPoints="1" noAdjustHandles="1" noChangeArrowheads="1" noChangeShapeType="1" noTextEdit="1"/>
              </p:cNvSpPr>
              <p:nvPr>
                <p:ph idx="1"/>
              </p:nvPr>
            </p:nvSpPr>
            <p:spPr>
              <a:xfrm>
                <a:off x="356315" y="1581432"/>
                <a:ext cx="8449059" cy="1045858"/>
              </a:xfrm>
              <a:blipFill>
                <a:blip r:embed="rId2"/>
                <a:stretch>
                  <a:fillRect l="-72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0280055-1B2B-C6DB-7860-E9E0DDBB8379}"/>
              </a:ext>
            </a:extLst>
          </p:cNvPr>
          <p:cNvSpPr>
            <a:spLocks noGrp="1"/>
          </p:cNvSpPr>
          <p:nvPr>
            <p:ph type="title"/>
          </p:nvPr>
        </p:nvSpPr>
        <p:spPr>
          <a:xfrm>
            <a:off x="913882" y="-25758"/>
            <a:ext cx="10353675" cy="1325563"/>
          </a:xfrm>
        </p:spPr>
        <p:txBody>
          <a:bodyPr anchor="ctr">
            <a:normAutofit/>
          </a:bodyPr>
          <a:lstStyle/>
          <a:p>
            <a:r>
              <a:rPr lang="en-US" sz="4800" dirty="0"/>
              <a:t>ANALYSIS &amp; CALCULATION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F8824BD-7CEB-019E-1124-8A84BC5A827F}"/>
                  </a:ext>
                </a:extLst>
              </p:cNvPr>
              <p:cNvSpPr txBox="1">
                <a:spLocks/>
              </p:cNvSpPr>
              <p:nvPr/>
            </p:nvSpPr>
            <p:spPr>
              <a:xfrm>
                <a:off x="356314" y="2661923"/>
                <a:ext cx="8449059" cy="10458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marR="66675" indent="0" fontAlgn="base">
                  <a:spcBef>
                    <a:spcPts val="0"/>
                  </a:spcBef>
                  <a:buFont typeface="Arial" panose="020B0604020202020204" pitchFamily="34" charset="0"/>
                  <a:buNone/>
                </a:pPr>
                <a:r>
                  <a:rPr lang="en-US" dirty="0">
                    <a:effectLst/>
                    <a:latin typeface="Rockwell (Body)"/>
                  </a:rPr>
                  <a:t>Frequency of the fork = </a:t>
                </a:r>
                <a14:m>
                  <m:oMath xmlns:m="http://schemas.openxmlformats.org/officeDocument/2006/math">
                    <m:f>
                      <m:fPr>
                        <m:ctrlPr>
                          <a:rPr lang="en-US" i="1">
                            <a:effectLst/>
                            <a:latin typeface="Cambria Math" panose="02040503050406030204" pitchFamily="18" charset="0"/>
                          </a:rPr>
                        </m:ctrlPr>
                      </m:fPr>
                      <m:num>
                        <m:r>
                          <a:rPr lang="en-US">
                            <a:effectLst/>
                            <a:latin typeface="Cambria Math" panose="02040503050406030204" pitchFamily="18" charset="0"/>
                          </a:rPr>
                          <m:t>𝟏</m:t>
                        </m:r>
                      </m:num>
                      <m:den>
                        <m:r>
                          <a:rPr lang="en-US">
                            <a:effectLst/>
                            <a:latin typeface="Cambria Math" panose="02040503050406030204" pitchFamily="18" charset="0"/>
                          </a:rPr>
                          <m:t>𝟐</m:t>
                        </m:r>
                        <m:r>
                          <a:rPr lang="en-US">
                            <a:effectLst/>
                            <a:latin typeface="Cambria Math" panose="02040503050406030204" pitchFamily="18" charset="0"/>
                          </a:rPr>
                          <m:t>𝒍</m:t>
                        </m:r>
                      </m:den>
                    </m:f>
                    <m:rad>
                      <m:radPr>
                        <m:degHide m:val="on"/>
                        <m:ctrlPr>
                          <a:rPr lang="en-US" i="1">
                            <a:effectLst/>
                            <a:latin typeface="Cambria Math" panose="02040503050406030204" pitchFamily="18" charset="0"/>
                          </a:rPr>
                        </m:ctrlPr>
                      </m:radPr>
                      <m:deg/>
                      <m:e>
                        <m:f>
                          <m:fPr>
                            <m:ctrlPr>
                              <a:rPr lang="en-US" i="1">
                                <a:effectLst/>
                                <a:latin typeface="Cambria Math" panose="02040503050406030204" pitchFamily="18" charset="0"/>
                              </a:rPr>
                            </m:ctrlPr>
                          </m:fPr>
                          <m:num>
                            <m:r>
                              <a:rPr lang="en-US">
                                <a:effectLst/>
                                <a:latin typeface="Cambria Math" panose="02040503050406030204" pitchFamily="18" charset="0"/>
                              </a:rPr>
                              <m:t>𝝉</m:t>
                            </m:r>
                          </m:num>
                          <m:den>
                            <m:r>
                              <a:rPr lang="en-US">
                                <a:effectLst/>
                                <a:latin typeface="Cambria Math" panose="02040503050406030204" pitchFamily="18" charset="0"/>
                              </a:rPr>
                              <m:t>𝝁</m:t>
                            </m:r>
                          </m:den>
                        </m:f>
                      </m:e>
                    </m:rad>
                    <m:r>
                      <a:rPr lang="en-US" i="1" smtClean="0">
                        <a:effectLst/>
                        <a:latin typeface="Cambria Math" panose="02040503050406030204" pitchFamily="18" charset="0"/>
                      </a:rPr>
                      <m:t>=</m:t>
                    </m:r>
                    <m:f>
                      <m:fPr>
                        <m:ctrlPr>
                          <a:rPr lang="en-US" i="1" smtClean="0">
                            <a:effectLst/>
                            <a:latin typeface="Cambria Math" panose="02040503050406030204" pitchFamily="18" charset="0"/>
                          </a:rPr>
                        </m:ctrlPr>
                      </m:fPr>
                      <m:num>
                        <m:r>
                          <a:rPr lang="en-US" i="1" smtClean="0">
                            <a:effectLst/>
                            <a:latin typeface="Cambria Math" panose="02040503050406030204" pitchFamily="18" charset="0"/>
                          </a:rPr>
                          <m:t>1</m:t>
                        </m:r>
                      </m:num>
                      <m:den>
                        <m:r>
                          <a:rPr lang="en-US" i="1" smtClean="0">
                            <a:effectLst/>
                            <a:latin typeface="Cambria Math" panose="02040503050406030204" pitchFamily="18" charset="0"/>
                          </a:rPr>
                          <m:t>2 </m:t>
                        </m:r>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 33.83</m:t>
                        </m:r>
                      </m:den>
                    </m:f>
                    <m:r>
                      <a:rPr lang="en-US" i="1" smtClean="0">
                        <a:effectLst/>
                        <a:latin typeface="Cambria Math" panose="02040503050406030204" pitchFamily="18" charset="0"/>
                      </a:rPr>
                      <m:t> </m:t>
                    </m:r>
                    <m:rad>
                      <m:radPr>
                        <m:degHide m:val="on"/>
                        <m:ctrlPr>
                          <a:rPr lang="en-US" i="1" smtClean="0">
                            <a:effectLst/>
                            <a:latin typeface="Cambria Math" panose="02040503050406030204" pitchFamily="18" charset="0"/>
                            <a:ea typeface="Cambria Math" panose="02040503050406030204" pitchFamily="18" charset="0"/>
                          </a:rPr>
                        </m:ctrlPr>
                      </m:radPr>
                      <m:deg/>
                      <m:e>
                        <m:f>
                          <m:fPr>
                            <m:ctrlPr>
                              <a:rPr lang="en-US" i="1" smtClean="0">
                                <a:effectLst/>
                                <a:latin typeface="Cambria Math" panose="02040503050406030204" pitchFamily="18" charset="0"/>
                                <a:ea typeface="Cambria Math" panose="02040503050406030204" pitchFamily="18" charset="0"/>
                              </a:rPr>
                            </m:ctrlPr>
                          </m:fPr>
                          <m:num>
                            <m:r>
                              <a:rPr lang="en-US" b="0" i="1" smtClean="0">
                                <a:effectLst/>
                                <a:latin typeface="Cambria Math" panose="02040503050406030204" pitchFamily="18" charset="0"/>
                                <a:ea typeface="Cambria Math" panose="02040503050406030204" pitchFamily="18" charset="0"/>
                              </a:rPr>
                              <m:t>42826</m:t>
                            </m:r>
                          </m:num>
                          <m:den>
                            <m:r>
                              <a:rPr lang="en-US" i="1" smtClean="0">
                                <a:effectLst/>
                                <a:latin typeface="Cambria Math" panose="02040503050406030204" pitchFamily="18" charset="0"/>
                                <a:ea typeface="Cambria Math" panose="02040503050406030204" pitchFamily="18" charset="0"/>
                              </a:rPr>
                              <m:t>0.0035</m:t>
                            </m:r>
                          </m:den>
                        </m:f>
                      </m:e>
                    </m:rad>
                    <m:r>
                      <a:rPr lang="en-US" i="1" smtClean="0">
                        <a:effectLst/>
                        <a:latin typeface="Cambria Math" panose="02040503050406030204" pitchFamily="18" charset="0"/>
                        <a:ea typeface="Cambria Math" panose="02040503050406030204" pitchFamily="18" charset="0"/>
                      </a:rPr>
                      <m:t>=</m:t>
                    </m:r>
                  </m:oMath>
                </a14:m>
                <a:r>
                  <a:rPr lang="en-US" b="1" dirty="0">
                    <a:effectLst/>
                    <a:latin typeface="Rockwell (Body)"/>
                    <a:cs typeface="Times New Roman" panose="02020603050405020304" pitchFamily="18" charset="0"/>
                  </a:rPr>
                  <a:t> 51.69 </a:t>
                </a:r>
                <a:r>
                  <a:rPr lang="en-US" dirty="0">
                    <a:effectLst/>
                    <a:latin typeface="Rockwell (Body)"/>
                  </a:rPr>
                  <a:t>(Vibration/sec)</a:t>
                </a:r>
              </a:p>
            </p:txBody>
          </p:sp>
        </mc:Choice>
        <mc:Fallback xmlns="">
          <p:sp>
            <p:nvSpPr>
              <p:cNvPr id="7" name="Content Placeholder 2">
                <a:extLst>
                  <a:ext uri="{FF2B5EF4-FFF2-40B4-BE49-F238E27FC236}">
                    <a16:creationId xmlns:a16="http://schemas.microsoft.com/office/drawing/2014/main" id="{BF8824BD-7CEB-019E-1124-8A84BC5A827F}"/>
                  </a:ext>
                </a:extLst>
              </p:cNvPr>
              <p:cNvSpPr txBox="1">
                <a:spLocks noRot="1" noChangeAspect="1" noMove="1" noResize="1" noEditPoints="1" noAdjustHandles="1" noChangeArrowheads="1" noChangeShapeType="1" noTextEdit="1"/>
              </p:cNvSpPr>
              <p:nvPr/>
            </p:nvSpPr>
            <p:spPr>
              <a:xfrm>
                <a:off x="356314" y="2661923"/>
                <a:ext cx="8449059" cy="1045858"/>
              </a:xfrm>
              <a:prstGeom prst="rect">
                <a:avLst/>
              </a:prstGeom>
              <a:blipFill>
                <a:blip r:embed="rId3"/>
                <a:stretch>
                  <a:fillRect l="-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1DE35A2-071F-0326-E0A8-4D0A1818599A}"/>
                  </a:ext>
                </a:extLst>
              </p:cNvPr>
              <p:cNvSpPr txBox="1">
                <a:spLocks/>
              </p:cNvSpPr>
              <p:nvPr/>
            </p:nvSpPr>
            <p:spPr>
              <a:xfrm>
                <a:off x="356313" y="3673148"/>
                <a:ext cx="8449059" cy="10458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marR="66675" indent="0" fontAlgn="base">
                  <a:spcBef>
                    <a:spcPts val="0"/>
                  </a:spcBef>
                  <a:buFont typeface="Arial" panose="020B0604020202020204" pitchFamily="34" charset="0"/>
                  <a:buNone/>
                </a:pPr>
                <a:r>
                  <a:rPr lang="en-US" dirty="0">
                    <a:effectLst/>
                    <a:latin typeface="Rockwell (Body)"/>
                  </a:rPr>
                  <a:t>Frequency of the fork = </a:t>
                </a:r>
                <a14:m>
                  <m:oMath xmlns:m="http://schemas.openxmlformats.org/officeDocument/2006/math">
                    <m:f>
                      <m:fPr>
                        <m:ctrlPr>
                          <a:rPr lang="en-US" i="1">
                            <a:effectLst/>
                            <a:latin typeface="Cambria Math" panose="02040503050406030204" pitchFamily="18" charset="0"/>
                          </a:rPr>
                        </m:ctrlPr>
                      </m:fPr>
                      <m:num>
                        <m:r>
                          <a:rPr lang="en-US">
                            <a:effectLst/>
                            <a:latin typeface="Cambria Math" panose="02040503050406030204" pitchFamily="18" charset="0"/>
                          </a:rPr>
                          <m:t>𝟏</m:t>
                        </m:r>
                      </m:num>
                      <m:den>
                        <m:r>
                          <a:rPr lang="en-US">
                            <a:effectLst/>
                            <a:latin typeface="Cambria Math" panose="02040503050406030204" pitchFamily="18" charset="0"/>
                          </a:rPr>
                          <m:t>𝟐</m:t>
                        </m:r>
                        <m:r>
                          <a:rPr lang="en-US">
                            <a:effectLst/>
                            <a:latin typeface="Cambria Math" panose="02040503050406030204" pitchFamily="18" charset="0"/>
                          </a:rPr>
                          <m:t>𝒍</m:t>
                        </m:r>
                      </m:den>
                    </m:f>
                    <m:rad>
                      <m:radPr>
                        <m:degHide m:val="on"/>
                        <m:ctrlPr>
                          <a:rPr lang="en-US" i="1">
                            <a:effectLst/>
                            <a:latin typeface="Cambria Math" panose="02040503050406030204" pitchFamily="18" charset="0"/>
                          </a:rPr>
                        </m:ctrlPr>
                      </m:radPr>
                      <m:deg/>
                      <m:e>
                        <m:f>
                          <m:fPr>
                            <m:ctrlPr>
                              <a:rPr lang="en-US" i="1">
                                <a:effectLst/>
                                <a:latin typeface="Cambria Math" panose="02040503050406030204" pitchFamily="18" charset="0"/>
                              </a:rPr>
                            </m:ctrlPr>
                          </m:fPr>
                          <m:num>
                            <m:r>
                              <a:rPr lang="en-US">
                                <a:effectLst/>
                                <a:latin typeface="Cambria Math" panose="02040503050406030204" pitchFamily="18" charset="0"/>
                              </a:rPr>
                              <m:t>𝝉</m:t>
                            </m:r>
                          </m:num>
                          <m:den>
                            <m:r>
                              <a:rPr lang="en-US">
                                <a:effectLst/>
                                <a:latin typeface="Cambria Math" panose="02040503050406030204" pitchFamily="18" charset="0"/>
                              </a:rPr>
                              <m:t>𝝁</m:t>
                            </m:r>
                          </m:den>
                        </m:f>
                      </m:e>
                    </m:rad>
                    <m:r>
                      <a:rPr lang="en-US" i="1" smtClean="0">
                        <a:effectLst/>
                        <a:latin typeface="Cambria Math" panose="02040503050406030204" pitchFamily="18" charset="0"/>
                      </a:rPr>
                      <m:t>=</m:t>
                    </m:r>
                    <m:f>
                      <m:fPr>
                        <m:ctrlPr>
                          <a:rPr lang="en-US" i="1" smtClean="0">
                            <a:effectLst/>
                            <a:latin typeface="Cambria Math" panose="02040503050406030204" pitchFamily="18" charset="0"/>
                          </a:rPr>
                        </m:ctrlPr>
                      </m:fPr>
                      <m:num>
                        <m:r>
                          <a:rPr lang="en-US" i="1" smtClean="0">
                            <a:effectLst/>
                            <a:latin typeface="Cambria Math" panose="02040503050406030204" pitchFamily="18" charset="0"/>
                          </a:rPr>
                          <m:t>1</m:t>
                        </m:r>
                      </m:num>
                      <m:den>
                        <m:r>
                          <a:rPr lang="en-US" i="1" smtClean="0">
                            <a:effectLst/>
                            <a:latin typeface="Cambria Math" panose="02040503050406030204" pitchFamily="18" charset="0"/>
                          </a:rPr>
                          <m:t>2 </m:t>
                        </m:r>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 44</m:t>
                        </m:r>
                      </m:den>
                    </m:f>
                    <m:r>
                      <a:rPr lang="en-US" i="1" smtClean="0">
                        <a:effectLst/>
                        <a:latin typeface="Cambria Math" panose="02040503050406030204" pitchFamily="18" charset="0"/>
                      </a:rPr>
                      <m:t> </m:t>
                    </m:r>
                    <m:rad>
                      <m:radPr>
                        <m:degHide m:val="on"/>
                        <m:ctrlPr>
                          <a:rPr lang="en-US" i="1" smtClean="0">
                            <a:effectLst/>
                            <a:latin typeface="Cambria Math" panose="02040503050406030204" pitchFamily="18" charset="0"/>
                            <a:ea typeface="Cambria Math" panose="02040503050406030204" pitchFamily="18" charset="0"/>
                          </a:rPr>
                        </m:ctrlPr>
                      </m:radPr>
                      <m:deg/>
                      <m:e>
                        <m:f>
                          <m:fPr>
                            <m:ctrlPr>
                              <a:rPr lang="en-US" i="1" smtClean="0">
                                <a:effectLst/>
                                <a:latin typeface="Cambria Math" panose="02040503050406030204" pitchFamily="18" charset="0"/>
                                <a:ea typeface="Cambria Math" panose="02040503050406030204" pitchFamily="18" charset="0"/>
                              </a:rPr>
                            </m:ctrlPr>
                          </m:fPr>
                          <m:num>
                            <m:r>
                              <a:rPr lang="en-US" b="0" i="1" smtClean="0">
                                <a:effectLst/>
                                <a:latin typeface="Cambria Math" panose="02040503050406030204" pitchFamily="18" charset="0"/>
                                <a:ea typeface="Cambria Math" panose="02040503050406030204" pitchFamily="18" charset="0"/>
                              </a:rPr>
                              <m:t>72226</m:t>
                            </m:r>
                          </m:num>
                          <m:den>
                            <m:r>
                              <a:rPr lang="en-US" i="1" smtClean="0">
                                <a:effectLst/>
                                <a:latin typeface="Cambria Math" panose="02040503050406030204" pitchFamily="18" charset="0"/>
                                <a:ea typeface="Cambria Math" panose="02040503050406030204" pitchFamily="18" charset="0"/>
                              </a:rPr>
                              <m:t>0.0035</m:t>
                            </m:r>
                          </m:den>
                        </m:f>
                      </m:e>
                    </m:rad>
                    <m:r>
                      <a:rPr lang="en-US" i="1" smtClean="0">
                        <a:effectLst/>
                        <a:latin typeface="Cambria Math" panose="02040503050406030204" pitchFamily="18" charset="0"/>
                        <a:ea typeface="Cambria Math" panose="02040503050406030204" pitchFamily="18" charset="0"/>
                      </a:rPr>
                      <m:t>=</m:t>
                    </m:r>
                    <m:r>
                      <m:rPr>
                        <m:nor/>
                      </m:rPr>
                      <a:rPr lang="en-US" b="1" dirty="0">
                        <a:effectLst/>
                        <a:latin typeface="Rockwell (Body)"/>
                      </a:rPr>
                      <m:t>5</m:t>
                    </m:r>
                    <m:r>
                      <m:rPr>
                        <m:nor/>
                      </m:rPr>
                      <a:rPr lang="en-US" b="1" i="0" dirty="0" smtClean="0">
                        <a:effectLst/>
                        <a:latin typeface="Rockwell (Body)"/>
                      </a:rPr>
                      <m:t>1</m:t>
                    </m:r>
                    <m:r>
                      <m:rPr>
                        <m:nor/>
                      </m:rPr>
                      <a:rPr lang="en-US" b="1" dirty="0">
                        <a:effectLst/>
                        <a:latin typeface="Rockwell (Body)"/>
                      </a:rPr>
                      <m:t>.6</m:t>
                    </m:r>
                    <m:r>
                      <m:rPr>
                        <m:nor/>
                      </m:rPr>
                      <a:rPr lang="en-US" b="1" i="0" dirty="0" smtClean="0">
                        <a:effectLst/>
                        <a:latin typeface="Rockwell (Body)"/>
                      </a:rPr>
                      <m:t>1</m:t>
                    </m:r>
                  </m:oMath>
                </a14:m>
                <a:r>
                  <a:rPr lang="en-US" b="1" dirty="0">
                    <a:effectLst/>
                    <a:latin typeface="Rockwell (Body)"/>
                    <a:cs typeface="Times New Roman" panose="02020603050405020304" pitchFamily="18" charset="0"/>
                  </a:rPr>
                  <a:t> </a:t>
                </a:r>
                <a:r>
                  <a:rPr lang="en-US" dirty="0">
                    <a:effectLst/>
                    <a:latin typeface="Rockwell (Body)"/>
                  </a:rPr>
                  <a:t>(Vibration/sec)</a:t>
                </a:r>
              </a:p>
            </p:txBody>
          </p:sp>
        </mc:Choice>
        <mc:Fallback xmlns="">
          <p:sp>
            <p:nvSpPr>
              <p:cNvPr id="8" name="Content Placeholder 2">
                <a:extLst>
                  <a:ext uri="{FF2B5EF4-FFF2-40B4-BE49-F238E27FC236}">
                    <a16:creationId xmlns:a16="http://schemas.microsoft.com/office/drawing/2014/main" id="{D1DE35A2-071F-0326-E0A8-4D0A1818599A}"/>
                  </a:ext>
                </a:extLst>
              </p:cNvPr>
              <p:cNvSpPr txBox="1">
                <a:spLocks noRot="1" noChangeAspect="1" noMove="1" noResize="1" noEditPoints="1" noAdjustHandles="1" noChangeArrowheads="1" noChangeShapeType="1" noTextEdit="1"/>
              </p:cNvSpPr>
              <p:nvPr/>
            </p:nvSpPr>
            <p:spPr>
              <a:xfrm>
                <a:off x="356313" y="3673148"/>
                <a:ext cx="8449059" cy="1045858"/>
              </a:xfrm>
              <a:prstGeom prst="rect">
                <a:avLst/>
              </a:prstGeom>
              <a:blipFill>
                <a:blip r:embed="rId4"/>
                <a:stretch>
                  <a:fillRect l="-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13E66EE-1F42-454B-5EB9-CCC3D95AB1DD}"/>
                  </a:ext>
                </a:extLst>
              </p:cNvPr>
              <p:cNvSpPr txBox="1">
                <a:spLocks/>
              </p:cNvSpPr>
              <p:nvPr/>
            </p:nvSpPr>
            <p:spPr>
              <a:xfrm>
                <a:off x="356312" y="5276568"/>
                <a:ext cx="8449059" cy="10458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marR="66675" indent="0" fontAlgn="base">
                  <a:spcBef>
                    <a:spcPts val="0"/>
                  </a:spcBef>
                  <a:buFont typeface="Arial" panose="020B0604020202020204" pitchFamily="34" charset="0"/>
                  <a:buNone/>
                </a:pPr>
                <a:r>
                  <a:rPr lang="en-US" dirty="0">
                    <a:effectLst/>
                    <a:latin typeface="Rockwell (Body)"/>
                  </a:rPr>
                  <a:t>Mean Frequency = </a:t>
                </a:r>
                <a14:m>
                  <m:oMath xmlns:m="http://schemas.openxmlformats.org/officeDocument/2006/math">
                    <m:f>
                      <m:fPr>
                        <m:ctrlPr>
                          <a:rPr lang="en-US" i="1" smtClean="0">
                            <a:effectLst/>
                            <a:latin typeface="Cambria Math" panose="02040503050406030204" pitchFamily="18" charset="0"/>
                          </a:rPr>
                        </m:ctrlPr>
                      </m:fPr>
                      <m:num>
                        <m:r>
                          <a:rPr lang="en-US" b="0" i="1" smtClean="0">
                            <a:effectLst/>
                            <a:latin typeface="Cambria Math" panose="02040503050406030204" pitchFamily="18" charset="0"/>
                          </a:rPr>
                          <m:t> 50.76 + 51.69 + 51.61 </m:t>
                        </m:r>
                      </m:num>
                      <m:den>
                        <m:r>
                          <a:rPr lang="en-US" b="0" i="1" smtClean="0">
                            <a:effectLst/>
                            <a:latin typeface="Cambria Math" panose="02040503050406030204" pitchFamily="18" charset="0"/>
                          </a:rPr>
                          <m:t>3</m:t>
                        </m:r>
                      </m:den>
                    </m:f>
                    <m:r>
                      <a:rPr lang="en-US" i="1" smtClean="0">
                        <a:effectLst/>
                        <a:latin typeface="Cambria Math" panose="02040503050406030204" pitchFamily="18" charset="0"/>
                      </a:rPr>
                      <m:t> </m:t>
                    </m:r>
                    <m:r>
                      <a:rPr lang="en-US" i="1" smtClean="0">
                        <a:effectLst/>
                        <a:latin typeface="Cambria Math" panose="02040503050406030204" pitchFamily="18" charset="0"/>
                        <a:ea typeface="Cambria Math" panose="02040503050406030204" pitchFamily="18" charset="0"/>
                      </a:rPr>
                      <m:t>=</m:t>
                    </m:r>
                    <m:r>
                      <m:rPr>
                        <m:nor/>
                      </m:rPr>
                      <a:rPr lang="en-US" b="1" dirty="0">
                        <a:effectLst/>
                        <a:latin typeface="Rockwell (Body)"/>
                      </a:rPr>
                      <m:t>5</m:t>
                    </m:r>
                    <m:r>
                      <m:rPr>
                        <m:nor/>
                      </m:rPr>
                      <a:rPr lang="en-US" b="1" i="0" dirty="0" smtClean="0">
                        <a:effectLst/>
                        <a:latin typeface="Rockwell (Body)"/>
                      </a:rPr>
                      <m:t>1</m:t>
                    </m:r>
                    <m:r>
                      <m:rPr>
                        <m:nor/>
                      </m:rPr>
                      <a:rPr lang="en-US" b="1" dirty="0">
                        <a:effectLst/>
                        <a:latin typeface="Rockwell (Body)"/>
                      </a:rPr>
                      <m:t>.</m:t>
                    </m:r>
                    <m:r>
                      <m:rPr>
                        <m:nor/>
                      </m:rPr>
                      <a:rPr lang="en-US" b="1" i="0" dirty="0" smtClean="0">
                        <a:effectLst/>
                        <a:latin typeface="Rockwell (Body)"/>
                      </a:rPr>
                      <m:t>35</m:t>
                    </m:r>
                  </m:oMath>
                </a14:m>
                <a:r>
                  <a:rPr lang="en-US" b="1" dirty="0">
                    <a:effectLst/>
                    <a:latin typeface="Rockwell (Body)"/>
                    <a:cs typeface="Times New Roman" panose="02020603050405020304" pitchFamily="18" charset="0"/>
                  </a:rPr>
                  <a:t> </a:t>
                </a:r>
                <a:r>
                  <a:rPr lang="en-US" dirty="0">
                    <a:effectLst/>
                    <a:latin typeface="Rockwell (Body)"/>
                  </a:rPr>
                  <a:t>(Vibration/sec)</a:t>
                </a:r>
              </a:p>
            </p:txBody>
          </p:sp>
        </mc:Choice>
        <mc:Fallback xmlns="">
          <p:sp>
            <p:nvSpPr>
              <p:cNvPr id="10" name="Content Placeholder 2">
                <a:extLst>
                  <a:ext uri="{FF2B5EF4-FFF2-40B4-BE49-F238E27FC236}">
                    <a16:creationId xmlns:a16="http://schemas.microsoft.com/office/drawing/2014/main" id="{213E66EE-1F42-454B-5EB9-CCC3D95AB1DD}"/>
                  </a:ext>
                </a:extLst>
              </p:cNvPr>
              <p:cNvSpPr txBox="1">
                <a:spLocks noRot="1" noChangeAspect="1" noMove="1" noResize="1" noEditPoints="1" noAdjustHandles="1" noChangeArrowheads="1" noChangeShapeType="1" noTextEdit="1"/>
              </p:cNvSpPr>
              <p:nvPr/>
            </p:nvSpPr>
            <p:spPr>
              <a:xfrm>
                <a:off x="356312" y="5276568"/>
                <a:ext cx="8449059" cy="1045858"/>
              </a:xfrm>
              <a:prstGeom prst="rect">
                <a:avLst/>
              </a:prstGeom>
              <a:blipFill>
                <a:blip r:embed="rId5"/>
                <a:stretch>
                  <a:fillRect l="-722"/>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F0BAB973-D68C-8D0F-0182-BE4A05F68F49}"/>
              </a:ext>
            </a:extLst>
          </p:cNvPr>
          <p:cNvSpPr txBox="1">
            <a:spLocks/>
          </p:cNvSpPr>
          <p:nvPr/>
        </p:nvSpPr>
        <p:spPr>
          <a:xfrm>
            <a:off x="9126828" y="1871365"/>
            <a:ext cx="2708857" cy="465992"/>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marR="66675" indent="0" algn="ctr" fontAlgn="base">
              <a:spcBef>
                <a:spcPts val="0"/>
              </a:spcBef>
              <a:buFont typeface="Arial" panose="020B0604020202020204" pitchFamily="34" charset="0"/>
              <a:buNone/>
            </a:pPr>
            <a:r>
              <a:rPr lang="en-US" dirty="0">
                <a:solidFill>
                  <a:srgbClr val="FFFF00"/>
                </a:solidFill>
                <a:effectLst/>
                <a:latin typeface="Rockwell (Body)"/>
              </a:rPr>
              <a:t>[ When no. of loop is </a:t>
            </a:r>
            <a:r>
              <a:rPr lang="en-US" b="1" dirty="0">
                <a:solidFill>
                  <a:srgbClr val="FFFF00"/>
                </a:solidFill>
                <a:effectLst/>
                <a:latin typeface="Rockwell (Body)"/>
              </a:rPr>
              <a:t>4</a:t>
            </a:r>
            <a:r>
              <a:rPr lang="en-US" dirty="0">
                <a:solidFill>
                  <a:srgbClr val="FFFF00"/>
                </a:solidFill>
                <a:effectLst/>
                <a:latin typeface="Rockwell (Body)"/>
              </a:rPr>
              <a:t> ]</a:t>
            </a:r>
          </a:p>
        </p:txBody>
      </p:sp>
      <p:sp>
        <p:nvSpPr>
          <p:cNvPr id="12" name="Content Placeholder 2">
            <a:extLst>
              <a:ext uri="{FF2B5EF4-FFF2-40B4-BE49-F238E27FC236}">
                <a16:creationId xmlns:a16="http://schemas.microsoft.com/office/drawing/2014/main" id="{3A9513BA-7428-4E69-B9A2-A2530D22BCCF}"/>
              </a:ext>
            </a:extLst>
          </p:cNvPr>
          <p:cNvSpPr txBox="1">
            <a:spLocks/>
          </p:cNvSpPr>
          <p:nvPr/>
        </p:nvSpPr>
        <p:spPr>
          <a:xfrm>
            <a:off x="9126827" y="2951856"/>
            <a:ext cx="2708857" cy="465992"/>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marR="66675" indent="0" algn="ctr" fontAlgn="base">
              <a:spcBef>
                <a:spcPts val="0"/>
              </a:spcBef>
              <a:buFont typeface="Arial" panose="020B0604020202020204" pitchFamily="34" charset="0"/>
              <a:buNone/>
            </a:pPr>
            <a:r>
              <a:rPr lang="en-US" dirty="0">
                <a:solidFill>
                  <a:srgbClr val="FFFF00"/>
                </a:solidFill>
                <a:effectLst/>
                <a:latin typeface="Rockwell (Body)"/>
              </a:rPr>
              <a:t>[ When no. of loop is </a:t>
            </a:r>
            <a:r>
              <a:rPr lang="en-US" b="1" dirty="0">
                <a:solidFill>
                  <a:srgbClr val="FFFF00"/>
                </a:solidFill>
                <a:effectLst/>
                <a:latin typeface="Rockwell (Body)"/>
              </a:rPr>
              <a:t>3</a:t>
            </a:r>
            <a:r>
              <a:rPr lang="en-US" dirty="0">
                <a:solidFill>
                  <a:srgbClr val="FFFF00"/>
                </a:solidFill>
                <a:effectLst/>
                <a:latin typeface="Rockwell (Body)"/>
              </a:rPr>
              <a:t> ]</a:t>
            </a:r>
          </a:p>
        </p:txBody>
      </p:sp>
      <p:sp>
        <p:nvSpPr>
          <p:cNvPr id="13" name="Content Placeholder 2">
            <a:extLst>
              <a:ext uri="{FF2B5EF4-FFF2-40B4-BE49-F238E27FC236}">
                <a16:creationId xmlns:a16="http://schemas.microsoft.com/office/drawing/2014/main" id="{14FE533D-1C0D-A724-A93C-6408C663C8C6}"/>
              </a:ext>
            </a:extLst>
          </p:cNvPr>
          <p:cNvSpPr txBox="1">
            <a:spLocks/>
          </p:cNvSpPr>
          <p:nvPr/>
        </p:nvSpPr>
        <p:spPr>
          <a:xfrm>
            <a:off x="9126828" y="4031777"/>
            <a:ext cx="2708857" cy="465992"/>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marR="66675" indent="0" algn="ctr" fontAlgn="base">
              <a:spcBef>
                <a:spcPts val="0"/>
              </a:spcBef>
              <a:buFont typeface="Arial" panose="020B0604020202020204" pitchFamily="34" charset="0"/>
              <a:buNone/>
            </a:pPr>
            <a:r>
              <a:rPr lang="en-US" dirty="0">
                <a:solidFill>
                  <a:srgbClr val="FFFF00"/>
                </a:solidFill>
                <a:effectLst/>
                <a:latin typeface="Rockwell (Body)"/>
              </a:rPr>
              <a:t>[ When no. of loop is </a:t>
            </a:r>
            <a:r>
              <a:rPr lang="en-US" b="1" dirty="0">
                <a:solidFill>
                  <a:srgbClr val="FFFF00"/>
                </a:solidFill>
                <a:effectLst/>
                <a:latin typeface="Rockwell (Body)"/>
              </a:rPr>
              <a:t>2</a:t>
            </a:r>
            <a:r>
              <a:rPr lang="en-US" dirty="0">
                <a:solidFill>
                  <a:srgbClr val="FFFF00"/>
                </a:solidFill>
                <a:effectLst/>
                <a:latin typeface="Rockwell (Body)"/>
              </a:rPr>
              <a:t> ]</a:t>
            </a:r>
          </a:p>
        </p:txBody>
      </p:sp>
    </p:spTree>
    <p:extLst>
      <p:ext uri="{BB962C8B-B14F-4D97-AF65-F5344CB8AC3E}">
        <p14:creationId xmlns:p14="http://schemas.microsoft.com/office/powerpoint/2010/main" val="420240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5345-C49C-C6C4-DCBB-CC795E4AD237}"/>
                  </a:ext>
                </a:extLst>
              </p:cNvPr>
              <p:cNvSpPr>
                <a:spLocks noGrp="1"/>
              </p:cNvSpPr>
              <p:nvPr>
                <p:ph idx="1"/>
              </p:nvPr>
            </p:nvSpPr>
            <p:spPr/>
            <p:txBody>
              <a:bodyPr/>
              <a:lstStyle/>
              <a:p>
                <a:r>
                  <a:rPr lang="en-US" dirty="0"/>
                  <a:t>The law of transverse of string is verified by showing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𝜏</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r>
                  <a:rPr lang="en-US" dirty="0"/>
                  <a:t>= constant and the frequency of the tuning fork is </a:t>
                </a:r>
                <a:r>
                  <a:rPr lang="en-US" b="1" dirty="0"/>
                  <a:t>51.35</a:t>
                </a:r>
                <a:r>
                  <a:rPr lang="en-US" dirty="0"/>
                  <a:t> (Vibration/sec).</a:t>
                </a:r>
              </a:p>
            </p:txBody>
          </p:sp>
        </mc:Choice>
        <mc:Fallback xmlns="">
          <p:sp>
            <p:nvSpPr>
              <p:cNvPr id="3" name="Content Placeholder 2">
                <a:extLst>
                  <a:ext uri="{FF2B5EF4-FFF2-40B4-BE49-F238E27FC236}">
                    <a16:creationId xmlns:a16="http://schemas.microsoft.com/office/drawing/2014/main" id="{765D5345-C49C-C6C4-DCBB-CC795E4AD237}"/>
                  </a:ext>
                </a:extLst>
              </p:cNvPr>
              <p:cNvSpPr>
                <a:spLocks noGrp="1" noRot="1" noChangeAspect="1" noMove="1" noResize="1" noEditPoints="1" noAdjustHandles="1" noChangeArrowheads="1" noChangeShapeType="1" noTextEdit="1"/>
              </p:cNvSpPr>
              <p:nvPr>
                <p:ph idx="1"/>
              </p:nvPr>
            </p:nvSpPr>
            <p:spPr>
              <a:blipFill>
                <a:blip r:embed="rId2"/>
                <a:stretch>
                  <a:fillRect l="-648" r="-29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5E8DAF2-BD18-289C-0773-93DF21DDDB8C}"/>
              </a:ext>
            </a:extLst>
          </p:cNvPr>
          <p:cNvSpPr>
            <a:spLocks noGrp="1"/>
          </p:cNvSpPr>
          <p:nvPr>
            <p:ph type="title"/>
          </p:nvPr>
        </p:nvSpPr>
        <p:spPr>
          <a:xfrm>
            <a:off x="913882" y="-12879"/>
            <a:ext cx="10353675" cy="1325563"/>
          </a:xfrm>
        </p:spPr>
        <p:txBody>
          <a:bodyPr>
            <a:normAutofit/>
          </a:bodyPr>
          <a:lstStyle/>
          <a:p>
            <a:r>
              <a:rPr lang="en-US" sz="4800" dirty="0"/>
              <a:t>Result</a:t>
            </a:r>
          </a:p>
        </p:txBody>
      </p:sp>
    </p:spTree>
    <p:extLst>
      <p:ext uri="{BB962C8B-B14F-4D97-AF65-F5344CB8AC3E}">
        <p14:creationId xmlns:p14="http://schemas.microsoft.com/office/powerpoint/2010/main" val="343730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8A3E8-FA87-7433-FBAD-C179FF628DA3}"/>
              </a:ext>
            </a:extLst>
          </p:cNvPr>
          <p:cNvSpPr>
            <a:spLocks noGrp="1"/>
          </p:cNvSpPr>
          <p:nvPr>
            <p:ph idx="1"/>
          </p:nvPr>
        </p:nvSpPr>
        <p:spPr>
          <a:xfrm>
            <a:off x="254000" y="1325563"/>
            <a:ext cx="11696700" cy="5189537"/>
          </a:xfrm>
        </p:spPr>
        <p:txBody>
          <a:bodyPr>
            <a:normAutofit/>
          </a:bodyPr>
          <a:lstStyle/>
          <a:p>
            <a:pPr algn="just"/>
            <a:r>
              <a:rPr lang="en-US" dirty="0"/>
              <a:t>This experiment was conducted to verify the laws of transverse and longitudinal vibration of strings and to determine the frequency of a tuning fork by </a:t>
            </a:r>
            <a:r>
              <a:rPr lang="en-US" dirty="0" err="1"/>
              <a:t>Melde's</a:t>
            </a:r>
            <a:r>
              <a:rPr lang="en-US" dirty="0"/>
              <a:t> experiment. The main objective of this experiment is to find out the frequency of an electrically maintained tuning fork by transverse mode of vibration and longitudinal mode of vibration.</a:t>
            </a:r>
          </a:p>
          <a:p>
            <a:pPr algn="just"/>
            <a:endParaRPr lang="en-US" dirty="0"/>
          </a:p>
          <a:p>
            <a:pPr algn="just"/>
            <a:r>
              <a:rPr lang="en-US" dirty="0"/>
              <a:t>While conducting this experiment, adjustment (of the fork) is done as fork-end and weight must produce nodes. Amplitude is max when fork frequency is equal to the string frequency when vibrating.</a:t>
            </a:r>
          </a:p>
          <a:p>
            <a:pPr algn="just"/>
            <a:endParaRPr lang="en-US" dirty="0"/>
          </a:p>
          <a:p>
            <a:pPr algn="just"/>
            <a:r>
              <a:rPr lang="en-US" dirty="0"/>
              <a:t>Loop measurements must be taken when the loops are stable. Length measurements must be taken with ruler parallel to the measuring component to avoid incorrect readings.</a:t>
            </a:r>
          </a:p>
        </p:txBody>
      </p:sp>
      <p:sp>
        <p:nvSpPr>
          <p:cNvPr id="4" name="Title 1">
            <a:extLst>
              <a:ext uri="{FF2B5EF4-FFF2-40B4-BE49-F238E27FC236}">
                <a16:creationId xmlns:a16="http://schemas.microsoft.com/office/drawing/2014/main" id="{795C8B41-F5A5-CE15-0F77-FC4138239D63}"/>
              </a:ext>
            </a:extLst>
          </p:cNvPr>
          <p:cNvSpPr>
            <a:spLocks noGrp="1"/>
          </p:cNvSpPr>
          <p:nvPr>
            <p:ph type="title"/>
          </p:nvPr>
        </p:nvSpPr>
        <p:spPr>
          <a:xfrm>
            <a:off x="913882" y="0"/>
            <a:ext cx="10353675" cy="1325563"/>
          </a:xfrm>
        </p:spPr>
        <p:txBody>
          <a:bodyPr>
            <a:normAutofit/>
          </a:bodyPr>
          <a:lstStyle/>
          <a:p>
            <a:r>
              <a:rPr lang="en-US" sz="4800" dirty="0"/>
              <a:t>Discussion</a:t>
            </a:r>
          </a:p>
        </p:txBody>
      </p:sp>
    </p:spTree>
    <p:extLst>
      <p:ext uri="{BB962C8B-B14F-4D97-AF65-F5344CB8AC3E}">
        <p14:creationId xmlns:p14="http://schemas.microsoft.com/office/powerpoint/2010/main" val="26973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27E1D7-067A-1700-0719-030FA58FFD50}"/>
              </a:ext>
            </a:extLst>
          </p:cNvPr>
          <p:cNvSpPr>
            <a:spLocks noGrp="1"/>
          </p:cNvSpPr>
          <p:nvPr>
            <p:ph type="title"/>
          </p:nvPr>
        </p:nvSpPr>
        <p:spPr>
          <a:xfrm>
            <a:off x="913882" y="0"/>
            <a:ext cx="10353675" cy="1325563"/>
          </a:xfrm>
        </p:spPr>
        <p:txBody>
          <a:bodyPr>
            <a:normAutofit/>
          </a:bodyPr>
          <a:lstStyle/>
          <a:p>
            <a:r>
              <a:rPr lang="en-US" sz="4800" dirty="0"/>
              <a:t>Discussion</a:t>
            </a:r>
          </a:p>
        </p:txBody>
      </p:sp>
      <p:sp>
        <p:nvSpPr>
          <p:cNvPr id="5" name="Content Placeholder 2">
            <a:extLst>
              <a:ext uri="{FF2B5EF4-FFF2-40B4-BE49-F238E27FC236}">
                <a16:creationId xmlns:a16="http://schemas.microsoft.com/office/drawing/2014/main" id="{C0F60281-96CC-CC15-793D-AB2D5FD7BD9E}"/>
              </a:ext>
            </a:extLst>
          </p:cNvPr>
          <p:cNvSpPr>
            <a:spLocks noGrp="1"/>
          </p:cNvSpPr>
          <p:nvPr>
            <p:ph idx="1"/>
          </p:nvPr>
        </p:nvSpPr>
        <p:spPr>
          <a:xfrm>
            <a:off x="254000" y="1325563"/>
            <a:ext cx="11696700" cy="5189537"/>
          </a:xfrm>
        </p:spPr>
        <p:txBody>
          <a:bodyPr>
            <a:normAutofit/>
          </a:bodyPr>
          <a:lstStyle/>
          <a:p>
            <a:pPr algn="just"/>
            <a:r>
              <a:rPr lang="en-US" dirty="0"/>
              <a:t>Systematic error (zero error) of the electronic balance along with human parallax error may account for inaccurate measurements.</a:t>
            </a:r>
          </a:p>
          <a:p>
            <a:pPr algn="just"/>
            <a:endParaRPr lang="en-US" dirty="0"/>
          </a:p>
          <a:p>
            <a:pPr algn="just"/>
            <a:r>
              <a:rPr lang="en-US" dirty="0"/>
              <a:t>Essentially a low-risk experiment however adequate safety procedures should always be appropriated. Since an electronic equipment is being utilized, this experiment prompts a fire-hazard so fire-extinguishers should be kept nearby.</a:t>
            </a:r>
          </a:p>
        </p:txBody>
      </p:sp>
    </p:spTree>
    <p:extLst>
      <p:ext uri="{BB962C8B-B14F-4D97-AF65-F5344CB8AC3E}">
        <p14:creationId xmlns:p14="http://schemas.microsoft.com/office/powerpoint/2010/main" val="29660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91A1466F-4964-6111-86A9-76261ED90126}"/>
              </a:ext>
            </a:extLst>
          </p:cNvPr>
          <p:cNvSpPr/>
          <p:nvPr/>
        </p:nvSpPr>
        <p:spPr>
          <a:xfrm>
            <a:off x="4584700" y="2082800"/>
            <a:ext cx="3022600" cy="2692400"/>
          </a:xfrm>
          <a:prstGeom prst="flowChartConnector">
            <a:avLst/>
          </a:prstGeom>
          <a:blipFill dpi="0" rotWithShape="1">
            <a:blip r:embed="rId3">
              <a:alphaModFix amt="2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55CB9F-C46B-25B0-BC87-6591C28142B5}"/>
              </a:ext>
            </a:extLst>
          </p:cNvPr>
          <p:cNvSpPr txBox="1"/>
          <p:nvPr/>
        </p:nvSpPr>
        <p:spPr>
          <a:xfrm>
            <a:off x="825500" y="2459504"/>
            <a:ext cx="10541000" cy="193899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2000" b="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8100" dist="38100" dir="2700000" sx="103000" sy="103000" algn="tl">
                    <a:srgbClr val="000000">
                      <a:alpha val="43137"/>
                    </a:srgbClr>
                  </a:outerShdw>
                </a:effectLst>
                <a:latin typeface="Bookman Old Style (Headings)"/>
              </a:rPr>
              <a:t>THANK  YOU</a:t>
            </a:r>
          </a:p>
        </p:txBody>
      </p:sp>
    </p:spTree>
    <p:extLst>
      <p:ext uri="{BB962C8B-B14F-4D97-AF65-F5344CB8AC3E}">
        <p14:creationId xmlns:p14="http://schemas.microsoft.com/office/powerpoint/2010/main" val="4578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41B5-2D1F-F8A5-8752-A5EA5EA36178}"/>
              </a:ext>
            </a:extLst>
          </p:cNvPr>
          <p:cNvSpPr>
            <a:spLocks noGrp="1"/>
          </p:cNvSpPr>
          <p:nvPr>
            <p:ph type="ctrTitle"/>
          </p:nvPr>
        </p:nvSpPr>
        <p:spPr>
          <a:xfrm>
            <a:off x="0" y="2235200"/>
            <a:ext cx="4149969" cy="2387600"/>
          </a:xfrm>
          <a:blipFill dpi="0" rotWithShape="1">
            <a:blip r:embed="rId2">
              <a:alphaModFix amt="28000"/>
            </a:blip>
            <a:srcRect/>
            <a:tile tx="0" ty="0" sx="100000" sy="100000" flip="none" algn="tl"/>
          </a:blipFill>
          <a:ln>
            <a:noFill/>
          </a:ln>
          <a:effectLst>
            <a:innerShdw blurRad="114300">
              <a:prstClr val="black"/>
            </a:innerShdw>
          </a:effectLst>
          <a:scene3d>
            <a:camera prst="orthographicFront"/>
            <a:lightRig rig="threePt" dir="t"/>
          </a:scene3d>
          <a:sp3d>
            <a:bevelT w="114300" prst="artDeco"/>
          </a:sp3d>
        </p:spPr>
        <p:txBody>
          <a:bodyPr anchor="ctr"/>
          <a:lstStyle/>
          <a:p>
            <a:r>
              <a:rPr lang="en-US" dirty="0"/>
              <a:t>     TOPICS</a:t>
            </a:r>
          </a:p>
        </p:txBody>
      </p:sp>
      <p:graphicFrame>
        <p:nvGraphicFramePr>
          <p:cNvPr id="4" name="Table 4">
            <a:extLst>
              <a:ext uri="{FF2B5EF4-FFF2-40B4-BE49-F238E27FC236}">
                <a16:creationId xmlns:a16="http://schemas.microsoft.com/office/drawing/2014/main" id="{3DB43CC8-5901-2C3F-C103-2525BE1C449E}"/>
              </a:ext>
            </a:extLst>
          </p:cNvPr>
          <p:cNvGraphicFramePr>
            <a:graphicFrameLocks noGrp="1"/>
          </p:cNvGraphicFramePr>
          <p:nvPr>
            <p:extLst>
              <p:ext uri="{D42A27DB-BD31-4B8C-83A1-F6EECF244321}">
                <p14:modId xmlns:p14="http://schemas.microsoft.com/office/powerpoint/2010/main" val="1325529303"/>
              </p:ext>
            </p:extLst>
          </p:nvPr>
        </p:nvGraphicFramePr>
        <p:xfrm>
          <a:off x="4149969" y="890887"/>
          <a:ext cx="4856480" cy="5076225"/>
        </p:xfrm>
        <a:graphic>
          <a:graphicData uri="http://schemas.openxmlformats.org/drawingml/2006/table">
            <a:tbl>
              <a:tblPr firstRow="1" bandRow="1">
                <a:tableStyleId>{5C22544A-7EE6-4342-B048-85BDC9FD1C3A}</a:tableStyleId>
              </a:tblPr>
              <a:tblGrid>
                <a:gridCol w="4856480">
                  <a:extLst>
                    <a:ext uri="{9D8B030D-6E8A-4147-A177-3AD203B41FA5}">
                      <a16:colId xmlns:a16="http://schemas.microsoft.com/office/drawing/2014/main" val="2912244805"/>
                    </a:ext>
                  </a:extLst>
                </a:gridCol>
              </a:tblGrid>
              <a:tr h="725175">
                <a:tc>
                  <a:txBody>
                    <a:bodyPr/>
                    <a:lstStyle/>
                    <a:p>
                      <a:r>
                        <a:rPr lang="en-US" sz="2600" b="1" dirty="0">
                          <a:solidFill>
                            <a:schemeClr val="tx1"/>
                          </a:solidFill>
                        </a:rPr>
                        <a:t>          Theory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2219191"/>
                  </a:ext>
                </a:extLst>
              </a:tr>
              <a:tr h="725175">
                <a:tc>
                  <a:txBody>
                    <a:bodyPr/>
                    <a:lstStyle/>
                    <a:p>
                      <a:r>
                        <a:rPr lang="en-US" sz="2600" b="1" dirty="0">
                          <a:solidFill>
                            <a:schemeClr val="tx1"/>
                          </a:solidFill>
                        </a:rPr>
                        <a:t>          Apparatus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3436110"/>
                  </a:ext>
                </a:extLst>
              </a:tr>
              <a:tr h="725175">
                <a:tc>
                  <a:txBody>
                    <a:bodyPr/>
                    <a:lstStyle/>
                    <a:p>
                      <a:r>
                        <a:rPr lang="en-US" sz="2600" b="1" dirty="0">
                          <a:solidFill>
                            <a:schemeClr val="tx1"/>
                          </a:solidFill>
                        </a:rPr>
                        <a:t>          Procedure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2457998"/>
                  </a:ext>
                </a:extLst>
              </a:tr>
              <a:tr h="725175">
                <a:tc>
                  <a:txBody>
                    <a:bodyPr/>
                    <a:lstStyle/>
                    <a:p>
                      <a:r>
                        <a:rPr lang="en-US" sz="2600" b="1" dirty="0">
                          <a:solidFill>
                            <a:schemeClr val="tx1"/>
                          </a:solidFill>
                        </a:rPr>
                        <a:t>          Experimental Data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7419542"/>
                  </a:ext>
                </a:extLst>
              </a:tr>
              <a:tr h="725175">
                <a:tc>
                  <a:txBody>
                    <a:bodyPr/>
                    <a:lstStyle/>
                    <a:p>
                      <a:r>
                        <a:rPr lang="en-US" sz="2600" b="1" dirty="0">
                          <a:solidFill>
                            <a:schemeClr val="tx1"/>
                          </a:solidFill>
                        </a:rPr>
                        <a:t>          Analysis &amp; Calculation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06105689"/>
                  </a:ext>
                </a:extLst>
              </a:tr>
              <a:tr h="725175">
                <a:tc>
                  <a:txBody>
                    <a:bodyPr/>
                    <a:lstStyle/>
                    <a:p>
                      <a:r>
                        <a:rPr lang="en-US" sz="2600" b="1" dirty="0">
                          <a:solidFill>
                            <a:schemeClr val="tx1"/>
                          </a:solidFill>
                        </a:rPr>
                        <a:t>          Result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512332"/>
                  </a:ext>
                </a:extLst>
              </a:tr>
              <a:tr h="725175">
                <a:tc>
                  <a:txBody>
                    <a:bodyPr/>
                    <a:lstStyle/>
                    <a:p>
                      <a:r>
                        <a:rPr lang="en-US" sz="2600" b="1" dirty="0">
                          <a:solidFill>
                            <a:schemeClr val="tx1"/>
                          </a:solidFill>
                        </a:rPr>
                        <a:t>          Discussion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3710721"/>
                  </a:ext>
                </a:extLst>
              </a:tr>
            </a:tbl>
          </a:graphicData>
        </a:graphic>
      </p:graphicFrame>
    </p:spTree>
    <p:extLst>
      <p:ext uri="{BB962C8B-B14F-4D97-AF65-F5344CB8AC3E}">
        <p14:creationId xmlns:p14="http://schemas.microsoft.com/office/powerpoint/2010/main" val="89969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64B5-7C61-E30C-D76E-C3826F3C32B8}"/>
              </a:ext>
            </a:extLst>
          </p:cNvPr>
          <p:cNvSpPr>
            <a:spLocks noGrp="1"/>
          </p:cNvSpPr>
          <p:nvPr>
            <p:ph type="title"/>
          </p:nvPr>
        </p:nvSpPr>
        <p:spPr>
          <a:xfrm>
            <a:off x="913795" y="0"/>
            <a:ext cx="10353761" cy="1326321"/>
          </a:xfrm>
        </p:spPr>
        <p:txBody>
          <a:bodyPr>
            <a:normAutofit/>
          </a:bodyPr>
          <a:lstStyle/>
          <a:p>
            <a:r>
              <a:rPr lang="en-US" sz="4800" dirty="0"/>
              <a:t>THEORY</a:t>
            </a:r>
          </a:p>
        </p:txBody>
      </p:sp>
      <p:sp>
        <p:nvSpPr>
          <p:cNvPr id="3" name="Content Placeholder 2">
            <a:extLst>
              <a:ext uri="{FF2B5EF4-FFF2-40B4-BE49-F238E27FC236}">
                <a16:creationId xmlns:a16="http://schemas.microsoft.com/office/drawing/2014/main" id="{75FF509A-028E-E61F-99E7-F5BAC31C0E20}"/>
              </a:ext>
            </a:extLst>
          </p:cNvPr>
          <p:cNvSpPr>
            <a:spLocks noGrp="1"/>
          </p:cNvSpPr>
          <p:nvPr>
            <p:ph idx="1"/>
          </p:nvPr>
        </p:nvSpPr>
        <p:spPr>
          <a:xfrm>
            <a:off x="913794" y="1690673"/>
            <a:ext cx="5551399" cy="1535778"/>
          </a:xfrm>
        </p:spPr>
        <p:txBody>
          <a:bodyPr anchor="ctr">
            <a:normAutofit/>
          </a:bodyPr>
          <a:lstStyle/>
          <a:p>
            <a:pPr marL="0" indent="0" algn="just">
              <a:buNone/>
            </a:pPr>
            <a:r>
              <a:rPr lang="en-US" b="1" u="sng" dirty="0"/>
              <a:t>Transverse wave :</a:t>
            </a:r>
            <a:r>
              <a:rPr lang="en-US" dirty="0"/>
              <a:t> The vibration of the particle of the string is perpendicular to the velocity of the propagation of wave.</a:t>
            </a:r>
          </a:p>
        </p:txBody>
      </p:sp>
      <p:sp>
        <p:nvSpPr>
          <p:cNvPr id="4" name="Content Placeholder 2">
            <a:extLst>
              <a:ext uri="{FF2B5EF4-FFF2-40B4-BE49-F238E27FC236}">
                <a16:creationId xmlns:a16="http://schemas.microsoft.com/office/drawing/2014/main" id="{5A00EE09-5115-3D88-AE00-75CE3B400FF3}"/>
              </a:ext>
            </a:extLst>
          </p:cNvPr>
          <p:cNvSpPr txBox="1">
            <a:spLocks/>
          </p:cNvSpPr>
          <p:nvPr/>
        </p:nvSpPr>
        <p:spPr>
          <a:xfrm>
            <a:off x="913794" y="4605500"/>
            <a:ext cx="5551399" cy="153577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Font typeface="Arial" panose="020B0604020202020204" pitchFamily="34" charset="0"/>
              <a:buNone/>
            </a:pPr>
            <a:r>
              <a:rPr lang="en-US" b="1" u="sng" dirty="0"/>
              <a:t>Longitudinal wave :</a:t>
            </a:r>
            <a:r>
              <a:rPr lang="en-US" dirty="0"/>
              <a:t> The vibration of the particle of the air is parallel to the velocity of the propagation of wave.</a:t>
            </a:r>
          </a:p>
        </p:txBody>
      </p:sp>
      <p:pic>
        <p:nvPicPr>
          <p:cNvPr id="5" name="Picture 4">
            <a:extLst>
              <a:ext uri="{FF2B5EF4-FFF2-40B4-BE49-F238E27FC236}">
                <a16:creationId xmlns:a16="http://schemas.microsoft.com/office/drawing/2014/main" id="{28C12250-23B9-2A27-89AA-1DFEE00E8B8D}"/>
              </a:ext>
            </a:extLst>
          </p:cNvPr>
          <p:cNvPicPr>
            <a:picLocks noChangeAspect="1"/>
          </p:cNvPicPr>
          <p:nvPr/>
        </p:nvPicPr>
        <p:blipFill>
          <a:blip r:embed="rId2"/>
          <a:stretch>
            <a:fillRect/>
          </a:stretch>
        </p:blipFill>
        <p:spPr>
          <a:xfrm>
            <a:off x="8202391" y="1468671"/>
            <a:ext cx="3246732" cy="1960329"/>
          </a:xfrm>
          <a:prstGeom prst="rect">
            <a:avLst/>
          </a:prstGeom>
        </p:spPr>
      </p:pic>
      <p:pic>
        <p:nvPicPr>
          <p:cNvPr id="7" name="Picture 6">
            <a:extLst>
              <a:ext uri="{FF2B5EF4-FFF2-40B4-BE49-F238E27FC236}">
                <a16:creationId xmlns:a16="http://schemas.microsoft.com/office/drawing/2014/main" id="{0AE35B29-E1EA-2F94-316F-0AB26230BE26}"/>
              </a:ext>
            </a:extLst>
          </p:cNvPr>
          <p:cNvPicPr>
            <a:picLocks noChangeAspect="1"/>
          </p:cNvPicPr>
          <p:nvPr/>
        </p:nvPicPr>
        <p:blipFill>
          <a:blip r:embed="rId3"/>
          <a:stretch>
            <a:fillRect/>
          </a:stretch>
        </p:blipFill>
        <p:spPr>
          <a:xfrm>
            <a:off x="8202391" y="4180949"/>
            <a:ext cx="3246732" cy="1960329"/>
          </a:xfrm>
          <a:prstGeom prst="rect">
            <a:avLst/>
          </a:prstGeom>
        </p:spPr>
      </p:pic>
    </p:spTree>
    <p:extLst>
      <p:ext uri="{BB962C8B-B14F-4D97-AF65-F5344CB8AC3E}">
        <p14:creationId xmlns:p14="http://schemas.microsoft.com/office/powerpoint/2010/main" val="30551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083EF-5D69-EB39-870C-EE2062B1E785}"/>
              </a:ext>
            </a:extLst>
          </p:cNvPr>
          <p:cNvSpPr>
            <a:spLocks noGrp="1"/>
          </p:cNvSpPr>
          <p:nvPr>
            <p:ph idx="1"/>
          </p:nvPr>
        </p:nvSpPr>
        <p:spPr>
          <a:xfrm>
            <a:off x="218335" y="1326321"/>
            <a:ext cx="6130949" cy="5087154"/>
          </a:xfrm>
        </p:spPr>
        <p:txBody>
          <a:bodyPr>
            <a:normAutofit/>
          </a:bodyPr>
          <a:lstStyle/>
          <a:p>
            <a:pPr algn="just">
              <a:buFont typeface="Wingdings" panose="05000000000000000000" pitchFamily="2" charset="2"/>
              <a:buChar char="§"/>
            </a:pPr>
            <a:r>
              <a:rPr lang="en-US" dirty="0"/>
              <a:t>The string will be set into vibration by setting the turning fork into vibration. as a result, waves will proceed along the length of the string and will be reflected on reaching the fixed end of the string.</a:t>
            </a:r>
          </a:p>
          <a:p>
            <a:pPr algn="just">
              <a:buFont typeface="Wingdings" panose="05000000000000000000" pitchFamily="2" charset="2"/>
              <a:buChar char="§"/>
            </a:pPr>
            <a:r>
              <a:rPr lang="en-US" dirty="0"/>
              <a:t>The superposition of the directed and reflected waves will form stationary waves.</a:t>
            </a:r>
          </a:p>
          <a:p>
            <a:pPr algn="just">
              <a:buFont typeface="Wingdings" panose="05000000000000000000" pitchFamily="2" charset="2"/>
              <a:buChar char="§"/>
            </a:pPr>
            <a:r>
              <a:rPr lang="en-US" dirty="0"/>
              <a:t>If the tension is suitably adjusted the frequency 𝑓 of the fork may be made to equal to the frequency 𝑓 ′ of the fundamental or anyone of the higher tones of the string a resonance is said to have occurred between the fork and the particular mode of vibration of the string.</a:t>
            </a:r>
          </a:p>
        </p:txBody>
      </p:sp>
      <p:sp>
        <p:nvSpPr>
          <p:cNvPr id="4" name="Title 1">
            <a:extLst>
              <a:ext uri="{FF2B5EF4-FFF2-40B4-BE49-F238E27FC236}">
                <a16:creationId xmlns:a16="http://schemas.microsoft.com/office/drawing/2014/main" id="{B9261573-BAFF-C9EB-0473-FCE14E8963A7}"/>
              </a:ext>
            </a:extLst>
          </p:cNvPr>
          <p:cNvSpPr>
            <a:spLocks noGrp="1"/>
          </p:cNvSpPr>
          <p:nvPr>
            <p:ph type="title"/>
          </p:nvPr>
        </p:nvSpPr>
        <p:spPr>
          <a:xfrm>
            <a:off x="913795" y="0"/>
            <a:ext cx="10353761" cy="1326321"/>
          </a:xfrm>
        </p:spPr>
        <p:txBody>
          <a:bodyPr>
            <a:normAutofit/>
          </a:bodyPr>
          <a:lstStyle/>
          <a:p>
            <a:r>
              <a:rPr lang="en-US" sz="4800" dirty="0"/>
              <a:t>THEORY</a:t>
            </a:r>
          </a:p>
        </p:txBody>
      </p:sp>
      <p:pic>
        <p:nvPicPr>
          <p:cNvPr id="5" name="Content Placeholder 4">
            <a:extLst>
              <a:ext uri="{FF2B5EF4-FFF2-40B4-BE49-F238E27FC236}">
                <a16:creationId xmlns:a16="http://schemas.microsoft.com/office/drawing/2014/main" id="{A066D391-E2B7-1873-54A1-6218E3C550BA}"/>
              </a:ext>
            </a:extLst>
          </p:cNvPr>
          <p:cNvPicPr>
            <a:picLocks noChangeAspect="1"/>
          </p:cNvPicPr>
          <p:nvPr/>
        </p:nvPicPr>
        <p:blipFill>
          <a:blip r:embed="rId2"/>
          <a:stretch>
            <a:fillRect/>
          </a:stretch>
        </p:blipFill>
        <p:spPr>
          <a:xfrm>
            <a:off x="6596447" y="1989820"/>
            <a:ext cx="5377218" cy="3760156"/>
          </a:xfrm>
          <a:prstGeom prst="rect">
            <a:avLst/>
          </a:prstGeom>
        </p:spPr>
      </p:pic>
    </p:spTree>
    <p:extLst>
      <p:ext uri="{BB962C8B-B14F-4D97-AF65-F5344CB8AC3E}">
        <p14:creationId xmlns:p14="http://schemas.microsoft.com/office/powerpoint/2010/main" val="135603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716B93-ECF3-C8A6-5C0C-68AF38EBE7E8}"/>
                  </a:ext>
                </a:extLst>
              </p:cNvPr>
              <p:cNvSpPr>
                <a:spLocks noGrp="1"/>
              </p:cNvSpPr>
              <p:nvPr>
                <p:ph idx="1"/>
              </p:nvPr>
            </p:nvSpPr>
            <p:spPr>
              <a:xfrm>
                <a:off x="256972" y="1068946"/>
                <a:ext cx="11278205" cy="5789054"/>
              </a:xfrm>
            </p:spPr>
            <p:txBody>
              <a:bodyPr anchor="ctr">
                <a:normAutofit fontScale="55000" lnSpcReduction="20000"/>
              </a:bodyPr>
              <a:lstStyle/>
              <a:p>
                <a:pPr marL="0" indent="0">
                  <a:buNone/>
                </a:pPr>
                <a:r>
                  <a:rPr lang="en-US" sz="3600" dirty="0"/>
                  <a:t>If the node of vibration be assumed to be fundamental, then the wavelength </a:t>
                </a:r>
              </a:p>
              <a:p>
                <a:pPr marL="0" indent="0">
                  <a:buNone/>
                </a:pPr>
                <a:r>
                  <a:rPr lang="en-US" sz="3600" dirty="0"/>
                  <a:t>𝜆 = 2𝑙, where 𝑙 is the length of the string.</a:t>
                </a:r>
              </a:p>
              <a:p>
                <a:pPr marL="0" indent="0">
                  <a:buNone/>
                </a:pPr>
                <a:endParaRPr lang="en-US" sz="2900" dirty="0"/>
              </a:p>
              <a:p>
                <a:pPr>
                  <a:buFont typeface="Wingdings" panose="05000000000000000000" pitchFamily="2" charset="2"/>
                  <a:buChar char="§"/>
                </a:pPr>
                <a:r>
                  <a:rPr lang="en-US" sz="3600" dirty="0"/>
                  <a:t>For Transverse : </a:t>
                </a:r>
              </a:p>
              <a:p>
                <a:pPr marL="0" indent="0">
                  <a:buNone/>
                </a:pPr>
                <a:r>
                  <a:rPr lang="en-US" sz="3600" dirty="0"/>
                  <a:t>The frequency of the fork is same as the frequency of the string</a:t>
                </a:r>
              </a:p>
              <a:p>
                <a:pPr marL="0" indent="0">
                  <a:buNone/>
                </a:pPr>
                <a:endParaRPr lang="en-US" sz="2600" dirty="0"/>
              </a:p>
              <a:p>
                <a:pPr marL="0" indent="0" algn="ctr">
                  <a:buNone/>
                </a:pPr>
                <a14:m>
                  <m:oMathPara xmlns:m="http://schemas.openxmlformats.org/officeDocument/2006/math">
                    <m:oMathParaPr>
                      <m:jc m:val="centerGroup"/>
                    </m:oMathParaPr>
                    <m:oMath xmlns:m="http://schemas.openxmlformats.org/officeDocument/2006/math">
                      <m:r>
                        <a:rPr lang="en-US" sz="3300" b="0" i="1" smtClean="0">
                          <a:latin typeface="Cambria Math" panose="02040503050406030204" pitchFamily="18" charset="0"/>
                        </a:rPr>
                        <m:t>𝑓</m:t>
                      </m:r>
                      <m:r>
                        <a:rPr lang="en-US" sz="3300" b="0" i="1" smtClean="0">
                          <a:latin typeface="Cambria Math" panose="02040503050406030204" pitchFamily="18" charset="0"/>
                        </a:rPr>
                        <m:t>= </m:t>
                      </m:r>
                      <m:sSup>
                        <m:sSupPr>
                          <m:ctrlPr>
                            <a:rPr lang="en-US" sz="3300" b="0" i="1" smtClean="0">
                              <a:latin typeface="Cambria Math" panose="02040503050406030204" pitchFamily="18" charset="0"/>
                            </a:rPr>
                          </m:ctrlPr>
                        </m:sSupPr>
                        <m:e>
                          <m:r>
                            <a:rPr lang="en-US" sz="3300" b="0" i="1" smtClean="0">
                              <a:latin typeface="Cambria Math" panose="02040503050406030204" pitchFamily="18" charset="0"/>
                            </a:rPr>
                            <m:t>𝑓</m:t>
                          </m:r>
                        </m:e>
                        <m:sup>
                          <m:r>
                            <a:rPr lang="en-US" sz="3300" b="0" i="1" smtClean="0">
                              <a:latin typeface="Cambria Math" panose="02040503050406030204" pitchFamily="18" charset="0"/>
                            </a:rPr>
                            <m:t>′</m:t>
                          </m:r>
                        </m:sup>
                      </m:sSup>
                      <m:r>
                        <a:rPr lang="en-US" sz="3300" b="0" i="1" smtClean="0">
                          <a:latin typeface="Cambria Math" panose="02040503050406030204" pitchFamily="18" charset="0"/>
                        </a:rPr>
                        <m:t>= </m:t>
                      </m:r>
                      <m:f>
                        <m:fPr>
                          <m:ctrlPr>
                            <a:rPr lang="en-US" sz="3300" b="0" i="1" smtClean="0">
                              <a:latin typeface="Cambria Math" panose="02040503050406030204" pitchFamily="18" charset="0"/>
                            </a:rPr>
                          </m:ctrlPr>
                        </m:fPr>
                        <m:num>
                          <m:r>
                            <a:rPr lang="en-US" sz="3300" b="0" i="1" smtClean="0">
                              <a:latin typeface="Cambria Math" panose="02040503050406030204" pitchFamily="18" charset="0"/>
                            </a:rPr>
                            <m:t>1</m:t>
                          </m:r>
                        </m:num>
                        <m:den>
                          <m:r>
                            <a:rPr lang="en-US" sz="3300" b="0" i="1" smtClean="0">
                              <a:latin typeface="Cambria Math" panose="02040503050406030204" pitchFamily="18" charset="0"/>
                            </a:rPr>
                            <m:t>2</m:t>
                          </m:r>
                          <m:r>
                            <a:rPr lang="en-US" sz="3300" b="0" i="1" smtClean="0">
                              <a:latin typeface="Cambria Math" panose="02040503050406030204" pitchFamily="18" charset="0"/>
                            </a:rPr>
                            <m:t>𝑙</m:t>
                          </m:r>
                        </m:den>
                      </m:f>
                      <m:rad>
                        <m:radPr>
                          <m:degHide m:val="on"/>
                          <m:ctrlPr>
                            <a:rPr lang="en-US" sz="3300" b="0" i="1" smtClean="0">
                              <a:latin typeface="Cambria Math" panose="02040503050406030204" pitchFamily="18" charset="0"/>
                            </a:rPr>
                          </m:ctrlPr>
                        </m:radPr>
                        <m:deg/>
                        <m:e>
                          <m:f>
                            <m:fPr>
                              <m:ctrlPr>
                                <a:rPr lang="en-US" sz="3300" b="0" i="1" smtClean="0">
                                  <a:latin typeface="Cambria Math" panose="02040503050406030204" pitchFamily="18" charset="0"/>
                                </a:rPr>
                              </m:ctrlPr>
                            </m:fPr>
                            <m:num>
                              <m:r>
                                <a:rPr lang="en-US" sz="3300" b="0" i="1" smtClean="0">
                                  <a:latin typeface="Cambria Math" panose="02040503050406030204" pitchFamily="18" charset="0"/>
                                  <a:ea typeface="Cambria Math" panose="02040503050406030204" pitchFamily="18" charset="0"/>
                                </a:rPr>
                                <m:t>𝜏</m:t>
                              </m:r>
                            </m:num>
                            <m:den>
                              <m:r>
                                <a:rPr lang="en-US" sz="3300" b="0" i="1" smtClean="0">
                                  <a:latin typeface="Cambria Math" panose="02040503050406030204" pitchFamily="18" charset="0"/>
                                  <a:ea typeface="Cambria Math" panose="02040503050406030204" pitchFamily="18" charset="0"/>
                                </a:rPr>
                                <m:t>𝜇</m:t>
                              </m:r>
                            </m:den>
                          </m:f>
                        </m:e>
                      </m:rad>
                      <m:r>
                        <a:rPr lang="en-US" sz="3300" b="0" i="1" smtClean="0">
                          <a:latin typeface="Cambria Math" panose="02040503050406030204" pitchFamily="18" charset="0"/>
                          <a:ea typeface="Cambria Math" panose="02040503050406030204" pitchFamily="18" charset="0"/>
                        </a:rPr>
                        <m:t> </m:t>
                      </m:r>
                    </m:oMath>
                  </m:oMathPara>
                </a14:m>
                <a:endParaRPr lang="en-US" sz="3300" dirty="0"/>
              </a:p>
              <a:p>
                <a:pPr>
                  <a:buFont typeface="Wingdings" panose="05000000000000000000" pitchFamily="2" charset="2"/>
                  <a:buChar char="§"/>
                </a:pPr>
                <a:r>
                  <a:rPr lang="en-US" sz="3600" dirty="0"/>
                  <a:t>For Longitudinal : </a:t>
                </a:r>
              </a:p>
              <a:p>
                <a:pPr marL="0" indent="0">
                  <a:buNone/>
                </a:pPr>
                <a:r>
                  <a:rPr lang="en-US" sz="3600" dirty="0"/>
                  <a:t>The frequency of the fork is twice the frequency of the string</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r>
                        <a:rPr lang="en-US" sz="3200" b="0" i="1" smtClean="0">
                          <a:latin typeface="Cambria Math" panose="02040503050406030204" pitchFamily="18" charset="0"/>
                        </a:rPr>
                        <m:t>=2</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𝑓</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𝑙</m:t>
                          </m:r>
                        </m:den>
                      </m:f>
                      <m:rad>
                        <m:radPr>
                          <m:degHide m:val="on"/>
                          <m:ctrlPr>
                            <a:rPr lang="en-US" sz="3200" b="0" i="1" smtClean="0">
                              <a:latin typeface="Cambria Math" panose="02040503050406030204" pitchFamily="18" charset="0"/>
                            </a:rPr>
                          </m:ctrlPr>
                        </m:radPr>
                        <m:deg/>
                        <m:e>
                          <m:f>
                            <m:fPr>
                              <m:ctrlPr>
                                <a:rPr lang="en-US" sz="3200" b="0" i="1" smtClean="0">
                                  <a:latin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𝜏</m:t>
                              </m:r>
                            </m:num>
                            <m:den>
                              <m:r>
                                <a:rPr lang="en-US" sz="3200" b="0" i="1" smtClean="0">
                                  <a:latin typeface="Cambria Math" panose="02040503050406030204" pitchFamily="18" charset="0"/>
                                  <a:ea typeface="Cambria Math" panose="02040503050406030204" pitchFamily="18" charset="0"/>
                                </a:rPr>
                                <m:t>𝜇</m:t>
                              </m:r>
                            </m:den>
                          </m:f>
                        </m:e>
                      </m:rad>
                    </m:oMath>
                  </m:oMathPara>
                </a14:m>
                <a:endParaRPr lang="en-US" sz="3200" dirty="0"/>
              </a:p>
            </p:txBody>
          </p:sp>
        </mc:Choice>
        <mc:Fallback xmlns="">
          <p:sp>
            <p:nvSpPr>
              <p:cNvPr id="3" name="Content Placeholder 2">
                <a:extLst>
                  <a:ext uri="{FF2B5EF4-FFF2-40B4-BE49-F238E27FC236}">
                    <a16:creationId xmlns:a16="http://schemas.microsoft.com/office/drawing/2014/main" id="{C9716B93-ECF3-C8A6-5C0C-68AF38EBE7E8}"/>
                  </a:ext>
                </a:extLst>
              </p:cNvPr>
              <p:cNvSpPr>
                <a:spLocks noGrp="1" noRot="1" noChangeAspect="1" noMove="1" noResize="1" noEditPoints="1" noAdjustHandles="1" noChangeArrowheads="1" noChangeShapeType="1" noTextEdit="1"/>
              </p:cNvSpPr>
              <p:nvPr>
                <p:ph idx="1"/>
              </p:nvPr>
            </p:nvSpPr>
            <p:spPr>
              <a:xfrm>
                <a:off x="256972" y="1068946"/>
                <a:ext cx="11278205" cy="5789054"/>
              </a:xfrm>
              <a:blipFill>
                <a:blip r:embed="rId2"/>
                <a:stretch>
                  <a:fillRect l="-64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7433AEA4-00E4-FD86-FA1E-32A68EE7591E}"/>
              </a:ext>
            </a:extLst>
          </p:cNvPr>
          <p:cNvSpPr>
            <a:spLocks noGrp="1"/>
          </p:cNvSpPr>
          <p:nvPr>
            <p:ph type="title"/>
          </p:nvPr>
        </p:nvSpPr>
        <p:spPr>
          <a:xfrm>
            <a:off x="913795" y="0"/>
            <a:ext cx="10353761" cy="1326321"/>
          </a:xfrm>
        </p:spPr>
        <p:txBody>
          <a:bodyPr>
            <a:normAutofit/>
          </a:bodyPr>
          <a:lstStyle/>
          <a:p>
            <a:r>
              <a:rPr lang="en-US" sz="4800" dirty="0"/>
              <a:t>THEORY</a:t>
            </a:r>
          </a:p>
        </p:txBody>
      </p:sp>
    </p:spTree>
    <p:extLst>
      <p:ext uri="{BB962C8B-B14F-4D97-AF65-F5344CB8AC3E}">
        <p14:creationId xmlns:p14="http://schemas.microsoft.com/office/powerpoint/2010/main" val="184923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4A0C6-35C0-C3DA-038E-9C7F70BA590B}"/>
              </a:ext>
            </a:extLst>
          </p:cNvPr>
          <p:cNvSpPr>
            <a:spLocks noGrp="1"/>
          </p:cNvSpPr>
          <p:nvPr>
            <p:ph idx="1"/>
          </p:nvPr>
        </p:nvSpPr>
        <p:spPr>
          <a:xfrm>
            <a:off x="253285" y="1239388"/>
            <a:ext cx="6533882" cy="808353"/>
          </a:xfrm>
        </p:spPr>
        <p:txBody>
          <a:bodyPr>
            <a:normAutofit/>
          </a:bodyPr>
          <a:lstStyle/>
          <a:p>
            <a:pPr marL="0" indent="0">
              <a:buNone/>
            </a:pPr>
            <a:r>
              <a:rPr lang="en-US" dirty="0"/>
              <a:t>The components required to carry out this experiment include: -</a:t>
            </a:r>
          </a:p>
        </p:txBody>
      </p:sp>
      <p:sp>
        <p:nvSpPr>
          <p:cNvPr id="4" name="Title 1">
            <a:extLst>
              <a:ext uri="{FF2B5EF4-FFF2-40B4-BE49-F238E27FC236}">
                <a16:creationId xmlns:a16="http://schemas.microsoft.com/office/drawing/2014/main" id="{192126D3-BFDD-82CC-6ABA-45B020C94507}"/>
              </a:ext>
            </a:extLst>
          </p:cNvPr>
          <p:cNvSpPr>
            <a:spLocks noGrp="1"/>
          </p:cNvSpPr>
          <p:nvPr>
            <p:ph type="title"/>
          </p:nvPr>
        </p:nvSpPr>
        <p:spPr>
          <a:xfrm>
            <a:off x="913795" y="0"/>
            <a:ext cx="10353761" cy="1326321"/>
          </a:xfrm>
        </p:spPr>
        <p:txBody>
          <a:bodyPr>
            <a:normAutofit/>
          </a:bodyPr>
          <a:lstStyle/>
          <a:p>
            <a:r>
              <a:rPr lang="en-US" sz="4800" dirty="0"/>
              <a:t>APPARATUS</a:t>
            </a:r>
          </a:p>
        </p:txBody>
      </p:sp>
      <p:grpSp>
        <p:nvGrpSpPr>
          <p:cNvPr id="6" name="Group 5">
            <a:extLst>
              <a:ext uri="{FF2B5EF4-FFF2-40B4-BE49-F238E27FC236}">
                <a16:creationId xmlns:a16="http://schemas.microsoft.com/office/drawing/2014/main" id="{339FB50E-4E9C-4B4F-61AE-85CBBFAEB319}"/>
              </a:ext>
            </a:extLst>
          </p:cNvPr>
          <p:cNvGrpSpPr/>
          <p:nvPr/>
        </p:nvGrpSpPr>
        <p:grpSpPr>
          <a:xfrm>
            <a:off x="913795" y="1393529"/>
            <a:ext cx="10004445" cy="2409825"/>
            <a:chOff x="913795" y="1393529"/>
            <a:chExt cx="10004445" cy="2409825"/>
          </a:xfrm>
        </p:grpSpPr>
        <p:pic>
          <p:nvPicPr>
            <p:cNvPr id="1026" name="Picture 2" descr="Tuning Fork, Electrically Maintained, ट्यूनिंग फोर्क, ट्यूनिंग फोर्क्स,  ट्यूनिंग कांटा - Abbot &amp; Abbot, Ambala | ID: 1735076012">
              <a:extLst>
                <a:ext uri="{FF2B5EF4-FFF2-40B4-BE49-F238E27FC236}">
                  <a16:creationId xmlns:a16="http://schemas.microsoft.com/office/drawing/2014/main" id="{E4B87D94-9379-63E8-53E7-5B1ACCAB8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46" y="1393529"/>
              <a:ext cx="3329994" cy="240982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A7436875-E9FC-99C9-EF52-0F5E6C49DEC4}"/>
                </a:ext>
              </a:extLst>
            </p:cNvPr>
            <p:cNvSpPr txBox="1">
              <a:spLocks/>
            </p:cNvSpPr>
            <p:nvPr/>
          </p:nvSpPr>
          <p:spPr>
            <a:xfrm>
              <a:off x="913795" y="2314825"/>
              <a:ext cx="6533882" cy="80835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b="1" dirty="0"/>
                <a:t>• </a:t>
              </a:r>
              <a:r>
                <a:rPr lang="en-US" b="1" dirty="0" err="1"/>
                <a:t>Melde’s</a:t>
              </a:r>
              <a:r>
                <a:rPr lang="en-US" b="1" dirty="0"/>
                <a:t> apparatus (electrically maintained</a:t>
              </a:r>
            </a:p>
            <a:p>
              <a:pPr marL="0" indent="0">
                <a:buFont typeface="Arial" panose="020B0604020202020204" pitchFamily="34" charset="0"/>
                <a:buNone/>
              </a:pPr>
              <a:r>
                <a:rPr lang="en-US" b="1" dirty="0"/>
                <a:t>                  tuning fork)</a:t>
              </a:r>
            </a:p>
          </p:txBody>
        </p:sp>
      </p:grpSp>
      <p:grpSp>
        <p:nvGrpSpPr>
          <p:cNvPr id="7" name="Group 6">
            <a:extLst>
              <a:ext uri="{FF2B5EF4-FFF2-40B4-BE49-F238E27FC236}">
                <a16:creationId xmlns:a16="http://schemas.microsoft.com/office/drawing/2014/main" id="{5E53A182-FE8B-7C7E-9857-84131DAC3BA6}"/>
              </a:ext>
            </a:extLst>
          </p:cNvPr>
          <p:cNvGrpSpPr/>
          <p:nvPr/>
        </p:nvGrpSpPr>
        <p:grpSpPr>
          <a:xfrm>
            <a:off x="913795" y="3999145"/>
            <a:ext cx="10004445" cy="2409825"/>
            <a:chOff x="913795" y="3999145"/>
            <a:chExt cx="10004445" cy="2409825"/>
          </a:xfrm>
        </p:grpSpPr>
        <p:pic>
          <p:nvPicPr>
            <p:cNvPr id="1028" name="Picture 4" descr="Envelope from Brown Craft Paper Decorated with Ribbon and Label on Gray  Wooden Background. Stock Photo - Image of marry, label: 111326440">
              <a:extLst>
                <a:ext uri="{FF2B5EF4-FFF2-40B4-BE49-F238E27FC236}">
                  <a16:creationId xmlns:a16="http://schemas.microsoft.com/office/drawing/2014/main" id="{795A8FD7-B58A-8CE3-F3D0-A233320A03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76" t="14132" r="13361" b="13803"/>
            <a:stretch/>
          </p:blipFill>
          <p:spPr bwMode="auto">
            <a:xfrm>
              <a:off x="7588246" y="3999145"/>
              <a:ext cx="3329994" cy="2409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3086651-6DE0-4081-52BD-7850C0382090}"/>
                </a:ext>
              </a:extLst>
            </p:cNvPr>
            <p:cNvSpPr txBox="1">
              <a:spLocks/>
            </p:cNvSpPr>
            <p:nvPr/>
          </p:nvSpPr>
          <p:spPr>
            <a:xfrm>
              <a:off x="913795" y="4927090"/>
              <a:ext cx="6533882" cy="8083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b="1" dirty="0"/>
                <a:t>• String </a:t>
              </a:r>
            </a:p>
          </p:txBody>
        </p:sp>
      </p:grpSp>
    </p:spTree>
    <p:extLst>
      <p:ext uri="{BB962C8B-B14F-4D97-AF65-F5344CB8AC3E}">
        <p14:creationId xmlns:p14="http://schemas.microsoft.com/office/powerpoint/2010/main" val="232947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B 1001 - Adam Equipment - Weighing Scale, Electronic Balance, Digital">
            <a:extLst>
              <a:ext uri="{FF2B5EF4-FFF2-40B4-BE49-F238E27FC236}">
                <a16:creationId xmlns:a16="http://schemas.microsoft.com/office/drawing/2014/main" id="{1A349AB8-5373-A47E-D96B-77CAD05F1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740" y="1609886"/>
            <a:ext cx="3329994" cy="24098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A0C825A-827D-516F-1068-F4B20020A293}"/>
              </a:ext>
            </a:extLst>
          </p:cNvPr>
          <p:cNvSpPr>
            <a:spLocks noGrp="1"/>
          </p:cNvSpPr>
          <p:nvPr>
            <p:ph type="title"/>
          </p:nvPr>
        </p:nvSpPr>
        <p:spPr>
          <a:xfrm>
            <a:off x="900916" y="0"/>
            <a:ext cx="10353761" cy="1326321"/>
          </a:xfrm>
        </p:spPr>
        <p:txBody>
          <a:bodyPr>
            <a:normAutofit/>
          </a:bodyPr>
          <a:lstStyle/>
          <a:p>
            <a:r>
              <a:rPr lang="en-US" sz="4800" dirty="0"/>
              <a:t>APPARATUS</a:t>
            </a:r>
          </a:p>
        </p:txBody>
      </p:sp>
      <p:sp>
        <p:nvSpPr>
          <p:cNvPr id="4" name="Content Placeholder 3">
            <a:extLst>
              <a:ext uri="{FF2B5EF4-FFF2-40B4-BE49-F238E27FC236}">
                <a16:creationId xmlns:a16="http://schemas.microsoft.com/office/drawing/2014/main" id="{1215DFE4-AA63-6900-9ADF-16B965076542}"/>
              </a:ext>
            </a:extLst>
          </p:cNvPr>
          <p:cNvSpPr>
            <a:spLocks noGrp="1"/>
          </p:cNvSpPr>
          <p:nvPr>
            <p:ph idx="1"/>
          </p:nvPr>
        </p:nvSpPr>
        <p:spPr>
          <a:xfrm>
            <a:off x="991068" y="2500758"/>
            <a:ext cx="2946400" cy="621378"/>
          </a:xfrm>
        </p:spPr>
        <p:txBody>
          <a:bodyPr anchor="ctr"/>
          <a:lstStyle/>
          <a:p>
            <a:pPr marL="0" indent="0">
              <a:buNone/>
            </a:pPr>
            <a:r>
              <a:rPr lang="en-US" b="1" dirty="0"/>
              <a:t>• Electronic balance</a:t>
            </a:r>
          </a:p>
        </p:txBody>
      </p:sp>
      <p:grpSp>
        <p:nvGrpSpPr>
          <p:cNvPr id="10" name="Group 9">
            <a:extLst>
              <a:ext uri="{FF2B5EF4-FFF2-40B4-BE49-F238E27FC236}">
                <a16:creationId xmlns:a16="http://schemas.microsoft.com/office/drawing/2014/main" id="{F4FD1B09-2580-1851-1180-7FEF0A8DC0FC}"/>
              </a:ext>
            </a:extLst>
          </p:cNvPr>
          <p:cNvGrpSpPr/>
          <p:nvPr/>
        </p:nvGrpSpPr>
        <p:grpSpPr>
          <a:xfrm>
            <a:off x="991068" y="1637760"/>
            <a:ext cx="10802934" cy="2890231"/>
            <a:chOff x="991068" y="1637760"/>
            <a:chExt cx="10802934" cy="2890231"/>
          </a:xfrm>
        </p:grpSpPr>
        <p:pic>
          <p:nvPicPr>
            <p:cNvPr id="2056" name="Picture 8" descr="2,156 1 meter ruler Images, Stock Photos &amp; Vectors | Shutterstock">
              <a:extLst>
                <a:ext uri="{FF2B5EF4-FFF2-40B4-BE49-F238E27FC236}">
                  <a16:creationId xmlns:a16="http://schemas.microsoft.com/office/drawing/2014/main" id="{A54FED76-7084-C6BF-F9CC-0F0E23B0B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008" y="1637760"/>
              <a:ext cx="3329994" cy="239076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4B2BB7C3-30BE-5942-4F75-750533BB0BAB}"/>
                </a:ext>
              </a:extLst>
            </p:cNvPr>
            <p:cNvSpPr txBox="1">
              <a:spLocks/>
            </p:cNvSpPr>
            <p:nvPr/>
          </p:nvSpPr>
          <p:spPr>
            <a:xfrm>
              <a:off x="991068" y="3906613"/>
              <a:ext cx="2946400" cy="62137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b="1" dirty="0"/>
                <a:t>• Meter Ruler </a:t>
              </a:r>
            </a:p>
          </p:txBody>
        </p:sp>
      </p:grpSp>
      <p:grpSp>
        <p:nvGrpSpPr>
          <p:cNvPr id="11" name="Group 10">
            <a:extLst>
              <a:ext uri="{FF2B5EF4-FFF2-40B4-BE49-F238E27FC236}">
                <a16:creationId xmlns:a16="http://schemas.microsoft.com/office/drawing/2014/main" id="{352A35CB-FD88-3492-0E8B-69CED5E20191}"/>
              </a:ext>
            </a:extLst>
          </p:cNvPr>
          <p:cNvGrpSpPr/>
          <p:nvPr/>
        </p:nvGrpSpPr>
        <p:grpSpPr>
          <a:xfrm>
            <a:off x="991068" y="4296574"/>
            <a:ext cx="10802934" cy="2418639"/>
            <a:chOff x="991068" y="4296574"/>
            <a:chExt cx="10802934" cy="2418639"/>
          </a:xfrm>
        </p:grpSpPr>
        <p:pic>
          <p:nvPicPr>
            <p:cNvPr id="6" name="Picture 5">
              <a:extLst>
                <a:ext uri="{FF2B5EF4-FFF2-40B4-BE49-F238E27FC236}">
                  <a16:creationId xmlns:a16="http://schemas.microsoft.com/office/drawing/2014/main" id="{29416C51-BD5D-5FC2-F2FC-C8FDC936B358}"/>
                </a:ext>
              </a:extLst>
            </p:cNvPr>
            <p:cNvPicPr>
              <a:picLocks noChangeAspect="1"/>
            </p:cNvPicPr>
            <p:nvPr/>
          </p:nvPicPr>
          <p:blipFill rotWithShape="1">
            <a:blip r:embed="rId4"/>
            <a:srcRect l="7884" t="18840" r="5192"/>
            <a:stretch/>
          </p:blipFill>
          <p:spPr>
            <a:xfrm>
              <a:off x="4926077" y="4527991"/>
              <a:ext cx="2946400" cy="1955803"/>
            </a:xfrm>
            <a:prstGeom prst="rect">
              <a:avLst/>
            </a:prstGeom>
          </p:spPr>
        </p:pic>
        <p:pic>
          <p:nvPicPr>
            <p:cNvPr id="2054" name="Picture 6" descr="MagiDeal 500 Gram Table Balance Scale with Weights 10g, 20g, 50g,100g, 200g  School Physics Teaching Tool Lab Supplies : Amazon.in: Industrial &amp;  Scientific">
              <a:extLst>
                <a:ext uri="{FF2B5EF4-FFF2-40B4-BE49-F238E27FC236}">
                  <a16:creationId xmlns:a16="http://schemas.microsoft.com/office/drawing/2014/main" id="{E9CBC50D-2A84-FA96-EB31-7E78A27DBC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4008" y="4296574"/>
              <a:ext cx="3329994" cy="241863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a16="http://schemas.microsoft.com/office/drawing/2014/main" id="{1BDA745E-C52D-EA64-1D6E-6F4D45CA526A}"/>
                </a:ext>
              </a:extLst>
            </p:cNvPr>
            <p:cNvSpPr txBox="1">
              <a:spLocks/>
            </p:cNvSpPr>
            <p:nvPr/>
          </p:nvSpPr>
          <p:spPr>
            <a:xfrm>
              <a:off x="991068" y="5312468"/>
              <a:ext cx="3343478" cy="621378"/>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b="1" dirty="0"/>
                <a:t>• Pan (to hold the weights)</a:t>
              </a:r>
            </a:p>
          </p:txBody>
        </p:sp>
      </p:grpSp>
    </p:spTree>
    <p:extLst>
      <p:ext uri="{BB962C8B-B14F-4D97-AF65-F5344CB8AC3E}">
        <p14:creationId xmlns:p14="http://schemas.microsoft.com/office/powerpoint/2010/main" val="20110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370153-B299-F707-C3C9-B5A881526040}"/>
              </a:ext>
            </a:extLst>
          </p:cNvPr>
          <p:cNvPicPr>
            <a:picLocks noChangeAspect="1"/>
          </p:cNvPicPr>
          <p:nvPr/>
        </p:nvPicPr>
        <p:blipFill>
          <a:blip r:embed="rId2"/>
          <a:stretch>
            <a:fillRect/>
          </a:stretch>
        </p:blipFill>
        <p:spPr>
          <a:xfrm>
            <a:off x="-24298" y="13983"/>
            <a:ext cx="12233470" cy="6858000"/>
          </a:xfrm>
          <a:prstGeom prst="rect">
            <a:avLst/>
          </a:prstGeom>
        </p:spPr>
      </p:pic>
      <p:grpSp>
        <p:nvGrpSpPr>
          <p:cNvPr id="6" name="Group 5">
            <a:extLst>
              <a:ext uri="{FF2B5EF4-FFF2-40B4-BE49-F238E27FC236}">
                <a16:creationId xmlns:a16="http://schemas.microsoft.com/office/drawing/2014/main" id="{8B6F7CAF-8EF3-9A7C-4218-68C2AFD00C76}"/>
              </a:ext>
            </a:extLst>
          </p:cNvPr>
          <p:cNvGrpSpPr/>
          <p:nvPr/>
        </p:nvGrpSpPr>
        <p:grpSpPr>
          <a:xfrm>
            <a:off x="466976" y="2285106"/>
            <a:ext cx="2249619" cy="1874097"/>
            <a:chOff x="466976" y="2285106"/>
            <a:chExt cx="2249619" cy="1874097"/>
          </a:xfrm>
        </p:grpSpPr>
        <p:pic>
          <p:nvPicPr>
            <p:cNvPr id="21" name="Picture 20">
              <a:extLst>
                <a:ext uri="{FF2B5EF4-FFF2-40B4-BE49-F238E27FC236}">
                  <a16:creationId xmlns:a16="http://schemas.microsoft.com/office/drawing/2014/main" id="{DB8D33D6-AE77-F682-A1BF-262B186B3388}"/>
                </a:ext>
              </a:extLst>
            </p:cNvPr>
            <p:cNvPicPr>
              <a:picLocks noChangeAspect="1"/>
            </p:cNvPicPr>
            <p:nvPr/>
          </p:nvPicPr>
          <p:blipFill>
            <a:blip r:embed="rId3"/>
            <a:stretch>
              <a:fillRect/>
            </a:stretch>
          </p:blipFill>
          <p:spPr>
            <a:xfrm rot="847282">
              <a:off x="466976" y="2726764"/>
              <a:ext cx="2249619" cy="1432439"/>
            </a:xfrm>
            <a:prstGeom prst="rect">
              <a:avLst/>
            </a:prstGeom>
          </p:spPr>
        </p:pic>
        <p:sp>
          <p:nvSpPr>
            <p:cNvPr id="22" name="TextBox 21">
              <a:extLst>
                <a:ext uri="{FF2B5EF4-FFF2-40B4-BE49-F238E27FC236}">
                  <a16:creationId xmlns:a16="http://schemas.microsoft.com/office/drawing/2014/main" id="{5AE47D82-A831-DD1E-9566-BEBA405D87BA}"/>
                </a:ext>
              </a:extLst>
            </p:cNvPr>
            <p:cNvSpPr txBox="1"/>
            <p:nvPr/>
          </p:nvSpPr>
          <p:spPr>
            <a:xfrm rot="811403">
              <a:off x="927101" y="3735497"/>
              <a:ext cx="1600200" cy="307777"/>
            </a:xfrm>
            <a:prstGeom prst="rect">
              <a:avLst/>
            </a:prstGeom>
            <a:noFill/>
          </p:spPr>
          <p:txBody>
            <a:bodyPr wrap="square" rtlCol="0" anchor="ctr">
              <a:spAutoFit/>
            </a:bodyPr>
            <a:lstStyle/>
            <a:p>
              <a:pPr algn="ctr"/>
              <a:r>
                <a:rPr lang="en-US" sz="1400" b="1" dirty="0">
                  <a:solidFill>
                    <a:srgbClr val="FF0000"/>
                  </a:solidFill>
                </a:rPr>
                <a:t>POWER SUPPLY</a:t>
              </a:r>
            </a:p>
          </p:txBody>
        </p:sp>
        <p:sp>
          <p:nvSpPr>
            <p:cNvPr id="24" name="Isosceles Triangle 23">
              <a:extLst>
                <a:ext uri="{FF2B5EF4-FFF2-40B4-BE49-F238E27FC236}">
                  <a16:creationId xmlns:a16="http://schemas.microsoft.com/office/drawing/2014/main" id="{D29F80AF-F5BC-D3D0-A5A8-D4885F6DD349}"/>
                </a:ext>
              </a:extLst>
            </p:cNvPr>
            <p:cNvSpPr/>
            <p:nvPr/>
          </p:nvSpPr>
          <p:spPr>
            <a:xfrm rot="781024">
              <a:off x="605709" y="2285106"/>
              <a:ext cx="252898" cy="26922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93067BF4-AAA9-B7D8-0648-3A5AADAAF2A9}"/>
              </a:ext>
            </a:extLst>
          </p:cNvPr>
          <p:cNvGrpSpPr/>
          <p:nvPr/>
        </p:nvGrpSpPr>
        <p:grpSpPr>
          <a:xfrm>
            <a:off x="3036972" y="203200"/>
            <a:ext cx="2246228" cy="914400"/>
            <a:chOff x="3036972" y="203200"/>
            <a:chExt cx="2246228" cy="914400"/>
          </a:xfrm>
        </p:grpSpPr>
        <p:sp>
          <p:nvSpPr>
            <p:cNvPr id="14" name="Callout: Bent Line 13">
              <a:extLst>
                <a:ext uri="{FF2B5EF4-FFF2-40B4-BE49-F238E27FC236}">
                  <a16:creationId xmlns:a16="http://schemas.microsoft.com/office/drawing/2014/main" id="{14166BCF-4251-3124-BB19-FB305B76C94F}"/>
                </a:ext>
              </a:extLst>
            </p:cNvPr>
            <p:cNvSpPr/>
            <p:nvPr/>
          </p:nvSpPr>
          <p:spPr>
            <a:xfrm>
              <a:off x="3632200" y="203200"/>
              <a:ext cx="1651000" cy="369332"/>
            </a:xfrm>
            <a:prstGeom prst="borderCallout2">
              <a:avLst>
                <a:gd name="adj1" fmla="val 22917"/>
                <a:gd name="adj2" fmla="val -1436"/>
                <a:gd name="adj3" fmla="val 25000"/>
                <a:gd name="adj4" fmla="val -29311"/>
                <a:gd name="adj5" fmla="val 224646"/>
                <a:gd name="adj6" fmla="val -27498"/>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934A38EE-164B-4170-EA3B-CFFEE1B0B3ED}"/>
                </a:ext>
              </a:extLst>
            </p:cNvPr>
            <p:cNvSpPr txBox="1"/>
            <p:nvPr/>
          </p:nvSpPr>
          <p:spPr>
            <a:xfrm>
              <a:off x="3632200" y="203200"/>
              <a:ext cx="1651000" cy="369332"/>
            </a:xfrm>
            <a:prstGeom prst="rect">
              <a:avLst/>
            </a:prstGeom>
            <a:noFill/>
          </p:spPr>
          <p:txBody>
            <a:bodyPr wrap="square" rtlCol="0" anchor="ctr">
              <a:spAutoFit/>
            </a:bodyPr>
            <a:lstStyle/>
            <a:p>
              <a:pPr algn="ctr"/>
              <a:r>
                <a:rPr lang="en-US" b="1" dirty="0">
                  <a:solidFill>
                    <a:srgbClr val="FF0000"/>
                  </a:solidFill>
                </a:rPr>
                <a:t>FORK</a:t>
              </a:r>
            </a:p>
          </p:txBody>
        </p:sp>
        <p:sp>
          <p:nvSpPr>
            <p:cNvPr id="25" name="Isosceles Triangle 24">
              <a:extLst>
                <a:ext uri="{FF2B5EF4-FFF2-40B4-BE49-F238E27FC236}">
                  <a16:creationId xmlns:a16="http://schemas.microsoft.com/office/drawing/2014/main" id="{E55D3D95-4546-A2E2-B9A8-6C017F7E39B8}"/>
                </a:ext>
              </a:extLst>
            </p:cNvPr>
            <p:cNvSpPr/>
            <p:nvPr/>
          </p:nvSpPr>
          <p:spPr>
            <a:xfrm rot="10800000">
              <a:off x="3036972" y="848380"/>
              <a:ext cx="252898" cy="26922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6BD22344-C6B8-CA24-B04B-B1CE9F4C849D}"/>
              </a:ext>
            </a:extLst>
          </p:cNvPr>
          <p:cNvGrpSpPr/>
          <p:nvPr/>
        </p:nvGrpSpPr>
        <p:grpSpPr>
          <a:xfrm>
            <a:off x="4230753" y="1059448"/>
            <a:ext cx="2284347" cy="1200636"/>
            <a:chOff x="4230753" y="1059448"/>
            <a:chExt cx="2284347" cy="1200636"/>
          </a:xfrm>
        </p:grpSpPr>
        <p:sp>
          <p:nvSpPr>
            <p:cNvPr id="16" name="Callout: Bent Line 15">
              <a:extLst>
                <a:ext uri="{FF2B5EF4-FFF2-40B4-BE49-F238E27FC236}">
                  <a16:creationId xmlns:a16="http://schemas.microsoft.com/office/drawing/2014/main" id="{1BF4EEA8-380E-4EF5-2AFD-459D82FFB0C0}"/>
                </a:ext>
              </a:extLst>
            </p:cNvPr>
            <p:cNvSpPr/>
            <p:nvPr/>
          </p:nvSpPr>
          <p:spPr>
            <a:xfrm>
              <a:off x="4864100" y="1815584"/>
              <a:ext cx="1651000" cy="444500"/>
            </a:xfrm>
            <a:prstGeom prst="borderCallout2">
              <a:avLst>
                <a:gd name="adj1" fmla="val 22917"/>
                <a:gd name="adj2" fmla="val -1436"/>
                <a:gd name="adj3" fmla="val 23462"/>
                <a:gd name="adj4" fmla="val -30080"/>
                <a:gd name="adj5" fmla="val -114940"/>
                <a:gd name="adj6" fmla="val -31344"/>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D052F0A7-62DD-8689-1E77-EAFC6BE50EDC}"/>
                </a:ext>
              </a:extLst>
            </p:cNvPr>
            <p:cNvSpPr txBox="1"/>
            <p:nvPr/>
          </p:nvSpPr>
          <p:spPr>
            <a:xfrm>
              <a:off x="5022850" y="1853168"/>
              <a:ext cx="1333500" cy="369332"/>
            </a:xfrm>
            <a:prstGeom prst="rect">
              <a:avLst/>
            </a:prstGeom>
            <a:noFill/>
          </p:spPr>
          <p:txBody>
            <a:bodyPr wrap="square" rtlCol="0" anchor="ctr">
              <a:spAutoFit/>
            </a:bodyPr>
            <a:lstStyle/>
            <a:p>
              <a:pPr algn="ctr"/>
              <a:r>
                <a:rPr lang="en-US" b="1" dirty="0">
                  <a:solidFill>
                    <a:srgbClr val="FF0000"/>
                  </a:solidFill>
                </a:rPr>
                <a:t>STRING</a:t>
              </a:r>
            </a:p>
          </p:txBody>
        </p:sp>
        <p:sp>
          <p:nvSpPr>
            <p:cNvPr id="26" name="Isosceles Triangle 25">
              <a:extLst>
                <a:ext uri="{FF2B5EF4-FFF2-40B4-BE49-F238E27FC236}">
                  <a16:creationId xmlns:a16="http://schemas.microsoft.com/office/drawing/2014/main" id="{9B7FF593-0A8C-D32E-4906-4F4B1562865F}"/>
                </a:ext>
              </a:extLst>
            </p:cNvPr>
            <p:cNvSpPr/>
            <p:nvPr/>
          </p:nvSpPr>
          <p:spPr>
            <a:xfrm>
              <a:off x="4230753" y="1059448"/>
              <a:ext cx="252898" cy="26922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16E06AA-876A-FA6A-5B71-DCC1F86A7E66}"/>
              </a:ext>
            </a:extLst>
          </p:cNvPr>
          <p:cNvGrpSpPr/>
          <p:nvPr/>
        </p:nvGrpSpPr>
        <p:grpSpPr>
          <a:xfrm>
            <a:off x="8243082" y="982990"/>
            <a:ext cx="2463844" cy="1206046"/>
            <a:chOff x="8243082" y="982990"/>
            <a:chExt cx="2463844" cy="1206046"/>
          </a:xfrm>
        </p:grpSpPr>
        <p:pic>
          <p:nvPicPr>
            <p:cNvPr id="19" name="Picture 18">
              <a:extLst>
                <a:ext uri="{FF2B5EF4-FFF2-40B4-BE49-F238E27FC236}">
                  <a16:creationId xmlns:a16="http://schemas.microsoft.com/office/drawing/2014/main" id="{8B86B26A-88FC-CA79-B1AD-77BF45DBBD9F}"/>
                </a:ext>
              </a:extLst>
            </p:cNvPr>
            <p:cNvPicPr>
              <a:picLocks noChangeAspect="1"/>
            </p:cNvPicPr>
            <p:nvPr/>
          </p:nvPicPr>
          <p:blipFill>
            <a:blip r:embed="rId3"/>
            <a:stretch>
              <a:fillRect/>
            </a:stretch>
          </p:blipFill>
          <p:spPr>
            <a:xfrm rot="10205719">
              <a:off x="8243082" y="982990"/>
              <a:ext cx="2250440" cy="1206046"/>
            </a:xfrm>
            <a:prstGeom prst="rect">
              <a:avLst/>
            </a:prstGeom>
          </p:spPr>
        </p:pic>
        <p:sp>
          <p:nvSpPr>
            <p:cNvPr id="20" name="TextBox 19">
              <a:extLst>
                <a:ext uri="{FF2B5EF4-FFF2-40B4-BE49-F238E27FC236}">
                  <a16:creationId xmlns:a16="http://schemas.microsoft.com/office/drawing/2014/main" id="{433E1947-8CD1-2DE3-BE20-C8A75A59EC7A}"/>
                </a:ext>
              </a:extLst>
            </p:cNvPr>
            <p:cNvSpPr txBox="1"/>
            <p:nvPr/>
          </p:nvSpPr>
          <p:spPr>
            <a:xfrm rot="21076054">
              <a:off x="8393027" y="1103134"/>
              <a:ext cx="1524000" cy="369332"/>
            </a:xfrm>
            <a:prstGeom prst="rect">
              <a:avLst/>
            </a:prstGeom>
            <a:noFill/>
          </p:spPr>
          <p:txBody>
            <a:bodyPr wrap="square" rtlCol="0" anchor="ctr">
              <a:spAutoFit/>
            </a:bodyPr>
            <a:lstStyle/>
            <a:p>
              <a:pPr algn="ctr"/>
              <a:r>
                <a:rPr lang="en-US" b="1" dirty="0">
                  <a:solidFill>
                    <a:srgbClr val="C00000"/>
                  </a:solidFill>
                </a:rPr>
                <a:t>PULLY</a:t>
              </a:r>
            </a:p>
          </p:txBody>
        </p:sp>
        <p:sp>
          <p:nvSpPr>
            <p:cNvPr id="27" name="Isosceles Triangle 26">
              <a:extLst>
                <a:ext uri="{FF2B5EF4-FFF2-40B4-BE49-F238E27FC236}">
                  <a16:creationId xmlns:a16="http://schemas.microsoft.com/office/drawing/2014/main" id="{2D352194-9A76-B229-7470-267E45E9A62A}"/>
                </a:ext>
              </a:extLst>
            </p:cNvPr>
            <p:cNvSpPr/>
            <p:nvPr/>
          </p:nvSpPr>
          <p:spPr>
            <a:xfrm rot="9898671">
              <a:off x="10454028" y="1893254"/>
              <a:ext cx="252898" cy="26922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0B9C7BEF-962D-13EE-06E7-E96ADCE93261}"/>
              </a:ext>
            </a:extLst>
          </p:cNvPr>
          <p:cNvGrpSpPr/>
          <p:nvPr/>
        </p:nvGrpSpPr>
        <p:grpSpPr>
          <a:xfrm>
            <a:off x="4425564" y="3148740"/>
            <a:ext cx="2368402" cy="462142"/>
            <a:chOff x="4425564" y="3148740"/>
            <a:chExt cx="2368402" cy="462142"/>
          </a:xfrm>
        </p:grpSpPr>
        <p:sp>
          <p:nvSpPr>
            <p:cNvPr id="23" name="Callout: Bent Line 22">
              <a:extLst>
                <a:ext uri="{FF2B5EF4-FFF2-40B4-BE49-F238E27FC236}">
                  <a16:creationId xmlns:a16="http://schemas.microsoft.com/office/drawing/2014/main" id="{41FF8A2C-7AA4-7300-3F86-17F38E1594E6}"/>
                </a:ext>
              </a:extLst>
            </p:cNvPr>
            <p:cNvSpPr/>
            <p:nvPr/>
          </p:nvSpPr>
          <p:spPr>
            <a:xfrm rot="11646312">
              <a:off x="4425564" y="3247118"/>
              <a:ext cx="1651000" cy="363764"/>
            </a:xfrm>
            <a:prstGeom prst="borderCallout2">
              <a:avLst>
                <a:gd name="adj1" fmla="val 22917"/>
                <a:gd name="adj2" fmla="val -1436"/>
                <a:gd name="adj3" fmla="val 25000"/>
                <a:gd name="adj4" fmla="val -29311"/>
                <a:gd name="adj5" fmla="val 153540"/>
                <a:gd name="adj6" fmla="val -31435"/>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Isosceles Triangle 27">
              <a:extLst>
                <a:ext uri="{FF2B5EF4-FFF2-40B4-BE49-F238E27FC236}">
                  <a16:creationId xmlns:a16="http://schemas.microsoft.com/office/drawing/2014/main" id="{B3D2DBF1-2866-B87F-E8BD-762C19B9941C}"/>
                </a:ext>
              </a:extLst>
            </p:cNvPr>
            <p:cNvSpPr/>
            <p:nvPr/>
          </p:nvSpPr>
          <p:spPr>
            <a:xfrm rot="781024">
              <a:off x="6541068" y="3148740"/>
              <a:ext cx="252898" cy="26922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A4DF373-653F-9769-C1F6-5ABECCD3EAEC}"/>
                </a:ext>
              </a:extLst>
            </p:cNvPr>
            <p:cNvSpPr txBox="1"/>
            <p:nvPr/>
          </p:nvSpPr>
          <p:spPr>
            <a:xfrm rot="760235">
              <a:off x="4444032" y="3291577"/>
              <a:ext cx="1674058" cy="307777"/>
            </a:xfrm>
            <a:prstGeom prst="rect">
              <a:avLst/>
            </a:prstGeom>
            <a:noFill/>
          </p:spPr>
          <p:txBody>
            <a:bodyPr wrap="square" rtlCol="0">
              <a:spAutoFit/>
            </a:bodyPr>
            <a:lstStyle/>
            <a:p>
              <a:r>
                <a:rPr lang="en-US" sz="1400" b="1" dirty="0">
                  <a:solidFill>
                    <a:srgbClr val="C00000"/>
                  </a:solidFill>
                </a:rPr>
                <a:t>METER RULLER</a:t>
              </a:r>
            </a:p>
          </p:txBody>
        </p:sp>
      </p:grpSp>
      <p:grpSp>
        <p:nvGrpSpPr>
          <p:cNvPr id="3" name="Group 2">
            <a:extLst>
              <a:ext uri="{FF2B5EF4-FFF2-40B4-BE49-F238E27FC236}">
                <a16:creationId xmlns:a16="http://schemas.microsoft.com/office/drawing/2014/main" id="{09ABB9E5-96A1-7B60-942F-CD80F8216D5A}"/>
              </a:ext>
            </a:extLst>
          </p:cNvPr>
          <p:cNvGrpSpPr/>
          <p:nvPr/>
        </p:nvGrpSpPr>
        <p:grpSpPr>
          <a:xfrm>
            <a:off x="6774973" y="5874905"/>
            <a:ext cx="3778878" cy="369332"/>
            <a:chOff x="6774973" y="5874905"/>
            <a:chExt cx="3778878" cy="369332"/>
          </a:xfrm>
        </p:grpSpPr>
        <p:sp>
          <p:nvSpPr>
            <p:cNvPr id="30" name="Callout: Bent Line 29">
              <a:extLst>
                <a:ext uri="{FF2B5EF4-FFF2-40B4-BE49-F238E27FC236}">
                  <a16:creationId xmlns:a16="http://schemas.microsoft.com/office/drawing/2014/main" id="{7E5886F5-B661-311B-D252-30837DAA6EE0}"/>
                </a:ext>
              </a:extLst>
            </p:cNvPr>
            <p:cNvSpPr/>
            <p:nvPr/>
          </p:nvSpPr>
          <p:spPr>
            <a:xfrm rot="10800000">
              <a:off x="6774973" y="5874905"/>
              <a:ext cx="2424350" cy="369332"/>
            </a:xfrm>
            <a:prstGeom prst="borderCallout2">
              <a:avLst>
                <a:gd name="adj1" fmla="val 46988"/>
                <a:gd name="adj2" fmla="val -1436"/>
                <a:gd name="adj3" fmla="val 45632"/>
                <a:gd name="adj4" fmla="val -28787"/>
                <a:gd name="adj5" fmla="val 33739"/>
                <a:gd name="adj6" fmla="val -49317"/>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1" name="Picture 30">
              <a:extLst>
                <a:ext uri="{FF2B5EF4-FFF2-40B4-BE49-F238E27FC236}">
                  <a16:creationId xmlns:a16="http://schemas.microsoft.com/office/drawing/2014/main" id="{F8A77825-30D8-1811-D915-F22DF3FB8D8A}"/>
                </a:ext>
              </a:extLst>
            </p:cNvPr>
            <p:cNvPicPr>
              <a:picLocks noChangeAspect="1"/>
            </p:cNvPicPr>
            <p:nvPr/>
          </p:nvPicPr>
          <p:blipFill>
            <a:blip r:embed="rId4"/>
            <a:stretch>
              <a:fillRect/>
            </a:stretch>
          </p:blipFill>
          <p:spPr>
            <a:xfrm rot="4556455">
              <a:off x="10276459" y="5934397"/>
              <a:ext cx="256054" cy="298730"/>
            </a:xfrm>
            <a:prstGeom prst="rect">
              <a:avLst/>
            </a:prstGeom>
          </p:spPr>
        </p:pic>
        <p:sp>
          <p:nvSpPr>
            <p:cNvPr id="32" name="TextBox 31">
              <a:extLst>
                <a:ext uri="{FF2B5EF4-FFF2-40B4-BE49-F238E27FC236}">
                  <a16:creationId xmlns:a16="http://schemas.microsoft.com/office/drawing/2014/main" id="{3BB8047C-6FD2-FCC2-215E-095FB0E5D331}"/>
                </a:ext>
              </a:extLst>
            </p:cNvPr>
            <p:cNvSpPr txBox="1"/>
            <p:nvPr/>
          </p:nvSpPr>
          <p:spPr>
            <a:xfrm>
              <a:off x="6798005" y="5883707"/>
              <a:ext cx="2378286" cy="307777"/>
            </a:xfrm>
            <a:prstGeom prst="rect">
              <a:avLst/>
            </a:prstGeom>
            <a:noFill/>
          </p:spPr>
          <p:txBody>
            <a:bodyPr wrap="square" rtlCol="0" anchor="ctr">
              <a:spAutoFit/>
            </a:bodyPr>
            <a:lstStyle/>
            <a:p>
              <a:pPr algn="ctr"/>
              <a:r>
                <a:rPr lang="en-US" sz="1400" b="1" dirty="0">
                  <a:solidFill>
                    <a:srgbClr val="FF0000"/>
                  </a:solidFill>
                </a:rPr>
                <a:t>Pan (to hold the weights</a:t>
              </a:r>
            </a:p>
          </p:txBody>
        </p:sp>
      </p:grpSp>
    </p:spTree>
    <p:extLst>
      <p:ext uri="{BB962C8B-B14F-4D97-AF65-F5344CB8AC3E}">
        <p14:creationId xmlns:p14="http://schemas.microsoft.com/office/powerpoint/2010/main" val="40056095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23C57-9BFB-D2F2-7FB1-2C915A4951C9}"/>
              </a:ext>
            </a:extLst>
          </p:cNvPr>
          <p:cNvSpPr>
            <a:spLocks noGrp="1"/>
          </p:cNvSpPr>
          <p:nvPr>
            <p:ph idx="1"/>
          </p:nvPr>
        </p:nvSpPr>
        <p:spPr>
          <a:xfrm>
            <a:off x="90152" y="1506827"/>
            <a:ext cx="11990231" cy="5228823"/>
          </a:xfrm>
        </p:spPr>
        <p:txBody>
          <a:bodyPr/>
          <a:lstStyle/>
          <a:p>
            <a:pPr marL="457200" indent="-457200">
              <a:buFont typeface="+mj-lt"/>
              <a:buAutoNum type="arabicPeriod"/>
            </a:pPr>
            <a:r>
              <a:rPr lang="en-US" dirty="0"/>
              <a:t>Connect the primary of the stepdown transformer to A.C mains, while the secondary to the given point of electrically maintained tuning fork.</a:t>
            </a:r>
          </a:p>
          <a:p>
            <a:pPr marL="457200" indent="-457200">
              <a:buFont typeface="+mj-lt"/>
              <a:buAutoNum type="arabicPeriod"/>
            </a:pPr>
            <a:endParaRPr lang="en-US" dirty="0"/>
          </a:p>
          <a:p>
            <a:pPr marL="457200" indent="-457200">
              <a:buFont typeface="+mj-lt"/>
              <a:buAutoNum type="arabicPeriod"/>
            </a:pPr>
            <a:r>
              <a:rPr lang="en-US" dirty="0"/>
              <a:t> Tight the one end of thread to the prong of tuning fork and other end to a scale pan. Hang the scale pan with pulley that is fixed at end of table. </a:t>
            </a:r>
          </a:p>
          <a:p>
            <a:pPr marL="457200" indent="-457200">
              <a:buFont typeface="+mj-lt"/>
              <a:buAutoNum type="arabicPeriod"/>
            </a:pPr>
            <a:endParaRPr lang="en-US" dirty="0"/>
          </a:p>
          <a:p>
            <a:pPr marL="457200" indent="-457200">
              <a:buFont typeface="+mj-lt"/>
              <a:buAutoNum type="arabicPeriod"/>
            </a:pPr>
            <a:r>
              <a:rPr lang="en-US" dirty="0"/>
              <a:t>Move the tuning fork toward or away from pulley to adjust the length of thread, so that loops could be formed. Now measure the length thread for one and two loop when stable loops are formed in horizontal plane. This will give the value l for one and two loops. </a:t>
            </a:r>
          </a:p>
          <a:p>
            <a:pPr marL="457200" indent="-457200">
              <a:buFont typeface="+mj-lt"/>
              <a:buAutoNum type="arabicPeriod"/>
            </a:pPr>
            <a:endParaRPr lang="en-US" dirty="0"/>
          </a:p>
          <a:p>
            <a:pPr marL="457200" indent="-457200">
              <a:buFont typeface="+mj-lt"/>
              <a:buAutoNum type="arabicPeriod"/>
            </a:pPr>
            <a:r>
              <a:rPr lang="en-US" dirty="0"/>
              <a:t>Now increase the mass on scale pan (m=20, 40 gm) and repeat the step 3. </a:t>
            </a:r>
          </a:p>
          <a:p>
            <a:pPr marL="457200" indent="-457200">
              <a:buFont typeface="+mj-lt"/>
              <a:buAutoNum type="arabicPeriod"/>
            </a:pPr>
            <a:endParaRPr lang="en-US" dirty="0"/>
          </a:p>
          <a:p>
            <a:pPr marL="0" indent="0">
              <a:buNone/>
            </a:pPr>
            <a:endParaRPr lang="en-US" dirty="0"/>
          </a:p>
        </p:txBody>
      </p:sp>
      <p:sp>
        <p:nvSpPr>
          <p:cNvPr id="4" name="Title 1">
            <a:extLst>
              <a:ext uri="{FF2B5EF4-FFF2-40B4-BE49-F238E27FC236}">
                <a16:creationId xmlns:a16="http://schemas.microsoft.com/office/drawing/2014/main" id="{544C4D36-84F5-26FC-756D-BF3065243BD7}"/>
              </a:ext>
            </a:extLst>
          </p:cNvPr>
          <p:cNvSpPr>
            <a:spLocks noGrp="1"/>
          </p:cNvSpPr>
          <p:nvPr>
            <p:ph type="title"/>
          </p:nvPr>
        </p:nvSpPr>
        <p:spPr>
          <a:xfrm>
            <a:off x="900916" y="-12879"/>
            <a:ext cx="10353761" cy="1326321"/>
          </a:xfrm>
        </p:spPr>
        <p:txBody>
          <a:bodyPr>
            <a:normAutofit/>
          </a:bodyPr>
          <a:lstStyle/>
          <a:p>
            <a:r>
              <a:rPr lang="en-US" sz="4800" dirty="0"/>
              <a:t>PROCEDURE</a:t>
            </a:r>
          </a:p>
        </p:txBody>
      </p:sp>
    </p:spTree>
    <p:extLst>
      <p:ext uri="{BB962C8B-B14F-4D97-AF65-F5344CB8AC3E}">
        <p14:creationId xmlns:p14="http://schemas.microsoft.com/office/powerpoint/2010/main" val="157153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778</TotalTime>
  <Words>1141</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Bookman Old Style (Headings)</vt:lpstr>
      <vt:lpstr>Cambria Math</vt:lpstr>
      <vt:lpstr>Rockwell</vt:lpstr>
      <vt:lpstr>Rockwell (Body)</vt:lpstr>
      <vt:lpstr>Wingdings</vt:lpstr>
      <vt:lpstr>Damask</vt:lpstr>
      <vt:lpstr>PRESENTATION ON</vt:lpstr>
      <vt:lpstr>     TOPICS</vt:lpstr>
      <vt:lpstr>THEORY</vt:lpstr>
      <vt:lpstr>THEORY</vt:lpstr>
      <vt:lpstr>THEORY</vt:lpstr>
      <vt:lpstr>APPARATUS</vt:lpstr>
      <vt:lpstr>APPARATUS</vt:lpstr>
      <vt:lpstr>PowerPoint Presentation</vt:lpstr>
      <vt:lpstr>PROCEDURE</vt:lpstr>
      <vt:lpstr>PROCEDURE</vt:lpstr>
      <vt:lpstr>Experimental Data</vt:lpstr>
      <vt:lpstr>Experimental Data</vt:lpstr>
      <vt:lpstr>ANALYSIS &amp; CALCULATION</vt:lpstr>
      <vt:lpstr>Result</vt:lpstr>
      <vt:lpstr>Discussion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MD. Shohanur Rahman Shohan</dc:creator>
  <cp:lastModifiedBy>MD. Shohanur Rahman Shohan</cp:lastModifiedBy>
  <cp:revision>47</cp:revision>
  <dcterms:created xsi:type="dcterms:W3CDTF">2022-08-04T06:13:17Z</dcterms:created>
  <dcterms:modified xsi:type="dcterms:W3CDTF">2022-08-12T14:31:27Z</dcterms:modified>
</cp:coreProperties>
</file>