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0"/>
  </p:notesMasterIdLst>
  <p:sldIdLst>
    <p:sldId id="256" r:id="rId5"/>
    <p:sldId id="257" r:id="rId6"/>
    <p:sldId id="305" r:id="rId7"/>
    <p:sldId id="266" r:id="rId8"/>
    <p:sldId id="268" r:id="rId9"/>
    <p:sldId id="269" r:id="rId10"/>
    <p:sldId id="289" r:id="rId11"/>
    <p:sldId id="270" r:id="rId12"/>
    <p:sldId id="271" r:id="rId13"/>
    <p:sldId id="274" r:id="rId14"/>
    <p:sldId id="273" r:id="rId15"/>
    <p:sldId id="275" r:id="rId16"/>
    <p:sldId id="306" r:id="rId17"/>
    <p:sldId id="276" r:id="rId18"/>
    <p:sldId id="277" r:id="rId19"/>
    <p:sldId id="291" r:id="rId20"/>
    <p:sldId id="292" r:id="rId21"/>
    <p:sldId id="293" r:id="rId22"/>
    <p:sldId id="279" r:id="rId23"/>
    <p:sldId id="307" r:id="rId24"/>
    <p:sldId id="280" r:id="rId25"/>
    <p:sldId id="296" r:id="rId26"/>
    <p:sldId id="295" r:id="rId27"/>
    <p:sldId id="298" r:id="rId28"/>
    <p:sldId id="297" r:id="rId29"/>
    <p:sldId id="300" r:id="rId30"/>
    <p:sldId id="299" r:id="rId31"/>
    <p:sldId id="301" r:id="rId32"/>
    <p:sldId id="302" r:id="rId33"/>
    <p:sldId id="303" r:id="rId34"/>
    <p:sldId id="304" r:id="rId35"/>
    <p:sldId id="308" r:id="rId36"/>
    <p:sldId id="264" r:id="rId37"/>
    <p:sldId id="265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SHOHANUR RAHMAN SHOHAN" userId="5d7f12b6-0a6a-48dd-adaa-5f72beb33e17" providerId="ADAL" clId="{C96C16AD-9C9D-4F19-99CE-67B8E2179716}"/>
    <pc:docChg chg="modSld">
      <pc:chgData name="MD. SHOHANUR RAHMAN SHOHAN" userId="5d7f12b6-0a6a-48dd-adaa-5f72beb33e17" providerId="ADAL" clId="{C96C16AD-9C9D-4F19-99CE-67B8E2179716}" dt="2024-11-07T04:25:17.209" v="18" actId="20577"/>
      <pc:docMkLst>
        <pc:docMk/>
      </pc:docMkLst>
      <pc:sldChg chg="modSp mod">
        <pc:chgData name="MD. SHOHANUR RAHMAN SHOHAN" userId="5d7f12b6-0a6a-48dd-adaa-5f72beb33e17" providerId="ADAL" clId="{C96C16AD-9C9D-4F19-99CE-67B8E2179716}" dt="2024-11-07T04:25:17.209" v="18" actId="20577"/>
        <pc:sldMkLst>
          <pc:docMk/>
          <pc:sldMk cId="700707328" sldId="256"/>
        </pc:sldMkLst>
        <pc:graphicFrameChg chg="modGraphic">
          <ac:chgData name="MD. SHOHANUR RAHMAN SHOHAN" userId="5d7f12b6-0a6a-48dd-adaa-5f72beb33e17" providerId="ADAL" clId="{C96C16AD-9C9D-4F19-99CE-67B8E2179716}" dt="2024-11-07T04:25:17.209" v="1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55E98-7515-42E0-87B7-22D557EFE51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BA81D-13CD-47A2-956D-5516C11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04C6-6FA6-400D-8E45-5D064009DC6A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0E51-22D3-4B32-BA0C-00EEC898CBB6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580B-5C6D-4A5E-80E0-9E32ABA601EB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BD27-D52B-439F-AC09-8B0E9F96BC3F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33A5-1B46-48AD-A579-128CF9ED56BA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F40-0BC0-45A4-85F2-DF71B1B3F8DC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E-5F7A-4FC9-9EFC-0F614739727E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3CC-2345-4219-B203-E63F637E4A8E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90D-7FAC-402E-A129-10F748A4A234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28C-342D-404C-8532-BFF3FDD2DCC2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86D8-3973-4622-8C24-DE381D5DCD79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F98C-658A-4C44-8B8D-56FDDD532098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D2C1-EFA4-4C26-A11A-D384A8171E65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75-DB6F-4BC8-B558-A451BCC0EC52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B99-1AC2-4958-B22B-7A450393C15A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F473-454C-4FA0-883B-42C320EAF4F4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86EEB23-D9D5-4577-B968-6D5E2439D3F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csharp/csharp-interfac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Interface, Indexer &amp; Delegates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891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2023-2024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Tonny</a:t>
                      </a:r>
                      <a:r>
                        <a:rPr lang="en-US" i="1" dirty="0"/>
                        <a:t> Kar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achieve security - hide certain details and only show the important details of an object (interface).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C# does not support "multiple inheritance" (a class can only inherit from one base class). However, it can be achieved with interfaces, because the class can implement multiple interfaces.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implement multiple interfaces, separate them with a comma.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Inherited class must implement all members of interface otherwise it will become </a:t>
            </a:r>
            <a:r>
              <a:rPr lang="en-US" b="1" i="1" dirty="0"/>
              <a:t>abstract</a:t>
            </a:r>
            <a:r>
              <a:rPr lang="en-US" dirty="0"/>
              <a:t> also.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Structure can also implement interfaces.</a:t>
            </a:r>
          </a:p>
          <a:p>
            <a:endParaRPr lang="en-US" dirty="0"/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DemoClass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dirty="0" err="1">
                <a:latin typeface="Consolas" panose="020B0609020204030204" pitchFamily="49" charset="0"/>
              </a:rPr>
              <a:t>IFirstInterface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ISecondInterface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  ………………………………………………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Why and When to use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8460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Explicit implementation is useful when class is implementing multiple interface thereby it is more readable and eliminates the confusion.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is also useful if interfaces have same method name coincidently.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not use </a:t>
            </a:r>
            <a:r>
              <a:rPr lang="en-US" i="1" dirty="0"/>
              <a:t>public</a:t>
            </a:r>
            <a:r>
              <a:rPr lang="en-US" dirty="0"/>
              <a:t> modifier with an explicit implementation. It will give compile time error.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can be multiple classes or </a:t>
            </a:r>
            <a:r>
              <a:rPr lang="en-US" dirty="0" err="1"/>
              <a:t>structs</a:t>
            </a:r>
            <a:r>
              <a:rPr lang="en-US" dirty="0"/>
              <a:t> that implements the same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Implement interface explicitly using </a:t>
            </a:r>
            <a:r>
              <a:rPr lang="en-US" dirty="0" err="1"/>
              <a:t>InterfaceName</a:t>
            </a:r>
            <a:r>
              <a:rPr lang="en-US" dirty="0"/>
              <a:t>. with all the members.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can inherit one or more interfaces.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See example: </a:t>
            </a:r>
            <a:r>
              <a:rPr lang="en-US" dirty="0">
                <a:hlinkClick r:id="rId2"/>
              </a:rPr>
              <a:t>https://www.tutorialsteacher.com/csharp/csharp-interface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Explicit Interface Implementation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8320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know you can’t create or call constructor of interface but by implementing the interface one can create interface type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members from individual interface can be called using the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code snippet where </a:t>
            </a:r>
            <a:r>
              <a:rPr lang="en-US" b="1" dirty="0"/>
              <a:t>Test</a:t>
            </a:r>
            <a:r>
              <a:rPr lang="en-US" dirty="0"/>
              <a:t> class implements </a:t>
            </a:r>
            <a:r>
              <a:rPr lang="en-US" b="1" i="1" dirty="0"/>
              <a:t>ITest1 </a:t>
            </a:r>
            <a:r>
              <a:rPr lang="en-US" dirty="0"/>
              <a:t>&amp;</a:t>
            </a:r>
            <a:r>
              <a:rPr lang="en-US" b="1" i="1" dirty="0"/>
              <a:t> ITest2</a:t>
            </a:r>
            <a:r>
              <a:rPr lang="en-US" dirty="0"/>
              <a:t> interface containing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Method1()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Method2()</a:t>
            </a:r>
          </a:p>
          <a:p>
            <a:endParaRPr lang="en-US" dirty="0"/>
          </a:p>
          <a:p>
            <a:r>
              <a:rPr lang="en-US" sz="1600" dirty="0">
                <a:latin typeface="Consolas" panose="020B0609020204030204" pitchFamily="49" charset="0"/>
              </a:rPr>
              <a:t>ITest1 t1 = new Test();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t1.Method1(); 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ITest2 t2 = new Test();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t2.Method2(); 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Interface Type Variables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3122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594459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Monotype Corsiva" panose="03010101010201010101" pitchFamily="66" charset="0"/>
              </a:rPr>
              <a:t>Indexer</a:t>
            </a:r>
          </a:p>
        </p:txBody>
      </p:sp>
    </p:spTree>
    <p:extLst>
      <p:ext uri="{BB962C8B-B14F-4D97-AF65-F5344CB8AC3E}">
        <p14:creationId xmlns:p14="http://schemas.microsoft.com/office/powerpoint/2010/main" val="758127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Indexers enable objects to be indexed in a similar manner to arrays.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Indexer is a special type of property that allows a class or structure to be accessed like an array for its private collection.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indexer can be defined the same way as property with </a:t>
            </a:r>
            <a:r>
              <a:rPr lang="en-US" b="1" dirty="0"/>
              <a:t>this</a:t>
            </a:r>
            <a:r>
              <a:rPr lang="en-US" dirty="0"/>
              <a:t> keyword and square brackets []. Following is general syntax for indexer declaration.</a:t>
            </a:r>
          </a:p>
          <a:p>
            <a:endParaRPr lang="en-US" dirty="0"/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&lt;return type&gt; this[&lt;parameter type&gt; index]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    get{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latin typeface="Consolas" panose="020B0609020204030204" pitchFamily="49" charset="0"/>
              </a:rPr>
              <a:t>// return the value from the specified index of an internal collection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    set{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        // set values at the specified index in an internal collection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sz="15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199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i="1" dirty="0"/>
              <a:t>this</a:t>
            </a:r>
            <a:r>
              <a:rPr lang="en-US" dirty="0"/>
              <a:t> keyword is used to define the indexer.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get </a:t>
            </a:r>
            <a:r>
              <a:rPr lang="en-US" dirty="0" err="1"/>
              <a:t>accessor</a:t>
            </a:r>
            <a:r>
              <a:rPr lang="en-US" dirty="0"/>
              <a:t> returns a value. A set </a:t>
            </a:r>
            <a:r>
              <a:rPr lang="en-US" dirty="0" err="1"/>
              <a:t>accessor</a:t>
            </a:r>
            <a:r>
              <a:rPr lang="en-US" dirty="0"/>
              <a:t> assigns a value.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value keyword is used to define the value being assigned by the set indexer.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Indexers do not have to be indexed by an integer value; it is up to you how to define the specific look-up mechanism.</a:t>
            </a:r>
          </a:p>
        </p:txBody>
      </p:sp>
    </p:spTree>
    <p:extLst>
      <p:ext uri="{BB962C8B-B14F-4D97-AF65-F5344CB8AC3E}">
        <p14:creationId xmlns:p14="http://schemas.microsoft.com/office/powerpoint/2010/main" val="166006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655" y="613259"/>
            <a:ext cx="6539345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// The following example defines a generic class with simple get and set </a:t>
            </a:r>
            <a:r>
              <a:rPr lang="en-US" sz="1400" dirty="0" err="1">
                <a:solidFill>
                  <a:srgbClr val="76B531"/>
                </a:solidFill>
                <a:latin typeface="Consolas" panose="020B0609020204030204" pitchFamily="49" charset="0"/>
              </a:rPr>
              <a:t>accessor</a:t>
            </a:r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 methods to assign and retrieve values.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using System;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SampleCollection</a:t>
            </a:r>
            <a:r>
              <a:rPr lang="en-US" sz="1400" dirty="0">
                <a:latin typeface="Consolas" panose="020B0609020204030204" pitchFamily="49" charset="0"/>
              </a:rPr>
              <a:t>&lt;T&gt;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// Declare an array to store the data elements.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private T[]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 = new T[100];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// Define the indexer to allow client code to use [] </a:t>
            </a:r>
            <a:r>
              <a:rPr lang="en-US" sz="1400" dirty="0">
                <a:latin typeface="Consolas" panose="020B0609020204030204" pitchFamily="49" charset="0"/>
              </a:rPr>
              <a:t>notation.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public T this[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get { return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set {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= value;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Program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static void Main()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var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stringCollection</a:t>
            </a:r>
            <a:r>
              <a:rPr lang="en-US" sz="1400" dirty="0">
                <a:latin typeface="Consolas" panose="020B0609020204030204" pitchFamily="49" charset="0"/>
              </a:rPr>
              <a:t> = new </a:t>
            </a:r>
            <a:r>
              <a:rPr lang="en-US" sz="1400" dirty="0" err="1">
                <a:latin typeface="Consolas" panose="020B0609020204030204" pitchFamily="49" charset="0"/>
              </a:rPr>
              <a:t>SampleCollection</a:t>
            </a:r>
            <a:r>
              <a:rPr lang="en-US" sz="1400" dirty="0">
                <a:latin typeface="Consolas" panose="020B0609020204030204" pitchFamily="49" charset="0"/>
              </a:rPr>
              <a:t>&lt;string&gt;();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stringCollection</a:t>
            </a:r>
            <a:r>
              <a:rPr lang="en-US" sz="1400" dirty="0">
                <a:latin typeface="Consolas" panose="020B0609020204030204" pitchFamily="49" charset="0"/>
              </a:rPr>
              <a:t>[0] = "Hello, World";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stringCollection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// The example displays the following output:</a:t>
            </a:r>
          </a:p>
          <a:p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//       Hello, World.</a:t>
            </a:r>
          </a:p>
        </p:txBody>
      </p:sp>
    </p:spTree>
    <p:extLst>
      <p:ext uri="{BB962C8B-B14F-4D97-AF65-F5344CB8AC3E}">
        <p14:creationId xmlns:p14="http://schemas.microsoft.com/office/powerpoint/2010/main" val="348057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Indexers can be overloaded.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Indexers can have more than one formal parameter, for example, when accessing a two-dimensional array.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Can be overloaded with the different data types for index or number of parameters can be different.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Indexer Overload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8244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Expression-bodied members provide a simplified syntax.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Note that </a:t>
            </a:r>
            <a:r>
              <a:rPr lang="en-US" b="1" dirty="0"/>
              <a:t>=&gt;</a:t>
            </a:r>
            <a:r>
              <a:rPr lang="en-US" dirty="0"/>
              <a:t> introduces the expression body.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Starting with C# 7.0, both the get and set </a:t>
            </a:r>
            <a:r>
              <a:rPr lang="en-US" dirty="0" err="1"/>
              <a:t>accessors</a:t>
            </a:r>
            <a:r>
              <a:rPr lang="en-US" dirty="0"/>
              <a:t> can be an implemented as expression-bodied members.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this case, both get and set keywords must be used.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// Declare an array to store the data elements.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private T[]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 = new T[100];</a:t>
            </a:r>
          </a:p>
          <a:p>
            <a:pPr lvl="1"/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// Define the indexer to allow client code to use [] notation.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public T this[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{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   get =&gt;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   set =&gt; </a:t>
            </a:r>
            <a:r>
              <a:rPr lang="en-US" sz="1400" dirty="0" err="1">
                <a:latin typeface="Consolas" panose="020B0609020204030204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 = value;</a:t>
            </a:r>
          </a:p>
          <a:p>
            <a:pPr lvl="1"/>
            <a:r>
              <a:rPr lang="en-US" sz="1400" dirty="0">
                <a:latin typeface="Consolas" panose="020B0609020204030204" pitchFamily="49" charset="0"/>
              </a:rPr>
              <a:t>   }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Expression Body </a:t>
            </a:r>
            <a:r>
              <a:rPr lang="en-US" dirty="0" err="1"/>
              <a:t>Defination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131338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Indexer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Comparison Between Properties and Indexers</a:t>
            </a:r>
            <a:endParaRPr lang="en-FI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233788"/>
              </p:ext>
            </p:extLst>
          </p:nvPr>
        </p:nvGraphicFramePr>
        <p:xfrm>
          <a:off x="304801" y="2117719"/>
          <a:ext cx="8548254" cy="3846413"/>
        </p:xfrm>
        <a:graphic>
          <a:graphicData uri="http://schemas.openxmlformats.org/drawingml/2006/table">
            <a:tbl>
              <a:tblPr/>
              <a:tblGrid>
                <a:gridCol w="4274127">
                  <a:extLst>
                    <a:ext uri="{9D8B030D-6E8A-4147-A177-3AD203B41FA5}">
                      <a16:colId xmlns:a16="http://schemas.microsoft.com/office/drawing/2014/main" val="502255569"/>
                    </a:ext>
                  </a:extLst>
                </a:gridCol>
                <a:gridCol w="4274127">
                  <a:extLst>
                    <a:ext uri="{9D8B030D-6E8A-4147-A177-3AD203B41FA5}">
                      <a16:colId xmlns:a16="http://schemas.microsoft.com/office/drawing/2014/main" val="2727489939"/>
                    </a:ext>
                  </a:extLst>
                </a:gridCol>
              </a:tblGrid>
              <a:tr h="29339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Property</a:t>
                      </a:r>
                    </a:p>
                  </a:txBody>
                  <a:tcPr marL="65452" marR="65452" marT="32726" marB="32726">
                    <a:lnL w="12700" cap="flat" cmpd="sng" algn="ctr">
                      <a:solidFill>
                        <a:srgbClr val="308A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Indexer</a:t>
                      </a:r>
                    </a:p>
                  </a:txBody>
                  <a:tcPr marL="65452" marR="65452" marT="32726" marB="32726">
                    <a:lnL w="12700" cap="flat" cmpd="sng" algn="ctr">
                      <a:solidFill>
                        <a:srgbClr val="508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5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355339"/>
                  </a:ext>
                </a:extLst>
              </a:tr>
              <a:tr h="720013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Allows methods to be called as if they were public data members.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Allows elements of an internal collection of an object to be accessed by using array notation on the object itself.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906134"/>
                  </a:ext>
                </a:extLst>
              </a:tr>
              <a:tr h="43145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Accessed through a simple name.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Accessed through an index.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99693"/>
                  </a:ext>
                </a:extLst>
              </a:tr>
              <a:tr h="46616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Can be a static or an instance member.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solidFill>
                            <a:schemeClr val="bg1"/>
                          </a:solidFill>
                          <a:effectLst/>
                        </a:rPr>
                        <a:t>Must be an instance member.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563068"/>
                  </a:ext>
                </a:extLst>
              </a:tr>
              <a:tr h="66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 </a:t>
                      </a:r>
                      <a:r>
                        <a:rPr lang="en-US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get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accessor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of a property has no parameters.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 get 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accessor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of an indexer has the same formal parameter list as the indexer.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586948"/>
                  </a:ext>
                </a:extLst>
              </a:tr>
              <a:tr h="603485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 </a:t>
                      </a:r>
                      <a:r>
                        <a:rPr lang="en-US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set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accessor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of a property contains the implicit value parameter.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A set </a:t>
                      </a:r>
                      <a:r>
                        <a:rPr lang="en-US" sz="1300" dirty="0" err="1">
                          <a:solidFill>
                            <a:schemeClr val="bg1"/>
                          </a:solidFill>
                          <a:effectLst/>
                        </a:rPr>
                        <a:t>accessor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 of an indexer has the same formal parameter list as the indexer, and also to the </a:t>
                      </a:r>
                      <a:r>
                        <a:rPr lang="en-US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 parameter.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23239"/>
                  </a:ext>
                </a:extLst>
              </a:tr>
              <a:tr h="66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Supports shortened syntax with </a:t>
                      </a:r>
                      <a:r>
                        <a:rPr lang="en-US" sz="13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Auto-Implemented Properties</a:t>
                      </a:r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solidFill>
                            <a:schemeClr val="bg1"/>
                          </a:solidFill>
                          <a:effectLst/>
                        </a:rPr>
                        <a:t>Supports expression bodied members for get only indexers.</a:t>
                      </a:r>
                    </a:p>
                  </a:txBody>
                  <a:tcPr marL="65452" marR="65452" marT="32726" marB="32726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072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5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Introduction and usage of Interface in OOP and in project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Explicit Interface concepts.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Implementation of Indexer and its use in library.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Basic concept of delegates as function pointers.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594459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Monotype Corsiva" panose="03010101010201010101" pitchFamily="66" charset="0"/>
              </a:rPr>
              <a:t>Delegate</a:t>
            </a:r>
          </a:p>
        </p:txBody>
      </p:sp>
    </p:spTree>
    <p:extLst>
      <p:ext uri="{BB962C8B-B14F-4D97-AF65-F5344CB8AC3E}">
        <p14:creationId xmlns:p14="http://schemas.microsoft.com/office/powerpoint/2010/main" val="730707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delegate is an object which refers to a method or you can say it is a reference type variable that can hold a reference to the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 delegate is a type that represents references to methods with a particular parameter list and return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Delegates are used to pass methods as arguments to other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we instantiate a delegate, we can associate its instance with any method with a compatible signature and return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One can invoke (or call) the method through the delegate instance.</a:t>
            </a:r>
          </a:p>
        </p:txBody>
      </p:sp>
      <p:sp>
        <p:nvSpPr>
          <p:cNvPr id="3" name="Rectangle 2"/>
          <p:cNvSpPr/>
          <p:nvPr/>
        </p:nvSpPr>
        <p:spPr>
          <a:xfrm>
            <a:off x="959175" y="4559555"/>
            <a:ext cx="673330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delegate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PerformCalculation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x,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y);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DelegateMethod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(string message){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(message);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Del handler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DelegateMethod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 // Instantiate the delegate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handler("Hello World"); // Call the delegate.</a:t>
            </a:r>
          </a:p>
        </p:txBody>
      </p:sp>
    </p:spTree>
    <p:extLst>
      <p:ext uri="{BB962C8B-B14F-4D97-AF65-F5344CB8AC3E}">
        <p14:creationId xmlns:p14="http://schemas.microsoft.com/office/powerpoint/2010/main" val="1694917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2" y="2404196"/>
            <a:ext cx="57054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1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Any method from any accessible class or </a:t>
            </a:r>
            <a:r>
              <a:rPr lang="en-US" dirty="0" err="1"/>
              <a:t>struct</a:t>
            </a:r>
            <a:r>
              <a:rPr lang="en-US" dirty="0"/>
              <a:t> that matches the delegate type can be assigned to the delegate.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method can be either static or an instance method.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makes it possible to programmatically change method calls, and also plug new code into existing classes.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Delegates are similar to C++ function pointers, but delegates are fully object-oriented, and unlike C++ pointers to member functions, delegates encapsulate both an object instance and a method.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Delegates can be used to define callback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Delegates allow methods to be passed as parameters.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Event handlers are nothing more than methods that are invoked through delegates.</a:t>
            </a:r>
          </a:p>
        </p:txBody>
      </p:sp>
    </p:spTree>
    <p:extLst>
      <p:ext uri="{BB962C8B-B14F-4D97-AF65-F5344CB8AC3E}">
        <p14:creationId xmlns:p14="http://schemas.microsoft.com/office/powerpoint/2010/main" val="1955768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 types are derived from the Delegate class in the .NET Framework.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Delegate Type is also Reference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Action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/>
              <a:t> are delegates that we can use instead of defining our own delegate types. Important to remember: </a:t>
            </a:r>
            <a:r>
              <a:rPr lang="en-US" dirty="0">
                <a:latin typeface="Consolas" panose="020B0609020204030204" pitchFamily="49" charset="0"/>
              </a:rPr>
              <a:t>Action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/>
              <a:t> are delegates.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Consolas" panose="020B0609020204030204" pitchFamily="49" charset="0"/>
              </a:rPr>
              <a:t>Func</a:t>
            </a:r>
            <a:r>
              <a:rPr lang="en-US" dirty="0">
                <a:latin typeface="Consolas" panose="020B0609020204030204" pitchFamily="49" charset="0"/>
              </a:rPr>
              <a:t>&lt;&gt; </a:t>
            </a:r>
            <a:r>
              <a:rPr lang="en-US" dirty="0"/>
              <a:t>to represent a method that returns something.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Action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Action&lt;&gt; </a:t>
            </a:r>
            <a:r>
              <a:rPr lang="en-US" dirty="0"/>
              <a:t>represent methods that return nothing.</a:t>
            </a:r>
          </a:p>
        </p:txBody>
      </p:sp>
    </p:spTree>
    <p:extLst>
      <p:ext uri="{BB962C8B-B14F-4D97-AF65-F5344CB8AC3E}">
        <p14:creationId xmlns:p14="http://schemas.microsoft.com/office/powerpoint/2010/main" val="68490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Delegates can be chained together; for example, multiple methods can be called on a single event.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a delegate is wrapped with more than one method that is known as a multicast delegate.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Multicast delegates are used extensively in event handling.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"+" or "+=" operator adds a function to the invocation list, and the "-" and "-=" operator removes it.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Delegate Multicasting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01092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74" y="2787794"/>
            <a:ext cx="7141843" cy="22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0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655" y="613259"/>
            <a:ext cx="72597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delegate void </a:t>
            </a:r>
            <a:r>
              <a:rPr lang="en-US" sz="1400" dirty="0" err="1">
                <a:latin typeface="Consolas" panose="020B0609020204030204" pitchFamily="49" charset="0"/>
              </a:rPr>
              <a:t>MyDelegate</a:t>
            </a:r>
            <a:r>
              <a:rPr lang="en-US" sz="1400" dirty="0">
                <a:latin typeface="Consolas" panose="020B0609020204030204" pitchFamily="49" charset="0"/>
              </a:rPr>
              <a:t>(string </a:t>
            </a:r>
            <a:r>
              <a:rPr lang="en-US" sz="1400" dirty="0" err="1">
                <a:latin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</a:rPr>
              <a:t>); </a:t>
            </a:r>
            <a:r>
              <a:rPr lang="en-US" sz="1400" dirty="0">
                <a:solidFill>
                  <a:srgbClr val="76B531"/>
                </a:solidFill>
                <a:latin typeface="Consolas" panose="020B0609020204030204" pitchFamily="49" charset="0"/>
              </a:rPr>
              <a:t>//declaring a delegate</a:t>
            </a:r>
          </a:p>
          <a:p>
            <a:endParaRPr lang="en-US" sz="1400" dirty="0">
              <a:solidFill>
                <a:srgbClr val="76B53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Program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MyDelegate</a:t>
            </a:r>
            <a:r>
              <a:rPr lang="en-US" sz="1400" dirty="0">
                <a:latin typeface="Consolas" panose="020B0609020204030204" pitchFamily="49" charset="0"/>
              </a:rPr>
              <a:t> del1 = </a:t>
            </a:r>
            <a:r>
              <a:rPr lang="en-US" sz="1400" dirty="0" err="1">
                <a:latin typeface="Consolas" panose="020B0609020204030204" pitchFamily="49" charset="0"/>
              </a:rPr>
              <a:t>ClassA.MethodA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MyDelegate</a:t>
            </a:r>
            <a:r>
              <a:rPr lang="en-US" sz="1400" dirty="0">
                <a:latin typeface="Consolas" panose="020B0609020204030204" pitchFamily="49" charset="0"/>
              </a:rPr>
              <a:t> del2 = </a:t>
            </a:r>
            <a:r>
              <a:rPr lang="en-US" sz="1400" dirty="0" err="1">
                <a:latin typeface="Consolas" panose="020B0609020204030204" pitchFamily="49" charset="0"/>
              </a:rPr>
              <a:t>ClassB.MethodB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MyDelegate</a:t>
            </a:r>
            <a:r>
              <a:rPr lang="en-US" sz="1400" dirty="0">
                <a:latin typeface="Consolas" panose="020B0609020204030204" pitchFamily="49" charset="0"/>
              </a:rPr>
              <a:t> del = del1 + del2; // combines del1 + del2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del("Hello World");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MyDelegate</a:t>
            </a:r>
            <a:r>
              <a:rPr lang="en-US" sz="1400" dirty="0">
                <a:latin typeface="Consolas" panose="020B0609020204030204" pitchFamily="49" charset="0"/>
              </a:rPr>
              <a:t> del3 = (string </a:t>
            </a:r>
            <a:r>
              <a:rPr lang="en-US" sz="1400" dirty="0" err="1">
                <a:latin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</a:rPr>
              <a:t>) =&gt; </a:t>
            </a: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("Called lambda expression: " + </a:t>
            </a:r>
            <a:r>
              <a:rPr lang="en-US" sz="1400" dirty="0" err="1">
                <a:latin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del += del3; // combines del1 + del2 + del3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del("Hello World");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del = del - del2; // removes del2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del("Hello World");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   del -= del1 // removes del1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del("Hello World");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460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 is used to declare an event and anonymous methods in C#.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Need to pass a method as a parameter of other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often serves as the basis for the event-handling model in C# and .NET.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Delegates are object oriented and type-safe and very secure as they ensure that the signature of the method being called is correct.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 helps in code optimization.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They are extensively used in threading.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Delegates are also used for generic class libraries, which have generic functionality, defined.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Usage of Delegate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526085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084818"/>
            <a:ext cx="8548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create a delegate, but there is no need to declare the method associated with it. You do not have to explicitly define a method prior to using the delegate. Such a method is referred to as </a:t>
            </a:r>
            <a:r>
              <a:rPr lang="en-US" b="1" i="1" dirty="0"/>
              <a:t>anonymous</a:t>
            </a:r>
            <a:r>
              <a:rPr lang="en-US" dirty="0"/>
              <a:t>. In other words, if a delegate itself contains its method definition it is known as </a:t>
            </a:r>
            <a:r>
              <a:rPr lang="en-US" b="1" i="1" dirty="0"/>
              <a:t>anonymous method</a:t>
            </a:r>
            <a:r>
              <a:rPr lang="en-US" dirty="0"/>
              <a:t>. </a:t>
            </a:r>
          </a:p>
          <a:p>
            <a:r>
              <a:rPr lang="en-US" dirty="0"/>
              <a:t>The code on is an example of an anonymous method: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Anonymous Method</a:t>
            </a:r>
            <a:endParaRPr lang="en-FI" dirty="0"/>
          </a:p>
        </p:txBody>
      </p:sp>
      <p:sp>
        <p:nvSpPr>
          <p:cNvPr id="7" name="Rectangle 6"/>
          <p:cNvSpPr/>
          <p:nvPr/>
        </p:nvSpPr>
        <p:spPr>
          <a:xfrm>
            <a:off x="476205" y="3759336"/>
            <a:ext cx="82244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public delegate void Print(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value);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static void Main(string[]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Print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delegate(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("Inside Anonymous method. Value: {0}",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};</a:t>
            </a:r>
          </a:p>
          <a:p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print(100);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2594459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Monotype Corsiva" panose="03010101010201010101" pitchFamily="66" charset="0"/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1586583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8655" y="613259"/>
            <a:ext cx="725978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using System;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 delegate void Test();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 class Program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static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{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Test Display = delegate()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{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</a:t>
            </a:r>
            <a:r>
              <a:rPr lang="en-US" sz="1400" dirty="0" err="1"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latin typeface="Consolas" panose="020B0609020204030204" pitchFamily="49" charset="0"/>
              </a:rPr>
              <a:t>("Anonymous Delegate method");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};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Display();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return 0;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}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46194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Delegate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anonymous method is a method without a name.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Anonymous methods in C# can be defined using the </a:t>
            </a:r>
            <a:r>
              <a:rPr lang="en-US" b="1" i="1" dirty="0"/>
              <a:t>delegate</a:t>
            </a:r>
            <a:r>
              <a:rPr lang="en-US" dirty="0"/>
              <a:t> keyword and can be assigned to a variable of delegate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Anonymous methods can access variables defined in an outer function.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Anonymous methods can also be passed to a method that accepts the delegate as a parameter.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Anonymous methods can be used as event handlers.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Anonymous Method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66040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Monotype Corsiva" panose="03010101010201010101" pitchFamily="66" charset="0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2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4.0 The Complete Reference; Herbert </a:t>
            </a:r>
            <a:r>
              <a:rPr lang="en-US" dirty="0" err="1"/>
              <a:t>Schildt</a:t>
            </a:r>
            <a:r>
              <a:rPr lang="en-US" dirty="0"/>
              <a:t>; McGraw-Hill Osborne Media;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First C# by Andrew </a:t>
            </a:r>
            <a:r>
              <a:rPr lang="en-US" dirty="0" err="1"/>
              <a:t>Stellman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Fundamentals of Computer Programming with </a:t>
            </a:r>
            <a:r>
              <a:rPr lang="en-US" dirty="0" err="1"/>
              <a:t>CSharp</a:t>
            </a:r>
            <a:r>
              <a:rPr lang="en-US" dirty="0"/>
              <a:t> – </a:t>
            </a:r>
            <a:r>
              <a:rPr lang="en-US" dirty="0" err="1"/>
              <a:t>Nakov</a:t>
            </a:r>
            <a:r>
              <a:rPr lang="en-US" dirty="0"/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15461"/>
            <a:ext cx="8226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https://docs.microsoft.com/en-us/dotnet/csharp/language-reference/keywords/interface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https://docs.microsoft.com/en-us/dotnet/csharp/programming-guide/interfaces/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https://www.c-sharpcorner.com/UploadFile/sekarbalag/Interface-In-CSharp/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https://www.geeksforgeeks.org/c-sharp-interface/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https://www.tutorialsteacher.com/csharp/csharp-interface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https://www.tutorialspoint.com/csharp/csharp_interfaces.htm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https://www.w3schools.com/cs/cs_interface.asp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https://docs.microsoft.com/en-us/dotnet/csharp/programming-guide/indexers/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https://www.tutorialsteacher.com/csharp/csharp-indexer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https://www.infoworld.com/article/3018437/how-to-work-with-indexers-in-c.html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https://www.c-sharpcorner.com/article/indexer-in-C-Sharp/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https://docs.microsoft.com/en-us/dotnet/csharp/programming-guide/delegates/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https://www.c-sharpcorner.com/UploadFile/puranindia/C-Sharp-net-delegates-and-events/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https://www.pluralsight.com/guides/how-why-to-use-delegates-csharp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15461"/>
            <a:ext cx="8226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https://www.tutorialsteacher.com/csharp/csharp-delegates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https://www.tutorialspoint.com/csharp/csharp_delegates.htm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https://www.geeksforgeeks.org/c-sharp-delegates/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https://docs.microsoft.com/en-us/dotnet/csharp/programming-guide/delegates/using-delegates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https://www.tutorialsteacher.com/csharp/csharp-anonymous-method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https://docs.microsoft.com/en-us/dotnet/csharp/programming-guide/statements-expressions-operators/anonymous-functions</a:t>
            </a:r>
          </a:p>
        </p:txBody>
      </p:sp>
    </p:spTree>
    <p:extLst>
      <p:ext uri="{BB962C8B-B14F-4D97-AF65-F5344CB8AC3E}">
        <p14:creationId xmlns:p14="http://schemas.microsoft.com/office/powerpoint/2010/main" val="253516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looks like a class, but has no implementation.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only thing it contains are declarations of members.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contains definitions for a group of related functionalities that a non-abstract class or a struct must implement.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defines a contract. Any class or struct that implements that contract must provide an implementation of the members defined in the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may not declare instance data such as fields, auto-implemented properties, or property-like events.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Beginning with C# 8.0, an interface may define a default implementation for members.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may define static methods, which must have an implementation.</a:t>
            </a:r>
            <a:endParaRPr lang="en-FI" dirty="0"/>
          </a:p>
        </p:txBody>
      </p:sp>
      <p:sp>
        <p:nvSpPr>
          <p:cNvPr id="8" name="Rectangle 7"/>
          <p:cNvSpPr/>
          <p:nvPr/>
        </p:nvSpPr>
        <p:spPr>
          <a:xfrm>
            <a:off x="2039829" y="511355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</a:rPr>
              <a:t>ITransaction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bool Deposit(double amount);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name of an interface must be a valid C# identifier name.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By convention, interface names begin with a capital I. such as </a:t>
            </a:r>
            <a:r>
              <a:rPr lang="en-US" i="1" dirty="0" err="1"/>
              <a:t>ITestInterface</a:t>
            </a:r>
            <a:r>
              <a:rPr lang="en-US" i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Interfaces can contain instance </a:t>
            </a:r>
            <a:r>
              <a:rPr lang="en-US" b="1" dirty="0"/>
              <a:t>methods, properties, events, indexers,</a:t>
            </a:r>
            <a:r>
              <a:rPr lang="en-US" dirty="0"/>
              <a:t> or any combination of those four member 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 is pure abstraction with no implementation.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Interfaces may contain </a:t>
            </a:r>
            <a:r>
              <a:rPr lang="en-US" b="1" dirty="0"/>
              <a:t>static constructors, fields, constants</a:t>
            </a:r>
            <a:r>
              <a:rPr lang="en-US" dirty="0"/>
              <a:t> or </a:t>
            </a:r>
            <a:r>
              <a:rPr lang="en-US" b="1" dirty="0"/>
              <a:t>operators.</a:t>
            </a:r>
            <a:r>
              <a:rPr lang="en-US" b="1" i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can't contain </a:t>
            </a:r>
            <a:r>
              <a:rPr lang="en-US" b="1" dirty="0">
                <a:solidFill>
                  <a:srgbClr val="FF0000"/>
                </a:solidFill>
              </a:rPr>
              <a:t>instance fields, instance constructors </a:t>
            </a:r>
            <a:r>
              <a:rPr lang="en-US" dirty="0"/>
              <a:t>or</a:t>
            </a:r>
            <a:r>
              <a:rPr lang="en-US" b="1" dirty="0">
                <a:solidFill>
                  <a:srgbClr val="FF0000"/>
                </a:solidFill>
              </a:rPr>
              <a:t> finalizers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 members are abstract and public by default.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9618" y="3244334"/>
            <a:ext cx="428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3E3E3"/>
                </a:solidFill>
                <a:latin typeface="Segoe UI" panose="020B0502040204020203" pitchFamily="34" charset="0"/>
              </a:rPr>
              <a:t>Interface members are public by default.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92928" y="479659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</a:rPr>
              <a:t>ILog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void Write(string Message);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276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Like abstract classes, interfaces cannot be used to create objects.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cannot contain a constructor (as it cannot be used to create objects).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 methods do not have a body - the body is provided by the "implement" class.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implement an interface member, the corresponding member of the implementing class must be public, non-static, and have the same name and signature as the interface member.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a class or struct implements an interface, the class or struct must provide an implementation for all of the members that the interface declares but doesn't provide a default implementation for.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However, if a base class implements an interface, any class that's derived from the base class inherits that implementation.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can be a member of a namespace or a class.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class or struct can implement multiple interfaces. A class can inherit a base class and also implement one or more interfaces.</a:t>
            </a:r>
          </a:p>
        </p:txBody>
      </p:sp>
    </p:spTree>
    <p:extLst>
      <p:ext uri="{BB962C8B-B14F-4D97-AF65-F5344CB8AC3E}">
        <p14:creationId xmlns:p14="http://schemas.microsoft.com/office/powerpoint/2010/main" val="3723349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8324" y="713493"/>
            <a:ext cx="8126914" cy="545178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interface </a:t>
            </a:r>
            <a:r>
              <a:rPr lang="en-US" sz="1200" dirty="0" err="1">
                <a:latin typeface="Consolas" panose="020B0609020204030204" pitchFamily="49" charset="0"/>
              </a:rPr>
              <a:t>IPen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string Color { get; set;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bool Open();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bool Close();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void Write(string text);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class Cello : </a:t>
            </a:r>
            <a:r>
              <a:rPr lang="en-US" sz="1200" dirty="0" err="1">
                <a:latin typeface="Consolas" panose="020B0609020204030204" pitchFamily="49" charset="0"/>
              </a:rPr>
              <a:t>IPen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string Color { get; set;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bool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bool Close()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latin typeface="Consolas" panose="020B0609020204030204" pitchFamily="49" charset="0"/>
              </a:rPr>
              <a:t>("Cello closed for writing!");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return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bool Open()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latin typeface="Consolas" panose="020B0609020204030204" pitchFamily="49" charset="0"/>
              </a:rPr>
              <a:t>("Cello open for writing!");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void Write(string text)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//write text if open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if(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latin typeface="Consolas" panose="020B0609020204030204" pitchFamily="49" charset="0"/>
              </a:rPr>
              <a:t>("Cello: " + text);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46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Any class or struct that implements the </a:t>
            </a:r>
            <a:r>
              <a:rPr lang="en-US" dirty="0" err="1"/>
              <a:t>IEquatable</a:t>
            </a:r>
            <a:r>
              <a:rPr lang="en-US" dirty="0"/>
              <a:t>&lt;T&gt; interface must contain a definition for an Equals method that matches the signature that the interface specifies. As a result, you can count on a class that implements </a:t>
            </a:r>
            <a:r>
              <a:rPr lang="en-US" dirty="0" err="1"/>
              <a:t>IEquatable</a:t>
            </a:r>
            <a:r>
              <a:rPr lang="en-US" dirty="0"/>
              <a:t>&lt;T&gt; to contain an Equals method with which an instance of the class can determine whether it's equal to another instance of the same class.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 need to use the </a:t>
            </a:r>
            <a:r>
              <a:rPr lang="en-US" i="1" dirty="0"/>
              <a:t>override</a:t>
            </a:r>
            <a:r>
              <a:rPr lang="en-US" dirty="0"/>
              <a:t> keyword when implementing an interface:</a:t>
            </a:r>
          </a:p>
        </p:txBody>
      </p:sp>
    </p:spTree>
    <p:extLst>
      <p:ext uri="{BB962C8B-B14F-4D97-AF65-F5344CB8AC3E}">
        <p14:creationId xmlns:p14="http://schemas.microsoft.com/office/powerpoint/2010/main" val="405891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92928" y="2150423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Car : </a:t>
            </a:r>
            <a:r>
              <a:rPr lang="en-US" dirty="0" err="1"/>
              <a:t>IEquatable</a:t>
            </a:r>
            <a:r>
              <a:rPr lang="en-US" dirty="0"/>
              <a:t>&lt;Car&gt;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string Make {get; set;}</a:t>
            </a:r>
          </a:p>
          <a:p>
            <a:r>
              <a:rPr lang="en-US" dirty="0"/>
              <a:t>    public string Model { get; set; }</a:t>
            </a:r>
          </a:p>
          <a:p>
            <a:r>
              <a:rPr lang="en-US" dirty="0"/>
              <a:t>    public string Year { get; set; }</a:t>
            </a:r>
          </a:p>
          <a:p>
            <a:endParaRPr lang="en-US" dirty="0"/>
          </a:p>
          <a:p>
            <a:r>
              <a:rPr lang="en-US" dirty="0"/>
              <a:t>    // Implementation of </a:t>
            </a:r>
            <a:r>
              <a:rPr lang="en-US" dirty="0" err="1"/>
              <a:t>IEquatable</a:t>
            </a:r>
            <a:r>
              <a:rPr lang="en-US" dirty="0"/>
              <a:t>&lt;T&gt; interface</a:t>
            </a:r>
          </a:p>
          <a:p>
            <a:r>
              <a:rPr lang="en-US" dirty="0"/>
              <a:t>    public bool Equals(Car car)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(</a:t>
            </a:r>
            <a:r>
              <a:rPr lang="en-US" dirty="0" err="1"/>
              <a:t>this.Make</a:t>
            </a:r>
            <a:r>
              <a:rPr lang="en-US" dirty="0"/>
              <a:t>, </a:t>
            </a:r>
            <a:r>
              <a:rPr lang="en-US" dirty="0" err="1"/>
              <a:t>this.Model</a:t>
            </a:r>
            <a:r>
              <a:rPr lang="en-US" dirty="0"/>
              <a:t>, </a:t>
            </a:r>
            <a:r>
              <a:rPr lang="en-US" dirty="0" err="1"/>
              <a:t>this.Year</a:t>
            </a:r>
            <a:r>
              <a:rPr lang="en-US" dirty="0"/>
              <a:t>) ==</a:t>
            </a:r>
          </a:p>
          <a:p>
            <a:r>
              <a:rPr lang="en-US" dirty="0"/>
              <a:t>            (</a:t>
            </a:r>
            <a:r>
              <a:rPr lang="en-US" dirty="0" err="1"/>
              <a:t>car.Make</a:t>
            </a:r>
            <a:r>
              <a:rPr lang="en-US" dirty="0"/>
              <a:t>, </a:t>
            </a:r>
            <a:r>
              <a:rPr lang="en-US" dirty="0" err="1"/>
              <a:t>car.Model</a:t>
            </a:r>
            <a:r>
              <a:rPr lang="en-US" dirty="0"/>
              <a:t>, </a:t>
            </a:r>
            <a:r>
              <a:rPr lang="en-US" dirty="0" err="1"/>
              <a:t>car.Year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err="1"/>
              <a:t>IEquatable</a:t>
            </a:r>
            <a:r>
              <a:rPr lang="en-US" dirty="0"/>
              <a:t> Explanation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7465096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E6673C0490A44AF6BF0D30E6A959C" ma:contentTypeVersion="4" ma:contentTypeDescription="Create a new document." ma:contentTypeScope="" ma:versionID="dce0102249bf6762cad8e29b4041e01c">
  <xsd:schema xmlns:xsd="http://www.w3.org/2001/XMLSchema" xmlns:xs="http://www.w3.org/2001/XMLSchema" xmlns:p="http://schemas.microsoft.com/office/2006/metadata/properties" xmlns:ns2="d563da8a-5560-41f1-a088-827867f7f3e6" targetNamespace="http://schemas.microsoft.com/office/2006/metadata/properties" ma:root="true" ma:fieldsID="38fc54c97506c7e95a27559a04b92dab" ns2:_="">
    <xsd:import namespace="d563da8a-5560-41f1-a088-827867f7f3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63da8a-5560-41f1-a088-827867f7f3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0C2760-04EF-4743-BBE6-3431D7DE49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DAD0E-99A2-4989-A89C-1F3CFBDDD4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63da8a-5560-41f1-a088-827867f7f3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BE58A8-A357-4B43-BA3C-C8A37AC31C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742</TotalTime>
  <Words>2941</Words>
  <Application>Microsoft Office PowerPoint</Application>
  <PresentationFormat>On-screen Show (4:3)</PresentationFormat>
  <Paragraphs>354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Corbel</vt:lpstr>
      <vt:lpstr>Monotype Corsiva</vt:lpstr>
      <vt:lpstr>Segoe UI</vt:lpstr>
      <vt:lpstr>Wingdings</vt:lpstr>
      <vt:lpstr>Spectrum</vt:lpstr>
      <vt:lpstr>Interface, Indexer &amp; Delegates</vt:lpstr>
      <vt:lpstr>Lecture Outline</vt:lpstr>
      <vt:lpstr>PowerPoint Presentation</vt:lpstr>
      <vt:lpstr>Interface</vt:lpstr>
      <vt:lpstr>Interface</vt:lpstr>
      <vt:lpstr>Interface</vt:lpstr>
      <vt:lpstr>PowerPoint Presentation</vt:lpstr>
      <vt:lpstr>Interface</vt:lpstr>
      <vt:lpstr>Interface</vt:lpstr>
      <vt:lpstr>Interface</vt:lpstr>
      <vt:lpstr>Interface</vt:lpstr>
      <vt:lpstr>Interface</vt:lpstr>
      <vt:lpstr>PowerPoint Presentation</vt:lpstr>
      <vt:lpstr>Indexer</vt:lpstr>
      <vt:lpstr>Indexer</vt:lpstr>
      <vt:lpstr>PowerPoint Presentation</vt:lpstr>
      <vt:lpstr>Indexer</vt:lpstr>
      <vt:lpstr>Indexer</vt:lpstr>
      <vt:lpstr>Indexer</vt:lpstr>
      <vt:lpstr>PowerPoint Presentation</vt:lpstr>
      <vt:lpstr>Delegate</vt:lpstr>
      <vt:lpstr>Delegate</vt:lpstr>
      <vt:lpstr>Delegate</vt:lpstr>
      <vt:lpstr>Delegate</vt:lpstr>
      <vt:lpstr>Delegate</vt:lpstr>
      <vt:lpstr>Delegate</vt:lpstr>
      <vt:lpstr>PowerPoint Presentation</vt:lpstr>
      <vt:lpstr>Delegate</vt:lpstr>
      <vt:lpstr>Delegate</vt:lpstr>
      <vt:lpstr>PowerPoint Presentation</vt:lpstr>
      <vt:lpstr>Delegate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SHOHANUR RAHMAN SHOHAN</cp:lastModifiedBy>
  <cp:revision>50</cp:revision>
  <dcterms:created xsi:type="dcterms:W3CDTF">2018-12-10T17:20:29Z</dcterms:created>
  <dcterms:modified xsi:type="dcterms:W3CDTF">2024-11-07T04:25:18Z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0x0101007EBE6673C0490A44AF6BF0D30E6A959C</vt:lpwstr>
  </property>
</Properties>
</file>