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8" r:id="rId7"/>
    <p:sldId id="271" r:id="rId8"/>
    <p:sldId id="258" r:id="rId9"/>
    <p:sldId id="272" r:id="rId10"/>
    <p:sldId id="273" r:id="rId11"/>
    <p:sldId id="274" r:id="rId12"/>
    <p:sldId id="276" r:id="rId13"/>
    <p:sldId id="277" r:id="rId14"/>
    <p:sldId id="275" r:id="rId15"/>
    <p:sldId id="266" r:id="rId16"/>
    <p:sldId id="281" r:id="rId17"/>
    <p:sldId id="278" r:id="rId18"/>
    <p:sldId id="279" r:id="rId19"/>
    <p:sldId id="280" r:id="rId20"/>
    <p:sldId id="269" r:id="rId21"/>
    <p:sldId id="264"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SHOHANUR RAHMAN SHOHAN" userId="5d7f12b6-0a6a-48dd-adaa-5f72beb33e17" providerId="ADAL" clId="{45CE554B-755F-46AE-8267-DFB77D2545E5}"/>
    <pc:docChg chg="modSld">
      <pc:chgData name="MD. SHOHANUR RAHMAN SHOHAN" userId="5d7f12b6-0a6a-48dd-adaa-5f72beb33e17" providerId="ADAL" clId="{45CE554B-755F-46AE-8267-DFB77D2545E5}" dt="2024-11-07T04:26:47.772" v="14" actId="20577"/>
      <pc:docMkLst>
        <pc:docMk/>
      </pc:docMkLst>
      <pc:sldChg chg="modSp mod">
        <pc:chgData name="MD. SHOHANUR RAHMAN SHOHAN" userId="5d7f12b6-0a6a-48dd-adaa-5f72beb33e17" providerId="ADAL" clId="{45CE554B-755F-46AE-8267-DFB77D2545E5}" dt="2024-11-07T04:26:47.772" v="14" actId="20577"/>
        <pc:sldMkLst>
          <pc:docMk/>
          <pc:sldMk cId="700707328" sldId="256"/>
        </pc:sldMkLst>
        <pc:graphicFrameChg chg="modGraphic">
          <ac:chgData name="MD. SHOHANUR RAHMAN SHOHAN" userId="5d7f12b6-0a6a-48dd-adaa-5f72beb33e17" providerId="ADAL" clId="{45CE554B-755F-46AE-8267-DFB77D2545E5}" dt="2024-11-07T04:26:47.772" v="14"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asp.net/asp.net_ado_net.ht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Concept</a:t>
            </a:r>
          </a:p>
        </p:txBody>
      </p:sp>
      <p:sp>
        <p:nvSpPr>
          <p:cNvPr id="3" name="Subtitle 2"/>
          <p:cNvSpPr>
            <a:spLocks noGrp="1"/>
          </p:cNvSpPr>
          <p:nvPr>
            <p:ph type="subTitle" idx="1"/>
          </p:nvPr>
        </p:nvSpPr>
        <p:spPr>
          <a:xfrm>
            <a:off x="476205" y="1532427"/>
            <a:ext cx="2789509" cy="484632"/>
          </a:xfrm>
        </p:spPr>
        <p:txBody>
          <a:bodyPr/>
          <a:lstStyle/>
          <a:p>
            <a:r>
              <a:rPr lang="en-US" dirty="0"/>
              <a:t>Course Code: CSC 2210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8368898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87482">
                  <a:extLst>
                    <a:ext uri="{9D8B030D-6E8A-4147-A177-3AD203B41FA5}">
                      <a16:colId xmlns:a16="http://schemas.microsoft.com/office/drawing/2014/main" val="1762131981"/>
                    </a:ext>
                  </a:extLst>
                </a:gridCol>
                <a:gridCol w="1191491">
                  <a:extLst>
                    <a:ext uri="{9D8B030D-6E8A-4147-A177-3AD203B41FA5}">
                      <a16:colId xmlns:a16="http://schemas.microsoft.com/office/drawing/2014/main" val="445458238"/>
                    </a:ext>
                  </a:extLst>
                </a:gridCol>
                <a:gridCol w="214796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11</a:t>
                      </a:r>
                    </a:p>
                  </a:txBody>
                  <a:tcPr/>
                </a:tc>
                <a:tc>
                  <a:txBody>
                    <a:bodyPr/>
                    <a:lstStyle/>
                    <a:p>
                      <a:r>
                        <a:rPr lang="en-US" dirty="0"/>
                        <a:t>Week No:</a:t>
                      </a:r>
                    </a:p>
                  </a:txBody>
                  <a:tcPr/>
                </a:tc>
                <a:tc>
                  <a:txBody>
                    <a:bodyPr/>
                    <a:lstStyle/>
                    <a:p>
                      <a:r>
                        <a:rPr lang="en-US" dirty="0"/>
                        <a:t>12</a:t>
                      </a:r>
                    </a:p>
                  </a:txBody>
                  <a:tcPr/>
                </a:tc>
                <a:tc>
                  <a:txBody>
                    <a:bodyPr/>
                    <a:lstStyle/>
                    <a:p>
                      <a:r>
                        <a:rPr lang="en-US" dirty="0"/>
                        <a:t>Semester:</a:t>
                      </a:r>
                    </a:p>
                  </a:txBody>
                  <a:tcPr/>
                </a:tc>
                <a:tc>
                  <a:txBody>
                    <a:bodyPr/>
                    <a:lstStyle/>
                    <a:p>
                      <a:r>
                        <a:rPr lang="en-US"/>
                        <a:t>Summer 2023-2024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Tonny</a:t>
                      </a:r>
                      <a:r>
                        <a:rPr lang="en-US" i="1" dirty="0"/>
                        <a:t> Kar</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74769" y="1519623"/>
            <a:ext cx="4672940" cy="48463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2</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DataReader</a:t>
            </a:r>
            <a:r>
              <a:rPr lang="en-US" dirty="0"/>
              <a:t> Class</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dirty="0" err="1"/>
              <a:t>DataReader</a:t>
            </a:r>
            <a:r>
              <a:rPr lang="en-US" dirty="0"/>
              <a:t> is used to retrieve data. It is used in conjunction with the Command class to execute an SQL Select statement and then access the returned rows.</a:t>
            </a:r>
          </a:p>
        </p:txBody>
      </p:sp>
    </p:spTree>
    <p:extLst>
      <p:ext uri="{BB962C8B-B14F-4D97-AF65-F5344CB8AC3E}">
        <p14:creationId xmlns:p14="http://schemas.microsoft.com/office/powerpoint/2010/main" val="329089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DataAdapter</a:t>
            </a:r>
            <a:r>
              <a:rPr lang="en-US" dirty="0"/>
              <a:t> &amp; DataSet Class</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dirty="0" err="1"/>
              <a:t>DataAdapter</a:t>
            </a:r>
            <a:r>
              <a:rPr lang="en-US" dirty="0"/>
              <a:t> is used to connect </a:t>
            </a:r>
            <a:r>
              <a:rPr lang="en-US" dirty="0" err="1"/>
              <a:t>DataSets</a:t>
            </a:r>
            <a:r>
              <a:rPr lang="en-US" dirty="0"/>
              <a:t> to databases. The </a:t>
            </a:r>
            <a:r>
              <a:rPr lang="en-US" dirty="0" err="1"/>
              <a:t>DataAdapter</a:t>
            </a:r>
            <a:r>
              <a:rPr lang="en-US" dirty="0"/>
              <a:t> is most useful when using data-bound controls in Windows Forms, but it can also be used to provide an easy way to manage the connection between your application and the underlying database tables, views and Stored Procedures.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DataSet is the heart of ADO.NET. The DataSet is essentially a collection of </a:t>
            </a:r>
            <a:r>
              <a:rPr lang="en-US" dirty="0" err="1"/>
              <a:t>DataTable</a:t>
            </a:r>
            <a:r>
              <a:rPr lang="en-US" dirty="0"/>
              <a:t> objects. In turn each object contains a collection of </a:t>
            </a:r>
            <a:r>
              <a:rPr lang="en-US" dirty="0" err="1"/>
              <a:t>DataColumn</a:t>
            </a:r>
            <a:r>
              <a:rPr lang="en-US" dirty="0"/>
              <a:t> and </a:t>
            </a:r>
            <a:r>
              <a:rPr lang="en-US" dirty="0" err="1"/>
              <a:t>DataRow</a:t>
            </a:r>
            <a:r>
              <a:rPr lang="en-US" dirty="0"/>
              <a:t> objects. The DataSet also contains a Relations collection that can be used to define relations among Data Table Objects.</a:t>
            </a:r>
          </a:p>
        </p:txBody>
      </p:sp>
    </p:spTree>
    <p:extLst>
      <p:ext uri="{BB962C8B-B14F-4D97-AF65-F5344CB8AC3E}">
        <p14:creationId xmlns:p14="http://schemas.microsoft.com/office/powerpoint/2010/main" val="3792797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3" name="Rectangle 2"/>
          <p:cNvSpPr/>
          <p:nvPr/>
        </p:nvSpPr>
        <p:spPr>
          <a:xfrm>
            <a:off x="476204" y="2352860"/>
            <a:ext cx="8321431" cy="2462213"/>
          </a:xfrm>
          <a:prstGeom prst="rect">
            <a:avLst/>
          </a:prstGeom>
        </p:spPr>
        <p:txBody>
          <a:bodyPr wrap="square">
            <a:spAutoFit/>
          </a:bodyPr>
          <a:lstStyle/>
          <a:p>
            <a:r>
              <a:rPr lang="en-US" sz="1400" dirty="0">
                <a:solidFill>
                  <a:srgbClr val="0070C0"/>
                </a:solidFill>
                <a:latin typeface="Consolas" panose="020B0609020204030204" pitchFamily="49" charset="0"/>
              </a:rPr>
              <a:t>string </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 = @"select * from person;";</a:t>
            </a:r>
          </a:p>
          <a:p>
            <a:endParaRPr lang="en-US" sz="1400" dirty="0">
              <a:solidFill>
                <a:srgbClr val="0070C0"/>
              </a:solidFill>
              <a:latin typeface="Consolas" panose="020B0609020204030204" pitchFamily="49" charset="0"/>
            </a:endParaRPr>
          </a:p>
          <a:p>
            <a:r>
              <a:rPr lang="en-US" sz="1400" dirty="0" err="1">
                <a:solidFill>
                  <a:srgbClr val="0070C0"/>
                </a:solidFill>
                <a:latin typeface="Consolas" panose="020B0609020204030204" pitchFamily="49" charset="0"/>
              </a:rPr>
              <a:t>SqlConnection</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sqlcon</a:t>
            </a:r>
            <a:r>
              <a:rPr lang="en-US" sz="1400" dirty="0">
                <a:solidFill>
                  <a:srgbClr val="0070C0"/>
                </a:solidFill>
                <a:latin typeface="Consolas" panose="020B0609020204030204" pitchFamily="49" charset="0"/>
              </a:rPr>
              <a:t> = new </a:t>
            </a:r>
            <a:r>
              <a:rPr lang="en-US" sz="1400" dirty="0" err="1">
                <a:solidFill>
                  <a:srgbClr val="0070C0"/>
                </a:solidFill>
                <a:latin typeface="Consolas" panose="020B0609020204030204" pitchFamily="49" charset="0"/>
              </a:rPr>
              <a:t>SqlConnection</a:t>
            </a:r>
            <a:r>
              <a:rPr lang="en-US" sz="1400" dirty="0">
                <a:solidFill>
                  <a:srgbClr val="0070C0"/>
                </a:solidFill>
                <a:latin typeface="Consolas" panose="020B0609020204030204" pitchFamily="49" charset="0"/>
              </a:rPr>
              <a:t>(@"");//Connection String</a:t>
            </a:r>
          </a:p>
          <a:p>
            <a:r>
              <a:rPr lang="en-US" sz="1400" dirty="0" err="1">
                <a:solidFill>
                  <a:srgbClr val="0070C0"/>
                </a:solidFill>
                <a:latin typeface="Consolas" panose="020B0609020204030204" pitchFamily="49" charset="0"/>
              </a:rPr>
              <a:t>sqlcon.Open</a:t>
            </a:r>
            <a:r>
              <a:rPr lang="en-US" sz="1400" dirty="0">
                <a:solidFill>
                  <a:srgbClr val="0070C0"/>
                </a:solidFill>
                <a:latin typeface="Consolas" panose="020B0609020204030204" pitchFamily="49" charset="0"/>
              </a:rPr>
              <a:t>();</a:t>
            </a:r>
          </a:p>
          <a:p>
            <a:r>
              <a:rPr lang="en-US" sz="1400" dirty="0">
                <a:solidFill>
                  <a:srgbClr val="0070C0"/>
                </a:solidFill>
                <a:latin typeface="Consolas" panose="020B0609020204030204" pitchFamily="49" charset="0"/>
              </a:rPr>
              <a:t>               </a:t>
            </a:r>
          </a:p>
          <a:p>
            <a:r>
              <a:rPr lang="en-US" sz="1400" dirty="0" err="1">
                <a:solidFill>
                  <a:srgbClr val="0070C0"/>
                </a:solidFill>
                <a:latin typeface="Consolas" panose="020B0609020204030204" pitchFamily="49" charset="0"/>
              </a:rPr>
              <a:t>SqlCommand</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sqlcom</a:t>
            </a:r>
            <a:r>
              <a:rPr lang="en-US" sz="1400" dirty="0">
                <a:solidFill>
                  <a:srgbClr val="0070C0"/>
                </a:solidFill>
                <a:latin typeface="Consolas" panose="020B0609020204030204" pitchFamily="49" charset="0"/>
              </a:rPr>
              <a:t> = new </a:t>
            </a:r>
            <a:r>
              <a:rPr lang="en-US" sz="1400" dirty="0" err="1">
                <a:solidFill>
                  <a:srgbClr val="0070C0"/>
                </a:solidFill>
                <a:latin typeface="Consolas" panose="020B0609020204030204" pitchFamily="49" charset="0"/>
              </a:rPr>
              <a:t>SqlCommand</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sqlcon</a:t>
            </a:r>
            <a:r>
              <a:rPr lang="en-US" sz="1400" dirty="0">
                <a:solidFill>
                  <a:srgbClr val="0070C0"/>
                </a:solidFill>
                <a:latin typeface="Consolas" panose="020B0609020204030204" pitchFamily="49" charset="0"/>
              </a:rPr>
              <a:t>);</a:t>
            </a:r>
          </a:p>
          <a:p>
            <a:r>
              <a:rPr lang="en-US" sz="1400" dirty="0" err="1">
                <a:solidFill>
                  <a:srgbClr val="0070C0"/>
                </a:solidFill>
                <a:latin typeface="Consolas" panose="020B0609020204030204" pitchFamily="49" charset="0"/>
              </a:rPr>
              <a:t>SqlDataAdapter</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sda</a:t>
            </a:r>
            <a:r>
              <a:rPr lang="en-US" sz="1400" dirty="0">
                <a:solidFill>
                  <a:srgbClr val="0070C0"/>
                </a:solidFill>
                <a:latin typeface="Consolas" panose="020B0609020204030204" pitchFamily="49" charset="0"/>
              </a:rPr>
              <a:t> = new </a:t>
            </a:r>
            <a:r>
              <a:rPr lang="en-US" sz="1400" dirty="0" err="1">
                <a:solidFill>
                  <a:srgbClr val="0070C0"/>
                </a:solidFill>
                <a:latin typeface="Consolas" panose="020B0609020204030204" pitchFamily="49" charset="0"/>
              </a:rPr>
              <a:t>SqlDataAdapter</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sqlcom</a:t>
            </a:r>
            <a:r>
              <a:rPr lang="en-US" sz="1400" dirty="0">
                <a:solidFill>
                  <a:srgbClr val="0070C0"/>
                </a:solidFill>
                <a:latin typeface="Consolas" panose="020B0609020204030204" pitchFamily="49" charset="0"/>
              </a:rPr>
              <a:t>);</a:t>
            </a:r>
          </a:p>
          <a:p>
            <a:r>
              <a:rPr lang="en-US" sz="1400" dirty="0">
                <a:solidFill>
                  <a:srgbClr val="0070C0"/>
                </a:solidFill>
                <a:latin typeface="Consolas" panose="020B0609020204030204" pitchFamily="49" charset="0"/>
              </a:rPr>
              <a:t>DataSet ds = new DataSet();</a:t>
            </a:r>
          </a:p>
          <a:p>
            <a:r>
              <a:rPr lang="en-US" sz="1400" dirty="0" err="1">
                <a:solidFill>
                  <a:srgbClr val="0070C0"/>
                </a:solidFill>
                <a:latin typeface="Consolas" panose="020B0609020204030204" pitchFamily="49" charset="0"/>
              </a:rPr>
              <a:t>sda.Fill</a:t>
            </a:r>
            <a:r>
              <a:rPr lang="en-US" sz="1400" dirty="0">
                <a:solidFill>
                  <a:srgbClr val="0070C0"/>
                </a:solidFill>
                <a:latin typeface="Consolas" panose="020B0609020204030204" pitchFamily="49" charset="0"/>
              </a:rPr>
              <a:t>(ds);</a:t>
            </a:r>
          </a:p>
          <a:p>
            <a:endParaRPr lang="en-US" sz="1400" dirty="0">
              <a:solidFill>
                <a:srgbClr val="0070C0"/>
              </a:solidFill>
              <a:latin typeface="Consolas" panose="020B0609020204030204" pitchFamily="49" charset="0"/>
            </a:endParaRPr>
          </a:p>
          <a:p>
            <a:r>
              <a:rPr lang="en-US" sz="1400" dirty="0" err="1">
                <a:solidFill>
                  <a:srgbClr val="0070C0"/>
                </a:solidFill>
                <a:latin typeface="Consolas" panose="020B0609020204030204" pitchFamily="49" charset="0"/>
              </a:rPr>
              <a:t>sqlcon.Close</a:t>
            </a:r>
            <a:r>
              <a:rPr lang="en-US" sz="1400" dirty="0">
                <a:solidFill>
                  <a:srgbClr val="0070C0"/>
                </a:solidFill>
                <a:latin typeface="Consolas" panose="020B0609020204030204" pitchFamily="49" charset="0"/>
              </a:rPr>
              <a:t>();</a:t>
            </a:r>
          </a:p>
        </p:txBody>
      </p:sp>
    </p:spTree>
    <p:extLst>
      <p:ext uri="{BB962C8B-B14F-4D97-AF65-F5344CB8AC3E}">
        <p14:creationId xmlns:p14="http://schemas.microsoft.com/office/powerpoint/2010/main" val="213439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1323439"/>
          </a:xfrm>
          <a:prstGeom prst="rect">
            <a:avLst/>
          </a:prstGeom>
        </p:spPr>
        <p:txBody>
          <a:bodyPr wrap="square">
            <a:spAutoFit/>
          </a:bodyPr>
          <a:lstStyle/>
          <a:p>
            <a:pPr algn="ctr"/>
            <a:r>
              <a:rPr lang="en-US" sz="8000" b="1" dirty="0">
                <a:latin typeface="Monotype Corsiva" panose="03010101010201010101" pitchFamily="66" charset="0"/>
              </a:rPr>
              <a:t>Search &amp; CRUD</a:t>
            </a:r>
          </a:p>
        </p:txBody>
      </p:sp>
    </p:spTree>
    <p:extLst>
      <p:ext uri="{BB962C8B-B14F-4D97-AF65-F5344CB8AC3E}">
        <p14:creationId xmlns:p14="http://schemas.microsoft.com/office/powerpoint/2010/main" val="692367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a:t>
            </a:r>
            <a:r>
              <a:rPr lang="en-US" dirty="0" err="1"/>
              <a:t>Biniding</a:t>
            </a:r>
            <a:r>
              <a:rPr lang="en-US" dirty="0"/>
              <a:t> </a:t>
            </a:r>
            <a:r>
              <a:rPr lang="en-US" dirty="0" err="1"/>
              <a:t>GridView</a:t>
            </a:r>
            <a:r>
              <a:rPr lang="en-US" dirty="0"/>
              <a:t>)</a:t>
            </a:r>
          </a:p>
        </p:txBody>
      </p:sp>
      <p:sp>
        <p:nvSpPr>
          <p:cNvPr id="3" name="Rectangle 2"/>
          <p:cNvSpPr/>
          <p:nvPr/>
        </p:nvSpPr>
        <p:spPr>
          <a:xfrm>
            <a:off x="476204" y="2352860"/>
            <a:ext cx="8321431" cy="1600438"/>
          </a:xfrm>
          <a:prstGeom prst="rect">
            <a:avLst/>
          </a:prstGeom>
        </p:spPr>
        <p:txBody>
          <a:bodyPr wrap="square">
            <a:spAutoFit/>
          </a:bodyPr>
          <a:lstStyle/>
          <a:p>
            <a:r>
              <a:rPr lang="en-US" sz="1400" dirty="0">
                <a:solidFill>
                  <a:srgbClr val="0070C0"/>
                </a:solidFill>
                <a:latin typeface="Consolas" panose="020B0609020204030204" pitchFamily="49" charset="0"/>
              </a:rPr>
              <a:t>private void </a:t>
            </a:r>
            <a:r>
              <a:rPr lang="en-US" sz="1400" dirty="0" err="1">
                <a:solidFill>
                  <a:srgbClr val="0070C0"/>
                </a:solidFill>
                <a:latin typeface="Consolas" panose="020B0609020204030204" pitchFamily="49" charset="0"/>
              </a:rPr>
              <a:t>PopulateGridView</a:t>
            </a:r>
            <a:r>
              <a:rPr lang="en-US" sz="1400" dirty="0">
                <a:solidFill>
                  <a:srgbClr val="0070C0"/>
                </a:solidFill>
                <a:latin typeface="Consolas" panose="020B0609020204030204" pitchFamily="49" charset="0"/>
              </a:rPr>
              <a:t>(string </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 = "select * from table;")</a:t>
            </a:r>
          </a:p>
          <a:p>
            <a:r>
              <a:rPr lang="en-US" sz="1400" dirty="0">
                <a:solidFill>
                  <a:srgbClr val="0070C0"/>
                </a:solidFill>
                <a:latin typeface="Consolas" panose="020B0609020204030204" pitchFamily="49" charset="0"/>
              </a:rPr>
              <a:t>        {</a:t>
            </a: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var</a:t>
            </a:r>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dt</a:t>
            </a:r>
            <a:r>
              <a:rPr lang="en-US" sz="1400" dirty="0">
                <a:solidFill>
                  <a:srgbClr val="0070C0"/>
                </a:solidFill>
                <a:latin typeface="Consolas" panose="020B0609020204030204" pitchFamily="49" charset="0"/>
              </a:rPr>
              <a:t> = </a:t>
            </a:r>
            <a:r>
              <a:rPr lang="en-US" sz="1400" dirty="0" err="1">
                <a:solidFill>
                  <a:srgbClr val="0070C0"/>
                </a:solidFill>
                <a:latin typeface="Consolas" panose="020B0609020204030204" pitchFamily="49" charset="0"/>
              </a:rPr>
              <a:t>this.Da.ExecuteQuery</a:t>
            </a:r>
            <a:r>
              <a:rPr lang="en-US" sz="1400" dirty="0">
                <a:solidFill>
                  <a:srgbClr val="0070C0"/>
                </a:solidFill>
                <a:latin typeface="Consolas" panose="020B0609020204030204" pitchFamily="49" charset="0"/>
              </a:rPr>
              <a:t>(</a:t>
            </a:r>
            <a:r>
              <a:rPr lang="en-US" sz="1400" dirty="0" err="1">
                <a:solidFill>
                  <a:srgbClr val="0070C0"/>
                </a:solidFill>
                <a:latin typeface="Consolas" panose="020B0609020204030204" pitchFamily="49" charset="0"/>
              </a:rPr>
              <a:t>sql</a:t>
            </a:r>
            <a:r>
              <a:rPr lang="en-US" sz="1400" dirty="0">
                <a:solidFill>
                  <a:srgbClr val="0070C0"/>
                </a:solidFill>
                <a:latin typeface="Consolas" panose="020B0609020204030204" pitchFamily="49" charset="0"/>
              </a:rPr>
              <a:t>);</a:t>
            </a:r>
          </a:p>
          <a:p>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this.dgvMain.AutoGenerateColumns</a:t>
            </a:r>
            <a:r>
              <a:rPr lang="en-US" sz="1400" dirty="0">
                <a:solidFill>
                  <a:srgbClr val="0070C0"/>
                </a:solidFill>
                <a:latin typeface="Consolas" panose="020B0609020204030204" pitchFamily="49" charset="0"/>
              </a:rPr>
              <a:t> = false;</a:t>
            </a: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this.dgvMain.DataSource</a:t>
            </a:r>
            <a:r>
              <a:rPr lang="en-US" sz="1400" dirty="0">
                <a:solidFill>
                  <a:srgbClr val="0070C0"/>
                </a:solidFill>
                <a:latin typeface="Consolas" panose="020B0609020204030204" pitchFamily="49" charset="0"/>
              </a:rPr>
              <a:t> = </a:t>
            </a:r>
            <a:r>
              <a:rPr lang="en-US" sz="1400" dirty="0" err="1">
                <a:solidFill>
                  <a:srgbClr val="0070C0"/>
                </a:solidFill>
                <a:latin typeface="Consolas" panose="020B0609020204030204" pitchFamily="49" charset="0"/>
              </a:rPr>
              <a:t>dt</a:t>
            </a:r>
            <a:r>
              <a:rPr lang="en-US" sz="1400" dirty="0">
                <a:solidFill>
                  <a:srgbClr val="0070C0"/>
                </a:solidFill>
                <a:latin typeface="Consolas" panose="020B0609020204030204" pitchFamily="49" charset="0"/>
              </a:rPr>
              <a:t>;</a:t>
            </a:r>
          </a:p>
          <a:p>
            <a:r>
              <a:rPr lang="en-US" sz="1400" dirty="0">
                <a:solidFill>
                  <a:srgbClr val="0070C0"/>
                </a:solidFill>
                <a:latin typeface="Consolas" panose="020B0609020204030204" pitchFamily="49" charset="0"/>
              </a:rPr>
              <a:t>        }</a:t>
            </a:r>
          </a:p>
        </p:txBody>
      </p:sp>
    </p:spTree>
    <p:extLst>
      <p:ext uri="{BB962C8B-B14F-4D97-AF65-F5344CB8AC3E}">
        <p14:creationId xmlns:p14="http://schemas.microsoft.com/office/powerpoint/2010/main" val="578232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(Insert &amp; Update)</a:t>
            </a:r>
          </a:p>
        </p:txBody>
      </p:sp>
      <p:sp>
        <p:nvSpPr>
          <p:cNvPr id="3" name="Rectangle 2"/>
          <p:cNvSpPr/>
          <p:nvPr/>
        </p:nvSpPr>
        <p:spPr>
          <a:xfrm>
            <a:off x="476204" y="2352860"/>
            <a:ext cx="8321431" cy="3754874"/>
          </a:xfrm>
          <a:prstGeom prst="rect">
            <a:avLst/>
          </a:prstGeom>
        </p:spPr>
        <p:txBody>
          <a:bodyPr wrap="square">
            <a:spAutoFit/>
          </a:bodyPr>
          <a:lstStyle/>
          <a:p>
            <a:r>
              <a:rPr lang="en-US" sz="1400" dirty="0">
                <a:solidFill>
                  <a:srgbClr val="0070C0"/>
                </a:solidFill>
                <a:latin typeface="Consolas" panose="020B0609020204030204" pitchFamily="49" charset="0"/>
              </a:rPr>
              <a:t>//Insert</a:t>
            </a:r>
          </a:p>
          <a:p>
            <a:r>
              <a:rPr lang="en-US" sz="1400" dirty="0">
                <a:solidFill>
                  <a:srgbClr val="0070C0"/>
                </a:solidFill>
                <a:latin typeface="Consolas" panose="020B0609020204030204" pitchFamily="49" charset="0"/>
              </a:rPr>
              <a:t>string query = @"insert into table</a:t>
            </a:r>
          </a:p>
          <a:p>
            <a:r>
              <a:rPr lang="en-US" sz="1400" dirty="0">
                <a:solidFill>
                  <a:srgbClr val="0070C0"/>
                </a:solidFill>
                <a:latin typeface="Consolas" panose="020B0609020204030204" pitchFamily="49" charset="0"/>
              </a:rPr>
              <a:t>                            values('" + </a:t>
            </a:r>
            <a:r>
              <a:rPr lang="en-US" sz="1400" dirty="0" err="1">
                <a:solidFill>
                  <a:srgbClr val="0070C0"/>
                </a:solidFill>
                <a:latin typeface="Consolas" panose="020B0609020204030204" pitchFamily="49" charset="0"/>
              </a:rPr>
              <a:t>this.txtId.Text</a:t>
            </a:r>
            <a:r>
              <a:rPr lang="en-US" sz="1400" dirty="0">
                <a:solidFill>
                  <a:srgbClr val="0070C0"/>
                </a:solidFill>
                <a:latin typeface="Consolas" panose="020B0609020204030204" pitchFamily="49" charset="0"/>
              </a:rPr>
              <a:t> + "','" + </a:t>
            </a:r>
            <a:r>
              <a:rPr lang="en-US" sz="1400" dirty="0" err="1">
                <a:solidFill>
                  <a:srgbClr val="0070C0"/>
                </a:solidFill>
                <a:latin typeface="Consolas" panose="020B0609020204030204" pitchFamily="49" charset="0"/>
              </a:rPr>
              <a:t>this.txtTitle.Text</a:t>
            </a:r>
            <a:r>
              <a:rPr lang="en-US" sz="1400" dirty="0">
                <a:solidFill>
                  <a:srgbClr val="0070C0"/>
                </a:solidFill>
                <a:latin typeface="Consolas" panose="020B0609020204030204" pitchFamily="49" charset="0"/>
              </a:rPr>
              <a:t> + "'," + this.txtVal1.Text + "," + this.txtVal2.Text + ",'" + this.dtpVal3.Text + "','" + this.cmbVal4.Text + "');";</a:t>
            </a:r>
          </a:p>
          <a:p>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count = </a:t>
            </a:r>
            <a:r>
              <a:rPr lang="en-US" sz="1400" dirty="0" err="1">
                <a:solidFill>
                  <a:srgbClr val="0070C0"/>
                </a:solidFill>
                <a:latin typeface="Consolas" panose="020B0609020204030204" pitchFamily="49" charset="0"/>
              </a:rPr>
              <a:t>this.Da.ExecuteUpdateQuery</a:t>
            </a:r>
            <a:r>
              <a:rPr lang="en-US" sz="1400" dirty="0">
                <a:solidFill>
                  <a:srgbClr val="0070C0"/>
                </a:solidFill>
                <a:latin typeface="Consolas" panose="020B0609020204030204" pitchFamily="49" charset="0"/>
              </a:rPr>
              <a:t>(query);</a:t>
            </a:r>
          </a:p>
          <a:p>
            <a:endParaRPr lang="en-US" sz="1400" dirty="0">
              <a:solidFill>
                <a:srgbClr val="0070C0"/>
              </a:solidFill>
              <a:latin typeface="Consolas" panose="020B0609020204030204" pitchFamily="49" charset="0"/>
            </a:endParaRPr>
          </a:p>
          <a:p>
            <a:r>
              <a:rPr lang="en-US" sz="1400" dirty="0">
                <a:solidFill>
                  <a:srgbClr val="0070C0"/>
                </a:solidFill>
                <a:latin typeface="Consolas" panose="020B0609020204030204" pitchFamily="49" charset="0"/>
              </a:rPr>
              <a:t>//Update</a:t>
            </a:r>
          </a:p>
          <a:p>
            <a:r>
              <a:rPr lang="en-US" sz="1400" dirty="0">
                <a:solidFill>
                  <a:srgbClr val="0070C0"/>
                </a:solidFill>
                <a:latin typeface="Consolas" panose="020B0609020204030204" pitchFamily="49" charset="0"/>
              </a:rPr>
              <a:t>string query = @"update table</a:t>
            </a:r>
          </a:p>
          <a:p>
            <a:r>
              <a:rPr lang="en-US" sz="1400" dirty="0">
                <a:solidFill>
                  <a:srgbClr val="0070C0"/>
                </a:solidFill>
                <a:latin typeface="Consolas" panose="020B0609020204030204" pitchFamily="49" charset="0"/>
              </a:rPr>
              <a:t>                            set title = '" + </a:t>
            </a:r>
            <a:r>
              <a:rPr lang="en-US" sz="1400" dirty="0" err="1">
                <a:solidFill>
                  <a:srgbClr val="0070C0"/>
                </a:solidFill>
                <a:latin typeface="Consolas" panose="020B0609020204030204" pitchFamily="49" charset="0"/>
              </a:rPr>
              <a:t>this.txtTitle.Text</a:t>
            </a:r>
            <a:r>
              <a:rPr lang="en-US" sz="1400" dirty="0">
                <a:solidFill>
                  <a:srgbClr val="0070C0"/>
                </a:solidFill>
                <a:latin typeface="Consolas" panose="020B0609020204030204" pitchFamily="49" charset="0"/>
              </a:rPr>
              <a:t> + @"',</a:t>
            </a:r>
          </a:p>
          <a:p>
            <a:r>
              <a:rPr lang="en-US" sz="1400" dirty="0">
                <a:solidFill>
                  <a:srgbClr val="0070C0"/>
                </a:solidFill>
                <a:latin typeface="Consolas" panose="020B0609020204030204" pitchFamily="49" charset="0"/>
              </a:rPr>
              <a:t>                            val1 = " + this.txtVal1.Text + @",</a:t>
            </a:r>
          </a:p>
          <a:p>
            <a:r>
              <a:rPr lang="en-US" sz="1400" dirty="0">
                <a:solidFill>
                  <a:srgbClr val="0070C0"/>
                </a:solidFill>
                <a:latin typeface="Consolas" panose="020B0609020204030204" pitchFamily="49" charset="0"/>
              </a:rPr>
              <a:t>                            val2 = " + this.txtVal2.Text + @",</a:t>
            </a:r>
          </a:p>
          <a:p>
            <a:r>
              <a:rPr lang="en-US" sz="1400" dirty="0">
                <a:solidFill>
                  <a:srgbClr val="0070C0"/>
                </a:solidFill>
                <a:latin typeface="Consolas" panose="020B0609020204030204" pitchFamily="49" charset="0"/>
              </a:rPr>
              <a:t>                            val3 = '" + this.dtpVal3.Text + @"',</a:t>
            </a:r>
          </a:p>
          <a:p>
            <a:r>
              <a:rPr lang="en-US" sz="1400" dirty="0">
                <a:solidFill>
                  <a:srgbClr val="0070C0"/>
                </a:solidFill>
                <a:latin typeface="Consolas" panose="020B0609020204030204" pitchFamily="49" charset="0"/>
              </a:rPr>
              <a:t>                            val4 = '" + this.cmbVal4.Text + @"'</a:t>
            </a:r>
          </a:p>
          <a:p>
            <a:r>
              <a:rPr lang="en-US" sz="1400" dirty="0">
                <a:solidFill>
                  <a:srgbClr val="0070C0"/>
                </a:solidFill>
                <a:latin typeface="Consolas" panose="020B0609020204030204" pitchFamily="49" charset="0"/>
              </a:rPr>
              <a:t>                            where id = '" + </a:t>
            </a:r>
            <a:r>
              <a:rPr lang="en-US" sz="1400" dirty="0" err="1">
                <a:solidFill>
                  <a:srgbClr val="0070C0"/>
                </a:solidFill>
                <a:latin typeface="Consolas" panose="020B0609020204030204" pitchFamily="49" charset="0"/>
              </a:rPr>
              <a:t>this.txtId.Text</a:t>
            </a:r>
            <a:r>
              <a:rPr lang="en-US" sz="1400" dirty="0">
                <a:solidFill>
                  <a:srgbClr val="0070C0"/>
                </a:solidFill>
                <a:latin typeface="Consolas" panose="020B0609020204030204" pitchFamily="49" charset="0"/>
              </a:rPr>
              <a:t> + "';";</a:t>
            </a:r>
          </a:p>
          <a:p>
            <a:r>
              <a:rPr lang="en-US" sz="1400" dirty="0">
                <a:solidFill>
                  <a:srgbClr val="0070C0"/>
                </a:solidFill>
                <a:latin typeface="Consolas" panose="020B0609020204030204" pitchFamily="49" charset="0"/>
              </a:rPr>
              <a:t>                </a:t>
            </a:r>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count = </a:t>
            </a:r>
            <a:r>
              <a:rPr lang="en-US" sz="1400" dirty="0" err="1">
                <a:solidFill>
                  <a:srgbClr val="0070C0"/>
                </a:solidFill>
                <a:latin typeface="Consolas" panose="020B0609020204030204" pitchFamily="49" charset="0"/>
              </a:rPr>
              <a:t>this.Da.ExecuteUpdateQuery</a:t>
            </a:r>
            <a:r>
              <a:rPr lang="en-US" sz="1400" dirty="0">
                <a:solidFill>
                  <a:srgbClr val="0070C0"/>
                </a:solidFill>
                <a:latin typeface="Consolas" panose="020B0609020204030204" pitchFamily="49" charset="0"/>
              </a:rPr>
              <a:t>(query);</a:t>
            </a:r>
          </a:p>
        </p:txBody>
      </p:sp>
    </p:spTree>
    <p:extLst>
      <p:ext uri="{BB962C8B-B14F-4D97-AF65-F5344CB8AC3E}">
        <p14:creationId xmlns:p14="http://schemas.microsoft.com/office/powerpoint/2010/main" val="212213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(Delete)</a:t>
            </a:r>
          </a:p>
        </p:txBody>
      </p:sp>
      <p:sp>
        <p:nvSpPr>
          <p:cNvPr id="3" name="Rectangle 2"/>
          <p:cNvSpPr/>
          <p:nvPr/>
        </p:nvSpPr>
        <p:spPr>
          <a:xfrm>
            <a:off x="476204" y="2352860"/>
            <a:ext cx="8321431" cy="738664"/>
          </a:xfrm>
          <a:prstGeom prst="rect">
            <a:avLst/>
          </a:prstGeom>
        </p:spPr>
        <p:txBody>
          <a:bodyPr wrap="square">
            <a:spAutoFit/>
          </a:bodyPr>
          <a:lstStyle/>
          <a:p>
            <a:r>
              <a:rPr lang="en-US" sz="1400" dirty="0">
                <a:solidFill>
                  <a:srgbClr val="0070C0"/>
                </a:solidFill>
                <a:latin typeface="Consolas" panose="020B0609020204030204" pitchFamily="49" charset="0"/>
              </a:rPr>
              <a:t>string query = "delete from table where id = '" + id + "';";</a:t>
            </a:r>
          </a:p>
          <a:p>
            <a:endParaRPr lang="en-US" sz="1400" dirty="0">
              <a:solidFill>
                <a:srgbClr val="0070C0"/>
              </a:solidFill>
              <a:latin typeface="Consolas" panose="020B0609020204030204" pitchFamily="49" charset="0"/>
            </a:endParaRPr>
          </a:p>
          <a:p>
            <a:r>
              <a:rPr lang="en-US" sz="1400" dirty="0" err="1">
                <a:solidFill>
                  <a:srgbClr val="0070C0"/>
                </a:solidFill>
                <a:latin typeface="Consolas" panose="020B0609020204030204" pitchFamily="49" charset="0"/>
              </a:rPr>
              <a:t>int</a:t>
            </a:r>
            <a:r>
              <a:rPr lang="en-US" sz="1400" dirty="0">
                <a:solidFill>
                  <a:srgbClr val="0070C0"/>
                </a:solidFill>
                <a:latin typeface="Consolas" panose="020B0609020204030204" pitchFamily="49" charset="0"/>
              </a:rPr>
              <a:t> count = </a:t>
            </a:r>
            <a:r>
              <a:rPr lang="en-US" sz="1400" dirty="0" err="1">
                <a:solidFill>
                  <a:srgbClr val="0070C0"/>
                </a:solidFill>
                <a:latin typeface="Consolas" panose="020B0609020204030204" pitchFamily="49" charset="0"/>
              </a:rPr>
              <a:t>this.Da.ExecuteUpdateQuery</a:t>
            </a:r>
            <a:r>
              <a:rPr lang="en-US" sz="1400" dirty="0">
                <a:solidFill>
                  <a:srgbClr val="0070C0"/>
                </a:solidFill>
                <a:latin typeface="Consolas" panose="020B0609020204030204" pitchFamily="49" charset="0"/>
              </a:rPr>
              <a:t>(query);</a:t>
            </a:r>
          </a:p>
        </p:txBody>
      </p:sp>
    </p:spTree>
    <p:extLst>
      <p:ext uri="{BB962C8B-B14F-4D97-AF65-F5344CB8AC3E}">
        <p14:creationId xmlns:p14="http://schemas.microsoft.com/office/powerpoint/2010/main" val="310499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9709" y="1167441"/>
            <a:ext cx="7259781" cy="1323439"/>
          </a:xfrm>
          <a:prstGeom prst="rect">
            <a:avLst/>
          </a:prstGeom>
        </p:spPr>
        <p:txBody>
          <a:bodyPr wrap="square">
            <a:spAutoFit/>
          </a:bodyPr>
          <a:lstStyle/>
          <a:p>
            <a:pPr algn="ctr"/>
            <a:r>
              <a:rPr lang="en-US" sz="8000" b="1" dirty="0">
                <a:latin typeface="Monotype Corsiva" panose="03010101010201010101" pitchFamily="66" charset="0"/>
              </a:rPr>
              <a:t>Thank You</a:t>
            </a:r>
          </a:p>
        </p:txBody>
      </p:sp>
      <p:pic>
        <p:nvPicPr>
          <p:cNvPr id="3" name="Picture 2"/>
          <p:cNvPicPr>
            <a:picLocks noChangeAspect="1"/>
          </p:cNvPicPr>
          <p:nvPr/>
        </p:nvPicPr>
        <p:blipFill>
          <a:blip r:embed="rId2"/>
          <a:stretch>
            <a:fillRect/>
          </a:stretch>
        </p:blipFill>
        <p:spPr>
          <a:xfrm>
            <a:off x="3237850" y="2865888"/>
            <a:ext cx="2806843" cy="3070944"/>
          </a:xfrm>
          <a:prstGeom prst="rect">
            <a:avLst/>
          </a:prstGeom>
        </p:spPr>
      </p:pic>
    </p:spTree>
    <p:extLst>
      <p:ext uri="{BB962C8B-B14F-4D97-AF65-F5344CB8AC3E}">
        <p14:creationId xmlns:p14="http://schemas.microsoft.com/office/powerpoint/2010/main" val="3043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2433394"/>
            <a:ext cx="8317405" cy="923330"/>
          </a:xfrm>
          <a:prstGeom prst="rect">
            <a:avLst/>
          </a:prstGeom>
          <a:noFill/>
        </p:spPr>
        <p:txBody>
          <a:bodyPr wrap="none" rtlCol="0">
            <a:spAutoFit/>
          </a:bodyPr>
          <a:lstStyle/>
          <a:p>
            <a:pPr marL="285750" indent="-285750">
              <a:buFont typeface="Arial" panose="020B0604020202020204" pitchFamily="34" charset="0"/>
              <a:buChar char="•"/>
            </a:pPr>
            <a:r>
              <a:rPr lang="en-US" dirty="0"/>
              <a:t>C# 4.0 The Complete Reference; Herbert </a:t>
            </a:r>
            <a:r>
              <a:rPr lang="en-US" dirty="0" err="1"/>
              <a:t>Schildt</a:t>
            </a:r>
            <a:r>
              <a:rPr lang="en-US" dirty="0"/>
              <a:t>; McGraw-Hill Osborne Media; 2010</a:t>
            </a:r>
          </a:p>
          <a:p>
            <a:pPr marL="285750" indent="-285750">
              <a:buFont typeface="Arial" panose="020B0604020202020204" pitchFamily="34" charset="0"/>
              <a:buChar char="•"/>
            </a:pPr>
            <a:r>
              <a:rPr lang="en-US" dirty="0"/>
              <a:t>Head First C# by Andrew </a:t>
            </a:r>
            <a:r>
              <a:rPr lang="en-US" dirty="0" err="1"/>
              <a:t>Stellman</a:t>
            </a:r>
            <a:endParaRPr lang="en-US" dirty="0"/>
          </a:p>
          <a:p>
            <a:pPr marL="285750" indent="-285750">
              <a:buFont typeface="Arial" panose="020B0604020202020204" pitchFamily="34" charset="0"/>
              <a:buChar char="•"/>
            </a:pPr>
            <a:r>
              <a:rPr lang="en-US" dirty="0"/>
              <a:t>Fundamentals of Computer Programming with </a:t>
            </a:r>
            <a:r>
              <a:rPr lang="en-US" dirty="0" err="1"/>
              <a:t>CSharp</a:t>
            </a:r>
            <a:r>
              <a:rPr lang="en-US" dirty="0"/>
              <a:t> – </a:t>
            </a:r>
            <a:r>
              <a:rPr lang="en-US" dirty="0" err="1"/>
              <a:t>Nakov</a:t>
            </a:r>
            <a:r>
              <a:rPr lang="en-US" dirty="0"/>
              <a:t> v2013</a:t>
            </a:r>
          </a:p>
        </p:txBody>
      </p:sp>
    </p:spTree>
    <p:extLst>
      <p:ext uri="{BB962C8B-B14F-4D97-AF65-F5344CB8AC3E}">
        <p14:creationId xmlns:p14="http://schemas.microsoft.com/office/powerpoint/2010/main" val="1923382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715461"/>
            <a:ext cx="8226615" cy="4247317"/>
          </a:xfrm>
          <a:prstGeom prst="rect">
            <a:avLst/>
          </a:prstGeom>
          <a:noFill/>
        </p:spPr>
        <p:txBody>
          <a:bodyPr wrap="square" rtlCol="0">
            <a:spAutoFit/>
          </a:bodyPr>
          <a:lstStyle/>
          <a:p>
            <a:pPr marL="285750" indent="-285750">
              <a:buFont typeface="Arial" panose="020B0604020202020204" pitchFamily="34" charset="0"/>
              <a:buChar char="•"/>
            </a:pPr>
            <a:r>
              <a:rPr lang="en-US" dirty="0"/>
              <a:t>https://www.codeproject.com/Articles/823854/How-to-Connect-SQL-Database-to-your-Csharp-Program</a:t>
            </a:r>
          </a:p>
          <a:p>
            <a:pPr marL="285750" indent="-285750">
              <a:buFont typeface="Arial" panose="020B0604020202020204" pitchFamily="34" charset="0"/>
              <a:buChar char="•"/>
            </a:pPr>
            <a:r>
              <a:rPr lang="en-US" dirty="0"/>
              <a:t>https://www.guru99.com/c-sharp-access-database.html</a:t>
            </a:r>
          </a:p>
          <a:p>
            <a:pPr marL="285750" indent="-285750">
              <a:buFont typeface="Arial" panose="020B0604020202020204" pitchFamily="34" charset="0"/>
              <a:buChar char="•"/>
            </a:pPr>
            <a:r>
              <a:rPr lang="en-US" dirty="0"/>
              <a:t>https://www.udemy.com/course/csharp-database-programming/</a:t>
            </a:r>
          </a:p>
          <a:p>
            <a:pPr marL="285750" indent="-285750">
              <a:buFont typeface="Arial" panose="020B0604020202020204" pitchFamily="34" charset="0"/>
              <a:buChar char="•"/>
            </a:pPr>
            <a:r>
              <a:rPr lang="en-US" dirty="0"/>
              <a:t>https://codesamplez.com/database/desktop-form</a:t>
            </a:r>
          </a:p>
          <a:p>
            <a:pPr marL="285750" indent="-285750">
              <a:buFont typeface="Arial" panose="020B0604020202020204" pitchFamily="34" charset="0"/>
              <a:buChar char="•"/>
            </a:pPr>
            <a:r>
              <a:rPr lang="en-US" dirty="0"/>
              <a:t>https://docs.microsoft.com/en-us/visualstudio/data-tools/create-a-simple-data-application-by-using-adonet?view=vs-2019</a:t>
            </a:r>
          </a:p>
          <a:p>
            <a:pPr marL="285750" indent="-285750">
              <a:buFont typeface="Arial" panose="020B0604020202020204" pitchFamily="34" charset="0"/>
              <a:buChar char="•"/>
            </a:pPr>
            <a:r>
              <a:rPr lang="en-US" dirty="0"/>
              <a:t>https://docs.microsoft.com/en-us/visualstudio/data-tools/create-a-sql-database-by-using-a-designer?view=vs-2019</a:t>
            </a:r>
          </a:p>
          <a:p>
            <a:pPr marL="285750" indent="-285750">
              <a:buFont typeface="Arial" panose="020B0604020202020204" pitchFamily="34" charset="0"/>
              <a:buChar char="•"/>
            </a:pPr>
            <a:r>
              <a:rPr lang="en-US" dirty="0"/>
              <a:t>https://www.c-sharpcorner.com/UploadFile/18fc30/understanding-the-basics-of-ado-net/</a:t>
            </a:r>
          </a:p>
          <a:p>
            <a:pPr marL="285750" indent="-285750">
              <a:buFont typeface="Arial" panose="020B0604020202020204" pitchFamily="34" charset="0"/>
              <a:buChar char="•"/>
            </a:pPr>
            <a:r>
              <a:rPr lang="en-US" dirty="0"/>
              <a:t>https://www.tutorialspoint.com/asp.net/asp.net_ado_net.htm</a:t>
            </a:r>
          </a:p>
          <a:p>
            <a:pPr marL="285750" indent="-285750">
              <a:buFont typeface="Arial" panose="020B0604020202020204" pitchFamily="34" charset="0"/>
              <a:buChar char="•"/>
            </a:pPr>
            <a:r>
              <a:rPr lang="en-US" dirty="0"/>
              <a:t>https://docs.microsoft.com/en-us/dotnet/framework/data/adonet/</a:t>
            </a:r>
          </a:p>
          <a:p>
            <a:pPr marL="285750" indent="-285750">
              <a:buFont typeface="Arial" panose="020B0604020202020204" pitchFamily="34" charset="0"/>
              <a:buChar char="•"/>
            </a:pPr>
            <a:r>
              <a:rPr lang="en-US" dirty="0"/>
              <a:t>https://docs.microsoft.com/en-us/dotnet/framework/data/adonet/ado-net-code-examples</a:t>
            </a:r>
          </a:p>
        </p:txBody>
      </p:sp>
    </p:spTree>
    <p:extLst>
      <p:ext uri="{BB962C8B-B14F-4D97-AF65-F5344CB8AC3E}">
        <p14:creationId xmlns:p14="http://schemas.microsoft.com/office/powerpoint/2010/main" val="527001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r>
              <a:rPr lang="en-US" sz="2400" dirty="0">
                <a:solidFill>
                  <a:schemeClr val="tx1"/>
                </a:solidFill>
              </a:rPr>
              <a:t>Introduction to ADO.NET.</a:t>
            </a:r>
          </a:p>
          <a:p>
            <a:pPr marL="342900" indent="-342900">
              <a:buFont typeface="Arial" panose="020B0604020202020204" pitchFamily="34" charset="0"/>
              <a:buChar char="•"/>
            </a:pPr>
            <a:r>
              <a:rPr lang="en-US" sz="2400" dirty="0">
                <a:solidFill>
                  <a:schemeClr val="tx1"/>
                </a:solidFill>
              </a:rPr>
              <a:t>Introduction to MS SQL Server.</a:t>
            </a:r>
          </a:p>
          <a:p>
            <a:pPr marL="342900" indent="-342900">
              <a:buFont typeface="Arial" panose="020B0604020202020204" pitchFamily="34" charset="0"/>
              <a:buChar char="•"/>
            </a:pPr>
            <a:r>
              <a:rPr lang="en-US" sz="2400" dirty="0">
                <a:solidFill>
                  <a:schemeClr val="tx1"/>
                </a:solidFill>
              </a:rPr>
              <a:t>Database CRUD operation.</a:t>
            </a:r>
          </a:p>
          <a:p>
            <a:pPr marL="342900" indent="-342900">
              <a:buFont typeface="Arial" panose="020B0604020202020204" pitchFamily="34" charset="0"/>
              <a:buChar char="•"/>
            </a:pPr>
            <a:r>
              <a:rPr lang="en-US" sz="2400" dirty="0">
                <a:solidFill>
                  <a:schemeClr val="tx1"/>
                </a:solidFill>
              </a:rPr>
              <a:t>Familiarize with Desktop based Management System.</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6690" y="2206532"/>
            <a:ext cx="7259781" cy="1323439"/>
          </a:xfrm>
          <a:prstGeom prst="rect">
            <a:avLst/>
          </a:prstGeom>
        </p:spPr>
        <p:txBody>
          <a:bodyPr wrap="square">
            <a:spAutoFit/>
          </a:bodyPr>
          <a:lstStyle/>
          <a:p>
            <a:pPr algn="ctr"/>
            <a:r>
              <a:rPr lang="en-US" sz="8000" b="1" dirty="0">
                <a:latin typeface="Monotype Corsiva" panose="03010101010201010101" pitchFamily="66" charset="0"/>
              </a:rPr>
              <a:t>ADO.NET</a:t>
            </a:r>
          </a:p>
        </p:txBody>
      </p:sp>
    </p:spTree>
    <p:extLst>
      <p:ext uri="{BB962C8B-B14F-4D97-AF65-F5344CB8AC3E}">
        <p14:creationId xmlns:p14="http://schemas.microsoft.com/office/powerpoint/2010/main" val="312374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 to ADO.NET</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ADO.NET is a set of classes (a framework) to interact with data sources such as databases and XML files.</a:t>
            </a:r>
          </a:p>
          <a:p>
            <a:pPr marL="285750" indent="-285750">
              <a:buFont typeface="Wingdings" panose="05000000000000000000" pitchFamily="2" charset="2"/>
              <a:buChar char="Ø"/>
            </a:pPr>
            <a:r>
              <a:rPr lang="en-US" dirty="0"/>
              <a:t>ADO is the acronym for ActiveX Data Objects.</a:t>
            </a:r>
          </a:p>
          <a:p>
            <a:pPr marL="285750" indent="-285750">
              <a:buFont typeface="Wingdings" panose="05000000000000000000" pitchFamily="2" charset="2"/>
              <a:buChar char="Ø"/>
            </a:pPr>
            <a:r>
              <a:rPr lang="en-US" dirty="0"/>
              <a:t>It has classes and methods to retrieve and manipulate data.</a:t>
            </a:r>
          </a:p>
          <a:p>
            <a:pPr marL="285750" indent="-285750">
              <a:buFont typeface="Wingdings" panose="05000000000000000000" pitchFamily="2" charset="2"/>
              <a:buChar char="Ø"/>
            </a:pPr>
            <a:r>
              <a:rPr lang="en-US" dirty="0"/>
              <a:t>ADO.NET provides a bridge between the front end controls and the back end database.</a:t>
            </a:r>
          </a:p>
          <a:p>
            <a:pPr marL="285750" indent="-285750">
              <a:buFont typeface="Wingdings" panose="05000000000000000000" pitchFamily="2" charset="2"/>
              <a:buChar char="Ø"/>
            </a:pPr>
            <a:r>
              <a:rPr lang="en-US" dirty="0"/>
              <a:t>ADO.NET provides a rich set of components for creating distributed, data-sharing applications.</a:t>
            </a:r>
          </a:p>
          <a:p>
            <a:pPr marL="285750" indent="-285750">
              <a:buFont typeface="Wingdings" panose="05000000000000000000" pitchFamily="2" charset="2"/>
              <a:buChar char="Ø"/>
            </a:pPr>
            <a:r>
              <a:rPr lang="en-US" dirty="0"/>
              <a:t>The following are a few of the .NET applications that use ADO.NET to connect to a database, execute commands and retrieve data from the database.</a:t>
            </a:r>
          </a:p>
          <a:p>
            <a:pPr marL="742950" lvl="1" indent="-285750">
              <a:buFont typeface="Wingdings" panose="05000000000000000000" pitchFamily="2" charset="2"/>
              <a:buChar char="q"/>
            </a:pPr>
            <a:r>
              <a:rPr lang="en-US" dirty="0"/>
              <a:t>ASP.NET Web Applications</a:t>
            </a:r>
          </a:p>
          <a:p>
            <a:pPr marL="742950" lvl="1" indent="-285750">
              <a:buFont typeface="Wingdings" panose="05000000000000000000" pitchFamily="2" charset="2"/>
              <a:buChar char="q"/>
            </a:pPr>
            <a:r>
              <a:rPr lang="en-US" dirty="0"/>
              <a:t>Console Applications</a:t>
            </a:r>
          </a:p>
          <a:p>
            <a:pPr marL="742950" lvl="1" indent="-285750">
              <a:buFont typeface="Wingdings" panose="05000000000000000000" pitchFamily="2" charset="2"/>
              <a:buChar char="q"/>
            </a:pPr>
            <a:r>
              <a:rPr lang="en-US" dirty="0"/>
              <a:t>Windows Applications.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1509963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ADO.NET Basic Architecture</a:t>
            </a:r>
          </a:p>
        </p:txBody>
      </p:sp>
      <p:pic>
        <p:nvPicPr>
          <p:cNvPr id="1028" name="Picture 4" descr="ADO.NET and class library"/>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11673" y="1503219"/>
            <a:ext cx="5099418" cy="4057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611091" y="1582341"/>
            <a:ext cx="2895600" cy="5078313"/>
          </a:xfrm>
          <a:prstGeom prst="rect">
            <a:avLst/>
          </a:prstGeom>
        </p:spPr>
        <p:txBody>
          <a:bodyPr wrap="square">
            <a:spAutoFit/>
          </a:bodyPr>
          <a:lstStyle/>
          <a:p>
            <a:r>
              <a:rPr lang="en-US" dirty="0">
                <a:solidFill>
                  <a:srgbClr val="212121"/>
                </a:solidFill>
                <a:latin typeface="open sans"/>
              </a:rPr>
              <a:t>There are the following two types of connection architectures:</a:t>
            </a:r>
          </a:p>
          <a:p>
            <a:pPr>
              <a:buFont typeface="+mj-lt"/>
              <a:buAutoNum type="arabicPeriod"/>
            </a:pPr>
            <a:r>
              <a:rPr lang="en-US" b="1" dirty="0">
                <a:solidFill>
                  <a:srgbClr val="212121"/>
                </a:solidFill>
                <a:latin typeface="open sans"/>
              </a:rPr>
              <a:t>Connected architecture:</a:t>
            </a:r>
            <a:r>
              <a:rPr lang="en-US" dirty="0">
                <a:solidFill>
                  <a:srgbClr val="212121"/>
                </a:solidFill>
                <a:latin typeface="open sans"/>
              </a:rPr>
              <a:t> the application remains connected with the database throughout the processing.</a:t>
            </a:r>
          </a:p>
          <a:p>
            <a:pPr>
              <a:buFont typeface="+mj-lt"/>
              <a:buAutoNum type="arabicPeriod"/>
            </a:pPr>
            <a:r>
              <a:rPr lang="en-US" b="1" dirty="0">
                <a:solidFill>
                  <a:srgbClr val="212121"/>
                </a:solidFill>
                <a:latin typeface="open sans"/>
              </a:rPr>
              <a:t>Disconnected architecture:</a:t>
            </a:r>
            <a:r>
              <a:rPr lang="en-US" dirty="0">
                <a:solidFill>
                  <a:srgbClr val="212121"/>
                </a:solidFill>
                <a:latin typeface="open sans"/>
              </a:rPr>
              <a:t> the application automatically connects/disconnects during the processing. The application uses temporary data on the application side called a DataSet.</a:t>
            </a:r>
            <a:endParaRPr lang="en-US" b="0" i="0" dirty="0">
              <a:solidFill>
                <a:srgbClr val="212121"/>
              </a:solidFill>
              <a:effectLst/>
              <a:latin typeface="open sans"/>
            </a:endParaRPr>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DataSet Class</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693319"/>
          </a:xfrm>
          <a:prstGeom prst="rect">
            <a:avLst/>
          </a:prstGeom>
          <a:noFill/>
        </p:spPr>
        <p:txBody>
          <a:bodyPr wrap="square" rtlCol="0">
            <a:spAutoFit/>
          </a:bodyPr>
          <a:lstStyle/>
          <a:p>
            <a:pPr marL="285750" indent="-285750">
              <a:buFont typeface="Wingdings" panose="05000000000000000000" pitchFamily="2" charset="2"/>
              <a:buChar char="Ø"/>
            </a:pPr>
            <a:r>
              <a:rPr lang="en-US" dirty="0"/>
              <a:t>The </a:t>
            </a:r>
            <a:r>
              <a:rPr lang="en-US" i="1" dirty="0"/>
              <a:t>dataset</a:t>
            </a:r>
            <a:r>
              <a:rPr lang="en-US" dirty="0"/>
              <a:t> represents a subset of the database. It does not have a continuous connection to the database. To update the database a reconnection is required. The DataSet contains </a:t>
            </a:r>
            <a:r>
              <a:rPr lang="en-US" dirty="0" err="1"/>
              <a:t>DataTable</a:t>
            </a:r>
            <a:r>
              <a:rPr lang="en-US" dirty="0"/>
              <a:t> objects and </a:t>
            </a:r>
            <a:r>
              <a:rPr lang="en-US" dirty="0" err="1"/>
              <a:t>DataRelation</a:t>
            </a:r>
            <a:r>
              <a:rPr lang="en-US" dirty="0"/>
              <a:t> objects. The </a:t>
            </a:r>
            <a:r>
              <a:rPr lang="en-US" dirty="0" err="1"/>
              <a:t>DataRelation</a:t>
            </a:r>
            <a:r>
              <a:rPr lang="en-US" dirty="0"/>
              <a:t> objects represent the relationship between two tables.</a:t>
            </a:r>
          </a:p>
          <a:p>
            <a:pPr marL="285750" indent="-285750">
              <a:buFont typeface="Wingdings" panose="05000000000000000000" pitchFamily="2" charset="2"/>
              <a:buChar char="Ø"/>
            </a:pPr>
            <a:endParaRPr lang="en-US" dirty="0"/>
          </a:p>
          <a:p>
            <a:r>
              <a:rPr lang="en-US" dirty="0"/>
              <a:t>Some important properties of the DataSet class: </a:t>
            </a:r>
            <a:r>
              <a:rPr lang="en-US" dirty="0" err="1"/>
              <a:t>Namepace</a:t>
            </a:r>
            <a:r>
              <a:rPr lang="en-US" dirty="0"/>
              <a:t>, prefix, Relations, Tables etc.</a:t>
            </a:r>
          </a:p>
          <a:p>
            <a:r>
              <a:rPr lang="en-US" dirty="0"/>
              <a:t>Some important methods of the DataSet class: </a:t>
            </a:r>
            <a:r>
              <a:rPr lang="en-US" dirty="0" err="1"/>
              <a:t>GetDataSetSchema</a:t>
            </a:r>
            <a:r>
              <a:rPr lang="en-US" dirty="0"/>
              <a:t>, </a:t>
            </a:r>
            <a:r>
              <a:rPr lang="en-US" dirty="0" err="1"/>
              <a:t>GetType</a:t>
            </a:r>
            <a:r>
              <a:rPr lang="en-US" dirty="0"/>
              <a:t>, Copy, Clone, Equals(Object) etc.</a:t>
            </a:r>
          </a:p>
          <a:p>
            <a:endParaRPr lang="en-US" dirty="0"/>
          </a:p>
          <a:p>
            <a:endParaRPr lang="en-US" dirty="0"/>
          </a:p>
          <a:p>
            <a:endParaRPr lang="en-US" dirty="0"/>
          </a:p>
          <a:p>
            <a:r>
              <a:rPr lang="en-US" dirty="0"/>
              <a:t>For More details please follow the link:</a:t>
            </a:r>
          </a:p>
          <a:p>
            <a:r>
              <a:rPr lang="en-US" dirty="0">
                <a:hlinkClick r:id="rId2"/>
              </a:rPr>
              <a:t>https://www.tutorialspoint.com/asp.net/asp.net_ado_net.htm</a:t>
            </a:r>
            <a:endParaRPr lang="en-US" dirty="0"/>
          </a:p>
        </p:txBody>
      </p:sp>
    </p:spTree>
    <p:extLst>
      <p:ext uri="{BB962C8B-B14F-4D97-AF65-F5344CB8AC3E}">
        <p14:creationId xmlns:p14="http://schemas.microsoft.com/office/powerpoint/2010/main" val="725535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Important Classes</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416320"/>
          </a:xfrm>
          <a:prstGeom prst="rect">
            <a:avLst/>
          </a:prstGeom>
          <a:noFill/>
        </p:spPr>
        <p:txBody>
          <a:bodyPr wrap="square" rtlCol="0">
            <a:spAutoFit/>
          </a:bodyPr>
          <a:lstStyle/>
          <a:p>
            <a:r>
              <a:rPr lang="en-US" dirty="0"/>
              <a:t>We can also observe various classes our work. They are:</a:t>
            </a:r>
          </a:p>
          <a:p>
            <a:pPr marL="285750" indent="-285750">
              <a:buFont typeface="Wingdings" panose="05000000000000000000" pitchFamily="2" charset="2"/>
              <a:buChar char="q"/>
            </a:pPr>
            <a:r>
              <a:rPr lang="en-US" dirty="0"/>
              <a:t>Connection Class</a:t>
            </a:r>
          </a:p>
          <a:p>
            <a:pPr marL="285750" indent="-285750">
              <a:buFont typeface="Wingdings" panose="05000000000000000000" pitchFamily="2" charset="2"/>
              <a:buChar char="q"/>
            </a:pPr>
            <a:r>
              <a:rPr lang="en-US" dirty="0"/>
              <a:t>Command Class</a:t>
            </a:r>
          </a:p>
          <a:p>
            <a:pPr marL="285750" indent="-285750">
              <a:buFont typeface="Wingdings" panose="05000000000000000000" pitchFamily="2" charset="2"/>
              <a:buChar char="q"/>
            </a:pPr>
            <a:r>
              <a:rPr lang="en-US" dirty="0" err="1"/>
              <a:t>DataReader</a:t>
            </a:r>
            <a:r>
              <a:rPr lang="en-US" dirty="0"/>
              <a:t> Class</a:t>
            </a:r>
          </a:p>
          <a:p>
            <a:pPr marL="285750" indent="-285750">
              <a:buFont typeface="Wingdings" panose="05000000000000000000" pitchFamily="2" charset="2"/>
              <a:buChar char="q"/>
            </a:pPr>
            <a:r>
              <a:rPr lang="en-US" dirty="0" err="1"/>
              <a:t>DataAdaptor</a:t>
            </a:r>
            <a:r>
              <a:rPr lang="en-US" dirty="0"/>
              <a:t> Class</a:t>
            </a:r>
          </a:p>
          <a:p>
            <a:pPr marL="285750" indent="-285750">
              <a:buFont typeface="Wingdings" panose="05000000000000000000" pitchFamily="2" charset="2"/>
              <a:buChar char="q"/>
            </a:pPr>
            <a:r>
              <a:rPr lang="en-US" dirty="0"/>
              <a:t>DataSet Class</a:t>
            </a:r>
          </a:p>
          <a:p>
            <a:pPr marL="285750" indent="-285750">
              <a:buFont typeface="Wingdings" panose="05000000000000000000" pitchFamily="2" charset="2"/>
              <a:buChar char="q"/>
            </a:pPr>
            <a:endParaRPr lang="en-US" dirty="0"/>
          </a:p>
          <a:p>
            <a:r>
              <a:rPr lang="en-US" dirty="0"/>
              <a:t>We can also observe that there are various types of applications that use ADO.NET to connect to several databases such as: SQL Server, Oracle, </a:t>
            </a:r>
            <a:r>
              <a:rPr lang="en-US" dirty="0" err="1"/>
              <a:t>OleDb</a:t>
            </a:r>
            <a:r>
              <a:rPr lang="en-US" dirty="0"/>
              <a:t>, ODBC, XML files and so on.</a:t>
            </a:r>
          </a:p>
          <a:p>
            <a:endParaRPr lang="en-US" dirty="0"/>
          </a:p>
          <a:p>
            <a:r>
              <a:rPr lang="en-US" dirty="0"/>
              <a:t>We will discuss our situation based on</a:t>
            </a:r>
            <a:r>
              <a:rPr lang="en-US" b="1" dirty="0"/>
              <a:t> SQL Sever.</a:t>
            </a:r>
          </a:p>
        </p:txBody>
      </p:sp>
    </p:spTree>
    <p:extLst>
      <p:ext uri="{BB962C8B-B14F-4D97-AF65-F5344CB8AC3E}">
        <p14:creationId xmlns:p14="http://schemas.microsoft.com/office/powerpoint/2010/main" val="406885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Connection Class</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In ADO.NET, we use these connection classes to connect to the database. These connection classes also manage transactions and connection pooling.</a:t>
            </a:r>
          </a:p>
        </p:txBody>
      </p:sp>
    </p:spTree>
    <p:extLst>
      <p:ext uri="{BB962C8B-B14F-4D97-AF65-F5344CB8AC3E}">
        <p14:creationId xmlns:p14="http://schemas.microsoft.com/office/powerpoint/2010/main" val="405282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Command Class</a:t>
            </a:r>
          </a:p>
        </p:txBody>
      </p:sp>
      <p:sp>
        <p:nvSpPr>
          <p:cNvPr id="6" name="TextBox 5">
            <a:extLst>
              <a:ext uri="{FF2B5EF4-FFF2-40B4-BE49-F238E27FC236}">
                <a16:creationId xmlns:a16="http://schemas.microsoft.com/office/drawing/2014/main" id="{37C26D19-85DA-834B-9600-C9820C508897}"/>
              </a:ext>
            </a:extLst>
          </p:cNvPr>
          <p:cNvSpPr txBox="1"/>
          <p:nvPr/>
        </p:nvSpPr>
        <p:spPr>
          <a:xfrm>
            <a:off x="304801" y="2251231"/>
            <a:ext cx="8548254" cy="3139321"/>
          </a:xfrm>
          <a:prstGeom prst="rect">
            <a:avLst/>
          </a:prstGeom>
          <a:noFill/>
        </p:spPr>
        <p:txBody>
          <a:bodyPr wrap="square" rtlCol="0">
            <a:spAutoFit/>
          </a:bodyPr>
          <a:lstStyle/>
          <a:p>
            <a:pPr marL="285750" indent="-285750">
              <a:buFont typeface="Wingdings" panose="05000000000000000000" pitchFamily="2" charset="2"/>
              <a:buChar char="Ø"/>
            </a:pPr>
            <a:r>
              <a:rPr lang="en-US" dirty="0"/>
              <a:t>The Command class provides methods for storing and executing SQL statements and Stored Procedures. The following are the various commands that are executed by the Command Class.</a:t>
            </a:r>
          </a:p>
          <a:p>
            <a:pPr marL="285750" indent="-285750">
              <a:buFont typeface="Wingdings" panose="05000000000000000000" pitchFamily="2" charset="2"/>
              <a:buChar char="Ø"/>
            </a:pPr>
            <a:r>
              <a:rPr lang="en-US" b="1" dirty="0" err="1"/>
              <a:t>ExecuteReader</a:t>
            </a:r>
            <a:r>
              <a:rPr lang="en-US" b="1" dirty="0"/>
              <a:t>:</a:t>
            </a:r>
            <a:r>
              <a:rPr lang="en-US" dirty="0"/>
              <a:t> Returns data to the client as rows.</a:t>
            </a:r>
          </a:p>
          <a:p>
            <a:pPr marL="285750" indent="-285750">
              <a:buFont typeface="Wingdings" panose="05000000000000000000" pitchFamily="2" charset="2"/>
              <a:buChar char="Ø"/>
            </a:pPr>
            <a:r>
              <a:rPr lang="en-US" b="1" dirty="0" err="1"/>
              <a:t>ExecuteNonQuery</a:t>
            </a:r>
            <a:r>
              <a:rPr lang="en-US" b="1" dirty="0"/>
              <a:t>:</a:t>
            </a:r>
            <a:r>
              <a:rPr lang="en-US" dirty="0"/>
              <a:t> Executes a command that changes the data in the database, such as an update, delete, or insert statement, or a Stored Procedure that contains one or more of these statements.</a:t>
            </a:r>
          </a:p>
          <a:p>
            <a:pPr marL="285750" indent="-285750">
              <a:buFont typeface="Wingdings" panose="05000000000000000000" pitchFamily="2" charset="2"/>
              <a:buChar char="Ø"/>
            </a:pPr>
            <a:r>
              <a:rPr lang="en-US" b="1" dirty="0" err="1"/>
              <a:t>ExecuteScalar</a:t>
            </a:r>
            <a:r>
              <a:rPr lang="en-US" b="1" dirty="0"/>
              <a:t>: </a:t>
            </a:r>
            <a:r>
              <a:rPr lang="en-US" dirty="0"/>
              <a:t>This method only returns a single value. This kind of query returns a count of rows or a calculated value.</a:t>
            </a:r>
          </a:p>
          <a:p>
            <a:pPr marL="285750" indent="-285750">
              <a:buFont typeface="Wingdings" panose="05000000000000000000" pitchFamily="2" charset="2"/>
              <a:buChar char="Ø"/>
            </a:pPr>
            <a:r>
              <a:rPr lang="en-US" b="1" dirty="0" err="1"/>
              <a:t>ExecuteXMLReader</a:t>
            </a:r>
            <a:r>
              <a:rPr lang="en-US" b="1" dirty="0"/>
              <a:t>:</a:t>
            </a:r>
            <a:r>
              <a:rPr lang="en-US" dirty="0"/>
              <a:t> (</a:t>
            </a:r>
            <a:r>
              <a:rPr lang="en-US" dirty="0" err="1"/>
              <a:t>SqlClient</a:t>
            </a:r>
            <a:r>
              <a:rPr lang="en-US" dirty="0"/>
              <a:t> classes only) Obtains data from an SQL Server 2000 database using an XML stream. Returns an XML Reader object.</a:t>
            </a:r>
          </a:p>
        </p:txBody>
      </p:sp>
    </p:spTree>
    <p:extLst>
      <p:ext uri="{BB962C8B-B14F-4D97-AF65-F5344CB8AC3E}">
        <p14:creationId xmlns:p14="http://schemas.microsoft.com/office/powerpoint/2010/main" val="385281979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BE6673C0490A44AF6BF0D30E6A959C" ma:contentTypeVersion="4" ma:contentTypeDescription="Create a new document." ma:contentTypeScope="" ma:versionID="dce0102249bf6762cad8e29b4041e01c">
  <xsd:schema xmlns:xsd="http://www.w3.org/2001/XMLSchema" xmlns:xs="http://www.w3.org/2001/XMLSchema" xmlns:p="http://schemas.microsoft.com/office/2006/metadata/properties" xmlns:ns2="d563da8a-5560-41f1-a088-827867f7f3e6" targetNamespace="http://schemas.microsoft.com/office/2006/metadata/properties" ma:root="true" ma:fieldsID="38fc54c97506c7e95a27559a04b92dab" ns2:_="">
    <xsd:import namespace="d563da8a-5560-41f1-a088-827867f7f3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3da8a-5560-41f1-a088-827867f7f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63B82C-1C3B-4F66-9CC0-FA3B982D918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04A1518-EFF8-4837-8682-48C6F6431393}">
  <ds:schemaRefs>
    <ds:schemaRef ds:uri="http://schemas.microsoft.com/sharepoint/v3/contenttype/forms"/>
  </ds:schemaRefs>
</ds:datastoreItem>
</file>

<file path=customXml/itemProps3.xml><?xml version="1.0" encoding="utf-8"?>
<ds:datastoreItem xmlns:ds="http://schemas.openxmlformats.org/officeDocument/2006/customXml" ds:itemID="{9BD2B64E-449E-4BDC-B14C-74429F7C41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63da8a-5560-41f1-a088-827867f7f3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Spectrum.thmx</Template>
  <TotalTime>231</TotalTime>
  <Words>1236</Words>
  <Application>Microsoft Office PowerPoint</Application>
  <PresentationFormat>On-screen Show (4:3)</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Corbel</vt:lpstr>
      <vt:lpstr>Monotype Corsiva</vt:lpstr>
      <vt:lpstr>open sans</vt:lpstr>
      <vt:lpstr>Wingdings</vt:lpstr>
      <vt:lpstr>Spectrum</vt:lpstr>
      <vt:lpstr>Database Concept</vt:lpstr>
      <vt:lpstr>Lecture Outline</vt:lpstr>
      <vt:lpstr>PowerPoint Presentation</vt:lpstr>
      <vt:lpstr>Introduction to ADO.NET</vt:lpstr>
      <vt:lpstr>PowerPoint Presentation</vt:lpstr>
      <vt:lpstr>DataSet Class</vt:lpstr>
      <vt:lpstr>Important Classes</vt:lpstr>
      <vt:lpstr>Connection Class</vt:lpstr>
      <vt:lpstr>Command Class</vt:lpstr>
      <vt:lpstr>DataReader Class</vt:lpstr>
      <vt:lpstr>DataAdapter &amp; DataSet Class</vt:lpstr>
      <vt:lpstr>Example</vt:lpstr>
      <vt:lpstr>PowerPoint Presentation</vt:lpstr>
      <vt:lpstr>Example (Biniding GridView)</vt:lpstr>
      <vt:lpstr>Example (Insert &amp; Update)</vt:lpstr>
      <vt:lpstr>Example (Delete)</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SHOHANUR RAHMAN SHOHAN</cp:lastModifiedBy>
  <cp:revision>31</cp:revision>
  <dcterms:created xsi:type="dcterms:W3CDTF">2018-12-10T17:20:29Z</dcterms:created>
  <dcterms:modified xsi:type="dcterms:W3CDTF">2024-11-07T04:26:48Z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0x0101007EBE6673C0490A44AF6BF0D30E6A959C</vt:lpwstr>
  </property>
</Properties>
</file>