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8" r:id="rId7"/>
    <p:sldId id="272" r:id="rId8"/>
    <p:sldId id="273" r:id="rId9"/>
    <p:sldId id="274" r:id="rId10"/>
    <p:sldId id="280" r:id="rId11"/>
    <p:sldId id="281" r:id="rId12"/>
    <p:sldId id="275" r:id="rId13"/>
    <p:sldId id="276" r:id="rId14"/>
    <p:sldId id="277" r:id="rId15"/>
    <p:sldId id="278" r:id="rId16"/>
    <p:sldId id="271" r:id="rId17"/>
    <p:sldId id="279" r:id="rId18"/>
    <p:sldId id="282" r:id="rId19"/>
    <p:sldId id="283" r:id="rId20"/>
    <p:sldId id="284" r:id="rId21"/>
    <p:sldId id="287" r:id="rId22"/>
    <p:sldId id="288" r:id="rId23"/>
    <p:sldId id="289" r:id="rId24"/>
    <p:sldId id="290" r:id="rId25"/>
    <p:sldId id="291" r:id="rId26"/>
    <p:sldId id="292" r:id="rId27"/>
    <p:sldId id="285" r:id="rId28"/>
    <p:sldId id="286" r:id="rId29"/>
    <p:sldId id="270" r:id="rId30"/>
    <p:sldId id="264"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SHOHANUR RAHMAN SHOHAN" userId="5d7f12b6-0a6a-48dd-adaa-5f72beb33e17" providerId="ADAL" clId="{348383EA-6DE6-4AE1-907E-579C3F9AD3A6}"/>
    <pc:docChg chg="modSld">
      <pc:chgData name="MD. SHOHANUR RAHMAN SHOHAN" userId="5d7f12b6-0a6a-48dd-adaa-5f72beb33e17" providerId="ADAL" clId="{348383EA-6DE6-4AE1-907E-579C3F9AD3A6}" dt="2024-11-07T04:27:08.719" v="14" actId="20577"/>
      <pc:docMkLst>
        <pc:docMk/>
      </pc:docMkLst>
      <pc:sldChg chg="modSp mod">
        <pc:chgData name="MD. SHOHANUR RAHMAN SHOHAN" userId="5d7f12b6-0a6a-48dd-adaa-5f72beb33e17" providerId="ADAL" clId="{348383EA-6DE6-4AE1-907E-579C3F9AD3A6}" dt="2024-11-07T04:27:08.719" v="14" actId="20577"/>
        <pc:sldMkLst>
          <pc:docMk/>
          <pc:sldMk cId="700707328" sldId="256"/>
        </pc:sldMkLst>
        <pc:graphicFrameChg chg="modGraphic">
          <ac:chgData name="MD. SHOHANUR RAHMAN SHOHAN" userId="5d7f12b6-0a6a-48dd-adaa-5f72beb33e17" providerId="ADAL" clId="{348383EA-6DE6-4AE1-907E-579C3F9AD3A6}" dt="2024-11-07T04:27:08.719" v="14"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 &amp; Project</a:t>
            </a:r>
          </a:p>
        </p:txBody>
      </p:sp>
      <p:sp>
        <p:nvSpPr>
          <p:cNvPr id="3" name="Subtitle 2"/>
          <p:cNvSpPr>
            <a:spLocks noGrp="1"/>
          </p:cNvSpPr>
          <p:nvPr>
            <p:ph type="subTitle" idx="1"/>
          </p:nvPr>
        </p:nvSpPr>
        <p:spPr>
          <a:xfrm>
            <a:off x="476205" y="1532427"/>
            <a:ext cx="2789509" cy="484632"/>
          </a:xfrm>
        </p:spPr>
        <p:txBody>
          <a:bodyPr/>
          <a:lstStyle/>
          <a:p>
            <a:r>
              <a:rPr lang="en-US" dirty="0"/>
              <a:t>Course Code: CSC 2210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85432025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482">
                  <a:extLst>
                    <a:ext uri="{9D8B030D-6E8A-4147-A177-3AD203B41FA5}">
                      <a16:colId xmlns:a16="http://schemas.microsoft.com/office/drawing/2014/main" val="1762131981"/>
                    </a:ext>
                  </a:extLst>
                </a:gridCol>
                <a:gridCol w="1191491">
                  <a:extLst>
                    <a:ext uri="{9D8B030D-6E8A-4147-A177-3AD203B41FA5}">
                      <a16:colId xmlns:a16="http://schemas.microsoft.com/office/drawing/2014/main" val="445458238"/>
                    </a:ext>
                  </a:extLst>
                </a:gridCol>
                <a:gridCol w="21479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r>
                        <a:rPr lang="en-US"/>
                        <a:t>Summer 2023-2024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Tonny</a:t>
                      </a:r>
                      <a:r>
                        <a:rPr lang="en-US" i="1" dirty="0"/>
                        <a:t> Kar</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74769" y="1519623"/>
            <a:ext cx="467294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2</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business layer is also referred to as business abstraction layer.</a:t>
            </a:r>
          </a:p>
          <a:p>
            <a:pPr marL="285750" indent="-285750" algn="just">
              <a:buFont typeface="Wingdings" panose="05000000000000000000" pitchFamily="2" charset="2"/>
              <a:buChar char="Ø"/>
            </a:pPr>
            <a:r>
              <a:rPr lang="en-US" dirty="0"/>
              <a:t>Sometimes it is also referred to as the domain layer. </a:t>
            </a:r>
          </a:p>
          <a:p>
            <a:pPr marL="285750" indent="-285750" algn="just">
              <a:buFont typeface="Wingdings" panose="05000000000000000000" pitchFamily="2" charset="2"/>
              <a:buChar char="Ø"/>
            </a:pPr>
            <a:r>
              <a:rPr lang="en-US" dirty="0"/>
              <a:t>The business layer is responsible for encapsulating all business logic for a given problem domain.</a:t>
            </a:r>
            <a:endParaRPr lang="en-US" i="1" dirty="0"/>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Business Layer</a:t>
            </a:r>
            <a:endParaRPr lang="en-FI" dirty="0"/>
          </a:p>
        </p:txBody>
      </p:sp>
    </p:spTree>
    <p:extLst>
      <p:ext uri="{BB962C8B-B14F-4D97-AF65-F5344CB8AC3E}">
        <p14:creationId xmlns:p14="http://schemas.microsoft.com/office/powerpoint/2010/main" val="291802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An application architecture might contain one or more service layers.</a:t>
            </a:r>
          </a:p>
          <a:p>
            <a:pPr marL="285750" indent="-285750" algn="just">
              <a:buFont typeface="Wingdings" panose="05000000000000000000" pitchFamily="2" charset="2"/>
              <a:buChar char="Ø"/>
            </a:pPr>
            <a:r>
              <a:rPr lang="en-US" dirty="0"/>
              <a:t>Typically, a service layer is used to abstract communication between a set of services.</a:t>
            </a:r>
          </a:p>
          <a:p>
            <a:pPr marL="285750" indent="-285750" algn="just">
              <a:buFont typeface="Wingdings" panose="05000000000000000000" pitchFamily="2" charset="2"/>
              <a:buChar char="Ø"/>
            </a:pPr>
            <a:r>
              <a:rPr lang="en-US" dirty="0"/>
              <a:t>Services could be web services, third party API, or other subsystems of a product. </a:t>
            </a:r>
          </a:p>
          <a:p>
            <a:pPr marL="285750" indent="-285750" algn="just">
              <a:buFont typeface="Wingdings" panose="05000000000000000000" pitchFamily="2" charset="2"/>
              <a:buChar char="Ø"/>
            </a:pPr>
            <a:r>
              <a:rPr lang="en-US" dirty="0"/>
              <a:t>It’s primary goal is to provide a consistent mechanism for sending data, receiving data, and handling errors.</a:t>
            </a:r>
          </a:p>
          <a:p>
            <a:pPr marL="285750" indent="-285750" algn="just">
              <a:buFont typeface="Wingdings" panose="05000000000000000000" pitchFamily="2" charset="2"/>
              <a:buChar char="Ø"/>
            </a:pPr>
            <a:r>
              <a:rPr lang="en-US" dirty="0"/>
              <a:t>This layer is also known as framework layer.</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Service Layer</a:t>
            </a:r>
            <a:endParaRPr lang="en-FI" dirty="0"/>
          </a:p>
        </p:txBody>
      </p:sp>
    </p:spTree>
    <p:extLst>
      <p:ext uri="{BB962C8B-B14F-4D97-AF65-F5344CB8AC3E}">
        <p14:creationId xmlns:p14="http://schemas.microsoft.com/office/powerpoint/2010/main" val="71914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application layer is also called the presentation layer</a:t>
            </a:r>
          </a:p>
          <a:p>
            <a:pPr marL="285750" indent="-285750" algn="just">
              <a:buFont typeface="Wingdings" panose="05000000000000000000" pitchFamily="2" charset="2"/>
              <a:buChar char="Ø"/>
            </a:pPr>
            <a:r>
              <a:rPr lang="en-US" dirty="0"/>
              <a:t>It is the layer of the software responsible for the user interface, and ultimately the specific environment hosting the software. </a:t>
            </a:r>
          </a:p>
          <a:p>
            <a:pPr marL="285750" indent="-285750" algn="just">
              <a:buFont typeface="Wingdings" panose="05000000000000000000" pitchFamily="2" charset="2"/>
              <a:buChar char="Ø"/>
            </a:pPr>
            <a:r>
              <a:rPr lang="en-US" dirty="0"/>
              <a:t>In a web application, your app layer will be the web application and the web server, while in a desktop application, it would be the desktop client and the OS.</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Application Layer</a:t>
            </a:r>
            <a:endParaRPr lang="en-FI" dirty="0"/>
          </a:p>
        </p:txBody>
      </p:sp>
    </p:spTree>
    <p:extLst>
      <p:ext uri="{BB962C8B-B14F-4D97-AF65-F5344CB8AC3E}">
        <p14:creationId xmlns:p14="http://schemas.microsoft.com/office/powerpoint/2010/main" val="2210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Layered Diagram</a:t>
            </a:r>
          </a:p>
          <a:p>
            <a:pPr marL="0" indent="0">
              <a:buNone/>
            </a:pPr>
            <a:endParaRPr lang="en-US" sz="2600" b="1" dirty="0">
              <a:solidFill>
                <a:schemeClr val="tx1"/>
              </a:solidFill>
            </a:endParaRPr>
          </a:p>
        </p:txBody>
      </p:sp>
      <p:pic>
        <p:nvPicPr>
          <p:cNvPr id="3" name="Picture 2"/>
          <p:cNvPicPr>
            <a:picLocks noChangeAspect="1"/>
          </p:cNvPicPr>
          <p:nvPr/>
        </p:nvPicPr>
        <p:blipFill>
          <a:blip r:embed="rId2"/>
          <a:stretch>
            <a:fillRect/>
          </a:stretch>
        </p:blipFill>
        <p:spPr>
          <a:xfrm>
            <a:off x="340610" y="1362074"/>
            <a:ext cx="8252935" cy="4900180"/>
          </a:xfrm>
          <a:prstGeom prst="rect">
            <a:avLst/>
          </a:prstGeom>
        </p:spPr>
      </p:pic>
    </p:spTree>
    <p:extLst>
      <p:ext uri="{BB962C8B-B14F-4D97-AF65-F5344CB8AC3E}">
        <p14:creationId xmlns:p14="http://schemas.microsoft.com/office/powerpoint/2010/main" val="411156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right architecture largely depends on the application you will build. Designer have to ask some question which are:</a:t>
            </a:r>
          </a:p>
          <a:p>
            <a:pPr marL="742950" lvl="1" indent="-285750" algn="just">
              <a:buFont typeface="Wingdings" panose="05000000000000000000" pitchFamily="2" charset="2"/>
              <a:buChar char="q"/>
            </a:pPr>
            <a:r>
              <a:rPr lang="en-US" i="1" dirty="0"/>
              <a:t>How many tiers will your architecture have?</a:t>
            </a:r>
          </a:p>
          <a:p>
            <a:pPr marL="742950" lvl="1" indent="-285750" algn="just">
              <a:buFont typeface="Wingdings" panose="05000000000000000000" pitchFamily="2" charset="2"/>
              <a:buChar char="q"/>
            </a:pPr>
            <a:r>
              <a:rPr lang="en-US" i="1" dirty="0"/>
              <a:t>Is your application heavily data driven?</a:t>
            </a:r>
          </a:p>
          <a:p>
            <a:pPr marL="742950" lvl="1" indent="-285750" algn="just">
              <a:buFont typeface="Wingdings" panose="05000000000000000000" pitchFamily="2" charset="2"/>
              <a:buChar char="q"/>
            </a:pPr>
            <a:r>
              <a:rPr lang="en-US" i="1" dirty="0"/>
              <a:t>Do you have complex domain requirements or business rules?</a:t>
            </a:r>
          </a:p>
          <a:p>
            <a:pPr marL="285750" indent="-285750" algn="just">
              <a:buFont typeface="Wingdings" panose="05000000000000000000" pitchFamily="2" charset="2"/>
              <a:buChar char="Ø"/>
            </a:pPr>
            <a:r>
              <a:rPr lang="en-US" dirty="0"/>
              <a:t>Small applications might not require a layered architecture at all.</a:t>
            </a:r>
          </a:p>
          <a:p>
            <a:pPr marL="285750" indent="-285750" algn="just">
              <a:buFont typeface="Wingdings" panose="05000000000000000000" pitchFamily="2" charset="2"/>
              <a:buChar char="Ø"/>
            </a:pPr>
            <a:r>
              <a:rPr lang="en-US" dirty="0"/>
              <a:t>The important part is you architect a solution that fits your needs. </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Which Architecture to use</a:t>
            </a:r>
            <a:endParaRPr lang="en-FI" dirty="0"/>
          </a:p>
        </p:txBody>
      </p:sp>
    </p:spTree>
    <p:extLst>
      <p:ext uri="{BB962C8B-B14F-4D97-AF65-F5344CB8AC3E}">
        <p14:creationId xmlns:p14="http://schemas.microsoft.com/office/powerpoint/2010/main" val="366446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Improve productivity via Reuse (The entire Data Access Layer module is reusable).</a:t>
            </a:r>
          </a:p>
          <a:p>
            <a:pPr marL="285750" indent="-285750" algn="just">
              <a:buFont typeface="Wingdings" panose="05000000000000000000" pitchFamily="2" charset="2"/>
              <a:buChar char="Ø"/>
            </a:pPr>
            <a:r>
              <a:rPr lang="en-US" dirty="0"/>
              <a:t>Improve Productivity via Team Segment.</a:t>
            </a:r>
          </a:p>
          <a:p>
            <a:pPr marL="285750" indent="-285750" algn="just">
              <a:buFont typeface="Wingdings" panose="05000000000000000000" pitchFamily="2" charset="2"/>
              <a:buChar char="Ø"/>
            </a:pPr>
            <a:r>
              <a:rPr lang="en-US" dirty="0"/>
              <a:t>Improve Maintainability.</a:t>
            </a:r>
          </a:p>
          <a:p>
            <a:pPr marL="285750" indent="-285750" algn="just">
              <a:buFont typeface="Wingdings" panose="05000000000000000000" pitchFamily="2" charset="2"/>
              <a:buChar char="Ø"/>
            </a:pPr>
            <a:r>
              <a:rPr lang="en-US" dirty="0"/>
              <a:t>If a change is made with Database it will only effect only DAL. If change is BL it will only effect BL.</a:t>
            </a:r>
          </a:p>
          <a:p>
            <a:pPr marL="285750" indent="-285750" algn="just">
              <a:buFont typeface="Wingdings" panose="05000000000000000000" pitchFamily="2" charset="2"/>
              <a:buChar char="Ø"/>
            </a:pPr>
            <a:r>
              <a:rPr lang="en-US" dirty="0"/>
              <a:t>Looser coupling.</a:t>
            </a:r>
          </a:p>
          <a:p>
            <a:pPr marL="285750" indent="-285750" algn="just">
              <a:buFont typeface="Wingdings" panose="05000000000000000000" pitchFamily="2" charset="2"/>
              <a:buChar char="Ø"/>
            </a:pPr>
            <a:r>
              <a:rPr lang="en-US" dirty="0"/>
              <a:t>More physical deployment. Adding this feature can affect the performance.</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Advantages</a:t>
            </a:r>
            <a:endParaRPr lang="en-FI" dirty="0"/>
          </a:p>
        </p:txBody>
      </p:sp>
    </p:spTree>
    <p:extLst>
      <p:ext uri="{BB962C8B-B14F-4D97-AF65-F5344CB8AC3E}">
        <p14:creationId xmlns:p14="http://schemas.microsoft.com/office/powerpoint/2010/main" val="106612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Adding additional servers to our application to increase its performance and scalability. But in reality is that the fastest an application can perform is when all its processes is in-process in a single machine.</a:t>
            </a:r>
          </a:p>
          <a:p>
            <a:pPr marL="285750" indent="-285750" algn="just">
              <a:buFont typeface="Wingdings" panose="05000000000000000000" pitchFamily="2" charset="2"/>
              <a:buChar char="Ø"/>
            </a:pPr>
            <a:r>
              <a:rPr lang="en-US" dirty="0"/>
              <a:t>More complex designs.</a:t>
            </a:r>
          </a:p>
          <a:p>
            <a:pPr marL="285750" indent="-285750" algn="just">
              <a:buFont typeface="Wingdings" panose="05000000000000000000" pitchFamily="2" charset="2"/>
              <a:buChar char="Ø"/>
            </a:pPr>
            <a:r>
              <a:rPr lang="en-US" dirty="0"/>
              <a:t>Complex and good amount of skills and experience required for the team.</a:t>
            </a:r>
          </a:p>
          <a:p>
            <a:pPr marL="285750" indent="-285750" algn="just">
              <a:buFont typeface="Wingdings" panose="05000000000000000000" pitchFamily="2" charset="2"/>
              <a:buChar char="Ø"/>
            </a:pPr>
            <a:r>
              <a:rPr lang="en-US" dirty="0"/>
              <a:t>More complex deployment.</a:t>
            </a:r>
          </a:p>
          <a:p>
            <a:pPr marL="285750" indent="-285750" algn="just">
              <a:buFont typeface="Wingdings" panose="05000000000000000000" pitchFamily="2" charset="2"/>
              <a:buChar char="Ø"/>
            </a:pPr>
            <a:r>
              <a:rPr lang="en-US" dirty="0"/>
              <a:t>Loose coupling allow connected modules to change independently of one another.</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Disadvantages</a:t>
            </a:r>
            <a:endParaRPr lang="en-FI" dirty="0"/>
          </a:p>
        </p:txBody>
      </p:sp>
    </p:spTree>
    <p:extLst>
      <p:ext uri="{BB962C8B-B14F-4D97-AF65-F5344CB8AC3E}">
        <p14:creationId xmlns:p14="http://schemas.microsoft.com/office/powerpoint/2010/main" val="246041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3214254"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N-tier application where N= 1, Single unit of deployment.</a:t>
            </a:r>
          </a:p>
          <a:p>
            <a:pPr marL="285750" indent="-285750" algn="just">
              <a:buFont typeface="Wingdings" panose="05000000000000000000" pitchFamily="2" charset="2"/>
              <a:buChar char="Ø"/>
            </a:pPr>
            <a:r>
              <a:rPr lang="en-US" dirty="0"/>
              <a:t>No logical or physical separation of concerns.</a:t>
            </a:r>
          </a:p>
          <a:p>
            <a:pPr marL="285750" indent="-285750" algn="just">
              <a:buFont typeface="Wingdings" panose="05000000000000000000" pitchFamily="2" charset="2"/>
              <a:buChar char="Ø"/>
            </a:pPr>
            <a:r>
              <a:rPr lang="en-US" dirty="0"/>
              <a:t>All parts of the application are included in one assembly. For example: Microsoft Access Database</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Monolithic Application</a:t>
            </a:r>
            <a:endParaRPr lang="en-FI" dirty="0"/>
          </a:p>
        </p:txBody>
      </p:sp>
      <p:pic>
        <p:nvPicPr>
          <p:cNvPr id="3" name="Picture 2"/>
          <p:cNvPicPr>
            <a:picLocks noChangeAspect="1"/>
          </p:cNvPicPr>
          <p:nvPr/>
        </p:nvPicPr>
        <p:blipFill>
          <a:blip r:embed="rId2"/>
          <a:stretch>
            <a:fillRect/>
          </a:stretch>
        </p:blipFill>
        <p:spPr>
          <a:xfrm>
            <a:off x="4547755" y="2251231"/>
            <a:ext cx="4050352" cy="3762777"/>
          </a:xfrm>
          <a:prstGeom prst="rect">
            <a:avLst/>
          </a:prstGeom>
        </p:spPr>
      </p:pic>
    </p:spTree>
    <p:extLst>
      <p:ext uri="{BB962C8B-B14F-4D97-AF65-F5344CB8AC3E}">
        <p14:creationId xmlns:p14="http://schemas.microsoft.com/office/powerpoint/2010/main" val="345953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Add a Windows Form Application Project (Presentation Layer)</a:t>
            </a:r>
          </a:p>
        </p:txBody>
      </p:sp>
      <p:pic>
        <p:nvPicPr>
          <p:cNvPr id="3" name="Picture 2" descr="New Project"/>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404984"/>
            <a:ext cx="8503706" cy="5182363"/>
          </a:xfrm>
          <a:prstGeom prst="rect">
            <a:avLst/>
          </a:prstGeom>
        </p:spPr>
      </p:pic>
    </p:spTree>
    <p:extLst>
      <p:ext uri="{BB962C8B-B14F-4D97-AF65-F5344CB8AC3E}">
        <p14:creationId xmlns:p14="http://schemas.microsoft.com/office/powerpoint/2010/main" val="2083546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6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a:t>Let's set up our next projects and define them in separate </a:t>
            </a:r>
            <a:r>
              <a:rPr lang="en-US" dirty="0" err="1"/>
              <a:t>layers.Add</a:t>
            </a:r>
            <a:r>
              <a:rPr lang="en-US" dirty="0"/>
              <a:t> 3 projects to your solution named </a:t>
            </a:r>
            <a:r>
              <a:rPr lang="en-US" dirty="0" err="1"/>
              <a:t>BusinessLogicLayer</a:t>
            </a:r>
            <a:r>
              <a:rPr lang="en-US" dirty="0"/>
              <a:t>, </a:t>
            </a:r>
            <a:r>
              <a:rPr lang="en-US" dirty="0" err="1"/>
              <a:t>DataAccessLayer</a:t>
            </a:r>
            <a:r>
              <a:rPr lang="en-US" dirty="0"/>
              <a:t> and </a:t>
            </a:r>
            <a:r>
              <a:rPr lang="en-US" dirty="0" err="1"/>
              <a:t>ServiceLayer</a:t>
            </a:r>
            <a:r>
              <a:rPr lang="en-US" dirty="0"/>
              <a:t>.</a:t>
            </a:r>
            <a:endParaRPr lang="en-US" sz="2600" b="1" dirty="0">
              <a:solidFill>
                <a:schemeClr val="tx1"/>
              </a:solidFill>
            </a:endParaRPr>
          </a:p>
        </p:txBody>
      </p:sp>
      <p:pic>
        <p:nvPicPr>
          <p:cNvPr id="5" name="Picture 4" descr="WindowsFormsApplication1 - Microsoft Visual Studio"/>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618826"/>
            <a:ext cx="8622792" cy="4642082"/>
          </a:xfrm>
          <a:prstGeom prst="rect">
            <a:avLst/>
          </a:prstGeom>
        </p:spPr>
      </p:pic>
      <p:sp>
        <p:nvSpPr>
          <p:cNvPr id="6" name="Rounded Rectangle 5"/>
          <p:cNvSpPr/>
          <p:nvPr/>
        </p:nvSpPr>
        <p:spPr>
          <a:xfrm>
            <a:off x="6879102" y="2753892"/>
            <a:ext cx="1253516" cy="18010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11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r>
              <a:rPr lang="en-US" sz="2400" dirty="0">
                <a:solidFill>
                  <a:schemeClr val="tx1"/>
                </a:solidFill>
              </a:rPr>
              <a:t>Discuss the basics of layered architecture in desktop app.</a:t>
            </a:r>
          </a:p>
          <a:p>
            <a:pPr marL="342900" indent="-342900">
              <a:buFont typeface="Arial" panose="020B0604020202020204" pitchFamily="34" charset="0"/>
              <a:buChar char="•"/>
            </a:pPr>
            <a:r>
              <a:rPr lang="en-US" sz="2400" dirty="0">
                <a:solidFill>
                  <a:schemeClr val="tx1"/>
                </a:solidFill>
              </a:rPr>
              <a:t>Discuss the advantages and disadvantages.</a:t>
            </a:r>
          </a:p>
          <a:p>
            <a:pPr marL="342900" indent="-342900">
              <a:buFont typeface="Arial" panose="020B0604020202020204" pitchFamily="34" charset="0"/>
              <a:buChar char="•"/>
            </a:pPr>
            <a:r>
              <a:rPr lang="en-US" sz="2400" dirty="0">
                <a:solidFill>
                  <a:schemeClr val="tx1"/>
                </a:solidFill>
              </a:rPr>
              <a:t>Working policies.</a:t>
            </a:r>
          </a:p>
          <a:p>
            <a:pPr marL="342900" indent="-342900">
              <a:buFont typeface="Arial" panose="020B0604020202020204" pitchFamily="34" charset="0"/>
              <a:buChar char="•"/>
            </a:pPr>
            <a:r>
              <a:rPr lang="en-US" sz="2400" dirty="0">
                <a:solidFill>
                  <a:schemeClr val="tx1"/>
                </a:solidFill>
              </a:rPr>
              <a:t>Discuss about the project proposal.</a:t>
            </a:r>
          </a:p>
          <a:p>
            <a:pPr marL="342900" indent="-342900">
              <a:buFont typeface="Arial" panose="020B0604020202020204" pitchFamily="34" charset="0"/>
              <a:buChar char="•"/>
            </a:pPr>
            <a:r>
              <a:rPr lang="en-US" sz="2400" dirty="0">
                <a:solidFill>
                  <a:schemeClr val="tx1"/>
                </a:solidFill>
              </a:rPr>
              <a:t>Discuss about the project demonstration.</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a:t>Creating Business Logic Layer</a:t>
            </a:r>
            <a:endParaRPr lang="en-US" sz="2600" b="1" dirty="0">
              <a:solidFill>
                <a:schemeClr val="tx1"/>
              </a:solidFill>
            </a:endParaRPr>
          </a:p>
        </p:txBody>
      </p:sp>
      <p:pic>
        <p:nvPicPr>
          <p:cNvPr id="8" name="Picture 7" descr="WindowsFormsApplication1 - Microsoft Visual Studio"/>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556009"/>
            <a:ext cx="8641080" cy="4651927"/>
          </a:xfrm>
          <a:prstGeom prst="rect">
            <a:avLst/>
          </a:prstGeom>
        </p:spPr>
      </p:pic>
      <p:sp>
        <p:nvSpPr>
          <p:cNvPr id="6" name="Rounded Rectangle 5"/>
          <p:cNvSpPr/>
          <p:nvPr/>
        </p:nvSpPr>
        <p:spPr>
          <a:xfrm>
            <a:off x="6879102" y="2669786"/>
            <a:ext cx="1253516" cy="18010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879102" y="3181328"/>
            <a:ext cx="1253516" cy="9005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17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a:t>Creating Data Access Layer</a:t>
            </a:r>
            <a:endParaRPr lang="en-US" sz="3600" b="1" dirty="0">
              <a:solidFill>
                <a:schemeClr val="tx1"/>
              </a:solidFill>
            </a:endParaRPr>
          </a:p>
        </p:txBody>
      </p:sp>
      <p:pic>
        <p:nvPicPr>
          <p:cNvPr id="3" name="Picture 2" descr="WindowsFormsApplication1 - Microsoft Visual Studio"/>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549554"/>
            <a:ext cx="8622792" cy="4642082"/>
          </a:xfrm>
          <a:prstGeom prst="rect">
            <a:avLst/>
          </a:prstGeom>
        </p:spPr>
      </p:pic>
      <p:sp>
        <p:nvSpPr>
          <p:cNvPr id="5" name="Rounded Rectangle 4"/>
          <p:cNvSpPr/>
          <p:nvPr/>
        </p:nvSpPr>
        <p:spPr>
          <a:xfrm>
            <a:off x="6879102" y="3176111"/>
            <a:ext cx="1253516" cy="9005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333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dirty="0"/>
              <a:t>Creating Service Layer</a:t>
            </a:r>
            <a:endParaRPr lang="en-US" sz="3600" b="1" dirty="0">
              <a:solidFill>
                <a:schemeClr val="tx1"/>
              </a:solidFill>
            </a:endParaRPr>
          </a:p>
        </p:txBody>
      </p:sp>
      <p:pic>
        <p:nvPicPr>
          <p:cNvPr id="5" name="Picture 4" descr="WindowsFormsApplication1 - Microsoft Visual Studio"/>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563409"/>
            <a:ext cx="8622792" cy="4642082"/>
          </a:xfrm>
          <a:prstGeom prst="rect">
            <a:avLst/>
          </a:prstGeom>
        </p:spPr>
      </p:pic>
      <p:sp>
        <p:nvSpPr>
          <p:cNvPr id="6" name="Rounded Rectangle 5"/>
          <p:cNvSpPr/>
          <p:nvPr/>
        </p:nvSpPr>
        <p:spPr>
          <a:xfrm>
            <a:off x="6879102" y="4312183"/>
            <a:ext cx="1253516" cy="9005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67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Data Access Layer Project Contains the entities classes and objects to communicate with the database.</a:t>
            </a:r>
          </a:p>
          <a:p>
            <a:pPr marL="285750" indent="-285750" algn="just">
              <a:buFont typeface="Wingdings" panose="05000000000000000000" pitchFamily="2" charset="2"/>
              <a:buChar char="Ø"/>
            </a:pPr>
            <a:r>
              <a:rPr lang="en-US" dirty="0"/>
              <a:t>Service layer contains properties and helper classes to communicate with all.</a:t>
            </a:r>
          </a:p>
          <a:p>
            <a:pPr marL="285750" indent="-285750" algn="just">
              <a:buFont typeface="Wingdings" panose="05000000000000000000" pitchFamily="2" charset="2"/>
              <a:buChar char="Ø"/>
            </a:pPr>
            <a:r>
              <a:rPr lang="en-US" dirty="0"/>
              <a:t>It also acts as a mode of communication among the layers.</a:t>
            </a:r>
          </a:p>
          <a:p>
            <a:pPr marL="285750" indent="-285750" algn="just">
              <a:buFont typeface="Wingdings" panose="05000000000000000000" pitchFamily="2" charset="2"/>
              <a:buChar char="Ø"/>
            </a:pPr>
            <a:r>
              <a:rPr lang="en-US" dirty="0"/>
              <a:t>Presentation Layer needs no direct interact with the database.</a:t>
            </a:r>
          </a:p>
          <a:p>
            <a:pPr marL="285750" indent="-285750" algn="just">
              <a:buFont typeface="Wingdings" panose="05000000000000000000" pitchFamily="2" charset="2"/>
              <a:buChar char="Ø"/>
            </a:pPr>
            <a:r>
              <a:rPr lang="en-US" dirty="0"/>
              <a:t>Add a reference of the Business Logic Layer to Presentation Layer and Data Access Layer to the Business Logic Layer and Service Layer to all other layers.</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Common Rules to practice</a:t>
            </a:r>
            <a:endParaRPr lang="en-FI" dirty="0"/>
          </a:p>
        </p:txBody>
      </p:sp>
    </p:spTree>
    <p:extLst>
      <p:ext uri="{BB962C8B-B14F-4D97-AF65-F5344CB8AC3E}">
        <p14:creationId xmlns:p14="http://schemas.microsoft.com/office/powerpoint/2010/main" val="283993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0" y="2206532"/>
            <a:ext cx="7259781" cy="1323439"/>
          </a:xfrm>
          <a:prstGeom prst="rect">
            <a:avLst/>
          </a:prstGeom>
        </p:spPr>
        <p:txBody>
          <a:bodyPr wrap="square">
            <a:spAutoFit/>
          </a:bodyPr>
          <a:lstStyle/>
          <a:p>
            <a:pPr algn="ctr"/>
            <a:r>
              <a:rPr lang="en-US" sz="8000" b="1" dirty="0">
                <a:latin typeface="Monotype Corsiva" panose="03010101010201010101" pitchFamily="66" charset="0"/>
              </a:rPr>
              <a:t>Project Discussion</a:t>
            </a:r>
          </a:p>
        </p:txBody>
      </p:sp>
    </p:spTree>
    <p:extLst>
      <p:ext uri="{BB962C8B-B14F-4D97-AF65-F5344CB8AC3E}">
        <p14:creationId xmlns:p14="http://schemas.microsoft.com/office/powerpoint/2010/main" val="1302201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Project Proposal Form</a:t>
            </a:r>
          </a:p>
          <a:p>
            <a:pPr marL="0" indent="0">
              <a:buNone/>
            </a:pPr>
            <a:endParaRPr lang="en-US" sz="2600" b="1" dirty="0">
              <a:solidFill>
                <a:schemeClr val="tx1"/>
              </a:solidFill>
            </a:endParaRPr>
          </a:p>
        </p:txBody>
      </p:sp>
      <p:pic>
        <p:nvPicPr>
          <p:cNvPr id="4" name="Picture 3" descr="Project-Proposal-Form.docx - Word (Product Activation Failed)"/>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494" y="1715809"/>
            <a:ext cx="8651027" cy="4657282"/>
          </a:xfrm>
          <a:prstGeom prst="rect">
            <a:avLst/>
          </a:prstGeom>
        </p:spPr>
      </p:pic>
    </p:spTree>
    <p:extLst>
      <p:ext uri="{BB962C8B-B14F-4D97-AF65-F5344CB8AC3E}">
        <p14:creationId xmlns:p14="http://schemas.microsoft.com/office/powerpoint/2010/main" val="1941158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1167441"/>
            <a:ext cx="7259781" cy="1323439"/>
          </a:xfrm>
          <a:prstGeom prst="rect">
            <a:avLst/>
          </a:prstGeom>
        </p:spPr>
        <p:txBody>
          <a:bodyPr wrap="square">
            <a:spAutoFit/>
          </a:bodyPr>
          <a:lstStyle/>
          <a:p>
            <a:pPr algn="ctr"/>
            <a:r>
              <a:rPr lang="en-US" sz="8000" b="1" dirty="0">
                <a:latin typeface="Monotype Corsiva" panose="03010101010201010101" pitchFamily="66" charset="0"/>
              </a:rPr>
              <a:t>Thank You</a:t>
            </a:r>
          </a:p>
        </p:txBody>
      </p:sp>
      <p:pic>
        <p:nvPicPr>
          <p:cNvPr id="3" name="Picture 2"/>
          <p:cNvPicPr>
            <a:picLocks noChangeAspect="1"/>
          </p:cNvPicPr>
          <p:nvPr/>
        </p:nvPicPr>
        <p:blipFill>
          <a:blip r:embed="rId2"/>
          <a:stretch>
            <a:fillRect/>
          </a:stretch>
        </p:blipFill>
        <p:spPr>
          <a:xfrm>
            <a:off x="3237850" y="2865888"/>
            <a:ext cx="2806843" cy="3070944"/>
          </a:xfrm>
          <a:prstGeom prst="rect">
            <a:avLst/>
          </a:prstGeom>
        </p:spPr>
      </p:pic>
    </p:spTree>
    <p:extLst>
      <p:ext uri="{BB962C8B-B14F-4D97-AF65-F5344CB8AC3E}">
        <p14:creationId xmlns:p14="http://schemas.microsoft.com/office/powerpoint/2010/main" val="311762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2433394"/>
            <a:ext cx="8317405" cy="923330"/>
          </a:xfrm>
          <a:prstGeom prst="rect">
            <a:avLst/>
          </a:prstGeom>
          <a:noFill/>
        </p:spPr>
        <p:txBody>
          <a:bodyPr wrap="none" rtlCol="0">
            <a:spAutoFit/>
          </a:bodyPr>
          <a:lstStyle/>
          <a:p>
            <a:pPr marL="285750" indent="-285750">
              <a:buFont typeface="Arial" panose="020B0604020202020204" pitchFamily="34" charset="0"/>
              <a:buChar char="•"/>
            </a:pPr>
            <a:r>
              <a:rPr lang="en-US" dirty="0"/>
              <a:t>C# 4.0 The Complete Reference; Herbert </a:t>
            </a:r>
            <a:r>
              <a:rPr lang="en-US" dirty="0" err="1"/>
              <a:t>Schildt</a:t>
            </a:r>
            <a:r>
              <a:rPr lang="en-US" dirty="0"/>
              <a:t>; McGraw-Hill Osborne Media; 2010</a:t>
            </a:r>
          </a:p>
          <a:p>
            <a:pPr marL="285750" indent="-285750">
              <a:buFont typeface="Arial" panose="020B0604020202020204" pitchFamily="34" charset="0"/>
              <a:buChar char="•"/>
            </a:pPr>
            <a:r>
              <a:rPr lang="en-US" dirty="0"/>
              <a:t>Head First C# by Andrew </a:t>
            </a:r>
            <a:r>
              <a:rPr lang="en-US" dirty="0" err="1"/>
              <a:t>Stellman</a:t>
            </a:r>
            <a:endParaRPr lang="en-US" dirty="0"/>
          </a:p>
          <a:p>
            <a:pPr marL="285750" indent="-285750">
              <a:buFont typeface="Arial" panose="020B0604020202020204" pitchFamily="34" charset="0"/>
              <a:buChar char="•"/>
            </a:pPr>
            <a:r>
              <a:rPr lang="en-US" dirty="0"/>
              <a:t>Fundamentals of Computer Programming with </a:t>
            </a:r>
            <a:r>
              <a:rPr lang="en-US" dirty="0" err="1"/>
              <a:t>CSharp</a:t>
            </a:r>
            <a:r>
              <a:rPr lang="en-US" dirty="0"/>
              <a:t> – </a:t>
            </a:r>
            <a:r>
              <a:rPr lang="en-US" dirty="0" err="1"/>
              <a:t>Nakov</a:t>
            </a:r>
            <a:r>
              <a:rPr lang="en-US" dirty="0"/>
              <a:t> v2013</a:t>
            </a:r>
          </a:p>
        </p:txBody>
      </p:sp>
    </p:spTree>
    <p:extLst>
      <p:ext uri="{BB962C8B-B14F-4D97-AF65-F5344CB8AC3E}">
        <p14:creationId xmlns:p14="http://schemas.microsoft.com/office/powerpoint/2010/main" val="19233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715461"/>
            <a:ext cx="822661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https://www.c-sharpcorner.com/UploadFile/1492b1/understanding-multilayered-architecture-in-net/</a:t>
            </a:r>
          </a:p>
          <a:p>
            <a:pPr marL="285750" indent="-285750">
              <a:buFont typeface="Arial" panose="020B0604020202020204" pitchFamily="34" charset="0"/>
              <a:buChar char="•"/>
            </a:pPr>
            <a:r>
              <a:rPr lang="en-US" dirty="0"/>
              <a:t>https://medium.com/@hidayatarg/n-tier-layer-architecture-in-c-15b8fe97283c</a:t>
            </a:r>
          </a:p>
          <a:p>
            <a:pPr marL="285750" indent="-285750">
              <a:buFont typeface="Arial" panose="020B0604020202020204" pitchFamily="34" charset="0"/>
              <a:buChar char="•"/>
            </a:pPr>
            <a:r>
              <a:rPr lang="en-US" dirty="0"/>
              <a:t>http://danderson.io/layered-architecture/</a:t>
            </a:r>
          </a:p>
          <a:p>
            <a:pPr marL="285750" indent="-285750">
              <a:buFont typeface="Arial" panose="020B0604020202020204" pitchFamily="34" charset="0"/>
              <a:buChar char="•"/>
            </a:pPr>
            <a:r>
              <a:rPr lang="en-US" dirty="0"/>
              <a:t>https://github.com/topics/layered-architecture?l=c%23</a:t>
            </a:r>
          </a:p>
        </p:txBody>
      </p:sp>
    </p:spTree>
    <p:extLst>
      <p:ext uri="{BB962C8B-B14F-4D97-AF65-F5344CB8AC3E}">
        <p14:creationId xmlns:p14="http://schemas.microsoft.com/office/powerpoint/2010/main" val="215144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0" y="2206532"/>
            <a:ext cx="7259781" cy="2554545"/>
          </a:xfrm>
          <a:prstGeom prst="rect">
            <a:avLst/>
          </a:prstGeom>
        </p:spPr>
        <p:txBody>
          <a:bodyPr wrap="square">
            <a:spAutoFit/>
          </a:bodyPr>
          <a:lstStyle/>
          <a:p>
            <a:pPr algn="ctr"/>
            <a:r>
              <a:rPr lang="en-US" sz="8000" b="1" dirty="0">
                <a:latin typeface="Monotype Corsiva" panose="03010101010201010101" pitchFamily="66" charset="0"/>
              </a:rPr>
              <a:t>Layered  Architecture</a:t>
            </a:r>
          </a:p>
        </p:txBody>
      </p:sp>
    </p:spTree>
    <p:extLst>
      <p:ext uri="{BB962C8B-B14F-4D97-AF65-F5344CB8AC3E}">
        <p14:creationId xmlns:p14="http://schemas.microsoft.com/office/powerpoint/2010/main" val="352198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Layered architecture is an approach to breaking down large applications into manageable areas.</a:t>
            </a:r>
          </a:p>
          <a:p>
            <a:pPr marL="285750" indent="-285750">
              <a:buFont typeface="Wingdings" panose="05000000000000000000" pitchFamily="2" charset="2"/>
              <a:buChar char="Ø"/>
            </a:pPr>
            <a:r>
              <a:rPr lang="en-US" dirty="0"/>
              <a:t>This improves maintainability of the software by isolating functionality, improving testability, allowing code to be reused, and changes to be made to a layer without impacting another in a significant way.</a:t>
            </a:r>
          </a:p>
          <a:p>
            <a:pPr marL="285750" indent="-285750">
              <a:buFont typeface="Wingdings" panose="05000000000000000000" pitchFamily="2" charset="2"/>
              <a:buChar char="Ø"/>
            </a:pPr>
            <a:r>
              <a:rPr lang="en-US" dirty="0"/>
              <a:t>When the various components in a system are organized systematically we call it a system architecture.</a:t>
            </a:r>
          </a:p>
          <a:p>
            <a:pPr marL="285750" indent="-285750">
              <a:buFont typeface="Wingdings" panose="05000000000000000000" pitchFamily="2" charset="2"/>
              <a:buChar char="Ø"/>
            </a:pPr>
            <a:r>
              <a:rPr lang="en-US" dirty="0"/>
              <a:t>Each layer having responsibility for a major part of the system and with as little direct influence on other layers.</a:t>
            </a:r>
          </a:p>
          <a:p>
            <a:pPr marL="285750" indent="-285750">
              <a:buFont typeface="Wingdings" panose="05000000000000000000" pitchFamily="2" charset="2"/>
              <a:buChar char="Ø"/>
            </a:pPr>
            <a:r>
              <a:rPr lang="en-US" b="1" dirty="0"/>
              <a:t>Tiers and Layers are used interchangeably</a:t>
            </a:r>
            <a:r>
              <a:rPr lang="en-US" dirty="0"/>
              <a:t>.</a:t>
            </a:r>
          </a:p>
          <a:p>
            <a:pPr marL="285750" indent="-285750">
              <a:buFont typeface="Wingdings" panose="05000000000000000000" pitchFamily="2" charset="2"/>
              <a:buChar char="Ø"/>
            </a:pPr>
            <a:r>
              <a:rPr lang="en-US" dirty="0"/>
              <a:t>Layers can be applied to the logical structure of the application and Tiers can be applied to the physical structure of the system architecture or infrastructure.</a:t>
            </a:r>
          </a:p>
        </p:txBody>
      </p:sp>
    </p:spTree>
    <p:extLst>
      <p:ext uri="{BB962C8B-B14F-4D97-AF65-F5344CB8AC3E}">
        <p14:creationId xmlns:p14="http://schemas.microsoft.com/office/powerpoint/2010/main" val="7633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terms tier and layer are often used interchangeably. This isn’t wrong when the context is correct, but it is important to make and understand the distinction that they are not the same in software architecture. A tier refers to the physical location that your code base runs. A common case would be a client-server application that has two tiers, the physical client, and physical server. Tiers are distinguished by they fact that they are separated by physical boundaries.</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Tiers</a:t>
            </a:r>
            <a:endParaRPr lang="en-FI" dirty="0"/>
          </a:p>
        </p:txBody>
      </p:sp>
    </p:spTree>
    <p:extLst>
      <p:ext uri="{BB962C8B-B14F-4D97-AF65-F5344CB8AC3E}">
        <p14:creationId xmlns:p14="http://schemas.microsoft.com/office/powerpoint/2010/main" val="406325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Layers on the other hand, are logical separations of concerns in your application architecture. You might design your architecture to run a layer of the software on a specific tier, or share a layer across tiers. These decisions usually account for requirements such as security, performance, or management of the infrastructure. The most common and accepted layers of software are listed below:</a:t>
            </a:r>
          </a:p>
          <a:p>
            <a:pPr marL="742950" lvl="1" indent="-285750" algn="just">
              <a:buFont typeface="Wingdings" panose="05000000000000000000" pitchFamily="2" charset="2"/>
              <a:buChar char="q"/>
            </a:pPr>
            <a:r>
              <a:rPr lang="en-US" i="1" dirty="0"/>
              <a:t>Data Layer (also combination of Entity Layer)</a:t>
            </a:r>
          </a:p>
          <a:p>
            <a:pPr marL="742950" lvl="1" indent="-285750" algn="just">
              <a:buFont typeface="Wingdings" panose="05000000000000000000" pitchFamily="2" charset="2"/>
              <a:buChar char="q"/>
            </a:pPr>
            <a:r>
              <a:rPr lang="en-US" i="1" dirty="0"/>
              <a:t>Business Layer</a:t>
            </a:r>
          </a:p>
          <a:p>
            <a:pPr marL="742950" lvl="1" indent="-285750" algn="just">
              <a:buFont typeface="Wingdings" panose="05000000000000000000" pitchFamily="2" charset="2"/>
              <a:buChar char="q"/>
            </a:pPr>
            <a:r>
              <a:rPr lang="en-US" i="1" dirty="0"/>
              <a:t>Service Layer</a:t>
            </a:r>
          </a:p>
          <a:p>
            <a:pPr marL="742950" lvl="1" indent="-285750" algn="just">
              <a:buFont typeface="Wingdings" panose="05000000000000000000" pitchFamily="2" charset="2"/>
              <a:buChar char="q"/>
            </a:pPr>
            <a:r>
              <a:rPr lang="en-US" i="1" dirty="0"/>
              <a:t>Application Layer</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Layers</a:t>
            </a:r>
            <a:endParaRPr lang="en-FI" dirty="0"/>
          </a:p>
        </p:txBody>
      </p:sp>
    </p:spTree>
    <p:extLst>
      <p:ext uri="{BB962C8B-B14F-4D97-AF65-F5344CB8AC3E}">
        <p14:creationId xmlns:p14="http://schemas.microsoft.com/office/powerpoint/2010/main" val="272272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Layered Diagram</a:t>
            </a:r>
          </a:p>
          <a:p>
            <a:pPr marL="0" indent="0">
              <a:buNone/>
            </a:pPr>
            <a:endParaRPr lang="en-US" sz="2600" b="1" dirty="0">
              <a:solidFill>
                <a:schemeClr val="tx1"/>
              </a:solidFill>
            </a:endParaRPr>
          </a:p>
        </p:txBody>
      </p:sp>
      <p:pic>
        <p:nvPicPr>
          <p:cNvPr id="2054" name="Picture 6" descr="MulLay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664" y="1634252"/>
            <a:ext cx="3190875" cy="34385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miro.medium.com/max/261/0*-TMmJdm5-IbeDi3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22" y="1634252"/>
            <a:ext cx="2486025"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2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Layered Diagram</a:t>
            </a:r>
          </a:p>
          <a:p>
            <a:pPr marL="0" indent="0">
              <a:buNone/>
            </a:pPr>
            <a:endParaRPr lang="en-US" sz="2600" b="1" dirty="0">
              <a:solidFill>
                <a:schemeClr val="tx1"/>
              </a:solidFill>
            </a:endParaRPr>
          </a:p>
        </p:txBody>
      </p:sp>
      <p:pic>
        <p:nvPicPr>
          <p:cNvPr id="5" name="Picture 2" descr="MulLayer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507" y="1590525"/>
            <a:ext cx="3502025" cy="505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00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Layered  Architecture</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data layer is also referred to as the DAL, or data abstraction layer.</a:t>
            </a:r>
          </a:p>
          <a:p>
            <a:pPr marL="285750" indent="-285750" algn="just">
              <a:buFont typeface="Wingdings" panose="05000000000000000000" pitchFamily="2" charset="2"/>
              <a:buChar char="Ø"/>
            </a:pPr>
            <a:r>
              <a:rPr lang="en-US" dirty="0"/>
              <a:t>This particular area of the software is responsible for encapsulating all access to application data. </a:t>
            </a:r>
          </a:p>
          <a:p>
            <a:pPr marL="285750" indent="-285750" algn="just">
              <a:buFont typeface="Wingdings" panose="05000000000000000000" pitchFamily="2" charset="2"/>
              <a:buChar char="Ø"/>
            </a:pPr>
            <a:r>
              <a:rPr lang="en-US" dirty="0"/>
              <a:t>Application data will be stored in a database like SQL Server or MySQL, but the DAL can also encapsulate data stored in other formats, such as xml.</a:t>
            </a:r>
          </a:p>
          <a:p>
            <a:pPr marL="285750" indent="-285750" algn="just">
              <a:buFont typeface="Wingdings" panose="05000000000000000000" pitchFamily="2" charset="2"/>
              <a:buChar char="Ø"/>
            </a:pPr>
            <a:r>
              <a:rPr lang="en-US" dirty="0"/>
              <a:t>Sometimes this layer also incorporates ‘</a:t>
            </a:r>
            <a:r>
              <a:rPr lang="en-US" i="1" dirty="0"/>
              <a:t>Entity layer’ </a:t>
            </a:r>
            <a:r>
              <a:rPr lang="en-US" dirty="0"/>
              <a:t>which often considered as separate layer.</a:t>
            </a:r>
          </a:p>
          <a:p>
            <a:pPr marL="285750" indent="-285750" algn="just">
              <a:buFont typeface="Wingdings" panose="05000000000000000000" pitchFamily="2" charset="2"/>
              <a:buChar char="Ø"/>
            </a:pPr>
            <a:r>
              <a:rPr lang="en-US" b="1" i="1" dirty="0"/>
              <a:t>Entity layer </a:t>
            </a:r>
            <a:r>
              <a:rPr lang="en-US" dirty="0"/>
              <a:t>includes the classes which maps the DB table with the system.</a:t>
            </a:r>
          </a:p>
        </p:txBody>
      </p:sp>
      <p:sp>
        <p:nvSpPr>
          <p:cNvPr id="4"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Data Layer</a:t>
            </a:r>
            <a:endParaRPr lang="en-FI" dirty="0"/>
          </a:p>
        </p:txBody>
      </p:sp>
    </p:spTree>
    <p:extLst>
      <p:ext uri="{BB962C8B-B14F-4D97-AF65-F5344CB8AC3E}">
        <p14:creationId xmlns:p14="http://schemas.microsoft.com/office/powerpoint/2010/main" val="184052179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BE6673C0490A44AF6BF0D30E6A959C" ma:contentTypeVersion="4" ma:contentTypeDescription="Create a new document." ma:contentTypeScope="" ma:versionID="dce0102249bf6762cad8e29b4041e01c">
  <xsd:schema xmlns:xsd="http://www.w3.org/2001/XMLSchema" xmlns:xs="http://www.w3.org/2001/XMLSchema" xmlns:p="http://schemas.microsoft.com/office/2006/metadata/properties" xmlns:ns2="d563da8a-5560-41f1-a088-827867f7f3e6" targetNamespace="http://schemas.microsoft.com/office/2006/metadata/properties" ma:root="true" ma:fieldsID="38fc54c97506c7e95a27559a04b92dab" ns2:_="">
    <xsd:import namespace="d563da8a-5560-41f1-a088-827867f7f3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63da8a-5560-41f1-a088-827867f7f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5DDA64-2220-495F-B333-167ABC7B13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0807273-8A93-462D-802D-62E9F32DE4B6}">
  <ds:schemaRefs>
    <ds:schemaRef ds:uri="http://schemas.microsoft.com/sharepoint/v3/contenttype/forms"/>
  </ds:schemaRefs>
</ds:datastoreItem>
</file>

<file path=customXml/itemProps3.xml><?xml version="1.0" encoding="utf-8"?>
<ds:datastoreItem xmlns:ds="http://schemas.openxmlformats.org/officeDocument/2006/customXml" ds:itemID="{1A96A35B-F498-44F9-B51E-151D15E937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63da8a-5560-41f1-a088-827867f7f3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Spectrum.thmx</Template>
  <TotalTime>176</TotalTime>
  <Words>1141</Words>
  <Application>Microsoft Office PowerPoint</Application>
  <PresentationFormat>On-screen Show (4:3)</PresentationFormat>
  <Paragraphs>116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Monotype Corsiva</vt:lpstr>
      <vt:lpstr>Wingdings</vt:lpstr>
      <vt:lpstr>Spectrum</vt:lpstr>
      <vt:lpstr>Layered Architecture &amp; Project</vt:lpstr>
      <vt:lpstr>Lecture Outline</vt:lpstr>
      <vt:lpstr>PowerPoint Presentation</vt:lpstr>
      <vt:lpstr>Layered  Architecture</vt:lpstr>
      <vt:lpstr>Layered  Architecture</vt:lpstr>
      <vt:lpstr>Layered  Architecture</vt:lpstr>
      <vt:lpstr>PowerPoint Presentation</vt:lpstr>
      <vt:lpstr>PowerPoint Presentation</vt:lpstr>
      <vt:lpstr>Layered  Architecture</vt:lpstr>
      <vt:lpstr>Layered  Architecture</vt:lpstr>
      <vt:lpstr>Layered  Architecture</vt:lpstr>
      <vt:lpstr>Layered  Architecture</vt:lpstr>
      <vt:lpstr>PowerPoint Presentation</vt:lpstr>
      <vt:lpstr>Layered  Architecture</vt:lpstr>
      <vt:lpstr>Layered  Architecture</vt:lpstr>
      <vt:lpstr>Layered  Architecture</vt:lpstr>
      <vt:lpstr>Layered  Architecture</vt:lpstr>
      <vt:lpstr>PowerPoint Presentation</vt:lpstr>
      <vt:lpstr>PowerPoint Presentation</vt:lpstr>
      <vt:lpstr>PowerPoint Presentation</vt:lpstr>
      <vt:lpstr>PowerPoint Presentation</vt:lpstr>
      <vt:lpstr>PowerPoint Presentation</vt:lpstr>
      <vt:lpstr>Layered  Architecture</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SHOHANUR RAHMAN SHOHAN</cp:lastModifiedBy>
  <cp:revision>39</cp:revision>
  <dcterms:created xsi:type="dcterms:W3CDTF">2018-12-10T17:20:29Z</dcterms:created>
  <dcterms:modified xsi:type="dcterms:W3CDTF">2024-11-07T04:27:09Z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0x0101007EBE6673C0490A44AF6BF0D30E6A959C</vt:lpwstr>
  </property>
</Properties>
</file>