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6" r:id="rId4"/>
    <p:sldId id="267" r:id="rId5"/>
    <p:sldId id="286" r:id="rId6"/>
    <p:sldId id="296" r:id="rId7"/>
    <p:sldId id="297" r:id="rId8"/>
    <p:sldId id="295" r:id="rId9"/>
    <p:sldId id="294" r:id="rId10"/>
    <p:sldId id="293" r:id="rId11"/>
    <p:sldId id="291" r:id="rId12"/>
    <p:sldId id="290" r:id="rId13"/>
    <p:sldId id="289" r:id="rId14"/>
    <p:sldId id="279" r:id="rId15"/>
    <p:sldId id="300" r:id="rId16"/>
    <p:sldId id="301" r:id="rId17"/>
    <p:sldId id="285" r:id="rId18"/>
    <p:sldId id="280" r:id="rId19"/>
    <p:sldId id="281" r:id="rId20"/>
    <p:sldId id="282" r:id="rId21"/>
    <p:sldId id="283" r:id="rId22"/>
    <p:sldId id="298" r:id="rId23"/>
    <p:sldId id="299" r:id="rId24"/>
    <p:sldId id="265" r:id="rId25"/>
    <p:sldId id="27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59" d="100"/>
          <a:sy n="59" d="100"/>
        </p:scale>
        <p:origin x="1500" y="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D. FARUK ABDULLAH AL SOHAN" userId="49b838b6-cc57-4ff1-b78b-f35f84b7c1b1" providerId="ADAL" clId="{E3972463-D618-404E-BE7D-C67109BDB6BB}"/>
    <pc:docChg chg="undo custSel modSld">
      <pc:chgData name="MD. FARUK ABDULLAH AL SOHAN" userId="49b838b6-cc57-4ff1-b78b-f35f84b7c1b1" providerId="ADAL" clId="{E3972463-D618-404E-BE7D-C67109BDB6BB}" dt="2024-09-17T02:14:42.736" v="131" actId="1037"/>
      <pc:docMkLst>
        <pc:docMk/>
      </pc:docMkLst>
      <pc:sldChg chg="modSp mod">
        <pc:chgData name="MD. FARUK ABDULLAH AL SOHAN" userId="49b838b6-cc57-4ff1-b78b-f35f84b7c1b1" providerId="ADAL" clId="{E3972463-D618-404E-BE7D-C67109BDB6BB}" dt="2024-09-15T02:21:03.242" v="98" actId="20577"/>
        <pc:sldMkLst>
          <pc:docMk/>
          <pc:sldMk cId="700707328" sldId="256"/>
        </pc:sldMkLst>
        <pc:graphicFrameChg chg="modGraphic">
          <ac:chgData name="MD. FARUK ABDULLAH AL SOHAN" userId="49b838b6-cc57-4ff1-b78b-f35f84b7c1b1" providerId="ADAL" clId="{E3972463-D618-404E-BE7D-C67109BDB6BB}" dt="2024-09-15T02:21:03.242" v="98" actId="20577"/>
          <ac:graphicFrameMkLst>
            <pc:docMk/>
            <pc:sldMk cId="700707328" sldId="256"/>
            <ac:graphicFrameMk id="9" creationId="{5C66CE7B-3766-44DC-AA91-5F6BF1FC39CD}"/>
          </ac:graphicFrameMkLst>
        </pc:graphicFrameChg>
      </pc:sldChg>
      <pc:sldChg chg="modSp mod">
        <pc:chgData name="MD. FARUK ABDULLAH AL SOHAN" userId="49b838b6-cc57-4ff1-b78b-f35f84b7c1b1" providerId="ADAL" clId="{E3972463-D618-404E-BE7D-C67109BDB6BB}" dt="2024-09-17T02:10:44.154" v="105" actId="403"/>
        <pc:sldMkLst>
          <pc:docMk/>
          <pc:sldMk cId="424874041" sldId="257"/>
        </pc:sldMkLst>
        <pc:spChg chg="mod">
          <ac:chgData name="MD. FARUK ABDULLAH AL SOHAN" userId="49b838b6-cc57-4ff1-b78b-f35f84b7c1b1" providerId="ADAL" clId="{E3972463-D618-404E-BE7D-C67109BDB6BB}" dt="2024-09-17T02:10:44.154" v="105" actId="403"/>
          <ac:spMkLst>
            <pc:docMk/>
            <pc:sldMk cId="424874041" sldId="257"/>
            <ac:spMk id="3" creationId="{00000000-0000-0000-0000-000000000000}"/>
          </ac:spMkLst>
        </pc:spChg>
      </pc:sldChg>
      <pc:sldChg chg="modSp mod">
        <pc:chgData name="MD. FARUK ABDULLAH AL SOHAN" userId="49b838b6-cc57-4ff1-b78b-f35f84b7c1b1" providerId="ADAL" clId="{E3972463-D618-404E-BE7D-C67109BDB6BB}" dt="2024-09-16T19:24:32.398" v="103" actId="33524"/>
        <pc:sldMkLst>
          <pc:docMk/>
          <pc:sldMk cId="1157249679" sldId="281"/>
        </pc:sldMkLst>
        <pc:spChg chg="mod">
          <ac:chgData name="MD. FARUK ABDULLAH AL SOHAN" userId="49b838b6-cc57-4ff1-b78b-f35f84b7c1b1" providerId="ADAL" clId="{E3972463-D618-404E-BE7D-C67109BDB6BB}" dt="2024-09-16T19:24:32.398" v="103" actId="33524"/>
          <ac:spMkLst>
            <pc:docMk/>
            <pc:sldMk cId="1157249679" sldId="281"/>
            <ac:spMk id="7" creationId="{4BA93D78-FB16-4869-8E61-2E01C4FF86F9}"/>
          </ac:spMkLst>
        </pc:spChg>
      </pc:sldChg>
      <pc:sldChg chg="modSp mod">
        <pc:chgData name="MD. FARUK ABDULLAH AL SOHAN" userId="49b838b6-cc57-4ff1-b78b-f35f84b7c1b1" providerId="ADAL" clId="{E3972463-D618-404E-BE7D-C67109BDB6BB}" dt="2024-09-17T02:14:42.736" v="131" actId="1037"/>
        <pc:sldMkLst>
          <pc:docMk/>
          <pc:sldMk cId="3378472611" sldId="290"/>
        </pc:sldMkLst>
        <pc:spChg chg="mod">
          <ac:chgData name="MD. FARUK ABDULLAH AL SOHAN" userId="49b838b6-cc57-4ff1-b78b-f35f84b7c1b1" providerId="ADAL" clId="{E3972463-D618-404E-BE7D-C67109BDB6BB}" dt="2024-09-17T02:14:42.736" v="131" actId="1037"/>
          <ac:spMkLst>
            <pc:docMk/>
            <pc:sldMk cId="3378472611" sldId="290"/>
            <ac:spMk id="3" creationId="{EE04686F-4694-4B30-B34B-246D3DA3BF6C}"/>
          </ac:spMkLst>
        </pc:spChg>
      </pc:sldChg>
      <pc:sldChg chg="modSp mod">
        <pc:chgData name="MD. FARUK ABDULLAH AL SOHAN" userId="49b838b6-cc57-4ff1-b78b-f35f84b7c1b1" providerId="ADAL" clId="{E3972463-D618-404E-BE7D-C67109BDB6BB}" dt="2024-09-17T02:13:31.144" v="116" actId="1035"/>
        <pc:sldMkLst>
          <pc:docMk/>
          <pc:sldMk cId="111017583" sldId="294"/>
        </pc:sldMkLst>
        <pc:spChg chg="mod">
          <ac:chgData name="MD. FARUK ABDULLAH AL SOHAN" userId="49b838b6-cc57-4ff1-b78b-f35f84b7c1b1" providerId="ADAL" clId="{E3972463-D618-404E-BE7D-C67109BDB6BB}" dt="2024-09-17T02:13:31.144" v="116" actId="1035"/>
          <ac:spMkLst>
            <pc:docMk/>
            <pc:sldMk cId="111017583" sldId="294"/>
            <ac:spMk id="18" creationId="{9EA6045F-DA2E-4D14-A04C-6BFE9EE40067}"/>
          </ac:spMkLst>
        </pc:spChg>
      </pc:sldChg>
    </pc:docChg>
  </pc:docChgLst>
  <pc:docChgLst>
    <pc:chgData name="Dr. Md Mehedi Hasan" userId="5eb39d97-deb0-466a-af4c-298e34812974" providerId="ADAL" clId="{A9034BB1-2332-47AE-8C51-F5FA19872C9A}"/>
    <pc:docChg chg="modSld">
      <pc:chgData name="Dr. Md Mehedi Hasan" userId="5eb39d97-deb0-466a-af4c-298e34812974" providerId="ADAL" clId="{A9034BB1-2332-47AE-8C51-F5FA19872C9A}" dt="2023-04-10T06:17:53.842" v="19" actId="20577"/>
      <pc:docMkLst>
        <pc:docMk/>
      </pc:docMkLst>
      <pc:sldChg chg="modSp mod">
        <pc:chgData name="Dr. Md Mehedi Hasan" userId="5eb39d97-deb0-466a-af4c-298e34812974" providerId="ADAL" clId="{A9034BB1-2332-47AE-8C51-F5FA19872C9A}" dt="2023-04-10T06:17:53.842" v="19" actId="20577"/>
        <pc:sldMkLst>
          <pc:docMk/>
          <pc:sldMk cId="700707328" sldId="256"/>
        </pc:sldMkLst>
        <pc:graphicFrameChg chg="modGraphic">
          <ac:chgData name="Dr. Md Mehedi Hasan" userId="5eb39d97-deb0-466a-af4c-298e34812974" providerId="ADAL" clId="{A9034BB1-2332-47AE-8C51-F5FA19872C9A}" dt="2023-04-10T06:17:53.842" v="19" actId="20577"/>
          <ac:graphicFrameMkLst>
            <pc:docMk/>
            <pc:sldMk cId="700707328" sldId="256"/>
            <ac:graphicFrameMk id="9" creationId="{5C66CE7B-3766-44DC-AA91-5F6BF1FC39CD}"/>
          </ac:graphicFrameMkLst>
        </pc:graphicFrameChg>
      </pc:sldChg>
    </pc:docChg>
  </pc:docChgLst>
  <pc:docChgLst>
    <pc:chgData name="Dr. Md Mehedi Hasan" userId="S::mmhasan@aiub.edu::5eb39d97-deb0-466a-af4c-298e34812974" providerId="AD" clId="Web-{BD51E2FA-0C4C-D247-8210-AE954178076B}"/>
    <pc:docChg chg="modSld">
      <pc:chgData name="Dr. Md Mehedi Hasan" userId="S::mmhasan@aiub.edu::5eb39d97-deb0-466a-af4c-298e34812974" providerId="AD" clId="Web-{BD51E2FA-0C4C-D247-8210-AE954178076B}" dt="2023-11-20T06:34:46.752" v="31" actId="20577"/>
      <pc:docMkLst>
        <pc:docMk/>
      </pc:docMkLst>
      <pc:sldChg chg="modSp">
        <pc:chgData name="Dr. Md Mehedi Hasan" userId="S::mmhasan@aiub.edu::5eb39d97-deb0-466a-af4c-298e34812974" providerId="AD" clId="Web-{BD51E2FA-0C4C-D247-8210-AE954178076B}" dt="2023-11-20T06:28:27.396" v="25"/>
        <pc:sldMkLst>
          <pc:docMk/>
          <pc:sldMk cId="700707328" sldId="256"/>
        </pc:sldMkLst>
        <pc:graphicFrameChg chg="mod modGraphic">
          <ac:chgData name="Dr. Md Mehedi Hasan" userId="S::mmhasan@aiub.edu::5eb39d97-deb0-466a-af4c-298e34812974" providerId="AD" clId="Web-{BD51E2FA-0C4C-D247-8210-AE954178076B}" dt="2023-11-20T06:28:27.396" v="25"/>
          <ac:graphicFrameMkLst>
            <pc:docMk/>
            <pc:sldMk cId="700707328" sldId="256"/>
            <ac:graphicFrameMk id="9" creationId="{5C66CE7B-3766-44DC-AA91-5F6BF1FC39CD}"/>
          </ac:graphicFrameMkLst>
        </pc:graphicFrameChg>
      </pc:sldChg>
      <pc:sldChg chg="modSp">
        <pc:chgData name="Dr. Md Mehedi Hasan" userId="S::mmhasan@aiub.edu::5eb39d97-deb0-466a-af4c-298e34812974" providerId="AD" clId="Web-{BD51E2FA-0C4C-D247-8210-AE954178076B}" dt="2023-11-20T06:34:46.752" v="31" actId="20577"/>
        <pc:sldMkLst>
          <pc:docMk/>
          <pc:sldMk cId="779700951" sldId="286"/>
        </pc:sldMkLst>
        <pc:spChg chg="mod">
          <ac:chgData name="Dr. Md Mehedi Hasan" userId="S::mmhasan@aiub.edu::5eb39d97-deb0-466a-af4c-298e34812974" providerId="AD" clId="Web-{BD51E2FA-0C4C-D247-8210-AE954178076B}" dt="2023-11-20T06:34:46.752" v="31" actId="20577"/>
          <ac:spMkLst>
            <pc:docMk/>
            <pc:sldMk cId="779700951" sldId="286"/>
            <ac:spMk id="7" creationId="{C8425E88-10A5-4930-8155-AED909183103}"/>
          </ac:spMkLst>
        </pc:spChg>
      </pc:sldChg>
    </pc:docChg>
  </pc:docChgLst>
  <pc:docChgLst>
    <pc:chgData name="Dr. Md Mehedi Hasan" userId="S::mmhasan@aiub.edu::5eb39d97-deb0-466a-af4c-298e34812974" providerId="AD" clId="Web-{FFA567E7-9021-3FA1-1A02-541A27EA4D14}"/>
    <pc:docChg chg="modSld">
      <pc:chgData name="Dr. Md Mehedi Hasan" userId="S::mmhasan@aiub.edu::5eb39d97-deb0-466a-af4c-298e34812974" providerId="AD" clId="Web-{FFA567E7-9021-3FA1-1A02-541A27EA4D14}" dt="2022-10-09T16:27:58.625" v="43"/>
      <pc:docMkLst>
        <pc:docMk/>
      </pc:docMkLst>
      <pc:sldChg chg="modSp">
        <pc:chgData name="Dr. Md Mehedi Hasan" userId="S::mmhasan@aiub.edu::5eb39d97-deb0-466a-af4c-298e34812974" providerId="AD" clId="Web-{FFA567E7-9021-3FA1-1A02-541A27EA4D14}" dt="2022-10-09T16:27:58.625" v="43"/>
        <pc:sldMkLst>
          <pc:docMk/>
          <pc:sldMk cId="700707328" sldId="256"/>
        </pc:sldMkLst>
        <pc:graphicFrameChg chg="mod modGraphic">
          <ac:chgData name="Dr. Md Mehedi Hasan" userId="S::mmhasan@aiub.edu::5eb39d97-deb0-466a-af4c-298e34812974" providerId="AD" clId="Web-{FFA567E7-9021-3FA1-1A02-541A27EA4D14}" dt="2022-10-09T16:27:58.625" v="43"/>
          <ac:graphicFrameMkLst>
            <pc:docMk/>
            <pc:sldMk cId="700707328" sldId="256"/>
            <ac:graphicFrameMk id="9" creationId="{5C66CE7B-3766-44DC-AA91-5F6BF1FC39CD}"/>
          </ac:graphicFrameMkLst>
        </pc:graphicFrameChg>
      </pc:sldChg>
    </pc:docChg>
  </pc:docChgLst>
  <pc:docChgLst>
    <pc:chgData name="Dr. Md Mehedi Hasan" userId="5eb39d97-deb0-466a-af4c-298e34812974" providerId="ADAL" clId="{75695613-524C-4317-A6C7-501CBB1E01B5}"/>
    <pc:docChg chg="modSld">
      <pc:chgData name="Dr. Md Mehedi Hasan" userId="5eb39d97-deb0-466a-af4c-298e34812974" providerId="ADAL" clId="{75695613-524C-4317-A6C7-501CBB1E01B5}" dt="2023-03-13T06:12:23.575" v="0"/>
      <pc:docMkLst>
        <pc:docMk/>
      </pc:docMkLst>
      <pc:sldChg chg="modSp mod">
        <pc:chgData name="Dr. Md Mehedi Hasan" userId="5eb39d97-deb0-466a-af4c-298e34812974" providerId="ADAL" clId="{75695613-524C-4317-A6C7-501CBB1E01B5}" dt="2023-03-13T06:12:23.575" v="0"/>
        <pc:sldMkLst>
          <pc:docMk/>
          <pc:sldMk cId="700707328" sldId="256"/>
        </pc:sldMkLst>
        <pc:spChg chg="mod">
          <ac:chgData name="Dr. Md Mehedi Hasan" userId="5eb39d97-deb0-466a-af4c-298e34812974" providerId="ADAL" clId="{75695613-524C-4317-A6C7-501CBB1E01B5}" dt="2023-03-13T06:12:23.575" v="0"/>
          <ac:spMkLst>
            <pc:docMk/>
            <pc:sldMk cId="700707328" sldId="256"/>
            <ac:spMk id="3" creationId="{00000000-0000-0000-0000-000000000000}"/>
          </ac:spMkLst>
        </pc:spChg>
      </pc:sldChg>
    </pc:docChg>
  </pc:docChgLst>
  <pc:docChgLst>
    <pc:chgData name="Dr. Md Mehedi Hasan" userId="5eb39d97-deb0-466a-af4c-298e34812974" providerId="ADAL" clId="{02948A5A-687E-44F1-B40F-BF8F448E0D7F}"/>
    <pc:docChg chg="undo custSel modSld">
      <pc:chgData name="Dr. Md Mehedi Hasan" userId="5eb39d97-deb0-466a-af4c-298e34812974" providerId="ADAL" clId="{02948A5A-687E-44F1-B40F-BF8F448E0D7F}" dt="2022-11-06T07:16:53.148" v="17" actId="20577"/>
      <pc:docMkLst>
        <pc:docMk/>
      </pc:docMkLst>
      <pc:sldChg chg="modSp mod">
        <pc:chgData name="Dr. Md Mehedi Hasan" userId="5eb39d97-deb0-466a-af4c-298e34812974" providerId="ADAL" clId="{02948A5A-687E-44F1-B40F-BF8F448E0D7F}" dt="2022-11-06T07:16:12.198" v="2" actId="403"/>
        <pc:sldMkLst>
          <pc:docMk/>
          <pc:sldMk cId="3378472611" sldId="290"/>
        </pc:sldMkLst>
        <pc:spChg chg="mod">
          <ac:chgData name="Dr. Md Mehedi Hasan" userId="5eb39d97-deb0-466a-af4c-298e34812974" providerId="ADAL" clId="{02948A5A-687E-44F1-B40F-BF8F448E0D7F}" dt="2022-11-06T07:16:12.198" v="2" actId="403"/>
          <ac:spMkLst>
            <pc:docMk/>
            <pc:sldMk cId="3378472611" sldId="290"/>
            <ac:spMk id="3" creationId="{EE04686F-4694-4B30-B34B-246D3DA3BF6C}"/>
          </ac:spMkLst>
        </pc:spChg>
      </pc:sldChg>
      <pc:sldChg chg="modSp mod">
        <pc:chgData name="Dr. Md Mehedi Hasan" userId="5eb39d97-deb0-466a-af4c-298e34812974" providerId="ADAL" clId="{02948A5A-687E-44F1-B40F-BF8F448E0D7F}" dt="2022-11-06T07:16:15.738" v="3" actId="403"/>
        <pc:sldMkLst>
          <pc:docMk/>
          <pc:sldMk cId="847293497" sldId="291"/>
        </pc:sldMkLst>
        <pc:spChg chg="mod">
          <ac:chgData name="Dr. Md Mehedi Hasan" userId="5eb39d97-deb0-466a-af4c-298e34812974" providerId="ADAL" clId="{02948A5A-687E-44F1-B40F-BF8F448E0D7F}" dt="2022-11-06T07:16:15.738" v="3" actId="403"/>
          <ac:spMkLst>
            <pc:docMk/>
            <pc:sldMk cId="847293497" sldId="291"/>
            <ac:spMk id="3" creationId="{C72FC3F3-E20E-4E87-9979-27565FB724B9}"/>
          </ac:spMkLst>
        </pc:spChg>
      </pc:sldChg>
      <pc:sldChg chg="modSp mod">
        <pc:chgData name="Dr. Md Mehedi Hasan" userId="5eb39d97-deb0-466a-af4c-298e34812974" providerId="ADAL" clId="{02948A5A-687E-44F1-B40F-BF8F448E0D7F}" dt="2022-11-06T07:16:53.148" v="17" actId="20577"/>
        <pc:sldMkLst>
          <pc:docMk/>
          <pc:sldMk cId="3656319136" sldId="293"/>
        </pc:sldMkLst>
        <pc:spChg chg="mod">
          <ac:chgData name="Dr. Md Mehedi Hasan" userId="5eb39d97-deb0-466a-af4c-298e34812974" providerId="ADAL" clId="{02948A5A-687E-44F1-B40F-BF8F448E0D7F}" dt="2022-11-06T07:16:53.148" v="17" actId="20577"/>
          <ac:spMkLst>
            <pc:docMk/>
            <pc:sldMk cId="3656319136" sldId="293"/>
            <ac:spMk id="4" creationId="{1773DA02-59D0-4F7C-98E1-E6E726747FAC}"/>
          </ac:spMkLst>
        </pc:spChg>
      </pc:sldChg>
    </pc:docChg>
  </pc:docChgLst>
  <pc:docChgLst>
    <pc:chgData name="Dr. Md Mehedi Hasan" userId="5eb39d97-deb0-466a-af4c-298e34812974" providerId="ADAL" clId="{E11A34CE-EA27-47B7-B3AF-CE20D96556B3}"/>
    <pc:docChg chg="modSld">
      <pc:chgData name="Dr. Md Mehedi Hasan" userId="5eb39d97-deb0-466a-af4c-298e34812974" providerId="ADAL" clId="{E11A34CE-EA27-47B7-B3AF-CE20D96556B3}" dt="2022-11-06T08:17:27.833" v="1" actId="20577"/>
      <pc:docMkLst>
        <pc:docMk/>
      </pc:docMkLst>
      <pc:sldChg chg="modSp mod">
        <pc:chgData name="Dr. Md Mehedi Hasan" userId="5eb39d97-deb0-466a-af4c-298e34812974" providerId="ADAL" clId="{E11A34CE-EA27-47B7-B3AF-CE20D96556B3}" dt="2022-11-06T08:17:27.833" v="1" actId="20577"/>
        <pc:sldMkLst>
          <pc:docMk/>
          <pc:sldMk cId="700707328" sldId="256"/>
        </pc:sldMkLst>
        <pc:graphicFrameChg chg="modGraphic">
          <ac:chgData name="Dr. Md Mehedi Hasan" userId="5eb39d97-deb0-466a-af4c-298e34812974" providerId="ADAL" clId="{E11A34CE-EA27-47B7-B3AF-CE20D96556B3}" dt="2022-11-06T08:17:27.833" v="1" actId="20577"/>
          <ac:graphicFrameMkLst>
            <pc:docMk/>
            <pc:sldMk cId="700707328" sldId="256"/>
            <ac:graphicFrameMk id="9" creationId="{5C66CE7B-3766-44DC-AA91-5F6BF1FC39CD}"/>
          </ac:graphicFrameMkLst>
        </pc:graphicFrame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17-Sep-24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17-Sep-24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17-Sep-24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17-Sep-24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17-Sep-24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17-Sep-24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17-Sep-24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17-Sep-24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17-Sep-24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17-Sep-24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17-Sep-24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17-Sep-24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17-Sep-24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17-Sep-24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17-Sep-24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17-Sep-24</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17-Sep-24</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mmhasan@aiub.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Transport Layer Protocols I</a:t>
            </a:r>
          </a:p>
        </p:txBody>
      </p:sp>
      <p:sp>
        <p:nvSpPr>
          <p:cNvPr id="3" name="Subtitle 2"/>
          <p:cNvSpPr>
            <a:spLocks noGrp="1"/>
          </p:cNvSpPr>
          <p:nvPr>
            <p:ph type="subTitle" idx="1"/>
          </p:nvPr>
        </p:nvSpPr>
        <p:spPr>
          <a:xfrm>
            <a:off x="476205" y="1532427"/>
            <a:ext cx="2789509" cy="484632"/>
          </a:xfrm>
        </p:spPr>
        <p:txBody>
          <a:bodyPr/>
          <a:lstStyle/>
          <a:p>
            <a:r>
              <a:rPr lang="en-US" dirty="0"/>
              <a:t>Course Code</a:t>
            </a:r>
            <a:r>
              <a:rPr lang="en-US"/>
              <a:t>: COE 3206</a:t>
            </a:r>
            <a:endParaRPr lang="en-US" dirty="0"/>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Computer Networks</a:t>
            </a:r>
          </a:p>
        </p:txBody>
      </p:sp>
      <p:graphicFrame>
        <p:nvGraphicFramePr>
          <p:cNvPr id="9" name="Table 8">
            <a:extLst>
              <a:ext uri="{FF2B5EF4-FFF2-40B4-BE49-F238E27FC236}">
                <a16:creationId xmlns:a16="http://schemas.microsoft.com/office/drawing/2014/main" id="{5C66CE7B-3766-44DC-AA91-5F6BF1FC39CD}"/>
              </a:ext>
            </a:extLst>
          </p:cNvPr>
          <p:cNvGraphicFramePr>
            <a:graphicFrameLocks noGrp="1"/>
          </p:cNvGraphicFramePr>
          <p:nvPr>
            <p:extLst>
              <p:ext uri="{D42A27DB-BD31-4B8C-83A1-F6EECF244321}">
                <p14:modId xmlns:p14="http://schemas.microsoft.com/office/powerpoint/2010/main" val="886026255"/>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990600">
                  <a:extLst>
                    <a:ext uri="{9D8B030D-6E8A-4147-A177-3AD203B41FA5}">
                      <a16:colId xmlns:a16="http://schemas.microsoft.com/office/drawing/2014/main" val="2889894460"/>
                    </a:ext>
                  </a:extLst>
                </a:gridCol>
                <a:gridCol w="1208314">
                  <a:extLst>
                    <a:ext uri="{9D8B030D-6E8A-4147-A177-3AD203B41FA5}">
                      <a16:colId xmlns:a16="http://schemas.microsoft.com/office/drawing/2014/main" val="3023211198"/>
                    </a:ext>
                  </a:extLst>
                </a:gridCol>
                <a:gridCol w="1110343">
                  <a:extLst>
                    <a:ext uri="{9D8B030D-6E8A-4147-A177-3AD203B41FA5}">
                      <a16:colId xmlns:a16="http://schemas.microsoft.com/office/drawing/2014/main" val="1762131981"/>
                    </a:ext>
                  </a:extLst>
                </a:gridCol>
                <a:gridCol w="1208314">
                  <a:extLst>
                    <a:ext uri="{9D8B030D-6E8A-4147-A177-3AD203B41FA5}">
                      <a16:colId xmlns:a16="http://schemas.microsoft.com/office/drawing/2014/main" val="445458238"/>
                    </a:ext>
                  </a:extLst>
                </a:gridCol>
                <a:gridCol w="2335003">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pPr algn="ctr"/>
                      <a:r>
                        <a:rPr lang="en-US" b="0" dirty="0"/>
                        <a:t>13</a:t>
                      </a:r>
                    </a:p>
                  </a:txBody>
                  <a:tcPr/>
                </a:tc>
                <a:tc>
                  <a:txBody>
                    <a:bodyPr/>
                    <a:lstStyle/>
                    <a:p>
                      <a:r>
                        <a:rPr lang="en-US" dirty="0"/>
                        <a:t>Week No:</a:t>
                      </a:r>
                    </a:p>
                  </a:txBody>
                  <a:tcPr/>
                </a:tc>
                <a:tc>
                  <a:txBody>
                    <a:bodyPr/>
                    <a:lstStyle/>
                    <a:p>
                      <a:pPr algn="ctr"/>
                      <a:r>
                        <a:rPr lang="en-US" b="0" dirty="0"/>
                        <a:t>14</a:t>
                      </a:r>
                    </a:p>
                  </a:txBody>
                  <a:tcPr/>
                </a:tc>
                <a:tc>
                  <a:txBody>
                    <a:bodyPr/>
                    <a:lstStyle/>
                    <a:p>
                      <a:r>
                        <a:rPr lang="en-US" dirty="0"/>
                        <a:t>Semester:</a:t>
                      </a:r>
                    </a:p>
                  </a:txBody>
                  <a:tcPr/>
                </a:tc>
                <a:tc>
                  <a:txBody>
                    <a:bodyPr/>
                    <a:lstStyle/>
                    <a:p>
                      <a:r>
                        <a:rPr lang="en-US" b="0" dirty="0"/>
                        <a:t>Summer 23-24</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pPr marL="0" marR="0" lvl="0" indent="0" algn="l" rtl="0" eaLnBrk="1" fontAlgn="auto" latinLnBrk="0" hangingPunct="1">
                        <a:lnSpc>
                          <a:spcPct val="100000"/>
                        </a:lnSpc>
                        <a:spcBef>
                          <a:spcPts val="0"/>
                        </a:spcBef>
                        <a:spcAft>
                          <a:spcPts val="0"/>
                        </a:spcAft>
                        <a:buClrTx/>
                        <a:buSzTx/>
                        <a:buFontTx/>
                        <a:buNone/>
                      </a:pPr>
                      <a:r>
                        <a:rPr lang="en-US" i="1" dirty="0"/>
                        <a:t>Md. Faruk Abdullah Al Sohan; </a:t>
                      </a:r>
                      <a:r>
                        <a:rPr lang="en-US" i="1" dirty="0">
                          <a:hlinkClick r:id="rId2"/>
                        </a:rPr>
                        <a:t>farukk.sohan@aiub.edu</a:t>
                      </a:r>
                      <a:r>
                        <a:rPr lang="en-US" i="1" dirty="0"/>
                        <a:t> </a:t>
                      </a:r>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2091734565"/>
                  </a:ext>
                </a:extLst>
              </a:tr>
            </a:tbl>
          </a:graphicData>
        </a:graphic>
      </p:graphicFrame>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a:t>Transmission Control Protocol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normAutofit/>
          </a:bodyPr>
          <a:lstStyle/>
          <a:p>
            <a:r>
              <a:rPr lang="en-US" b="1" dirty="0"/>
              <a:t>TCP Features</a:t>
            </a:r>
            <a:endParaRPr lang="x-none" dirty="0"/>
          </a:p>
        </p:txBody>
      </p:sp>
      <p:sp>
        <p:nvSpPr>
          <p:cNvPr id="4" name="Rectangle 3">
            <a:extLst>
              <a:ext uri="{FF2B5EF4-FFF2-40B4-BE49-F238E27FC236}">
                <a16:creationId xmlns:a16="http://schemas.microsoft.com/office/drawing/2014/main" id="{1773DA02-59D0-4F7C-98E1-E6E726747FAC}"/>
              </a:ext>
            </a:extLst>
          </p:cNvPr>
          <p:cNvSpPr/>
          <p:nvPr/>
        </p:nvSpPr>
        <p:spPr>
          <a:xfrm>
            <a:off x="261257" y="2332826"/>
            <a:ext cx="8654143" cy="3785652"/>
          </a:xfrm>
          <a:prstGeom prst="rect">
            <a:avLst/>
          </a:prstGeom>
        </p:spPr>
        <p:txBody>
          <a:bodyPr wrap="square">
            <a:spAutoFit/>
          </a:bodyPr>
          <a:lstStyle/>
          <a:p>
            <a:pPr algn="just"/>
            <a:r>
              <a:rPr lang="en-US" sz="2400" i="1" dirty="0">
                <a:solidFill>
                  <a:srgbClr val="C00000"/>
                </a:solidFill>
                <a:latin typeface="Perpetua" panose="02020502060401020303" pitchFamily="18" charset="0"/>
              </a:rPr>
              <a:t>Numbering System</a:t>
            </a:r>
            <a:r>
              <a:rPr lang="en-US" sz="2400" i="1" dirty="0">
                <a:latin typeface="Perpetua" panose="02020502060401020303" pitchFamily="18" charset="0"/>
              </a:rPr>
              <a:t>: </a:t>
            </a:r>
            <a:r>
              <a:rPr lang="en-US" sz="2400" dirty="0">
                <a:latin typeface="Perpetua" panose="02020502060401020303" pitchFamily="18" charset="0"/>
              </a:rPr>
              <a:t>TCP software keeps track of the segments being transmitted or received, there are two fields called the sequence number and the acknowledgment number. These two fields refer to the byte number and not the segment number. The numbering does not necessarily start from 0. Instead, TCP generates a random number between 0 and 4,294,967,295 (2</a:t>
            </a:r>
            <a:r>
              <a:rPr lang="en-US" sz="2400" baseline="30000" dirty="0">
                <a:latin typeface="Perpetua" panose="02020502060401020303" pitchFamily="18" charset="0"/>
              </a:rPr>
              <a:t>32</a:t>
            </a:r>
            <a:r>
              <a:rPr lang="en-US" sz="2400" dirty="0">
                <a:latin typeface="Perpetua" panose="02020502060401020303" pitchFamily="18" charset="0"/>
              </a:rPr>
              <a:t>-1) for the num­ber of the first byte.</a:t>
            </a:r>
          </a:p>
          <a:p>
            <a:pPr marL="742950" lvl="1" indent="-285750" algn="just">
              <a:buFont typeface="Wingdings" panose="05000000000000000000" pitchFamily="2" charset="2"/>
              <a:buChar char="§"/>
            </a:pPr>
            <a:r>
              <a:rPr lang="en-US" sz="2400" dirty="0">
                <a:latin typeface="Perpetua" panose="02020502060401020303" pitchFamily="18" charset="0"/>
              </a:rPr>
              <a:t>The bytes of data being transferred in each connection are numbered by TCP. The numbering starts with a randomly generated number.</a:t>
            </a:r>
          </a:p>
          <a:p>
            <a:pPr marL="742950" lvl="1" indent="-285750" algn="just">
              <a:buFont typeface="Wingdings" panose="05000000000000000000" pitchFamily="2" charset="2"/>
              <a:buChar char="§"/>
            </a:pPr>
            <a:r>
              <a:rPr lang="en-US" sz="2400" dirty="0">
                <a:latin typeface="Perpetua" panose="02020502060401020303" pitchFamily="18" charset="0"/>
              </a:rPr>
              <a:t>Example: if the random number happens to be 1057 and the total data to be sent are 6000 bytes, the bytes are numbered from 1057 to 7056.</a:t>
            </a:r>
          </a:p>
        </p:txBody>
      </p:sp>
    </p:spTree>
    <p:extLst>
      <p:ext uri="{BB962C8B-B14F-4D97-AF65-F5344CB8AC3E}">
        <p14:creationId xmlns:p14="http://schemas.microsoft.com/office/powerpoint/2010/main" val="3656319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a:t>Transmission Control Protocol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normAutofit/>
          </a:bodyPr>
          <a:lstStyle/>
          <a:p>
            <a:r>
              <a:rPr lang="en-US" b="1" dirty="0"/>
              <a:t>TCP Features</a:t>
            </a:r>
            <a:endParaRPr lang="x-none" dirty="0"/>
          </a:p>
        </p:txBody>
      </p:sp>
      <p:sp>
        <p:nvSpPr>
          <p:cNvPr id="3" name="Rectangle 2">
            <a:extLst>
              <a:ext uri="{FF2B5EF4-FFF2-40B4-BE49-F238E27FC236}">
                <a16:creationId xmlns:a16="http://schemas.microsoft.com/office/drawing/2014/main" id="{C72FC3F3-E20E-4E87-9979-27565FB724B9}"/>
              </a:ext>
            </a:extLst>
          </p:cNvPr>
          <p:cNvSpPr/>
          <p:nvPr/>
        </p:nvSpPr>
        <p:spPr>
          <a:xfrm>
            <a:off x="476205" y="2374865"/>
            <a:ext cx="8069081" cy="3493264"/>
          </a:xfrm>
          <a:prstGeom prst="rect">
            <a:avLst/>
          </a:prstGeom>
        </p:spPr>
        <p:txBody>
          <a:bodyPr wrap="square">
            <a:spAutoFit/>
          </a:bodyPr>
          <a:lstStyle/>
          <a:p>
            <a:pPr marL="274320" lvl="0" indent="-274320" algn="just">
              <a:spcBef>
                <a:spcPts val="580"/>
              </a:spcBef>
              <a:buClr>
                <a:srgbClr val="D34817"/>
              </a:buClr>
              <a:buSzPct val="85000"/>
              <a:buFont typeface="Wingdings 2"/>
              <a:buChar char=""/>
            </a:pPr>
            <a:r>
              <a:rPr lang="en-US" sz="2400" i="1" dirty="0">
                <a:solidFill>
                  <a:srgbClr val="C00000"/>
                </a:solidFill>
                <a:latin typeface="Perpetua"/>
              </a:rPr>
              <a:t>Sequence Number</a:t>
            </a:r>
            <a:r>
              <a:rPr lang="en-US" sz="2400" dirty="0">
                <a:solidFill>
                  <a:prstClr val="black"/>
                </a:solidFill>
                <a:latin typeface="Perpetua"/>
              </a:rPr>
              <a:t>: After the bytes have been numbered, TCP assigns a sequence number to each segment that is being sent. The sequence number for each segment is the number of the first byte carried in that segment.</a:t>
            </a:r>
          </a:p>
          <a:p>
            <a:pPr marL="274320" lvl="0" indent="-274320" algn="just">
              <a:spcBef>
                <a:spcPts val="580"/>
              </a:spcBef>
              <a:buClr>
                <a:srgbClr val="D34817"/>
              </a:buClr>
              <a:buSzPct val="85000"/>
              <a:buFont typeface="Wingdings 2"/>
              <a:buChar char=""/>
            </a:pPr>
            <a:r>
              <a:rPr lang="en-US" sz="2400" i="1" dirty="0">
                <a:solidFill>
                  <a:srgbClr val="C00000"/>
                </a:solidFill>
                <a:latin typeface="Perpetua"/>
              </a:rPr>
              <a:t>Flow Control</a:t>
            </a:r>
            <a:r>
              <a:rPr lang="en-US" sz="2400" dirty="0">
                <a:solidFill>
                  <a:prstClr val="black"/>
                </a:solidFill>
                <a:latin typeface="Perpetua"/>
              </a:rPr>
              <a:t>: Unlike UDP, TCP provides </a:t>
            </a:r>
            <a:r>
              <a:rPr lang="en-US" sz="2400" i="1" dirty="0">
                <a:solidFill>
                  <a:prstClr val="black"/>
                </a:solidFill>
                <a:latin typeface="Perpetua"/>
              </a:rPr>
              <a:t>flow control. </a:t>
            </a:r>
            <a:r>
              <a:rPr lang="en-US" sz="2400" dirty="0">
                <a:solidFill>
                  <a:prstClr val="black"/>
                </a:solidFill>
                <a:latin typeface="Perpetua"/>
              </a:rPr>
              <a:t>The receiver of the data controls the amount of data that are to be sent by the sender. This is done to prevent the receiver from being over­ whelmed with data. The numbering system allows TCP to use a byte-oriented flow control.</a:t>
            </a:r>
          </a:p>
        </p:txBody>
      </p:sp>
    </p:spTree>
    <p:extLst>
      <p:ext uri="{BB962C8B-B14F-4D97-AF65-F5344CB8AC3E}">
        <p14:creationId xmlns:p14="http://schemas.microsoft.com/office/powerpoint/2010/main" val="847293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a:t>Transmission Control Protocol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normAutofit/>
          </a:bodyPr>
          <a:lstStyle/>
          <a:p>
            <a:r>
              <a:rPr lang="en-US" b="1" dirty="0"/>
              <a:t>TCP Features</a:t>
            </a:r>
            <a:endParaRPr lang="x-none" dirty="0"/>
          </a:p>
        </p:txBody>
      </p:sp>
      <p:sp>
        <p:nvSpPr>
          <p:cNvPr id="3" name="Rectangle 2">
            <a:extLst>
              <a:ext uri="{FF2B5EF4-FFF2-40B4-BE49-F238E27FC236}">
                <a16:creationId xmlns:a16="http://schemas.microsoft.com/office/drawing/2014/main" id="{EE04686F-4694-4B30-B34B-246D3DA3BF6C}"/>
              </a:ext>
            </a:extLst>
          </p:cNvPr>
          <p:cNvSpPr/>
          <p:nvPr/>
        </p:nvSpPr>
        <p:spPr>
          <a:xfrm>
            <a:off x="475771" y="2375848"/>
            <a:ext cx="8297681" cy="3123932"/>
          </a:xfrm>
          <a:prstGeom prst="rect">
            <a:avLst/>
          </a:prstGeom>
        </p:spPr>
        <p:txBody>
          <a:bodyPr wrap="square">
            <a:spAutoFit/>
          </a:bodyPr>
          <a:lstStyle/>
          <a:p>
            <a:pPr marL="274320" lvl="0" indent="-274320" algn="just">
              <a:spcBef>
                <a:spcPts val="580"/>
              </a:spcBef>
              <a:buClr>
                <a:srgbClr val="D34817"/>
              </a:buClr>
              <a:buSzPct val="85000"/>
              <a:buFont typeface="Wingdings 2"/>
              <a:buChar char=""/>
            </a:pPr>
            <a:r>
              <a:rPr lang="en-US" sz="2400" i="1" dirty="0">
                <a:solidFill>
                  <a:srgbClr val="C00000"/>
                </a:solidFill>
                <a:latin typeface="Perpetua"/>
              </a:rPr>
              <a:t>Error Control</a:t>
            </a:r>
            <a:r>
              <a:rPr lang="en-US" sz="2400" i="1" dirty="0">
                <a:solidFill>
                  <a:prstClr val="black"/>
                </a:solidFill>
                <a:latin typeface="Perpetua"/>
              </a:rPr>
              <a:t>:  </a:t>
            </a:r>
            <a:r>
              <a:rPr lang="en-US" sz="2400" dirty="0">
                <a:solidFill>
                  <a:prstClr val="black"/>
                </a:solidFill>
                <a:latin typeface="Perpetua"/>
              </a:rPr>
              <a:t>To provide reliable service, TCP implements an error control mechanism. Although </a:t>
            </a:r>
            <a:r>
              <a:rPr lang="es-ES" sz="2400" dirty="0">
                <a:solidFill>
                  <a:prstClr val="black"/>
                </a:solidFill>
                <a:latin typeface="Perpetua"/>
              </a:rPr>
              <a:t>error control </a:t>
            </a:r>
            <a:r>
              <a:rPr lang="es-ES" sz="2400" dirty="0" err="1">
                <a:solidFill>
                  <a:prstClr val="black"/>
                </a:solidFill>
                <a:latin typeface="Perpetua"/>
              </a:rPr>
              <a:t>considers</a:t>
            </a:r>
            <a:r>
              <a:rPr lang="es-ES" sz="2400" dirty="0">
                <a:solidFill>
                  <a:prstClr val="black"/>
                </a:solidFill>
                <a:latin typeface="Perpetua"/>
              </a:rPr>
              <a:t> a </a:t>
            </a:r>
            <a:r>
              <a:rPr lang="es-ES" sz="2400" dirty="0" err="1">
                <a:solidFill>
                  <a:prstClr val="black"/>
                </a:solidFill>
                <a:latin typeface="Perpetua"/>
              </a:rPr>
              <a:t>segment</a:t>
            </a:r>
            <a:r>
              <a:rPr lang="es-ES" sz="2400" dirty="0">
                <a:solidFill>
                  <a:prstClr val="black"/>
                </a:solidFill>
                <a:latin typeface="Perpetua"/>
              </a:rPr>
              <a:t> </a:t>
            </a:r>
            <a:r>
              <a:rPr lang="en-US" sz="2400" dirty="0">
                <a:solidFill>
                  <a:prstClr val="black"/>
                </a:solidFill>
                <a:latin typeface="Perpetua"/>
              </a:rPr>
              <a:t>as the unit of data for error detection (loss or corrupted segments), error control is byte-oriented. </a:t>
            </a:r>
          </a:p>
          <a:p>
            <a:pPr marL="274320" lvl="0" indent="-274320" algn="just">
              <a:spcBef>
                <a:spcPts val="580"/>
              </a:spcBef>
              <a:buClr>
                <a:srgbClr val="D34817"/>
              </a:buClr>
              <a:buSzPct val="85000"/>
              <a:buFont typeface="Wingdings 2"/>
              <a:buChar char=""/>
            </a:pPr>
            <a:r>
              <a:rPr lang="en-US" sz="2400" i="1" dirty="0">
                <a:solidFill>
                  <a:srgbClr val="C00000"/>
                </a:solidFill>
                <a:latin typeface="Perpetua"/>
              </a:rPr>
              <a:t>Congestion Control</a:t>
            </a:r>
            <a:r>
              <a:rPr lang="en-US" sz="2400" i="1" dirty="0">
                <a:solidFill>
                  <a:prstClr val="black"/>
                </a:solidFill>
                <a:latin typeface="Perpetua"/>
              </a:rPr>
              <a:t>:</a:t>
            </a:r>
            <a:r>
              <a:rPr lang="en-US" sz="2400" dirty="0">
                <a:solidFill>
                  <a:prstClr val="black"/>
                </a:solidFill>
                <a:latin typeface="Perpetua"/>
              </a:rPr>
              <a:t> Unlike UDP, TCP considers congestion in the network. The amount of data sent by a sender is not only controlled by the receiver (flow control) but is also determined by the level of congestion in the network [2].</a:t>
            </a:r>
          </a:p>
        </p:txBody>
      </p:sp>
    </p:spTree>
    <p:extLst>
      <p:ext uri="{BB962C8B-B14F-4D97-AF65-F5344CB8AC3E}">
        <p14:creationId xmlns:p14="http://schemas.microsoft.com/office/powerpoint/2010/main" val="3378472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a:t>Transmission Control Protocol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normAutofit/>
          </a:bodyPr>
          <a:lstStyle/>
          <a:p>
            <a:r>
              <a:rPr lang="en-US" b="1" dirty="0"/>
              <a:t>TCP Features</a:t>
            </a:r>
            <a:endParaRPr lang="x-none" dirty="0"/>
          </a:p>
        </p:txBody>
      </p:sp>
      <p:sp>
        <p:nvSpPr>
          <p:cNvPr id="10" name="TextBox 9">
            <a:extLst>
              <a:ext uri="{FF2B5EF4-FFF2-40B4-BE49-F238E27FC236}">
                <a16:creationId xmlns:a16="http://schemas.microsoft.com/office/drawing/2014/main" id="{DF48B1EE-2B7C-4C4A-B8E9-0038C3CEB401}"/>
              </a:ext>
            </a:extLst>
          </p:cNvPr>
          <p:cNvSpPr txBox="1"/>
          <p:nvPr/>
        </p:nvSpPr>
        <p:spPr>
          <a:xfrm>
            <a:off x="2603377" y="5849861"/>
            <a:ext cx="2644698" cy="369332"/>
          </a:xfrm>
          <a:prstGeom prst="rect">
            <a:avLst/>
          </a:prstGeom>
          <a:noFill/>
        </p:spPr>
        <p:txBody>
          <a:bodyPr wrap="none" rtlCol="0">
            <a:spAutoFit/>
          </a:bodyPr>
          <a:lstStyle/>
          <a:p>
            <a:r>
              <a:rPr lang="en-US" dirty="0">
                <a:latin typeface="Perpetua" panose="02020502060401020303" pitchFamily="18" charset="0"/>
              </a:rPr>
              <a:t>Fig:  TCP Segment Format [2]</a:t>
            </a:r>
          </a:p>
        </p:txBody>
      </p:sp>
      <p:pic>
        <p:nvPicPr>
          <p:cNvPr id="11" name="Picture 10">
            <a:extLst>
              <a:ext uri="{FF2B5EF4-FFF2-40B4-BE49-F238E27FC236}">
                <a16:creationId xmlns:a16="http://schemas.microsoft.com/office/drawing/2014/main" id="{86460E07-1EF3-4BE5-B458-DA0BDF339209}"/>
              </a:ext>
            </a:extLst>
          </p:cNvPr>
          <p:cNvPicPr>
            <a:picLocks noChangeAspect="1"/>
          </p:cNvPicPr>
          <p:nvPr/>
        </p:nvPicPr>
        <p:blipFill>
          <a:blip r:embed="rId2"/>
          <a:stretch>
            <a:fillRect/>
          </a:stretch>
        </p:blipFill>
        <p:spPr>
          <a:xfrm>
            <a:off x="1294834" y="2105613"/>
            <a:ext cx="5577175" cy="3744248"/>
          </a:xfrm>
          <a:prstGeom prst="rect">
            <a:avLst/>
          </a:prstGeom>
        </p:spPr>
      </p:pic>
    </p:spTree>
    <p:extLst>
      <p:ext uri="{BB962C8B-B14F-4D97-AF65-F5344CB8AC3E}">
        <p14:creationId xmlns:p14="http://schemas.microsoft.com/office/powerpoint/2010/main" val="597945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a:t>Transmission Control Protocol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normAutofit/>
          </a:bodyPr>
          <a:lstStyle/>
          <a:p>
            <a:r>
              <a:rPr lang="en-US" b="1" dirty="0"/>
              <a:t>TCP Three-Way Handshaking</a:t>
            </a:r>
            <a:endParaRPr lang="x-none" dirty="0"/>
          </a:p>
        </p:txBody>
      </p:sp>
      <p:grpSp>
        <p:nvGrpSpPr>
          <p:cNvPr id="28" name="Group 27">
            <a:extLst>
              <a:ext uri="{FF2B5EF4-FFF2-40B4-BE49-F238E27FC236}">
                <a16:creationId xmlns:a16="http://schemas.microsoft.com/office/drawing/2014/main" id="{5049E343-EC4D-484C-97F6-DFD857C1CCD6}"/>
              </a:ext>
            </a:extLst>
          </p:cNvPr>
          <p:cNvGrpSpPr/>
          <p:nvPr/>
        </p:nvGrpSpPr>
        <p:grpSpPr>
          <a:xfrm>
            <a:off x="3989394" y="2612903"/>
            <a:ext cx="4868168" cy="3241216"/>
            <a:chOff x="1055416" y="2130622"/>
            <a:chExt cx="6946477" cy="4389700"/>
          </a:xfrm>
        </p:grpSpPr>
        <p:sp>
          <p:nvSpPr>
            <p:cNvPr id="29" name="TextBox 28">
              <a:extLst>
                <a:ext uri="{FF2B5EF4-FFF2-40B4-BE49-F238E27FC236}">
                  <a16:creationId xmlns:a16="http://schemas.microsoft.com/office/drawing/2014/main" id="{E49C0106-4698-44C7-A325-AA25DF25DB91}"/>
                </a:ext>
              </a:extLst>
            </p:cNvPr>
            <p:cNvSpPr txBox="1"/>
            <p:nvPr/>
          </p:nvSpPr>
          <p:spPr>
            <a:xfrm>
              <a:off x="1562590" y="6061806"/>
              <a:ext cx="6173604" cy="458516"/>
            </a:xfrm>
            <a:prstGeom prst="rect">
              <a:avLst/>
            </a:prstGeom>
            <a:noFill/>
          </p:spPr>
          <p:txBody>
            <a:bodyPr wrap="square" rtlCol="0">
              <a:spAutoFit/>
            </a:bodyPr>
            <a:lstStyle/>
            <a:p>
              <a:r>
                <a:rPr lang="en-US" sz="1600" dirty="0"/>
                <a:t>Fig: Illustration of TCP three-way handshaking</a:t>
              </a:r>
            </a:p>
          </p:txBody>
        </p:sp>
        <p:grpSp>
          <p:nvGrpSpPr>
            <p:cNvPr id="30" name="Group 29">
              <a:extLst>
                <a:ext uri="{FF2B5EF4-FFF2-40B4-BE49-F238E27FC236}">
                  <a16:creationId xmlns:a16="http://schemas.microsoft.com/office/drawing/2014/main" id="{FE2566E2-1B9A-4E9B-8BBC-D7999ACDCC7E}"/>
                </a:ext>
              </a:extLst>
            </p:cNvPr>
            <p:cNvGrpSpPr/>
            <p:nvPr/>
          </p:nvGrpSpPr>
          <p:grpSpPr>
            <a:xfrm>
              <a:off x="1055416" y="2130622"/>
              <a:ext cx="6946477" cy="3634911"/>
              <a:chOff x="657481" y="1620483"/>
              <a:chExt cx="7829038" cy="4242989"/>
            </a:xfrm>
          </p:grpSpPr>
          <p:pic>
            <p:nvPicPr>
              <p:cNvPr id="31" name="Picture 30">
                <a:extLst>
                  <a:ext uri="{FF2B5EF4-FFF2-40B4-BE49-F238E27FC236}">
                    <a16:creationId xmlns:a16="http://schemas.microsoft.com/office/drawing/2014/main" id="{BF9790A8-75AD-427D-81F5-76978CFC0621}"/>
                  </a:ext>
                </a:extLst>
              </p:cNvPr>
              <p:cNvPicPr>
                <a:picLocks noChangeAspect="1"/>
              </p:cNvPicPr>
              <p:nvPr/>
            </p:nvPicPr>
            <p:blipFill>
              <a:blip r:embed="rId2"/>
              <a:stretch>
                <a:fillRect/>
              </a:stretch>
            </p:blipFill>
            <p:spPr>
              <a:xfrm>
                <a:off x="657481" y="1620483"/>
                <a:ext cx="7829038" cy="4242989"/>
              </a:xfrm>
              <a:prstGeom prst="rect">
                <a:avLst/>
              </a:prstGeom>
            </p:spPr>
          </p:pic>
          <p:sp>
            <p:nvSpPr>
              <p:cNvPr id="32" name="Rectangle 31">
                <a:extLst>
                  <a:ext uri="{FF2B5EF4-FFF2-40B4-BE49-F238E27FC236}">
                    <a16:creationId xmlns:a16="http://schemas.microsoft.com/office/drawing/2014/main" id="{428A0BCB-B979-415A-8268-3C6A0BC6F91A}"/>
                  </a:ext>
                </a:extLst>
              </p:cNvPr>
              <p:cNvSpPr/>
              <p:nvPr/>
            </p:nvSpPr>
            <p:spPr>
              <a:xfrm rot="21273520">
                <a:off x="5477795" y="4346546"/>
                <a:ext cx="1155032" cy="196151"/>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C4E1F726-D4B4-4123-ADD4-C061031ADC7F}"/>
                  </a:ext>
                </a:extLst>
              </p:cNvPr>
              <p:cNvSpPr/>
              <p:nvPr/>
            </p:nvSpPr>
            <p:spPr>
              <a:xfrm rot="382073">
                <a:off x="3782144" y="5206091"/>
                <a:ext cx="1155032" cy="196151"/>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sp>
        <p:nvSpPr>
          <p:cNvPr id="34" name="Rectangle 33">
            <a:extLst>
              <a:ext uri="{FF2B5EF4-FFF2-40B4-BE49-F238E27FC236}">
                <a16:creationId xmlns:a16="http://schemas.microsoft.com/office/drawing/2014/main" id="{53557D50-FF60-4FE9-9FCD-379E4FE766C4}"/>
              </a:ext>
            </a:extLst>
          </p:cNvPr>
          <p:cNvSpPr/>
          <p:nvPr/>
        </p:nvSpPr>
        <p:spPr>
          <a:xfrm>
            <a:off x="286438" y="2226609"/>
            <a:ext cx="3702956" cy="3477875"/>
          </a:xfrm>
          <a:prstGeom prst="rect">
            <a:avLst/>
          </a:prstGeom>
          <a:solidFill>
            <a:schemeClr val="bg1"/>
          </a:solidFill>
        </p:spPr>
        <p:txBody>
          <a:bodyPr wrap="square">
            <a:spAutoFit/>
          </a:bodyPr>
          <a:lstStyle/>
          <a:p>
            <a:pPr algn="just">
              <a:buClr>
                <a:srgbClr val="C00000"/>
              </a:buClr>
            </a:pPr>
            <a:r>
              <a:rPr lang="en-US" sz="2200" b="1" dirty="0">
                <a:latin typeface="Perpetua" panose="02020502060401020303" pitchFamily="18" charset="0"/>
                <a:cs typeface="Calibri" panose="020F0502020204030204" pitchFamily="34" charset="0"/>
              </a:rPr>
              <a:t>The three steps in this phase are as follows: </a:t>
            </a:r>
          </a:p>
          <a:p>
            <a:pPr algn="just">
              <a:buClr>
                <a:srgbClr val="C00000"/>
              </a:buClr>
            </a:pPr>
            <a:r>
              <a:rPr lang="en-US" sz="2200" dirty="0">
                <a:solidFill>
                  <a:srgbClr val="C00000"/>
                </a:solidFill>
                <a:latin typeface="Perpetua" panose="02020502060401020303" pitchFamily="18" charset="0"/>
                <a:cs typeface="Calibri" panose="020F0502020204030204" pitchFamily="34" charset="0"/>
              </a:rPr>
              <a:t>1.</a:t>
            </a:r>
            <a:r>
              <a:rPr lang="en-US" sz="2200" dirty="0">
                <a:latin typeface="Perpetua" panose="02020502060401020303" pitchFamily="18" charset="0"/>
                <a:cs typeface="Calibri" panose="020F0502020204030204" pitchFamily="34" charset="0"/>
              </a:rPr>
              <a:t> The client sends the first segment, a SYN segment, in which only the SYN flag is set. This segment is for synchronization of sequence numbers. It consumes one sequence number. When the data transfer starts, the sequence number is incremented by 1.</a:t>
            </a:r>
          </a:p>
        </p:txBody>
      </p:sp>
    </p:spTree>
    <p:extLst>
      <p:ext uri="{BB962C8B-B14F-4D97-AF65-F5344CB8AC3E}">
        <p14:creationId xmlns:p14="http://schemas.microsoft.com/office/powerpoint/2010/main" val="32153199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a:t>Transmission Control Protocol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normAutofit/>
          </a:bodyPr>
          <a:lstStyle/>
          <a:p>
            <a:r>
              <a:rPr lang="en-US" b="1" dirty="0"/>
              <a:t>TCP Three-Way Handshaking</a:t>
            </a:r>
            <a:endParaRPr lang="x-none" dirty="0"/>
          </a:p>
        </p:txBody>
      </p:sp>
      <p:sp>
        <p:nvSpPr>
          <p:cNvPr id="34" name="Rectangle 33">
            <a:extLst>
              <a:ext uri="{FF2B5EF4-FFF2-40B4-BE49-F238E27FC236}">
                <a16:creationId xmlns:a16="http://schemas.microsoft.com/office/drawing/2014/main" id="{53557D50-FF60-4FE9-9FCD-379E4FE766C4}"/>
              </a:ext>
            </a:extLst>
          </p:cNvPr>
          <p:cNvSpPr/>
          <p:nvPr/>
        </p:nvSpPr>
        <p:spPr>
          <a:xfrm>
            <a:off x="286438" y="2226609"/>
            <a:ext cx="3702956" cy="3477875"/>
          </a:xfrm>
          <a:prstGeom prst="rect">
            <a:avLst/>
          </a:prstGeom>
          <a:solidFill>
            <a:schemeClr val="bg1"/>
          </a:solidFill>
        </p:spPr>
        <p:txBody>
          <a:bodyPr wrap="square">
            <a:spAutoFit/>
          </a:bodyPr>
          <a:lstStyle/>
          <a:p>
            <a:pPr algn="just">
              <a:buClr>
                <a:srgbClr val="C00000"/>
              </a:buClr>
            </a:pPr>
            <a:r>
              <a:rPr lang="en-US" sz="2200" dirty="0">
                <a:solidFill>
                  <a:srgbClr val="C00000"/>
                </a:solidFill>
                <a:latin typeface="Perpetua" panose="02020502060401020303" pitchFamily="18" charset="0"/>
                <a:cs typeface="Calibri" panose="020F0502020204030204" pitchFamily="34" charset="0"/>
              </a:rPr>
              <a:t>2.</a:t>
            </a:r>
            <a:r>
              <a:rPr lang="en-US" sz="2200" dirty="0">
                <a:latin typeface="Perpetua" panose="02020502060401020303" pitchFamily="18" charset="0"/>
                <a:cs typeface="Calibri" panose="020F0502020204030204" pitchFamily="34" charset="0"/>
              </a:rPr>
              <a:t> The server sends the second segment, a SYN + ACK segment, with two flag bits set: SYN and ACK. This segment has a dual purpose. It is a SYN segment for commu­nication in the other direction and serves as the acknowledgment for the SYN segment. It consumes one sequence number.</a:t>
            </a:r>
          </a:p>
        </p:txBody>
      </p:sp>
      <p:grpSp>
        <p:nvGrpSpPr>
          <p:cNvPr id="11" name="Group 10">
            <a:extLst>
              <a:ext uri="{FF2B5EF4-FFF2-40B4-BE49-F238E27FC236}">
                <a16:creationId xmlns:a16="http://schemas.microsoft.com/office/drawing/2014/main" id="{4956C78D-2EDC-412F-BE90-2671FF4CC734}"/>
              </a:ext>
            </a:extLst>
          </p:cNvPr>
          <p:cNvGrpSpPr/>
          <p:nvPr/>
        </p:nvGrpSpPr>
        <p:grpSpPr>
          <a:xfrm>
            <a:off x="3989394" y="2612903"/>
            <a:ext cx="4868168" cy="3241216"/>
            <a:chOff x="1055416" y="2130622"/>
            <a:chExt cx="6946477" cy="4389700"/>
          </a:xfrm>
        </p:grpSpPr>
        <p:sp>
          <p:nvSpPr>
            <p:cNvPr id="12" name="TextBox 11">
              <a:extLst>
                <a:ext uri="{FF2B5EF4-FFF2-40B4-BE49-F238E27FC236}">
                  <a16:creationId xmlns:a16="http://schemas.microsoft.com/office/drawing/2014/main" id="{BC1D455B-6958-4A55-93E3-196AACDD60C2}"/>
                </a:ext>
              </a:extLst>
            </p:cNvPr>
            <p:cNvSpPr txBox="1"/>
            <p:nvPr/>
          </p:nvSpPr>
          <p:spPr>
            <a:xfrm>
              <a:off x="1562590" y="6061806"/>
              <a:ext cx="6173604" cy="458516"/>
            </a:xfrm>
            <a:prstGeom prst="rect">
              <a:avLst/>
            </a:prstGeom>
            <a:noFill/>
          </p:spPr>
          <p:txBody>
            <a:bodyPr wrap="square" rtlCol="0">
              <a:spAutoFit/>
            </a:bodyPr>
            <a:lstStyle/>
            <a:p>
              <a:r>
                <a:rPr lang="en-US" sz="1600" dirty="0"/>
                <a:t>Fig: Illustration of TCP three-way handshaking</a:t>
              </a:r>
            </a:p>
          </p:txBody>
        </p:sp>
        <p:grpSp>
          <p:nvGrpSpPr>
            <p:cNvPr id="13" name="Group 12">
              <a:extLst>
                <a:ext uri="{FF2B5EF4-FFF2-40B4-BE49-F238E27FC236}">
                  <a16:creationId xmlns:a16="http://schemas.microsoft.com/office/drawing/2014/main" id="{B74FBFF0-E7C1-4540-B29B-EFE5725DD777}"/>
                </a:ext>
              </a:extLst>
            </p:cNvPr>
            <p:cNvGrpSpPr/>
            <p:nvPr/>
          </p:nvGrpSpPr>
          <p:grpSpPr>
            <a:xfrm>
              <a:off x="1055416" y="2130622"/>
              <a:ext cx="6946477" cy="3634911"/>
              <a:chOff x="657481" y="1620483"/>
              <a:chExt cx="7829038" cy="4242989"/>
            </a:xfrm>
          </p:grpSpPr>
          <p:pic>
            <p:nvPicPr>
              <p:cNvPr id="14" name="Picture 13">
                <a:extLst>
                  <a:ext uri="{FF2B5EF4-FFF2-40B4-BE49-F238E27FC236}">
                    <a16:creationId xmlns:a16="http://schemas.microsoft.com/office/drawing/2014/main" id="{3386CE6A-87F9-4A03-9928-F7138DDABD5B}"/>
                  </a:ext>
                </a:extLst>
              </p:cNvPr>
              <p:cNvPicPr>
                <a:picLocks noChangeAspect="1"/>
              </p:cNvPicPr>
              <p:nvPr/>
            </p:nvPicPr>
            <p:blipFill>
              <a:blip r:embed="rId2"/>
              <a:stretch>
                <a:fillRect/>
              </a:stretch>
            </p:blipFill>
            <p:spPr>
              <a:xfrm>
                <a:off x="657481" y="1620483"/>
                <a:ext cx="7829038" cy="4242989"/>
              </a:xfrm>
              <a:prstGeom prst="rect">
                <a:avLst/>
              </a:prstGeom>
            </p:spPr>
          </p:pic>
          <p:sp>
            <p:nvSpPr>
              <p:cNvPr id="15" name="Rectangle 14">
                <a:extLst>
                  <a:ext uri="{FF2B5EF4-FFF2-40B4-BE49-F238E27FC236}">
                    <a16:creationId xmlns:a16="http://schemas.microsoft.com/office/drawing/2014/main" id="{BCF58616-CB3E-46FB-89FB-F707C817815C}"/>
                  </a:ext>
                </a:extLst>
              </p:cNvPr>
              <p:cNvSpPr/>
              <p:nvPr/>
            </p:nvSpPr>
            <p:spPr>
              <a:xfrm rot="21273520">
                <a:off x="5477795" y="4346546"/>
                <a:ext cx="1155032" cy="196151"/>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C6C1A0A7-7D4E-4328-8E69-893D1DE2B51B}"/>
                  </a:ext>
                </a:extLst>
              </p:cNvPr>
              <p:cNvSpPr/>
              <p:nvPr/>
            </p:nvSpPr>
            <p:spPr>
              <a:xfrm rot="382073">
                <a:off x="3782144" y="5206091"/>
                <a:ext cx="1155032" cy="196151"/>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spTree>
    <p:extLst>
      <p:ext uri="{BB962C8B-B14F-4D97-AF65-F5344CB8AC3E}">
        <p14:creationId xmlns:p14="http://schemas.microsoft.com/office/powerpoint/2010/main" val="28462024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a:t>Transmission Control Protocol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normAutofit/>
          </a:bodyPr>
          <a:lstStyle/>
          <a:p>
            <a:r>
              <a:rPr lang="en-US" b="1" dirty="0"/>
              <a:t>TCP Three-Way Handshaking</a:t>
            </a:r>
            <a:endParaRPr lang="x-none" dirty="0"/>
          </a:p>
        </p:txBody>
      </p:sp>
      <p:sp>
        <p:nvSpPr>
          <p:cNvPr id="34" name="Rectangle 33">
            <a:extLst>
              <a:ext uri="{FF2B5EF4-FFF2-40B4-BE49-F238E27FC236}">
                <a16:creationId xmlns:a16="http://schemas.microsoft.com/office/drawing/2014/main" id="{53557D50-FF60-4FE9-9FCD-379E4FE766C4}"/>
              </a:ext>
            </a:extLst>
          </p:cNvPr>
          <p:cNvSpPr/>
          <p:nvPr/>
        </p:nvSpPr>
        <p:spPr>
          <a:xfrm>
            <a:off x="286438" y="2226609"/>
            <a:ext cx="3702956" cy="3816429"/>
          </a:xfrm>
          <a:prstGeom prst="rect">
            <a:avLst/>
          </a:prstGeom>
          <a:solidFill>
            <a:schemeClr val="bg1"/>
          </a:solidFill>
        </p:spPr>
        <p:txBody>
          <a:bodyPr wrap="square">
            <a:spAutoFit/>
          </a:bodyPr>
          <a:lstStyle/>
          <a:p>
            <a:pPr algn="just">
              <a:buClr>
                <a:srgbClr val="C00000"/>
              </a:buClr>
            </a:pPr>
            <a:r>
              <a:rPr lang="en-US" sz="2200" dirty="0">
                <a:solidFill>
                  <a:srgbClr val="C00000"/>
                </a:solidFill>
                <a:latin typeface="Perpetua" panose="02020502060401020303" pitchFamily="18" charset="0"/>
                <a:cs typeface="Calibri" panose="020F0502020204030204" pitchFamily="34" charset="0"/>
              </a:rPr>
              <a:t>3.</a:t>
            </a:r>
            <a:r>
              <a:rPr lang="en-US" sz="2200" dirty="0">
                <a:latin typeface="Perpetua" panose="02020502060401020303" pitchFamily="18" charset="0"/>
                <a:cs typeface="Calibri" panose="020F0502020204030204" pitchFamily="34" charset="0"/>
              </a:rPr>
              <a:t> The client sends the third segment. This is just an ACK segment. It acknowledges the receipt of the second segment with the ACK flag and acknowledgment number field. Note that the sequence number in this segment is the same as the one in the SYN segment; the ACK segment does not consume any sequence numbers [2].</a:t>
            </a:r>
          </a:p>
        </p:txBody>
      </p:sp>
      <p:grpSp>
        <p:nvGrpSpPr>
          <p:cNvPr id="11" name="Group 10">
            <a:extLst>
              <a:ext uri="{FF2B5EF4-FFF2-40B4-BE49-F238E27FC236}">
                <a16:creationId xmlns:a16="http://schemas.microsoft.com/office/drawing/2014/main" id="{B31DC5DC-23BF-4D28-A22F-D179780EA16A}"/>
              </a:ext>
            </a:extLst>
          </p:cNvPr>
          <p:cNvGrpSpPr/>
          <p:nvPr/>
        </p:nvGrpSpPr>
        <p:grpSpPr>
          <a:xfrm>
            <a:off x="3989394" y="2612903"/>
            <a:ext cx="4868168" cy="3241216"/>
            <a:chOff x="1055416" y="2130622"/>
            <a:chExt cx="6946477" cy="4389700"/>
          </a:xfrm>
        </p:grpSpPr>
        <p:sp>
          <p:nvSpPr>
            <p:cNvPr id="12" name="TextBox 11">
              <a:extLst>
                <a:ext uri="{FF2B5EF4-FFF2-40B4-BE49-F238E27FC236}">
                  <a16:creationId xmlns:a16="http://schemas.microsoft.com/office/drawing/2014/main" id="{AB9B213D-B268-47D6-89E7-8C1D7F94A991}"/>
                </a:ext>
              </a:extLst>
            </p:cNvPr>
            <p:cNvSpPr txBox="1"/>
            <p:nvPr/>
          </p:nvSpPr>
          <p:spPr>
            <a:xfrm>
              <a:off x="1562590" y="6061806"/>
              <a:ext cx="6173604" cy="458516"/>
            </a:xfrm>
            <a:prstGeom prst="rect">
              <a:avLst/>
            </a:prstGeom>
            <a:noFill/>
          </p:spPr>
          <p:txBody>
            <a:bodyPr wrap="square" rtlCol="0">
              <a:spAutoFit/>
            </a:bodyPr>
            <a:lstStyle/>
            <a:p>
              <a:r>
                <a:rPr lang="en-US" sz="1600" dirty="0"/>
                <a:t>Fig: Illustration of TCP three-way handshaking</a:t>
              </a:r>
            </a:p>
          </p:txBody>
        </p:sp>
        <p:grpSp>
          <p:nvGrpSpPr>
            <p:cNvPr id="13" name="Group 12">
              <a:extLst>
                <a:ext uri="{FF2B5EF4-FFF2-40B4-BE49-F238E27FC236}">
                  <a16:creationId xmlns:a16="http://schemas.microsoft.com/office/drawing/2014/main" id="{C8C3B4B4-4B03-4BD3-9F34-B29AECBFC09F}"/>
                </a:ext>
              </a:extLst>
            </p:cNvPr>
            <p:cNvGrpSpPr/>
            <p:nvPr/>
          </p:nvGrpSpPr>
          <p:grpSpPr>
            <a:xfrm>
              <a:off x="1055416" y="2130622"/>
              <a:ext cx="6946477" cy="3634911"/>
              <a:chOff x="657481" y="1620483"/>
              <a:chExt cx="7829038" cy="4242989"/>
            </a:xfrm>
          </p:grpSpPr>
          <p:pic>
            <p:nvPicPr>
              <p:cNvPr id="14" name="Picture 13">
                <a:extLst>
                  <a:ext uri="{FF2B5EF4-FFF2-40B4-BE49-F238E27FC236}">
                    <a16:creationId xmlns:a16="http://schemas.microsoft.com/office/drawing/2014/main" id="{894F74E0-FD73-4C76-9627-E4C3C6E8D7B5}"/>
                  </a:ext>
                </a:extLst>
              </p:cNvPr>
              <p:cNvPicPr>
                <a:picLocks noChangeAspect="1"/>
              </p:cNvPicPr>
              <p:nvPr/>
            </p:nvPicPr>
            <p:blipFill>
              <a:blip r:embed="rId2"/>
              <a:stretch>
                <a:fillRect/>
              </a:stretch>
            </p:blipFill>
            <p:spPr>
              <a:xfrm>
                <a:off x="657481" y="1620483"/>
                <a:ext cx="7829038" cy="4242989"/>
              </a:xfrm>
              <a:prstGeom prst="rect">
                <a:avLst/>
              </a:prstGeom>
            </p:spPr>
          </p:pic>
          <p:sp>
            <p:nvSpPr>
              <p:cNvPr id="15" name="Rectangle 14">
                <a:extLst>
                  <a:ext uri="{FF2B5EF4-FFF2-40B4-BE49-F238E27FC236}">
                    <a16:creationId xmlns:a16="http://schemas.microsoft.com/office/drawing/2014/main" id="{ECB62E10-649D-4AD8-8195-6BC6F694FB90}"/>
                  </a:ext>
                </a:extLst>
              </p:cNvPr>
              <p:cNvSpPr/>
              <p:nvPr/>
            </p:nvSpPr>
            <p:spPr>
              <a:xfrm rot="21273520">
                <a:off x="5477795" y="4346546"/>
                <a:ext cx="1155032" cy="196151"/>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39970E6E-25E1-47DB-91EC-82346DA04A83}"/>
                  </a:ext>
                </a:extLst>
              </p:cNvPr>
              <p:cNvSpPr/>
              <p:nvPr/>
            </p:nvSpPr>
            <p:spPr>
              <a:xfrm rot="382073">
                <a:off x="3782144" y="5206091"/>
                <a:ext cx="1155032" cy="196151"/>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spTree>
    <p:extLst>
      <p:ext uri="{BB962C8B-B14F-4D97-AF65-F5344CB8AC3E}">
        <p14:creationId xmlns:p14="http://schemas.microsoft.com/office/powerpoint/2010/main" val="20005576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normAutofit/>
          </a:bodyPr>
          <a:lstStyle/>
          <a:p>
            <a:r>
              <a:rPr lang="en-US" b="1" dirty="0">
                <a:latin typeface="Arial" panose="020B0604020202020204" pitchFamily="34" charset="0"/>
                <a:ea typeface="+mj-ea"/>
                <a:cs typeface="Arial" panose="020B0604020202020204" pitchFamily="34" charset="0"/>
              </a:rPr>
              <a:t>Lost acknowledgment</a:t>
            </a:r>
            <a:endParaRPr lang="x-none" dirty="0"/>
          </a:p>
        </p:txBody>
      </p:sp>
      <p:sp>
        <p:nvSpPr>
          <p:cNvPr id="7" name="Content Placeholder 2">
            <a:extLst>
              <a:ext uri="{FF2B5EF4-FFF2-40B4-BE49-F238E27FC236}">
                <a16:creationId xmlns:a16="http://schemas.microsoft.com/office/drawing/2014/main" id="{4BA93D78-FB16-4869-8E61-2E01C4FF86F9}"/>
              </a:ext>
            </a:extLst>
          </p:cNvPr>
          <p:cNvSpPr txBox="1">
            <a:spLocks/>
          </p:cNvSpPr>
          <p:nvPr/>
        </p:nvSpPr>
        <p:spPr>
          <a:xfrm>
            <a:off x="421341" y="2258457"/>
            <a:ext cx="5065060" cy="3877937"/>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274320" lvl="0" indent="-274320" algn="just">
              <a:spcBef>
                <a:spcPts val="580"/>
              </a:spcBef>
              <a:buClr>
                <a:srgbClr val="D34817"/>
              </a:buClr>
              <a:buSzPct val="85000"/>
              <a:buFont typeface="Wingdings 2"/>
              <a:buChar char=""/>
            </a:pPr>
            <a:r>
              <a:rPr lang="en-US" dirty="0">
                <a:solidFill>
                  <a:prstClr val="black"/>
                </a:solidFill>
                <a:latin typeface="Perpetua"/>
              </a:rPr>
              <a:t>Host A sends one segment to host B. </a:t>
            </a:r>
          </a:p>
          <a:p>
            <a:pPr marL="274320" lvl="0" indent="-274320" algn="just">
              <a:spcBef>
                <a:spcPts val="580"/>
              </a:spcBef>
              <a:buClr>
                <a:srgbClr val="D34817"/>
              </a:buClr>
              <a:buSzPct val="85000"/>
              <a:buFont typeface="Wingdings 2"/>
              <a:buChar char=""/>
            </a:pPr>
            <a:r>
              <a:rPr lang="en-US" dirty="0">
                <a:solidFill>
                  <a:prstClr val="black"/>
                </a:solidFill>
                <a:latin typeface="Perpetua"/>
              </a:rPr>
              <a:t>Suppose that this segment has sequence number 92 and contains 8 bytes of data.</a:t>
            </a:r>
          </a:p>
          <a:p>
            <a:pPr marL="274320" lvl="0" indent="-274320" algn="just">
              <a:spcBef>
                <a:spcPts val="580"/>
              </a:spcBef>
              <a:buClr>
                <a:srgbClr val="D34817"/>
              </a:buClr>
              <a:buSzPct val="85000"/>
              <a:buFont typeface="Wingdings 2"/>
              <a:buChar char=""/>
            </a:pPr>
            <a:r>
              <a:rPr lang="en-US" dirty="0">
                <a:solidFill>
                  <a:prstClr val="black"/>
                </a:solidFill>
                <a:latin typeface="Perpetua"/>
              </a:rPr>
              <a:t>After sending this segment, host A waits for a segment from B with acknowledgment number 100. Although the segment from A is received at B, the acknowledgment from B to A gets lost. </a:t>
            </a:r>
          </a:p>
        </p:txBody>
      </p:sp>
      <p:grpSp>
        <p:nvGrpSpPr>
          <p:cNvPr id="3" name="Group 2">
            <a:extLst>
              <a:ext uri="{FF2B5EF4-FFF2-40B4-BE49-F238E27FC236}">
                <a16:creationId xmlns:a16="http://schemas.microsoft.com/office/drawing/2014/main" id="{464D4DCF-F37B-413F-BDC6-DB8D876E4540}"/>
              </a:ext>
            </a:extLst>
          </p:cNvPr>
          <p:cNvGrpSpPr/>
          <p:nvPr/>
        </p:nvGrpSpPr>
        <p:grpSpPr>
          <a:xfrm>
            <a:off x="5618602" y="2738374"/>
            <a:ext cx="3294044" cy="3043945"/>
            <a:chOff x="5618602" y="2738374"/>
            <a:chExt cx="3294044" cy="3043945"/>
          </a:xfrm>
        </p:grpSpPr>
        <p:sp>
          <p:nvSpPr>
            <p:cNvPr id="11" name="TextBox 10">
              <a:extLst>
                <a:ext uri="{FF2B5EF4-FFF2-40B4-BE49-F238E27FC236}">
                  <a16:creationId xmlns:a16="http://schemas.microsoft.com/office/drawing/2014/main" id="{D08F4706-5A2E-46C5-90F3-6CDBFF64FE92}"/>
                </a:ext>
              </a:extLst>
            </p:cNvPr>
            <p:cNvSpPr txBox="1"/>
            <p:nvPr/>
          </p:nvSpPr>
          <p:spPr>
            <a:xfrm>
              <a:off x="5919550" y="5135988"/>
              <a:ext cx="2692147" cy="646331"/>
            </a:xfrm>
            <a:prstGeom prst="rect">
              <a:avLst/>
            </a:prstGeom>
            <a:noFill/>
          </p:spPr>
          <p:txBody>
            <a:bodyPr wrap="square" rtlCol="0">
              <a:spAutoFit/>
            </a:bodyPr>
            <a:lstStyle/>
            <a:p>
              <a:r>
                <a:rPr lang="en-US" dirty="0">
                  <a:latin typeface="Perpetua" panose="02020502060401020303" pitchFamily="18" charset="0"/>
                </a:rPr>
                <a:t>Fig 3: Retransmission due to a</a:t>
              </a:r>
            </a:p>
            <a:p>
              <a:r>
                <a:rPr lang="en-US" dirty="0">
                  <a:latin typeface="Perpetua" panose="02020502060401020303" pitchFamily="18" charset="0"/>
                </a:rPr>
                <a:t> lost acknowledgment</a:t>
              </a:r>
            </a:p>
          </p:txBody>
        </p:sp>
        <p:pic>
          <p:nvPicPr>
            <p:cNvPr id="12" name="Picture 2">
              <a:extLst>
                <a:ext uri="{FF2B5EF4-FFF2-40B4-BE49-F238E27FC236}">
                  <a16:creationId xmlns:a16="http://schemas.microsoft.com/office/drawing/2014/main" id="{37032DE7-C95C-46C8-9DD5-588F4139113C}"/>
                </a:ext>
              </a:extLst>
            </p:cNvPr>
            <p:cNvPicPr>
              <a:picLocks noChangeAspect="1" noChangeArrowheads="1"/>
            </p:cNvPicPr>
            <p:nvPr/>
          </p:nvPicPr>
          <p:blipFill>
            <a:blip r:embed="rId2"/>
            <a:srcRect/>
            <a:stretch>
              <a:fillRect/>
            </a:stretch>
          </p:blipFill>
          <p:spPr bwMode="auto">
            <a:xfrm>
              <a:off x="5618602" y="2738374"/>
              <a:ext cx="3294044" cy="2241249"/>
            </a:xfrm>
            <a:prstGeom prst="rect">
              <a:avLst/>
            </a:prstGeom>
            <a:noFill/>
            <a:ln w="9525">
              <a:noFill/>
              <a:miter lim="800000"/>
              <a:headEnd/>
              <a:tailEnd/>
            </a:ln>
            <a:effectLst/>
          </p:spPr>
        </p:pic>
      </p:grpSp>
      <p:sp>
        <p:nvSpPr>
          <p:cNvPr id="10" name="Title 1">
            <a:extLst>
              <a:ext uri="{FF2B5EF4-FFF2-40B4-BE49-F238E27FC236}">
                <a16:creationId xmlns:a16="http://schemas.microsoft.com/office/drawing/2014/main" id="{46103720-FFE4-43D0-BCFF-7BA50180C9A4}"/>
              </a:ext>
            </a:extLst>
          </p:cNvPr>
          <p:cNvSpPr>
            <a:spLocks noGrp="1"/>
          </p:cNvSpPr>
          <p:nvPr>
            <p:ph type="ctrTitle"/>
          </p:nvPr>
        </p:nvSpPr>
        <p:spPr>
          <a:xfrm>
            <a:off x="421341" y="449005"/>
            <a:ext cx="7808976" cy="1088136"/>
          </a:xfrm>
        </p:spPr>
        <p:txBody>
          <a:bodyPr>
            <a:normAutofit/>
          </a:bodyPr>
          <a:lstStyle/>
          <a:p>
            <a:r>
              <a:rPr lang="en-US" sz="3600" b="1" dirty="0"/>
              <a:t>Scenarios of Error Control Mechanisms</a:t>
            </a:r>
          </a:p>
        </p:txBody>
      </p:sp>
    </p:spTree>
    <p:extLst>
      <p:ext uri="{BB962C8B-B14F-4D97-AF65-F5344CB8AC3E}">
        <p14:creationId xmlns:p14="http://schemas.microsoft.com/office/powerpoint/2010/main" val="2877572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a:t>Scenarios of Error Control Mechanisms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normAutofit/>
          </a:bodyPr>
          <a:lstStyle/>
          <a:p>
            <a:r>
              <a:rPr lang="en-US" b="1" dirty="0">
                <a:latin typeface="Arial" panose="020B0604020202020204" pitchFamily="34" charset="0"/>
                <a:ea typeface="+mj-ea"/>
                <a:cs typeface="Arial" panose="020B0604020202020204" pitchFamily="34" charset="0"/>
              </a:rPr>
              <a:t>Lost acknowledgment</a:t>
            </a:r>
            <a:endParaRPr lang="x-none" dirty="0"/>
          </a:p>
        </p:txBody>
      </p:sp>
      <p:sp>
        <p:nvSpPr>
          <p:cNvPr id="7" name="Content Placeholder 2">
            <a:extLst>
              <a:ext uri="{FF2B5EF4-FFF2-40B4-BE49-F238E27FC236}">
                <a16:creationId xmlns:a16="http://schemas.microsoft.com/office/drawing/2014/main" id="{4BA93D78-FB16-4869-8E61-2E01C4FF86F9}"/>
              </a:ext>
            </a:extLst>
          </p:cNvPr>
          <p:cNvSpPr txBox="1">
            <a:spLocks/>
          </p:cNvSpPr>
          <p:nvPr/>
        </p:nvSpPr>
        <p:spPr>
          <a:xfrm>
            <a:off x="421340" y="2203374"/>
            <a:ext cx="5087093" cy="3578946"/>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274320" lvl="0" indent="-274320" algn="just">
              <a:spcBef>
                <a:spcPts val="580"/>
              </a:spcBef>
              <a:buClr>
                <a:srgbClr val="D34817"/>
              </a:buClr>
              <a:buSzPct val="85000"/>
              <a:buFont typeface="Wingdings 2"/>
              <a:buChar char=""/>
            </a:pPr>
            <a:r>
              <a:rPr lang="en-US" dirty="0">
                <a:solidFill>
                  <a:prstClr val="black"/>
                </a:solidFill>
                <a:latin typeface="Perpetua"/>
              </a:rPr>
              <a:t>In this case, the timer expires, and  host A retransmits the same segment. Of course, when host B receives the retransmission, it will observe that the bytes in the segment duplicate bytes it has already deposited in its receive buffer.</a:t>
            </a:r>
          </a:p>
          <a:p>
            <a:pPr marL="274320" lvl="0" indent="-274320" algn="just">
              <a:spcBef>
                <a:spcPts val="580"/>
              </a:spcBef>
              <a:buClr>
                <a:srgbClr val="D34817"/>
              </a:buClr>
              <a:buSzPct val="85000"/>
              <a:buFont typeface="Wingdings 2"/>
              <a:buChar char=""/>
            </a:pPr>
            <a:r>
              <a:rPr lang="en-US" dirty="0">
                <a:solidFill>
                  <a:prstClr val="black"/>
                </a:solidFill>
                <a:latin typeface="Perpetua"/>
              </a:rPr>
              <a:t> Thus TCP in host B will discard the bytes in the retransmitted segment [3].</a:t>
            </a:r>
          </a:p>
        </p:txBody>
      </p:sp>
      <p:grpSp>
        <p:nvGrpSpPr>
          <p:cNvPr id="8" name="Group 7">
            <a:extLst>
              <a:ext uri="{FF2B5EF4-FFF2-40B4-BE49-F238E27FC236}">
                <a16:creationId xmlns:a16="http://schemas.microsoft.com/office/drawing/2014/main" id="{554836AC-F55C-4DB5-B21D-D96E8E1DDB1B}"/>
              </a:ext>
            </a:extLst>
          </p:cNvPr>
          <p:cNvGrpSpPr/>
          <p:nvPr/>
        </p:nvGrpSpPr>
        <p:grpSpPr>
          <a:xfrm>
            <a:off x="5618602" y="2738374"/>
            <a:ext cx="3294044" cy="3043945"/>
            <a:chOff x="5618602" y="2738374"/>
            <a:chExt cx="3294044" cy="3043945"/>
          </a:xfrm>
        </p:grpSpPr>
        <p:sp>
          <p:nvSpPr>
            <p:cNvPr id="9" name="TextBox 8">
              <a:extLst>
                <a:ext uri="{FF2B5EF4-FFF2-40B4-BE49-F238E27FC236}">
                  <a16:creationId xmlns:a16="http://schemas.microsoft.com/office/drawing/2014/main" id="{048F41A9-7750-468F-A0E7-648897A9E3D2}"/>
                </a:ext>
              </a:extLst>
            </p:cNvPr>
            <p:cNvSpPr txBox="1"/>
            <p:nvPr/>
          </p:nvSpPr>
          <p:spPr>
            <a:xfrm>
              <a:off x="5919550" y="5135988"/>
              <a:ext cx="2692147" cy="646331"/>
            </a:xfrm>
            <a:prstGeom prst="rect">
              <a:avLst/>
            </a:prstGeom>
            <a:noFill/>
          </p:spPr>
          <p:txBody>
            <a:bodyPr wrap="square" rtlCol="0">
              <a:spAutoFit/>
            </a:bodyPr>
            <a:lstStyle/>
            <a:p>
              <a:r>
                <a:rPr lang="en-US" dirty="0">
                  <a:latin typeface="Perpetua" panose="02020502060401020303" pitchFamily="18" charset="0"/>
                </a:rPr>
                <a:t>Fig 3: Retransmission due to a</a:t>
              </a:r>
            </a:p>
            <a:p>
              <a:r>
                <a:rPr lang="en-US" dirty="0">
                  <a:latin typeface="Perpetua" panose="02020502060401020303" pitchFamily="18" charset="0"/>
                </a:rPr>
                <a:t> lost acknowledgment</a:t>
              </a:r>
            </a:p>
          </p:txBody>
        </p:sp>
        <p:pic>
          <p:nvPicPr>
            <p:cNvPr id="12" name="Picture 2">
              <a:extLst>
                <a:ext uri="{FF2B5EF4-FFF2-40B4-BE49-F238E27FC236}">
                  <a16:creationId xmlns:a16="http://schemas.microsoft.com/office/drawing/2014/main" id="{225DF475-A43E-478B-ACFE-9C135885398B}"/>
                </a:ext>
              </a:extLst>
            </p:cNvPr>
            <p:cNvPicPr>
              <a:picLocks noChangeAspect="1" noChangeArrowheads="1"/>
            </p:cNvPicPr>
            <p:nvPr/>
          </p:nvPicPr>
          <p:blipFill>
            <a:blip r:embed="rId2"/>
            <a:srcRect/>
            <a:stretch>
              <a:fillRect/>
            </a:stretch>
          </p:blipFill>
          <p:spPr bwMode="auto">
            <a:xfrm>
              <a:off x="5618602" y="2738374"/>
              <a:ext cx="3294044" cy="2241249"/>
            </a:xfrm>
            <a:prstGeom prst="rect">
              <a:avLst/>
            </a:prstGeom>
            <a:noFill/>
            <a:ln w="9525">
              <a:noFill/>
              <a:miter lim="800000"/>
              <a:headEnd/>
              <a:tailEnd/>
            </a:ln>
            <a:effectLst/>
          </p:spPr>
        </p:pic>
      </p:grpSp>
    </p:spTree>
    <p:extLst>
      <p:ext uri="{BB962C8B-B14F-4D97-AF65-F5344CB8AC3E}">
        <p14:creationId xmlns:p14="http://schemas.microsoft.com/office/powerpoint/2010/main" val="7777273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a:t>Scenarios of Error Control Mechanisms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normAutofit/>
          </a:bodyPr>
          <a:lstStyle/>
          <a:p>
            <a:r>
              <a:rPr lang="en-US" b="1" dirty="0">
                <a:latin typeface="Arial" panose="020B0604020202020204" pitchFamily="34" charset="0"/>
                <a:ea typeface="+mj-ea"/>
                <a:cs typeface="Arial" panose="020B0604020202020204" pitchFamily="34" charset="0"/>
              </a:rPr>
              <a:t>Acknowledgment arrives before the timeout</a:t>
            </a:r>
            <a:endParaRPr lang="x-none" dirty="0"/>
          </a:p>
        </p:txBody>
      </p:sp>
      <p:sp>
        <p:nvSpPr>
          <p:cNvPr id="7" name="Content Placeholder 2">
            <a:extLst>
              <a:ext uri="{FF2B5EF4-FFF2-40B4-BE49-F238E27FC236}">
                <a16:creationId xmlns:a16="http://schemas.microsoft.com/office/drawing/2014/main" id="{4BA93D78-FB16-4869-8E61-2E01C4FF86F9}"/>
              </a:ext>
            </a:extLst>
          </p:cNvPr>
          <p:cNvSpPr txBox="1">
            <a:spLocks/>
          </p:cNvSpPr>
          <p:nvPr/>
        </p:nvSpPr>
        <p:spPr>
          <a:xfrm>
            <a:off x="421340" y="2368627"/>
            <a:ext cx="5304628" cy="3698798"/>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274320" lvl="0" indent="-274320" algn="just">
              <a:spcBef>
                <a:spcPts val="580"/>
              </a:spcBef>
              <a:buClr>
                <a:srgbClr val="D34817"/>
              </a:buClr>
              <a:buSzPct val="85000"/>
              <a:buFont typeface="Wingdings 2"/>
              <a:buChar char=""/>
            </a:pPr>
            <a:r>
              <a:rPr lang="en-US" sz="2200" dirty="0">
                <a:solidFill>
                  <a:prstClr val="black"/>
                </a:solidFill>
                <a:latin typeface="Perpetua"/>
              </a:rPr>
              <a:t>Host A sends two segments back-to-back. The first segment has sequence number 92 and 8 bytes of data, and the second segment has sequence number 100 and 20 bytes of data.</a:t>
            </a:r>
          </a:p>
          <a:p>
            <a:pPr marL="274320" lvl="0" indent="-274320" algn="just">
              <a:spcBef>
                <a:spcPts val="580"/>
              </a:spcBef>
              <a:buClr>
                <a:srgbClr val="D34817"/>
              </a:buClr>
              <a:buSzPct val="85000"/>
              <a:buFont typeface="Wingdings 2"/>
              <a:buChar char=""/>
            </a:pPr>
            <a:r>
              <a:rPr lang="en-US" sz="2200" dirty="0">
                <a:solidFill>
                  <a:prstClr val="black"/>
                </a:solidFill>
                <a:latin typeface="Perpetua"/>
              </a:rPr>
              <a:t>Suppose that both segments arrive intact at B, and B sends two separate acknowledgements (100, 120) for each of these segments.</a:t>
            </a:r>
          </a:p>
          <a:p>
            <a:pPr marL="274320" lvl="0" indent="-274320" algn="just">
              <a:spcBef>
                <a:spcPts val="580"/>
              </a:spcBef>
              <a:buClr>
                <a:srgbClr val="D34817"/>
              </a:buClr>
              <a:buSzPct val="85000"/>
              <a:buFont typeface="Wingdings 2"/>
              <a:buChar char=""/>
            </a:pPr>
            <a:r>
              <a:rPr lang="en-US" sz="2200" dirty="0">
                <a:solidFill>
                  <a:prstClr val="black"/>
                </a:solidFill>
                <a:latin typeface="Perpetua"/>
              </a:rPr>
              <a:t>Suppose now that neither of the acknowledgements arrive at host A before the timeout of the first segment.</a:t>
            </a:r>
          </a:p>
        </p:txBody>
      </p:sp>
      <p:grpSp>
        <p:nvGrpSpPr>
          <p:cNvPr id="3" name="Group 2">
            <a:extLst>
              <a:ext uri="{FF2B5EF4-FFF2-40B4-BE49-F238E27FC236}">
                <a16:creationId xmlns:a16="http://schemas.microsoft.com/office/drawing/2014/main" id="{279E2D09-05A0-486B-8C8E-64170EC3AD97}"/>
              </a:ext>
            </a:extLst>
          </p:cNvPr>
          <p:cNvGrpSpPr/>
          <p:nvPr/>
        </p:nvGrpSpPr>
        <p:grpSpPr>
          <a:xfrm>
            <a:off x="5725968" y="2368627"/>
            <a:ext cx="3276116" cy="3234094"/>
            <a:chOff x="5725968" y="2368627"/>
            <a:chExt cx="3276116" cy="3234094"/>
          </a:xfrm>
        </p:grpSpPr>
        <p:pic>
          <p:nvPicPr>
            <p:cNvPr id="10" name="Picture 3">
              <a:extLst>
                <a:ext uri="{FF2B5EF4-FFF2-40B4-BE49-F238E27FC236}">
                  <a16:creationId xmlns:a16="http://schemas.microsoft.com/office/drawing/2014/main" id="{6961891D-65C5-47F3-9F67-68EFECE41F61}"/>
                </a:ext>
              </a:extLst>
            </p:cNvPr>
            <p:cNvPicPr>
              <a:picLocks noChangeAspect="1" noChangeArrowheads="1"/>
            </p:cNvPicPr>
            <p:nvPr/>
          </p:nvPicPr>
          <p:blipFill>
            <a:blip r:embed="rId2"/>
            <a:srcRect/>
            <a:stretch>
              <a:fillRect/>
            </a:stretch>
          </p:blipFill>
          <p:spPr bwMode="auto">
            <a:xfrm>
              <a:off x="5725968" y="2368627"/>
              <a:ext cx="3276116" cy="2266602"/>
            </a:xfrm>
            <a:prstGeom prst="rect">
              <a:avLst/>
            </a:prstGeom>
            <a:noFill/>
            <a:ln w="9525">
              <a:noFill/>
              <a:miter lim="800000"/>
              <a:headEnd/>
              <a:tailEnd/>
            </a:ln>
            <a:effectLst/>
          </p:spPr>
        </p:pic>
        <p:sp>
          <p:nvSpPr>
            <p:cNvPr id="11" name="TextBox 10">
              <a:extLst>
                <a:ext uri="{FF2B5EF4-FFF2-40B4-BE49-F238E27FC236}">
                  <a16:creationId xmlns:a16="http://schemas.microsoft.com/office/drawing/2014/main" id="{CBB81BD1-32A4-4C1A-8FF4-028CA3B255FA}"/>
                </a:ext>
              </a:extLst>
            </p:cNvPr>
            <p:cNvSpPr txBox="1"/>
            <p:nvPr/>
          </p:nvSpPr>
          <p:spPr>
            <a:xfrm>
              <a:off x="6125379" y="4771724"/>
              <a:ext cx="2755519" cy="830997"/>
            </a:xfrm>
            <a:prstGeom prst="rect">
              <a:avLst/>
            </a:prstGeom>
            <a:noFill/>
          </p:spPr>
          <p:txBody>
            <a:bodyPr wrap="square" rtlCol="0">
              <a:spAutoFit/>
            </a:bodyPr>
            <a:lstStyle/>
            <a:p>
              <a:pPr algn="just"/>
              <a:r>
                <a:rPr lang="en-US" sz="1600" dirty="0">
                  <a:latin typeface="Perpetua" panose="02020502060401020303" pitchFamily="18" charset="0"/>
                </a:rPr>
                <a:t>Fig 4 Segment is not retransmitted Because  its acknowledgment arrives before the timeout.</a:t>
              </a:r>
            </a:p>
          </p:txBody>
        </p:sp>
      </p:grpSp>
    </p:spTree>
    <p:extLst>
      <p:ext uri="{BB962C8B-B14F-4D97-AF65-F5344CB8AC3E}">
        <p14:creationId xmlns:p14="http://schemas.microsoft.com/office/powerpoint/2010/main" val="1157249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800" dirty="0">
                <a:solidFill>
                  <a:sysClr val="windowText" lastClr="000000"/>
                </a:solidFill>
                <a:latin typeface="Perpetua"/>
                <a:ea typeface="新細明體" panose="02020500000000000000" pitchFamily="18" charset="-120"/>
              </a:rPr>
              <a:t>Introduction to transport layer</a:t>
            </a:r>
          </a:p>
          <a:p>
            <a:pPr marL="342900" indent="-342900">
              <a:buAutoNum type="arabicPeriod"/>
            </a:pPr>
            <a:r>
              <a:rPr lang="en-US" sz="2800" dirty="0">
                <a:solidFill>
                  <a:sysClr val="windowText" lastClr="000000"/>
                </a:solidFill>
                <a:latin typeface="Perpetua"/>
                <a:ea typeface="新細明體" panose="02020500000000000000" pitchFamily="18" charset="-120"/>
              </a:rPr>
              <a:t>Types of services</a:t>
            </a:r>
          </a:p>
          <a:p>
            <a:pPr marL="342900" indent="-342900">
              <a:buAutoNum type="arabicPeriod"/>
            </a:pPr>
            <a:r>
              <a:rPr lang="en-US" sz="2800" dirty="0">
                <a:solidFill>
                  <a:sysClr val="windowText" lastClr="000000"/>
                </a:solidFill>
                <a:latin typeface="Perpetua"/>
                <a:ea typeface="新細明體" panose="02020500000000000000" pitchFamily="18" charset="-120"/>
              </a:rPr>
              <a:t>User datagram protocol (UDP)</a:t>
            </a:r>
          </a:p>
          <a:p>
            <a:pPr marL="342900" indent="-342900">
              <a:buAutoNum type="arabicPeriod"/>
            </a:pPr>
            <a:r>
              <a:rPr lang="en-US" sz="2800" dirty="0">
                <a:solidFill>
                  <a:sysClr val="windowText" lastClr="000000"/>
                </a:solidFill>
                <a:latin typeface="Perpetua"/>
                <a:ea typeface="新細明體" panose="02020500000000000000" pitchFamily="18" charset="-120"/>
              </a:rPr>
              <a:t>Transmission control protocol (TCP)</a:t>
            </a:r>
          </a:p>
          <a:p>
            <a:pPr marL="914400" lvl="1" indent="-457200" algn="l">
              <a:buFont typeface="Wingdings" panose="05000000000000000000" pitchFamily="2" charset="2"/>
              <a:buChar char="§"/>
            </a:pPr>
            <a:r>
              <a:rPr lang="en-US" sz="2800" dirty="0">
                <a:solidFill>
                  <a:sysClr val="windowText" lastClr="000000"/>
                </a:solidFill>
                <a:latin typeface="Perpetua"/>
                <a:ea typeface="新細明體" panose="02020500000000000000" pitchFamily="18" charset="-120"/>
              </a:rPr>
              <a:t>TCP Three-way handshaking</a:t>
            </a:r>
          </a:p>
          <a:p>
            <a:pPr marL="914400" lvl="1" indent="-457200" algn="l">
              <a:buFont typeface="Wingdings" panose="05000000000000000000" pitchFamily="2" charset="2"/>
              <a:buChar char="§"/>
            </a:pPr>
            <a:r>
              <a:rPr lang="en-US" sz="2800" dirty="0">
                <a:solidFill>
                  <a:sysClr val="windowText" lastClr="000000"/>
                </a:solidFill>
                <a:latin typeface="Perpetua"/>
                <a:ea typeface="新細明體" panose="02020500000000000000" pitchFamily="18" charset="-120"/>
              </a:rPr>
              <a:t>TCP error control scenarios</a:t>
            </a:r>
          </a:p>
          <a:p>
            <a:pPr lvl="1"/>
            <a:endParaRPr lang="en-US" sz="2800"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a:t>Scenarios of Error Control Mechanisms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normAutofit/>
          </a:bodyPr>
          <a:lstStyle/>
          <a:p>
            <a:r>
              <a:rPr lang="en-US" b="1" dirty="0">
                <a:latin typeface="Arial" panose="020B0604020202020204" pitchFamily="34" charset="0"/>
                <a:ea typeface="+mj-ea"/>
                <a:cs typeface="Arial" panose="020B0604020202020204" pitchFamily="34" charset="0"/>
              </a:rPr>
              <a:t>Acknowledgment arrives before the timeout</a:t>
            </a:r>
            <a:endParaRPr lang="x-none" dirty="0"/>
          </a:p>
        </p:txBody>
      </p:sp>
      <p:sp>
        <p:nvSpPr>
          <p:cNvPr id="7" name="Content Placeholder 2">
            <a:extLst>
              <a:ext uri="{FF2B5EF4-FFF2-40B4-BE49-F238E27FC236}">
                <a16:creationId xmlns:a16="http://schemas.microsoft.com/office/drawing/2014/main" id="{4BA93D78-FB16-4869-8E61-2E01C4FF86F9}"/>
              </a:ext>
            </a:extLst>
          </p:cNvPr>
          <p:cNvSpPr txBox="1">
            <a:spLocks/>
          </p:cNvSpPr>
          <p:nvPr/>
        </p:nvSpPr>
        <p:spPr>
          <a:xfrm>
            <a:off x="421340" y="2368628"/>
            <a:ext cx="5304627" cy="3670222"/>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274320" lvl="0" indent="-274320" algn="just">
              <a:spcBef>
                <a:spcPts val="580"/>
              </a:spcBef>
              <a:buClr>
                <a:srgbClr val="D34817"/>
              </a:buClr>
              <a:buSzPct val="85000"/>
              <a:buFont typeface="Wingdings 2"/>
              <a:buChar char=""/>
            </a:pPr>
            <a:r>
              <a:rPr lang="en-US" sz="2200" dirty="0">
                <a:solidFill>
                  <a:prstClr val="black"/>
                </a:solidFill>
                <a:latin typeface="Perpetua"/>
              </a:rPr>
              <a:t>When the timer expires, host A resends the first segment with sequence number 92. </a:t>
            </a:r>
          </a:p>
          <a:p>
            <a:pPr marL="274320" lvl="0" indent="-274320" algn="just">
              <a:spcBef>
                <a:spcPts val="580"/>
              </a:spcBef>
              <a:buClr>
                <a:srgbClr val="D34817"/>
              </a:buClr>
              <a:buSzPct val="85000"/>
              <a:buFont typeface="Wingdings 2"/>
              <a:buChar char=""/>
            </a:pPr>
            <a:r>
              <a:rPr lang="en-US" sz="2200" dirty="0">
                <a:solidFill>
                  <a:prstClr val="black"/>
                </a:solidFill>
                <a:latin typeface="Perpetua"/>
              </a:rPr>
              <a:t>Now host A resends the segment only if the timer expires before the arrival of an acknowledgment with an acknowledgment number of 120 or greater.</a:t>
            </a:r>
          </a:p>
          <a:p>
            <a:pPr marL="274320" lvl="0" indent="-274320" algn="just">
              <a:spcBef>
                <a:spcPts val="580"/>
              </a:spcBef>
              <a:buClr>
                <a:srgbClr val="D34817"/>
              </a:buClr>
              <a:buSzPct val="85000"/>
              <a:buFont typeface="Wingdings 2"/>
              <a:buChar char=""/>
            </a:pPr>
            <a:r>
              <a:rPr lang="en-US" sz="2200" dirty="0">
                <a:solidFill>
                  <a:prstClr val="black"/>
                </a:solidFill>
                <a:latin typeface="Perpetua"/>
              </a:rPr>
              <a:t> Thus, as shown in figure, if the second acknowledgment does not get lost and arrives before the timeout of the second segment, A does not resend the second segment [3]. </a:t>
            </a:r>
          </a:p>
        </p:txBody>
      </p:sp>
      <p:grpSp>
        <p:nvGrpSpPr>
          <p:cNvPr id="8" name="Group 7">
            <a:extLst>
              <a:ext uri="{FF2B5EF4-FFF2-40B4-BE49-F238E27FC236}">
                <a16:creationId xmlns:a16="http://schemas.microsoft.com/office/drawing/2014/main" id="{F96A9F01-B986-40E3-85D5-1E139679F51F}"/>
              </a:ext>
            </a:extLst>
          </p:cNvPr>
          <p:cNvGrpSpPr/>
          <p:nvPr/>
        </p:nvGrpSpPr>
        <p:grpSpPr>
          <a:xfrm>
            <a:off x="5725968" y="2368627"/>
            <a:ext cx="3276116" cy="3234094"/>
            <a:chOff x="5725968" y="2368627"/>
            <a:chExt cx="3276116" cy="3234094"/>
          </a:xfrm>
        </p:grpSpPr>
        <p:pic>
          <p:nvPicPr>
            <p:cNvPr id="9" name="Picture 3">
              <a:extLst>
                <a:ext uri="{FF2B5EF4-FFF2-40B4-BE49-F238E27FC236}">
                  <a16:creationId xmlns:a16="http://schemas.microsoft.com/office/drawing/2014/main" id="{B5D3FB42-102A-4A1D-8309-E4C2308A2AAF}"/>
                </a:ext>
              </a:extLst>
            </p:cNvPr>
            <p:cNvPicPr>
              <a:picLocks noChangeAspect="1" noChangeArrowheads="1"/>
            </p:cNvPicPr>
            <p:nvPr/>
          </p:nvPicPr>
          <p:blipFill>
            <a:blip r:embed="rId2"/>
            <a:srcRect/>
            <a:stretch>
              <a:fillRect/>
            </a:stretch>
          </p:blipFill>
          <p:spPr bwMode="auto">
            <a:xfrm>
              <a:off x="5725968" y="2368627"/>
              <a:ext cx="3276116" cy="2266602"/>
            </a:xfrm>
            <a:prstGeom prst="rect">
              <a:avLst/>
            </a:prstGeom>
            <a:noFill/>
            <a:ln w="9525">
              <a:noFill/>
              <a:miter lim="800000"/>
              <a:headEnd/>
              <a:tailEnd/>
            </a:ln>
            <a:effectLst/>
          </p:spPr>
        </p:pic>
        <p:sp>
          <p:nvSpPr>
            <p:cNvPr id="12" name="TextBox 11">
              <a:extLst>
                <a:ext uri="{FF2B5EF4-FFF2-40B4-BE49-F238E27FC236}">
                  <a16:creationId xmlns:a16="http://schemas.microsoft.com/office/drawing/2014/main" id="{FFD390F2-EE32-4D67-937A-C98E15720692}"/>
                </a:ext>
              </a:extLst>
            </p:cNvPr>
            <p:cNvSpPr txBox="1"/>
            <p:nvPr/>
          </p:nvSpPr>
          <p:spPr>
            <a:xfrm>
              <a:off x="6125379" y="4771724"/>
              <a:ext cx="2755519" cy="830997"/>
            </a:xfrm>
            <a:prstGeom prst="rect">
              <a:avLst/>
            </a:prstGeom>
            <a:noFill/>
          </p:spPr>
          <p:txBody>
            <a:bodyPr wrap="square" rtlCol="0">
              <a:spAutoFit/>
            </a:bodyPr>
            <a:lstStyle/>
            <a:p>
              <a:pPr algn="just"/>
              <a:r>
                <a:rPr lang="en-US" sz="1600" dirty="0">
                  <a:latin typeface="Perpetua" panose="02020502060401020303" pitchFamily="18" charset="0"/>
                </a:rPr>
                <a:t>Fig 4 Segment is not retransmitted Because  its acknowledgment arrives before the timeout.</a:t>
              </a:r>
            </a:p>
          </p:txBody>
        </p:sp>
      </p:grpSp>
    </p:spTree>
    <p:extLst>
      <p:ext uri="{BB962C8B-B14F-4D97-AF65-F5344CB8AC3E}">
        <p14:creationId xmlns:p14="http://schemas.microsoft.com/office/powerpoint/2010/main" val="691769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a:t>Scenarios of Error Control Mechanisms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normAutofit/>
          </a:bodyPr>
          <a:lstStyle/>
          <a:p>
            <a:r>
              <a:rPr lang="en-US" b="1" dirty="0">
                <a:latin typeface="Arial" panose="020B0604020202020204" pitchFamily="34" charset="0"/>
                <a:ea typeface="+mj-ea"/>
                <a:cs typeface="Arial" panose="020B0604020202020204" pitchFamily="34" charset="0"/>
              </a:rPr>
              <a:t>Cumulative acknowledgment</a:t>
            </a:r>
            <a:endParaRPr lang="x-none" dirty="0"/>
          </a:p>
        </p:txBody>
      </p:sp>
      <p:sp>
        <p:nvSpPr>
          <p:cNvPr id="7" name="Content Placeholder 2">
            <a:extLst>
              <a:ext uri="{FF2B5EF4-FFF2-40B4-BE49-F238E27FC236}">
                <a16:creationId xmlns:a16="http://schemas.microsoft.com/office/drawing/2014/main" id="{4BA93D78-FB16-4869-8E61-2E01C4FF86F9}"/>
              </a:ext>
            </a:extLst>
          </p:cNvPr>
          <p:cNvSpPr txBox="1">
            <a:spLocks/>
          </p:cNvSpPr>
          <p:nvPr/>
        </p:nvSpPr>
        <p:spPr>
          <a:xfrm>
            <a:off x="141916" y="2139518"/>
            <a:ext cx="5734974" cy="4057835"/>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274320" lvl="0" indent="-274320" algn="just">
              <a:spcBef>
                <a:spcPts val="580"/>
              </a:spcBef>
              <a:buClr>
                <a:srgbClr val="D34817"/>
              </a:buClr>
              <a:buSzPct val="85000"/>
              <a:buFont typeface="Wingdings 2"/>
              <a:buChar char=""/>
            </a:pPr>
            <a:r>
              <a:rPr lang="en-US" sz="2200" dirty="0">
                <a:solidFill>
                  <a:prstClr val="black"/>
                </a:solidFill>
                <a:latin typeface="Perpetua"/>
              </a:rPr>
              <a:t>Host A sends the two segments, exactly as in the second example. </a:t>
            </a:r>
          </a:p>
          <a:p>
            <a:pPr marL="274320" lvl="0" indent="-274320" algn="just">
              <a:spcBef>
                <a:spcPts val="580"/>
              </a:spcBef>
              <a:buClr>
                <a:srgbClr val="D34817"/>
              </a:buClr>
              <a:buSzPct val="85000"/>
              <a:buFont typeface="Wingdings 2"/>
              <a:buChar char=""/>
            </a:pPr>
            <a:r>
              <a:rPr lang="en-US" sz="2200" dirty="0">
                <a:solidFill>
                  <a:prstClr val="black"/>
                </a:solidFill>
                <a:latin typeface="Perpetua"/>
              </a:rPr>
              <a:t>The acknowledgment of the first segment is lost in the network, but just before the timeout of the first segment, host A receives an acknowledgment with acknowledgment number 120. </a:t>
            </a:r>
          </a:p>
          <a:p>
            <a:pPr marL="274320" lvl="0" indent="-274320" algn="just">
              <a:spcBef>
                <a:spcPts val="580"/>
              </a:spcBef>
              <a:buClr>
                <a:srgbClr val="D34817"/>
              </a:buClr>
              <a:buSzPct val="85000"/>
              <a:buFont typeface="Wingdings 2"/>
              <a:buChar char=""/>
            </a:pPr>
            <a:r>
              <a:rPr lang="en-US" sz="2200" dirty="0">
                <a:solidFill>
                  <a:prstClr val="black"/>
                </a:solidFill>
                <a:latin typeface="Perpetua"/>
              </a:rPr>
              <a:t>Host A therefore knows that host B has received everything up through byte 119; so host A does not resend either of the two segments.</a:t>
            </a:r>
          </a:p>
        </p:txBody>
      </p:sp>
      <p:pic>
        <p:nvPicPr>
          <p:cNvPr id="8" name="Picture 2">
            <a:extLst>
              <a:ext uri="{FF2B5EF4-FFF2-40B4-BE49-F238E27FC236}">
                <a16:creationId xmlns:a16="http://schemas.microsoft.com/office/drawing/2014/main" id="{07474D4C-0654-47C4-BBC5-E074B226EB87}"/>
              </a:ext>
            </a:extLst>
          </p:cNvPr>
          <p:cNvPicPr>
            <a:picLocks noChangeAspect="1" noChangeArrowheads="1"/>
          </p:cNvPicPr>
          <p:nvPr/>
        </p:nvPicPr>
        <p:blipFill>
          <a:blip r:embed="rId2"/>
          <a:srcRect/>
          <a:stretch>
            <a:fillRect/>
          </a:stretch>
        </p:blipFill>
        <p:spPr bwMode="auto">
          <a:xfrm>
            <a:off x="5876890" y="2213156"/>
            <a:ext cx="3253057" cy="2145780"/>
          </a:xfrm>
          <a:prstGeom prst="rect">
            <a:avLst/>
          </a:prstGeom>
          <a:noFill/>
          <a:ln w="9525">
            <a:noFill/>
            <a:miter lim="800000"/>
            <a:headEnd/>
            <a:tailEnd/>
          </a:ln>
          <a:effectLst/>
        </p:spPr>
      </p:pic>
      <p:sp>
        <p:nvSpPr>
          <p:cNvPr id="9" name="TextBox 8">
            <a:extLst>
              <a:ext uri="{FF2B5EF4-FFF2-40B4-BE49-F238E27FC236}">
                <a16:creationId xmlns:a16="http://schemas.microsoft.com/office/drawing/2014/main" id="{45700BD2-77D4-41F6-8516-9359205A3BAE}"/>
              </a:ext>
            </a:extLst>
          </p:cNvPr>
          <p:cNvSpPr txBox="1"/>
          <p:nvPr/>
        </p:nvSpPr>
        <p:spPr>
          <a:xfrm>
            <a:off x="5986466" y="4731267"/>
            <a:ext cx="3002681" cy="830997"/>
          </a:xfrm>
          <a:prstGeom prst="rect">
            <a:avLst/>
          </a:prstGeom>
          <a:noFill/>
        </p:spPr>
        <p:txBody>
          <a:bodyPr wrap="none" rtlCol="0">
            <a:spAutoFit/>
          </a:bodyPr>
          <a:lstStyle/>
          <a:p>
            <a:r>
              <a:rPr lang="en-US" sz="1600" dirty="0">
                <a:latin typeface="Perpetua" panose="02020502060401020303" pitchFamily="18" charset="0"/>
              </a:rPr>
              <a:t>Fig: A cumulative acknowledgment </a:t>
            </a:r>
          </a:p>
          <a:p>
            <a:r>
              <a:rPr lang="en-US" sz="1600" dirty="0">
                <a:latin typeface="Perpetua" panose="02020502060401020303" pitchFamily="18" charset="0"/>
              </a:rPr>
              <a:t>avoids  retransmission of first segment</a:t>
            </a:r>
          </a:p>
          <a:p>
            <a:endParaRPr lang="en-US" sz="1600" dirty="0">
              <a:latin typeface="Perpetua" panose="02020502060401020303" pitchFamily="18" charset="0"/>
            </a:endParaRPr>
          </a:p>
        </p:txBody>
      </p:sp>
    </p:spTree>
    <p:extLst>
      <p:ext uri="{BB962C8B-B14F-4D97-AF65-F5344CB8AC3E}">
        <p14:creationId xmlns:p14="http://schemas.microsoft.com/office/powerpoint/2010/main" val="21030381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a:t>Applications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normAutofit/>
          </a:bodyPr>
          <a:lstStyle/>
          <a:p>
            <a:r>
              <a:rPr lang="en-US" dirty="0"/>
              <a:t> </a:t>
            </a:r>
            <a:endParaRPr lang="x-none" dirty="0"/>
          </a:p>
        </p:txBody>
      </p:sp>
      <p:sp>
        <p:nvSpPr>
          <p:cNvPr id="7" name="Content Placeholder 2">
            <a:extLst>
              <a:ext uri="{FF2B5EF4-FFF2-40B4-BE49-F238E27FC236}">
                <a16:creationId xmlns:a16="http://schemas.microsoft.com/office/drawing/2014/main" id="{4BA93D78-FB16-4869-8E61-2E01C4FF86F9}"/>
              </a:ext>
            </a:extLst>
          </p:cNvPr>
          <p:cNvSpPr txBox="1">
            <a:spLocks/>
          </p:cNvSpPr>
          <p:nvPr/>
        </p:nvSpPr>
        <p:spPr>
          <a:xfrm>
            <a:off x="141915" y="2139519"/>
            <a:ext cx="8646977" cy="2379216"/>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lvl="0" algn="just">
              <a:spcBef>
                <a:spcPts val="580"/>
              </a:spcBef>
              <a:buClr>
                <a:srgbClr val="D34817"/>
              </a:buClr>
              <a:buSzPct val="85000"/>
              <a:buFont typeface="Wingdings" panose="05000000000000000000" pitchFamily="2" charset="2"/>
              <a:buChar char="v"/>
            </a:pPr>
            <a:endParaRPr lang="en-US" sz="2200" dirty="0">
              <a:solidFill>
                <a:prstClr val="black"/>
              </a:solidFill>
              <a:latin typeface="Perpetua"/>
            </a:endParaRPr>
          </a:p>
        </p:txBody>
      </p:sp>
      <p:sp>
        <p:nvSpPr>
          <p:cNvPr id="3" name="Rectangle 2">
            <a:extLst>
              <a:ext uri="{FF2B5EF4-FFF2-40B4-BE49-F238E27FC236}">
                <a16:creationId xmlns:a16="http://schemas.microsoft.com/office/drawing/2014/main" id="{F909AE00-8FBA-47BF-99F6-05C637FF068B}"/>
              </a:ext>
            </a:extLst>
          </p:cNvPr>
          <p:cNvSpPr/>
          <p:nvPr/>
        </p:nvSpPr>
        <p:spPr>
          <a:xfrm>
            <a:off x="421341" y="2186252"/>
            <a:ext cx="8294034" cy="3170099"/>
          </a:xfrm>
          <a:prstGeom prst="rect">
            <a:avLst/>
          </a:prstGeom>
        </p:spPr>
        <p:txBody>
          <a:bodyPr wrap="square">
            <a:spAutoFit/>
          </a:bodyPr>
          <a:lstStyle/>
          <a:p>
            <a:pPr marL="285750" indent="-285750">
              <a:buClr>
                <a:srgbClr val="C00000"/>
              </a:buClr>
              <a:buFont typeface="Wingdings" panose="05000000000000000000" pitchFamily="2" charset="2"/>
              <a:buChar char="v"/>
            </a:pPr>
            <a:r>
              <a:rPr lang="en-US" sz="2000" dirty="0"/>
              <a:t>Where to use UDP?</a:t>
            </a:r>
          </a:p>
          <a:p>
            <a:pPr marL="742950" lvl="1" indent="-285750">
              <a:buClr>
                <a:srgbClr val="C00000"/>
              </a:buClr>
              <a:buFont typeface="Wingdings" panose="05000000000000000000" pitchFamily="2" charset="2"/>
              <a:buChar char="§"/>
            </a:pPr>
            <a:r>
              <a:rPr lang="en-US" sz="2000" dirty="0"/>
              <a:t>Applications that can tolerate some data loss, but require little or no delay </a:t>
            </a:r>
          </a:p>
          <a:p>
            <a:pPr marL="742950" lvl="1" indent="-285750">
              <a:buClr>
                <a:srgbClr val="C00000"/>
              </a:buClr>
              <a:buFont typeface="Wingdings" panose="05000000000000000000" pitchFamily="2" charset="2"/>
              <a:buChar char="§"/>
            </a:pPr>
            <a:r>
              <a:rPr lang="en-US" sz="2000" dirty="0"/>
              <a:t>Applications with simple request and reply transactions </a:t>
            </a:r>
          </a:p>
          <a:p>
            <a:pPr marL="742950" lvl="1" indent="-285750">
              <a:buClr>
                <a:srgbClr val="C00000"/>
              </a:buClr>
              <a:buFont typeface="Wingdings" panose="05000000000000000000" pitchFamily="2" charset="2"/>
              <a:buChar char="§"/>
            </a:pPr>
            <a:r>
              <a:rPr lang="en-US" sz="2000" dirty="0"/>
              <a:t>Unidirectional communications where reliability is not required or can be handled by the application</a:t>
            </a:r>
          </a:p>
          <a:p>
            <a:pPr marL="285750" indent="-285750">
              <a:buClr>
                <a:srgbClr val="C00000"/>
              </a:buClr>
              <a:buFont typeface="Wingdings" panose="05000000000000000000" pitchFamily="2" charset="2"/>
              <a:buChar char="v"/>
            </a:pPr>
            <a:r>
              <a:rPr lang="en-US" sz="2000" dirty="0"/>
              <a:t>Examples</a:t>
            </a:r>
          </a:p>
          <a:p>
            <a:pPr marL="742950" lvl="1" indent="-285750">
              <a:buClr>
                <a:srgbClr val="C00000"/>
              </a:buClr>
              <a:buFont typeface="Wingdings" panose="05000000000000000000" pitchFamily="2" charset="2"/>
              <a:buChar char="§"/>
            </a:pPr>
            <a:r>
              <a:rPr lang="en-US" sz="2000" dirty="0"/>
              <a:t>All audio and video transmission (VoIP, IPTV), DHCP,  DNS (may also use TCP), SNMP, TFTP (has own control mechanism, that TCP is not required)</a:t>
            </a:r>
          </a:p>
        </p:txBody>
      </p:sp>
    </p:spTree>
    <p:extLst>
      <p:ext uri="{BB962C8B-B14F-4D97-AF65-F5344CB8AC3E}">
        <p14:creationId xmlns:p14="http://schemas.microsoft.com/office/powerpoint/2010/main" val="11561801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a:t>Applications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normAutofit/>
          </a:bodyPr>
          <a:lstStyle/>
          <a:p>
            <a:r>
              <a:rPr lang="en-US" dirty="0"/>
              <a:t> </a:t>
            </a:r>
            <a:endParaRPr lang="x-none" dirty="0"/>
          </a:p>
        </p:txBody>
      </p:sp>
      <p:sp>
        <p:nvSpPr>
          <p:cNvPr id="7" name="Content Placeholder 2">
            <a:extLst>
              <a:ext uri="{FF2B5EF4-FFF2-40B4-BE49-F238E27FC236}">
                <a16:creationId xmlns:a16="http://schemas.microsoft.com/office/drawing/2014/main" id="{4BA93D78-FB16-4869-8E61-2E01C4FF86F9}"/>
              </a:ext>
            </a:extLst>
          </p:cNvPr>
          <p:cNvSpPr txBox="1">
            <a:spLocks/>
          </p:cNvSpPr>
          <p:nvPr/>
        </p:nvSpPr>
        <p:spPr>
          <a:xfrm>
            <a:off x="141915" y="2139519"/>
            <a:ext cx="8646977" cy="2379216"/>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lvl="0" algn="just">
              <a:spcBef>
                <a:spcPts val="580"/>
              </a:spcBef>
              <a:buClr>
                <a:srgbClr val="D34817"/>
              </a:buClr>
              <a:buSzPct val="85000"/>
              <a:buFont typeface="Wingdings" panose="05000000000000000000" pitchFamily="2" charset="2"/>
              <a:buChar char="v"/>
            </a:pPr>
            <a:endParaRPr lang="en-US" sz="2200" dirty="0">
              <a:solidFill>
                <a:prstClr val="black"/>
              </a:solidFill>
              <a:latin typeface="Perpetua"/>
            </a:endParaRPr>
          </a:p>
        </p:txBody>
      </p:sp>
      <p:sp>
        <p:nvSpPr>
          <p:cNvPr id="3" name="Rectangle 2">
            <a:extLst>
              <a:ext uri="{FF2B5EF4-FFF2-40B4-BE49-F238E27FC236}">
                <a16:creationId xmlns:a16="http://schemas.microsoft.com/office/drawing/2014/main" id="{F909AE00-8FBA-47BF-99F6-05C637FF068B}"/>
              </a:ext>
            </a:extLst>
          </p:cNvPr>
          <p:cNvSpPr/>
          <p:nvPr/>
        </p:nvSpPr>
        <p:spPr>
          <a:xfrm>
            <a:off x="421341" y="2186252"/>
            <a:ext cx="8274984" cy="1323439"/>
          </a:xfrm>
          <a:prstGeom prst="rect">
            <a:avLst/>
          </a:prstGeom>
        </p:spPr>
        <p:txBody>
          <a:bodyPr wrap="square">
            <a:spAutoFit/>
          </a:bodyPr>
          <a:lstStyle/>
          <a:p>
            <a:pPr marL="285750" indent="-285750">
              <a:buClr>
                <a:srgbClr val="C00000"/>
              </a:buClr>
              <a:buFont typeface="Wingdings" panose="05000000000000000000" pitchFamily="2" charset="2"/>
              <a:buChar char="v"/>
            </a:pPr>
            <a:r>
              <a:rPr lang="en-US" sz="2000" dirty="0"/>
              <a:t>Where to use TCP?</a:t>
            </a:r>
          </a:p>
          <a:p>
            <a:pPr marL="742950" lvl="1" indent="-285750">
              <a:buClr>
                <a:srgbClr val="C00000"/>
              </a:buClr>
              <a:buFont typeface="Wingdings" panose="05000000000000000000" pitchFamily="2" charset="2"/>
              <a:buChar char="§"/>
            </a:pPr>
            <a:r>
              <a:rPr lang="en-US" sz="2000" dirty="0"/>
              <a:t>Applications that requires reliable data transfer and can tolerate delay</a:t>
            </a:r>
          </a:p>
          <a:p>
            <a:pPr marL="285750" indent="-285750">
              <a:buClr>
                <a:srgbClr val="C00000"/>
              </a:buClr>
              <a:buFont typeface="Wingdings" panose="05000000000000000000" pitchFamily="2" charset="2"/>
              <a:buChar char="v"/>
            </a:pPr>
            <a:r>
              <a:rPr lang="en-US" sz="2000" dirty="0"/>
              <a:t>Example</a:t>
            </a:r>
          </a:p>
          <a:p>
            <a:pPr marL="742950" lvl="1" indent="-285750">
              <a:buClr>
                <a:srgbClr val="C00000"/>
              </a:buClr>
              <a:buFont typeface="Wingdings" panose="05000000000000000000" pitchFamily="2" charset="2"/>
              <a:buChar char="§"/>
            </a:pPr>
            <a:r>
              <a:rPr lang="en-US" sz="2000" dirty="0"/>
              <a:t>HTTP, FTP, Telnet, SMTP</a:t>
            </a:r>
          </a:p>
        </p:txBody>
      </p:sp>
    </p:spTree>
    <p:extLst>
      <p:ext uri="{BB962C8B-B14F-4D97-AF65-F5344CB8AC3E}">
        <p14:creationId xmlns:p14="http://schemas.microsoft.com/office/powerpoint/2010/main" val="7586991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237017" y="1949733"/>
            <a:ext cx="9102172" cy="3416320"/>
          </a:xfrm>
          <a:prstGeom prst="rect">
            <a:avLst/>
          </a:prstGeom>
          <a:noFill/>
        </p:spPr>
        <p:txBody>
          <a:bodyPr wrap="none" rtlCol="0">
            <a:spAutoFit/>
          </a:bodyPr>
          <a:lstStyle/>
          <a:p>
            <a:pPr lvl="0"/>
            <a:r>
              <a:rPr lang="en-US" dirty="0"/>
              <a:t>[1]  My  Reading Room, “Process-to-Process Delivery Concepts ,” http://www.myreadingroom...</a:t>
            </a:r>
          </a:p>
          <a:p>
            <a:pPr lvl="0"/>
            <a:r>
              <a:rPr lang="en-US" dirty="0"/>
              <a:t>       co.in/notes-and-</a:t>
            </a:r>
            <a:r>
              <a:rPr lang="en-US" dirty="0" err="1"/>
              <a:t>studymaterial</a:t>
            </a:r>
            <a:r>
              <a:rPr lang="en-US" dirty="0"/>
              <a:t>/68-dcn/847-process-to-process-delivery-concepts.html”, </a:t>
            </a:r>
          </a:p>
          <a:p>
            <a:pPr lvl="0"/>
            <a:r>
              <a:rPr lang="en-US" dirty="0"/>
              <a:t>       [Accessed: April. 22, 2020]. </a:t>
            </a:r>
          </a:p>
          <a:p>
            <a:r>
              <a:rPr lang="en-US" dirty="0"/>
              <a:t>[2] </a:t>
            </a:r>
            <a:r>
              <a:rPr lang="en-US" dirty="0">
                <a:latin typeface="Times New Roman" panose="02020603050405020304" pitchFamily="18" charset="0"/>
                <a:cs typeface="Times New Roman" panose="02020603050405020304" pitchFamily="18" charset="0"/>
              </a:rPr>
              <a:t>B. A. </a:t>
            </a:r>
            <a:r>
              <a:rPr lang="en-US" dirty="0" err="1">
                <a:latin typeface="Times New Roman" panose="02020603050405020304" pitchFamily="18" charset="0"/>
                <a:cs typeface="Times New Roman" panose="02020603050405020304" pitchFamily="18" charset="0"/>
              </a:rPr>
              <a:t>Forouzan</a:t>
            </a:r>
            <a:r>
              <a:rPr lang="en-US" i="1" dirty="0">
                <a:latin typeface="Times New Roman" panose="02020603050405020304" pitchFamily="18" charset="0"/>
                <a:cs typeface="Times New Roman" panose="02020603050405020304" pitchFamily="18" charset="0"/>
              </a:rPr>
              <a:t>, TCP/IP Protocol Suite,  4</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ed., McGraw Hill  Companies,</a:t>
            </a:r>
          </a:p>
          <a:p>
            <a:r>
              <a:rPr lang="en-US" dirty="0">
                <a:latin typeface="Times New Roman" panose="02020603050405020304" pitchFamily="18" charset="0"/>
                <a:cs typeface="Times New Roman" panose="02020603050405020304" pitchFamily="18" charset="0"/>
              </a:rPr>
              <a:t>      Inc., USA, 2010, pp.  415-441.</a:t>
            </a:r>
          </a:p>
          <a:p>
            <a:r>
              <a:rPr lang="en-US" dirty="0">
                <a:latin typeface="Times New Roman" panose="02020603050405020304" pitchFamily="18" charset="0"/>
                <a:cs typeface="Times New Roman" panose="02020603050405020304" pitchFamily="18" charset="0"/>
              </a:rPr>
              <a:t>[3] J. F., Kurose, K. W. Ross</a:t>
            </a:r>
            <a:r>
              <a:rPr lang="en-US" i="1" dirty="0">
                <a:latin typeface="Times New Roman" panose="02020603050405020304" pitchFamily="18" charset="0"/>
                <a:cs typeface="Times New Roman" panose="02020603050405020304" pitchFamily="18" charset="0"/>
              </a:rPr>
              <a:t>, Computer Networking: A Top-Down Approach,</a:t>
            </a:r>
            <a:r>
              <a:rPr lang="en-US" dirty="0">
                <a:latin typeface="Times New Roman" panose="02020603050405020304" pitchFamily="18" charset="0"/>
                <a:cs typeface="Times New Roman" panose="02020603050405020304" pitchFamily="18" charset="0"/>
              </a:rPr>
              <a:t> 7</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ed.,  </a:t>
            </a:r>
          </a:p>
          <a:p>
            <a:r>
              <a:rPr lang="en-US" dirty="0">
                <a:latin typeface="Times New Roman" panose="02020603050405020304" pitchFamily="18" charset="0"/>
                <a:cs typeface="Times New Roman" panose="02020603050405020304" pitchFamily="18" charset="0"/>
              </a:rPr>
              <a:t>     Pearson Education, Inc.,  USA, 2017, pp. 274-277.</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p>
          <a:p>
            <a:endParaRPr lang="en-US" dirty="0"/>
          </a:p>
          <a:p>
            <a:endParaRPr lang="x-none" dirty="0"/>
          </a:p>
        </p:txBody>
      </p:sp>
    </p:spTree>
    <p:extLst>
      <p:ext uri="{BB962C8B-B14F-4D97-AF65-F5344CB8AC3E}">
        <p14:creationId xmlns:p14="http://schemas.microsoft.com/office/powerpoint/2010/main" val="32249698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Recommended Books</a:t>
            </a:r>
          </a:p>
        </p:txBody>
      </p:sp>
      <p:sp>
        <p:nvSpPr>
          <p:cNvPr id="6" name="Content Placeholder 2">
            <a:extLst>
              <a:ext uri="{FF2B5EF4-FFF2-40B4-BE49-F238E27FC236}">
                <a16:creationId xmlns:a16="http://schemas.microsoft.com/office/drawing/2014/main" id="{2BD90A38-0417-4618-AF01-2FABAEE89A54}"/>
              </a:ext>
            </a:extLst>
          </p:cNvPr>
          <p:cNvSpPr txBox="1">
            <a:spLocks/>
          </p:cNvSpPr>
          <p:nvPr/>
        </p:nvSpPr>
        <p:spPr>
          <a:xfrm>
            <a:off x="234014" y="1373238"/>
            <a:ext cx="7886700" cy="4351338"/>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endParaRPr lang="en-US" dirty="0"/>
          </a:p>
          <a:p>
            <a:pPr marL="728663" lvl="1" indent="-385763" algn="just">
              <a:buFont typeface="+mj-lt"/>
              <a:buAutoNum type="arabicPeriod"/>
            </a:pPr>
            <a:r>
              <a:rPr lang="en-US" sz="1500" b="1" dirty="0">
                <a:latin typeface="Times New Roman" panose="02020603050405020304" pitchFamily="18" charset="0"/>
                <a:cs typeface="Times New Roman" panose="02020603050405020304" pitchFamily="18" charset="0"/>
              </a:rPr>
              <a:t>Data Communications and Networking</a:t>
            </a:r>
            <a:r>
              <a:rPr lang="en-US" sz="1500"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sz="1500" i="1" dirty="0">
                <a:latin typeface="Times New Roman" panose="02020603050405020304" pitchFamily="18" charset="0"/>
                <a:cs typeface="Times New Roman" panose="02020603050405020304" pitchFamily="18" charset="0"/>
              </a:rPr>
              <a:t>B. A. </a:t>
            </a:r>
            <a:r>
              <a:rPr lang="en-US" sz="1500" i="1" dirty="0" err="1">
                <a:latin typeface="Times New Roman" panose="02020603050405020304" pitchFamily="18" charset="0"/>
                <a:cs typeface="Times New Roman" panose="02020603050405020304" pitchFamily="18" charset="0"/>
              </a:rPr>
              <a:t>Forouzan</a:t>
            </a:r>
            <a:r>
              <a:rPr lang="en-US" sz="1500" dirty="0">
                <a:latin typeface="Times New Roman" panose="02020603050405020304" pitchFamily="18" charset="0"/>
                <a:cs typeface="Times New Roman" panose="02020603050405020304" pitchFamily="18" charset="0"/>
              </a:rPr>
              <a:t>, McGraw-Hill, Inc., Fourth Edition, 2007, USA.</a:t>
            </a:r>
          </a:p>
          <a:p>
            <a:pPr marL="728663" lvl="1" indent="-385763" algn="just">
              <a:buFont typeface="+mj-lt"/>
              <a:buAutoNum type="arabicPeriod"/>
            </a:pPr>
            <a:r>
              <a:rPr lang="en-US" sz="1500" b="1" dirty="0">
                <a:latin typeface="Times New Roman" panose="02020603050405020304" pitchFamily="18" charset="0"/>
                <a:cs typeface="Times New Roman" panose="02020603050405020304" pitchFamily="18" charset="0"/>
              </a:rPr>
              <a:t>Computer Networking: A Top-Down Approach</a:t>
            </a:r>
            <a:r>
              <a:rPr lang="en-US" sz="1500" dirty="0">
                <a:latin typeface="Times New Roman" panose="02020603050405020304" pitchFamily="18" charset="0"/>
                <a:cs typeface="Times New Roman" panose="02020603050405020304" pitchFamily="18" charset="0"/>
              </a:rPr>
              <a:t>, </a:t>
            </a:r>
            <a:r>
              <a:rPr lang="en-US" sz="1500" i="1" dirty="0">
                <a:latin typeface="Times New Roman" panose="02020603050405020304" pitchFamily="18" charset="0"/>
                <a:cs typeface="Times New Roman" panose="02020603050405020304" pitchFamily="18" charset="0"/>
              </a:rPr>
              <a:t>J. F., Kurose, K. W. Ross</a:t>
            </a:r>
            <a:r>
              <a:rPr lang="en-US" sz="1500" dirty="0">
                <a:latin typeface="Times New Roman" panose="02020603050405020304" pitchFamily="18" charset="0"/>
                <a:cs typeface="Times New Roman" panose="02020603050405020304" pitchFamily="18" charset="0"/>
              </a:rPr>
              <a:t>, Pearson Education, Inc., Sixth Edition, USA.</a:t>
            </a:r>
          </a:p>
          <a:p>
            <a:pPr marL="728663" lvl="1" indent="-385763" algn="just">
              <a:buFont typeface="+mj-lt"/>
              <a:buAutoNum type="arabicPeriod"/>
            </a:pPr>
            <a:r>
              <a:rPr lang="en-US" sz="1500" b="1" dirty="0">
                <a:latin typeface="Times New Roman" panose="02020603050405020304" pitchFamily="18" charset="0"/>
                <a:cs typeface="Times New Roman" panose="02020603050405020304" pitchFamily="18" charset="0"/>
              </a:rPr>
              <a:t>Official Cert Guide CCNA 200-301 , vol. 1</a:t>
            </a:r>
            <a:r>
              <a:rPr lang="en-US" sz="1500" dirty="0">
                <a:latin typeface="Times New Roman" panose="02020603050405020304" pitchFamily="18" charset="0"/>
                <a:cs typeface="Times New Roman" panose="02020603050405020304" pitchFamily="18" charset="0"/>
              </a:rPr>
              <a:t>, </a:t>
            </a:r>
            <a:r>
              <a:rPr lang="en-US" sz="1500" i="1" dirty="0">
                <a:latin typeface="Times New Roman" panose="02020603050405020304" pitchFamily="18" charset="0"/>
                <a:cs typeface="Times New Roman" panose="02020603050405020304" pitchFamily="18" charset="0"/>
              </a:rPr>
              <a:t>W. Odom</a:t>
            </a:r>
            <a:r>
              <a:rPr lang="en-US" sz="1500" dirty="0">
                <a:latin typeface="Times New Roman" panose="02020603050405020304" pitchFamily="18" charset="0"/>
                <a:cs typeface="Times New Roman" panose="02020603050405020304" pitchFamily="18" charset="0"/>
              </a:rPr>
              <a:t>, Cisco Press, First Edition, 2019, USA.</a:t>
            </a:r>
          </a:p>
          <a:p>
            <a:pPr marL="728663" lvl="1" indent="-385763" algn="just">
              <a:buFont typeface="+mj-lt"/>
              <a:buAutoNum type="arabicPeriod"/>
            </a:pPr>
            <a:r>
              <a:rPr lang="en-US" sz="1500" b="1" dirty="0">
                <a:latin typeface="Times New Roman" panose="02020603050405020304" pitchFamily="18" charset="0"/>
                <a:cs typeface="Times New Roman" panose="02020603050405020304" pitchFamily="18" charset="0"/>
              </a:rPr>
              <a:t>CCNA Routing and Switching</a:t>
            </a:r>
            <a:r>
              <a:rPr lang="en-US" sz="1500" dirty="0">
                <a:latin typeface="Times New Roman" panose="02020603050405020304" pitchFamily="18" charset="0"/>
                <a:cs typeface="Times New Roman" panose="02020603050405020304" pitchFamily="18" charset="0"/>
              </a:rPr>
              <a:t>, </a:t>
            </a:r>
            <a:r>
              <a:rPr lang="en-US" sz="1500" i="1" dirty="0">
                <a:latin typeface="Times New Roman" panose="02020603050405020304" pitchFamily="18" charset="0"/>
                <a:cs typeface="Times New Roman" panose="02020603050405020304" pitchFamily="18" charset="0"/>
              </a:rPr>
              <a:t>T. </a:t>
            </a:r>
            <a:r>
              <a:rPr lang="en-US" sz="1500" i="1" dirty="0" err="1">
                <a:latin typeface="Times New Roman" panose="02020603050405020304" pitchFamily="18" charset="0"/>
                <a:cs typeface="Times New Roman" panose="02020603050405020304" pitchFamily="18" charset="0"/>
              </a:rPr>
              <a:t>Lammle</a:t>
            </a:r>
            <a:r>
              <a:rPr lang="en-US" sz="1500" dirty="0">
                <a:latin typeface="Times New Roman" panose="02020603050405020304" pitchFamily="18" charset="0"/>
                <a:cs typeface="Times New Roman" panose="02020603050405020304" pitchFamily="18" charset="0"/>
              </a:rPr>
              <a:t>, John Wily &amp; Sons, Second Edition, 2016, USA.</a:t>
            </a:r>
          </a:p>
          <a:p>
            <a:pPr marL="728663" lvl="1" indent="-385763" algn="just">
              <a:buFont typeface="+mj-lt"/>
              <a:buAutoNum type="arabicPeriod"/>
            </a:pPr>
            <a:r>
              <a:rPr lang="en-US" sz="1500" b="1" dirty="0">
                <a:latin typeface="Times New Roman" panose="02020603050405020304" pitchFamily="18" charset="0"/>
                <a:cs typeface="Times New Roman" panose="02020603050405020304" pitchFamily="18" charset="0"/>
              </a:rPr>
              <a:t>TCP/IP Protocol Suite</a:t>
            </a:r>
            <a:r>
              <a:rPr lang="en-US" sz="1500" dirty="0">
                <a:latin typeface="Times New Roman" panose="02020603050405020304" pitchFamily="18" charset="0"/>
                <a:cs typeface="Times New Roman" panose="02020603050405020304" pitchFamily="18" charset="0"/>
              </a:rPr>
              <a:t>, </a:t>
            </a:r>
            <a:r>
              <a:rPr lang="en-US" sz="1500" i="1" dirty="0">
                <a:latin typeface="Times New Roman" panose="02020603050405020304" pitchFamily="18" charset="0"/>
                <a:cs typeface="Times New Roman" panose="02020603050405020304" pitchFamily="18" charset="0"/>
              </a:rPr>
              <a:t>B. A. </a:t>
            </a:r>
            <a:r>
              <a:rPr lang="en-US" sz="1500" i="1" dirty="0" err="1">
                <a:latin typeface="Times New Roman" panose="02020603050405020304" pitchFamily="18" charset="0"/>
                <a:cs typeface="Times New Roman" panose="02020603050405020304" pitchFamily="18" charset="0"/>
              </a:rPr>
              <a:t>Forouzan</a:t>
            </a:r>
            <a:r>
              <a:rPr lang="en-US" sz="1500" dirty="0">
                <a:latin typeface="Times New Roman" panose="02020603050405020304" pitchFamily="18" charset="0"/>
                <a:cs typeface="Times New Roman" panose="02020603050405020304" pitchFamily="18" charset="0"/>
              </a:rPr>
              <a:t>, McGraw-Hill, Inc., Fourth Edition, 2009, USA. </a:t>
            </a:r>
          </a:p>
          <a:p>
            <a:pPr marL="728663" lvl="1" indent="-385763" algn="just">
              <a:buFont typeface="+mj-lt"/>
              <a:buAutoNum type="arabicPeriod"/>
            </a:pPr>
            <a:r>
              <a:rPr lang="en-US" sz="1500" b="1" dirty="0">
                <a:latin typeface="Times New Roman" panose="02020603050405020304" pitchFamily="18" charset="0"/>
                <a:cs typeface="Times New Roman" panose="02020603050405020304" pitchFamily="18" charset="0"/>
              </a:rPr>
              <a:t>Data and Computer Communication</a:t>
            </a:r>
            <a:r>
              <a:rPr lang="en-US" sz="1500" dirty="0">
                <a:latin typeface="Times New Roman" panose="02020603050405020304" pitchFamily="18" charset="0"/>
                <a:cs typeface="Times New Roman" panose="02020603050405020304" pitchFamily="18" charset="0"/>
              </a:rPr>
              <a:t>, </a:t>
            </a:r>
            <a:r>
              <a:rPr lang="en-US" sz="1500" i="1" dirty="0">
                <a:latin typeface="Times New Roman" panose="02020603050405020304" pitchFamily="18" charset="0"/>
                <a:cs typeface="Times New Roman" panose="02020603050405020304" pitchFamily="18" charset="0"/>
              </a:rPr>
              <a:t>W. Stallings</a:t>
            </a:r>
            <a:r>
              <a:rPr lang="en-US" sz="1500" dirty="0">
                <a:latin typeface="Times New Roman" panose="02020603050405020304" pitchFamily="18" charset="0"/>
                <a:cs typeface="Times New Roman" panose="02020603050405020304" pitchFamily="18" charset="0"/>
              </a:rPr>
              <a:t>, Pearson Education, Inc., Tenth Education, 2013, USA.</a:t>
            </a:r>
          </a:p>
        </p:txBody>
      </p:sp>
    </p:spTree>
    <p:extLst>
      <p:ext uri="{BB962C8B-B14F-4D97-AF65-F5344CB8AC3E}">
        <p14:creationId xmlns:p14="http://schemas.microsoft.com/office/powerpoint/2010/main" val="3246933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Transport Layer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Introduction</a:t>
            </a:r>
            <a:endParaRPr lang="x-none" dirty="0"/>
          </a:p>
        </p:txBody>
      </p:sp>
      <p:sp>
        <p:nvSpPr>
          <p:cNvPr id="8" name="Content Placeholder 2">
            <a:extLst>
              <a:ext uri="{FF2B5EF4-FFF2-40B4-BE49-F238E27FC236}">
                <a16:creationId xmlns:a16="http://schemas.microsoft.com/office/drawing/2014/main" id="{E33F0262-5E57-4D90-A7E1-B2097391C9D2}"/>
              </a:ext>
            </a:extLst>
          </p:cNvPr>
          <p:cNvSpPr txBox="1">
            <a:spLocks/>
          </p:cNvSpPr>
          <p:nvPr/>
        </p:nvSpPr>
        <p:spPr>
          <a:xfrm>
            <a:off x="356714" y="2125895"/>
            <a:ext cx="8386594" cy="4046305"/>
          </a:xfrm>
          <a:prstGeom prst="rect">
            <a:avLst/>
          </a:prstGeom>
        </p:spPr>
        <p:txBody>
          <a:bodyPr vert="horz">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R="0" lvl="0" algn="just" defTabSz="914400" rtl="0" eaLnBrk="1" fontAlgn="auto" latinLnBrk="0" hangingPunct="1">
              <a:lnSpc>
                <a:spcPct val="100000"/>
              </a:lnSpc>
              <a:spcBef>
                <a:spcPts val="580"/>
              </a:spcBef>
              <a:spcAft>
                <a:spcPts val="0"/>
              </a:spcAft>
              <a:buClr>
                <a:srgbClr val="D34817"/>
              </a:buClr>
              <a:buSzPct val="85000"/>
              <a:buFont typeface="Wingdings" panose="05000000000000000000" pitchFamily="2" charset="2"/>
              <a:buChar char="Ø"/>
              <a:tabLst/>
              <a:defRPr/>
            </a:pPr>
            <a:r>
              <a:rPr kumimoji="0" lang="en-US" altLang="zh-TW" sz="2400" b="0" i="0" u="none" strike="noStrike" kern="1200" cap="none" spc="0" normalizeH="0" baseline="0" noProof="0" dirty="0">
                <a:ln>
                  <a:noFill/>
                </a:ln>
                <a:solidFill>
                  <a:sysClr val="windowText" lastClr="000000"/>
                </a:solidFill>
                <a:effectLst/>
                <a:uLnTx/>
                <a:uFillTx/>
                <a:latin typeface="Perpetua"/>
                <a:ea typeface="新細明體" panose="02020500000000000000" pitchFamily="18" charset="-120"/>
                <a:cs typeface="+mn-cs"/>
              </a:rPr>
              <a:t>The transport layer is located between the network layer and the application layer. The transport layer is responsible for providing services to the application layer; it receives services from the network layer.</a:t>
            </a:r>
          </a:p>
          <a:p>
            <a:pPr marR="0" lvl="0" algn="just" defTabSz="914400" rtl="0" eaLnBrk="1" fontAlgn="auto" latinLnBrk="0" hangingPunct="1">
              <a:lnSpc>
                <a:spcPct val="100000"/>
              </a:lnSpc>
              <a:spcBef>
                <a:spcPts val="580"/>
              </a:spcBef>
              <a:spcAft>
                <a:spcPts val="0"/>
              </a:spcAft>
              <a:buClr>
                <a:srgbClr val="D34817"/>
              </a:buClr>
              <a:buSzPct val="85000"/>
              <a:buFont typeface="Wingdings" panose="05000000000000000000" pitchFamily="2" charset="2"/>
              <a:buChar char="Ø"/>
              <a:tabLst/>
              <a:defRPr/>
            </a:pPr>
            <a:r>
              <a:rPr kumimoji="0" lang="en-US" sz="2400" b="0" i="0" u="none" strike="noStrike" kern="1200" cap="none" spc="0" normalizeH="0" baseline="0" noProof="0" dirty="0">
                <a:ln>
                  <a:noFill/>
                </a:ln>
                <a:solidFill>
                  <a:sysClr val="windowText" lastClr="000000"/>
                </a:solidFill>
                <a:effectLst/>
                <a:uLnTx/>
                <a:uFillTx/>
                <a:latin typeface="Perpetua"/>
                <a:ea typeface="+mn-ea"/>
                <a:cs typeface="+mn-cs"/>
              </a:rPr>
              <a:t>The transport layer, ensures that the whole message arrives intact and in order, overseeing both error control and flow control at the source-to-destination level.</a:t>
            </a:r>
          </a:p>
          <a:p>
            <a:pPr marR="0" lvl="0" algn="just" defTabSz="914400" rtl="0" eaLnBrk="1" fontAlgn="auto" latinLnBrk="0" hangingPunct="1">
              <a:lnSpc>
                <a:spcPct val="100000"/>
              </a:lnSpc>
              <a:spcBef>
                <a:spcPts val="580"/>
              </a:spcBef>
              <a:spcAft>
                <a:spcPts val="0"/>
              </a:spcAft>
              <a:buClr>
                <a:srgbClr val="D34817"/>
              </a:buClr>
              <a:buSzPct val="85000"/>
              <a:buFont typeface="Wingdings" panose="05000000000000000000" pitchFamily="2" charset="2"/>
              <a:buChar char="Ø"/>
              <a:tabLst/>
              <a:defRPr/>
            </a:pPr>
            <a:r>
              <a:rPr kumimoji="0" lang="en-US" sz="2400" b="0" i="0" u="none" strike="noStrike" kern="1200" cap="none" spc="0" normalizeH="0" baseline="0" noProof="0" dirty="0">
                <a:ln>
                  <a:noFill/>
                </a:ln>
                <a:solidFill>
                  <a:sysClr val="windowText" lastClr="000000"/>
                </a:solidFill>
                <a:effectLst/>
                <a:uLnTx/>
                <a:uFillTx/>
                <a:latin typeface="Perpetua"/>
                <a:ea typeface="+mn-ea"/>
                <a:cs typeface="+mn-cs"/>
              </a:rPr>
              <a:t>The transport layer is responsible for the delivery of a message from one process to another.</a:t>
            </a:r>
          </a:p>
        </p:txBody>
      </p:sp>
    </p:spTree>
    <p:extLst>
      <p:ext uri="{BB962C8B-B14F-4D97-AF65-F5344CB8AC3E}">
        <p14:creationId xmlns:p14="http://schemas.microsoft.com/office/powerpoint/2010/main" val="2134390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Transport Layer</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Types of Services</a:t>
            </a:r>
            <a:endParaRPr lang="x-none" dirty="0"/>
          </a:p>
        </p:txBody>
      </p:sp>
      <p:sp>
        <p:nvSpPr>
          <p:cNvPr id="6" name="Content Placeholder 2">
            <a:extLst>
              <a:ext uri="{FF2B5EF4-FFF2-40B4-BE49-F238E27FC236}">
                <a16:creationId xmlns:a16="http://schemas.microsoft.com/office/drawing/2014/main" id="{8C75DBA2-E79F-43C6-B11E-8324E7D605BB}"/>
              </a:ext>
            </a:extLst>
          </p:cNvPr>
          <p:cNvSpPr txBox="1">
            <a:spLocks/>
          </p:cNvSpPr>
          <p:nvPr/>
        </p:nvSpPr>
        <p:spPr>
          <a:xfrm>
            <a:off x="421341" y="2254114"/>
            <a:ext cx="8596668" cy="3880773"/>
          </a:xfrm>
          <a:prstGeom prst="rect">
            <a:avLst/>
          </a:prstGeom>
        </p:spPr>
        <p:txBody>
          <a:bodyPr vert="horz">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274320" marR="0" lvl="0" indent="-274320" algn="l" defTabSz="914400" rtl="0" eaLnBrk="1" fontAlgn="auto" latinLnBrk="0" hangingPunct="1">
              <a:lnSpc>
                <a:spcPct val="100000"/>
              </a:lnSpc>
              <a:spcBef>
                <a:spcPts val="580"/>
              </a:spcBef>
              <a:spcAft>
                <a:spcPts val="0"/>
              </a:spcAft>
              <a:buClr>
                <a:srgbClr val="D34817"/>
              </a:buClr>
              <a:buSzPct val="85000"/>
              <a:buFont typeface="Wingdings 2"/>
              <a:buChar char=""/>
              <a:tabLst/>
              <a:defRPr/>
            </a:pPr>
            <a:r>
              <a:rPr kumimoji="0" lang="en-US" sz="2400" b="0" i="0" u="none" strike="noStrike" kern="1200" cap="none" spc="0" normalizeH="0" baseline="0" noProof="0" dirty="0">
                <a:ln>
                  <a:noFill/>
                </a:ln>
                <a:solidFill>
                  <a:sysClr val="windowText" lastClr="000000"/>
                </a:solidFill>
                <a:effectLst/>
                <a:uLnTx/>
                <a:uFillTx/>
                <a:latin typeface="Perpetua"/>
                <a:ea typeface="+mn-ea"/>
                <a:cs typeface="+mn-cs"/>
              </a:rPr>
              <a:t>A transport layer protocol can either be connectionless or connection-oriented.</a:t>
            </a:r>
          </a:p>
          <a:p>
            <a:pPr lvl="0">
              <a:buClr>
                <a:srgbClr val="D34817"/>
              </a:buClr>
            </a:pPr>
            <a:r>
              <a:rPr lang="en-US" sz="2400" dirty="0">
                <a:solidFill>
                  <a:sysClr val="windowText" lastClr="000000"/>
                </a:solidFill>
                <a:latin typeface="Perpetua"/>
              </a:rPr>
              <a:t>What does connection mean?</a:t>
            </a:r>
          </a:p>
          <a:p>
            <a:pPr lvl="1">
              <a:buClr>
                <a:srgbClr val="D34817"/>
              </a:buClr>
              <a:buFont typeface="Wingdings" panose="05000000000000000000" pitchFamily="2" charset="2"/>
              <a:buChar char="Ø"/>
            </a:pPr>
            <a:r>
              <a:rPr lang="en-US" sz="2000" dirty="0">
                <a:solidFill>
                  <a:sysClr val="windowText" lastClr="000000"/>
                </a:solidFill>
                <a:latin typeface="Perpetua"/>
              </a:rPr>
              <a:t>A permanent connection (or session) between source and destination devices established prior to forwarding any traffic.</a:t>
            </a:r>
          </a:p>
          <a:p>
            <a:pPr lvl="1">
              <a:buClr>
                <a:srgbClr val="D34817"/>
              </a:buClr>
              <a:buFont typeface="Wingdings" panose="05000000000000000000" pitchFamily="2" charset="2"/>
              <a:buChar char="Ø"/>
            </a:pPr>
            <a:r>
              <a:rPr lang="en-US" sz="2000" dirty="0">
                <a:solidFill>
                  <a:sysClr val="windowText" lastClr="000000"/>
                </a:solidFill>
                <a:latin typeface="Perpetua"/>
              </a:rPr>
              <a:t>Session establishment prepares the devices to communicate with one another.</a:t>
            </a:r>
          </a:p>
          <a:p>
            <a:pPr lvl="1">
              <a:buClr>
                <a:srgbClr val="D34817"/>
              </a:buClr>
              <a:buFont typeface="Wingdings" panose="05000000000000000000" pitchFamily="2" charset="2"/>
              <a:buChar char="Ø"/>
            </a:pPr>
            <a:r>
              <a:rPr lang="en-US" sz="2000" dirty="0">
                <a:solidFill>
                  <a:sysClr val="windowText" lastClr="000000"/>
                </a:solidFill>
                <a:latin typeface="Perpetua"/>
              </a:rPr>
              <a:t>Through session establishment, the devices negotiate the amount of traffic that can be forwarded at a given time</a:t>
            </a:r>
          </a:p>
          <a:p>
            <a:pPr lvl="1">
              <a:buClr>
                <a:srgbClr val="D34817"/>
              </a:buClr>
              <a:buFont typeface="Wingdings" panose="05000000000000000000" pitchFamily="2" charset="2"/>
              <a:buChar char="Ø"/>
            </a:pPr>
            <a:r>
              <a:rPr lang="en-US" sz="2000" dirty="0">
                <a:solidFill>
                  <a:sysClr val="windowText" lastClr="000000"/>
                </a:solidFill>
                <a:latin typeface="Perpetua"/>
              </a:rPr>
              <a:t>The session is terminated only after all communication is completed.</a:t>
            </a:r>
            <a:endParaRPr kumimoji="0" lang="en-US" sz="2000" b="0" i="0" u="none" strike="noStrike" kern="1200" cap="none" spc="0" normalizeH="0" baseline="0" noProof="0" dirty="0">
              <a:ln>
                <a:noFill/>
              </a:ln>
              <a:solidFill>
                <a:sysClr val="windowText" lastClr="000000"/>
              </a:solidFill>
              <a:effectLst/>
              <a:uLnTx/>
              <a:uFillTx/>
              <a:latin typeface="Perpetua"/>
              <a:ea typeface="+mn-ea"/>
              <a:cs typeface="+mn-cs"/>
            </a:endParaRPr>
          </a:p>
        </p:txBody>
      </p:sp>
    </p:spTree>
    <p:extLst>
      <p:ext uri="{BB962C8B-B14F-4D97-AF65-F5344CB8AC3E}">
        <p14:creationId xmlns:p14="http://schemas.microsoft.com/office/powerpoint/2010/main" val="3132154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a:t>Transport Layer Services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normAutofit/>
          </a:bodyPr>
          <a:lstStyle/>
          <a:p>
            <a:r>
              <a:rPr lang="en-US" dirty="0"/>
              <a:t> </a:t>
            </a:r>
            <a:endParaRPr lang="x-none" dirty="0"/>
          </a:p>
        </p:txBody>
      </p:sp>
      <p:sp>
        <p:nvSpPr>
          <p:cNvPr id="7" name="Rectangle 6">
            <a:extLst>
              <a:ext uri="{FF2B5EF4-FFF2-40B4-BE49-F238E27FC236}">
                <a16:creationId xmlns:a16="http://schemas.microsoft.com/office/drawing/2014/main" id="{C8425E88-10A5-4930-8155-AED909183103}"/>
              </a:ext>
            </a:extLst>
          </p:cNvPr>
          <p:cNvSpPr/>
          <p:nvPr/>
        </p:nvSpPr>
        <p:spPr>
          <a:xfrm>
            <a:off x="366478" y="2130901"/>
            <a:ext cx="8301317" cy="3539430"/>
          </a:xfrm>
          <a:prstGeom prst="rect">
            <a:avLst/>
          </a:prstGeom>
        </p:spPr>
        <p:txBody>
          <a:bodyPr wrap="square" lIns="91440" tIns="45720" rIns="91440" bIns="45720" anchor="t">
            <a:spAutoFit/>
          </a:bodyPr>
          <a:lstStyle/>
          <a:p>
            <a:pPr>
              <a:buClr>
                <a:srgbClr val="C00000"/>
              </a:buClr>
              <a:buSzPct val="110000"/>
              <a:buFont typeface="Wingdings" panose="05000000000000000000" pitchFamily="2" charset="2"/>
              <a:buChar char="v"/>
            </a:pPr>
            <a:r>
              <a:rPr lang="en-US" sz="2200" i="1" dirty="0">
                <a:solidFill>
                  <a:srgbClr val="C00000"/>
                </a:solidFill>
                <a:latin typeface="Perpetua" panose="02020502060401020303" pitchFamily="18" charset="0"/>
              </a:rPr>
              <a:t>Connectionless Service</a:t>
            </a:r>
          </a:p>
          <a:p>
            <a:pPr marL="800100" lvl="1" indent="-342900" algn="just">
              <a:buFont typeface="Wingdings" panose="05000000000000000000" pitchFamily="2" charset="2"/>
              <a:buChar char="Ø"/>
            </a:pPr>
            <a:r>
              <a:rPr lang="en-US" sz="2000" dirty="0">
                <a:latin typeface="Perpetua"/>
              </a:rPr>
              <a:t>In a connectionless service, the packets are sent from one device to another with no need for connection establishment or connection release. </a:t>
            </a:r>
            <a:endParaRPr lang="en-US" sz="2000" dirty="0">
              <a:latin typeface="Perpetua" panose="02020502060401020303" pitchFamily="18" charset="0"/>
            </a:endParaRPr>
          </a:p>
          <a:p>
            <a:pPr marL="800100" lvl="1" indent="-342900" algn="just">
              <a:buFont typeface="Wingdings" panose="05000000000000000000" pitchFamily="2" charset="2"/>
              <a:buChar char="Ø"/>
            </a:pPr>
            <a:r>
              <a:rPr lang="en-US" sz="2000" dirty="0">
                <a:latin typeface="Perpetua" panose="02020502060401020303" pitchFamily="18" charset="0"/>
              </a:rPr>
              <a:t>The packets are </a:t>
            </a:r>
            <a:r>
              <a:rPr lang="en-US" sz="2000" i="1" dirty="0">
                <a:solidFill>
                  <a:srgbClr val="C00000"/>
                </a:solidFill>
                <a:latin typeface="Perpetua" panose="02020502060401020303" pitchFamily="18" charset="0"/>
              </a:rPr>
              <a:t>not</a:t>
            </a:r>
            <a:r>
              <a:rPr lang="en-US" sz="2000" dirty="0">
                <a:latin typeface="Perpetua" panose="02020502060401020303" pitchFamily="18" charset="0"/>
              </a:rPr>
              <a:t> numbered; they may be delayed or lost or may arrive out of sequence. </a:t>
            </a:r>
          </a:p>
          <a:p>
            <a:pPr marL="800100" lvl="1" indent="-342900" algn="just">
              <a:buFont typeface="Wingdings" panose="05000000000000000000" pitchFamily="2" charset="2"/>
              <a:buChar char="Ø"/>
            </a:pPr>
            <a:r>
              <a:rPr lang="en-US" sz="2000" dirty="0">
                <a:latin typeface="Perpetua" panose="02020502060401020303" pitchFamily="18" charset="0"/>
              </a:rPr>
              <a:t>There is no acknowledgment either. </a:t>
            </a:r>
          </a:p>
          <a:p>
            <a:pPr>
              <a:buClr>
                <a:srgbClr val="C00000"/>
              </a:buClr>
              <a:buSzPct val="110000"/>
              <a:buFont typeface="Wingdings" panose="05000000000000000000" pitchFamily="2" charset="2"/>
              <a:buChar char="v"/>
            </a:pPr>
            <a:r>
              <a:rPr lang="en-US" sz="2200" i="1" dirty="0">
                <a:solidFill>
                  <a:srgbClr val="C00000"/>
                </a:solidFill>
                <a:latin typeface="Perpetua" panose="02020502060401020303" pitchFamily="18" charset="0"/>
              </a:rPr>
              <a:t>Connection Oriented Service</a:t>
            </a:r>
          </a:p>
          <a:p>
            <a:pPr marL="800100" lvl="1" indent="-342900" algn="just">
              <a:buClr>
                <a:srgbClr val="C00000"/>
              </a:buClr>
              <a:buFont typeface="Wingdings" panose="05000000000000000000" pitchFamily="2" charset="2"/>
              <a:buChar char="Ø"/>
            </a:pPr>
            <a:r>
              <a:rPr lang="en-US" sz="2000" dirty="0">
                <a:latin typeface="Perpetua" panose="02020502060401020303" pitchFamily="18" charset="0"/>
              </a:rPr>
              <a:t>In a connection-oriented service, a connection is first established between the sender and the receiver before data are transferred. </a:t>
            </a:r>
          </a:p>
          <a:p>
            <a:pPr marL="800100" lvl="1" indent="-342900" algn="just">
              <a:buClr>
                <a:srgbClr val="C00000"/>
              </a:buClr>
              <a:buFont typeface="Wingdings" panose="05000000000000000000" pitchFamily="2" charset="2"/>
              <a:buChar char="Ø"/>
            </a:pPr>
            <a:r>
              <a:rPr lang="en-US" sz="2000" dirty="0">
                <a:latin typeface="Perpetua" panose="02020502060401020303" pitchFamily="18" charset="0"/>
              </a:rPr>
              <a:t>At the end, the connection is released [1].</a:t>
            </a:r>
          </a:p>
          <a:p>
            <a:pPr marL="800100" lvl="1" indent="-342900" algn="just">
              <a:buFont typeface="Wingdings" panose="05000000000000000000" pitchFamily="2" charset="2"/>
              <a:buChar char="Ø"/>
            </a:pPr>
            <a:endParaRPr lang="en-US" sz="2000" dirty="0">
              <a:latin typeface="Perpetua" panose="02020502060401020303" pitchFamily="18" charset="0"/>
            </a:endParaRPr>
          </a:p>
        </p:txBody>
      </p:sp>
    </p:spTree>
    <p:extLst>
      <p:ext uri="{BB962C8B-B14F-4D97-AF65-F5344CB8AC3E}">
        <p14:creationId xmlns:p14="http://schemas.microsoft.com/office/powerpoint/2010/main" val="779700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a:t>User Datagram Protocol (UDP)</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normAutofit/>
          </a:bodyPr>
          <a:lstStyle/>
          <a:p>
            <a:r>
              <a:rPr lang="en-US" dirty="0"/>
              <a:t> </a:t>
            </a:r>
            <a:endParaRPr lang="x-none" dirty="0"/>
          </a:p>
        </p:txBody>
      </p:sp>
      <p:sp>
        <p:nvSpPr>
          <p:cNvPr id="7" name="Rectangle 6">
            <a:extLst>
              <a:ext uri="{FF2B5EF4-FFF2-40B4-BE49-F238E27FC236}">
                <a16:creationId xmlns:a16="http://schemas.microsoft.com/office/drawing/2014/main" id="{C8425E88-10A5-4930-8155-AED909183103}"/>
              </a:ext>
            </a:extLst>
          </p:cNvPr>
          <p:cNvSpPr/>
          <p:nvPr/>
        </p:nvSpPr>
        <p:spPr>
          <a:xfrm>
            <a:off x="366478" y="2555584"/>
            <a:ext cx="8301317" cy="2985433"/>
          </a:xfrm>
          <a:prstGeom prst="rect">
            <a:avLst/>
          </a:prstGeom>
        </p:spPr>
        <p:txBody>
          <a:bodyPr wrap="square">
            <a:spAutoFit/>
          </a:bodyPr>
          <a:lstStyle/>
          <a:p>
            <a:pPr marL="342900" lvl="0" indent="-342900" algn="just">
              <a:spcBef>
                <a:spcPts val="580"/>
              </a:spcBef>
              <a:buClr>
                <a:srgbClr val="D34817"/>
              </a:buClr>
              <a:buSzPct val="85000"/>
              <a:buFont typeface="Wingdings" panose="05000000000000000000" pitchFamily="2" charset="2"/>
              <a:buChar char="Ø"/>
            </a:pPr>
            <a:r>
              <a:rPr lang="en-US" sz="2400" dirty="0">
                <a:solidFill>
                  <a:prstClr val="black"/>
                </a:solidFill>
                <a:latin typeface="Perpetua"/>
              </a:rPr>
              <a:t>A connectionless, unreliable transport protocol. </a:t>
            </a:r>
          </a:p>
          <a:p>
            <a:pPr marL="342900" lvl="0" indent="-342900" algn="just">
              <a:spcBef>
                <a:spcPts val="580"/>
              </a:spcBef>
              <a:buClr>
                <a:srgbClr val="D34817"/>
              </a:buClr>
              <a:buSzPct val="85000"/>
              <a:buFont typeface="Wingdings" panose="05000000000000000000" pitchFamily="2" charset="2"/>
              <a:buChar char="Ø"/>
            </a:pPr>
            <a:r>
              <a:rPr lang="en-US" sz="2400" dirty="0">
                <a:solidFill>
                  <a:prstClr val="black"/>
                </a:solidFill>
                <a:latin typeface="Perpetua"/>
              </a:rPr>
              <a:t>Does not add anything to the services of IP except to provide process-to­ process communication instead of host-to-host communication. </a:t>
            </a:r>
          </a:p>
          <a:p>
            <a:pPr marL="342900" lvl="0" indent="-342900" algn="just">
              <a:spcBef>
                <a:spcPts val="580"/>
              </a:spcBef>
              <a:buClr>
                <a:srgbClr val="D34817"/>
              </a:buClr>
              <a:buSzPct val="85000"/>
              <a:buFont typeface="Wingdings" panose="05000000000000000000" pitchFamily="2" charset="2"/>
              <a:buChar char="Ø"/>
            </a:pPr>
            <a:r>
              <a:rPr lang="en-US" sz="2400" dirty="0">
                <a:solidFill>
                  <a:prstClr val="black"/>
                </a:solidFill>
                <a:latin typeface="Perpetua"/>
              </a:rPr>
              <a:t>Performs very limited error checking.</a:t>
            </a:r>
          </a:p>
          <a:p>
            <a:pPr marL="342900" lvl="0" indent="-342900" algn="just">
              <a:spcBef>
                <a:spcPts val="580"/>
              </a:spcBef>
              <a:buClr>
                <a:srgbClr val="D34817"/>
              </a:buClr>
              <a:buSzPct val="85000"/>
              <a:buFont typeface="Wingdings" panose="05000000000000000000" pitchFamily="2" charset="2"/>
              <a:buChar char="Ø"/>
            </a:pPr>
            <a:r>
              <a:rPr lang="en-US" sz="2400" dirty="0">
                <a:solidFill>
                  <a:prstClr val="black"/>
                </a:solidFill>
                <a:latin typeface="Perpetua"/>
              </a:rPr>
              <a:t>Neither the client nor the server is obligated to keep track of the state of the communication session.</a:t>
            </a:r>
          </a:p>
          <a:p>
            <a:pPr marL="342900" lvl="0" indent="-342900" algn="just">
              <a:spcBef>
                <a:spcPts val="580"/>
              </a:spcBef>
              <a:buClr>
                <a:srgbClr val="D34817"/>
              </a:buClr>
              <a:buSzPct val="85000"/>
              <a:buFont typeface="Wingdings" panose="05000000000000000000" pitchFamily="2" charset="2"/>
              <a:buChar char="Ø"/>
            </a:pPr>
            <a:r>
              <a:rPr lang="en-US" sz="2400" dirty="0">
                <a:solidFill>
                  <a:prstClr val="black"/>
                </a:solidFill>
                <a:latin typeface="Perpetua"/>
              </a:rPr>
              <a:t>UDP is not concerned with reliability or flow control.</a:t>
            </a:r>
          </a:p>
        </p:txBody>
      </p:sp>
    </p:spTree>
    <p:extLst>
      <p:ext uri="{BB962C8B-B14F-4D97-AF65-F5344CB8AC3E}">
        <p14:creationId xmlns:p14="http://schemas.microsoft.com/office/powerpoint/2010/main" val="883214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a:t>User Datagram Protocol (UDP)</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normAutofit/>
          </a:bodyPr>
          <a:lstStyle/>
          <a:p>
            <a:r>
              <a:rPr lang="en-US" dirty="0"/>
              <a:t> </a:t>
            </a:r>
            <a:endParaRPr lang="x-none" dirty="0"/>
          </a:p>
        </p:txBody>
      </p:sp>
      <p:sp>
        <p:nvSpPr>
          <p:cNvPr id="7" name="Rectangle 6">
            <a:extLst>
              <a:ext uri="{FF2B5EF4-FFF2-40B4-BE49-F238E27FC236}">
                <a16:creationId xmlns:a16="http://schemas.microsoft.com/office/drawing/2014/main" id="{C8425E88-10A5-4930-8155-AED909183103}"/>
              </a:ext>
            </a:extLst>
          </p:cNvPr>
          <p:cNvSpPr/>
          <p:nvPr/>
        </p:nvSpPr>
        <p:spPr>
          <a:xfrm>
            <a:off x="366478" y="2707984"/>
            <a:ext cx="8301317" cy="2462213"/>
          </a:xfrm>
          <a:prstGeom prst="rect">
            <a:avLst/>
          </a:prstGeom>
        </p:spPr>
        <p:txBody>
          <a:bodyPr wrap="square">
            <a:spAutoFit/>
          </a:bodyPr>
          <a:lstStyle/>
          <a:p>
            <a:pPr marL="342900" lvl="0" indent="-342900" algn="just">
              <a:spcBef>
                <a:spcPts val="580"/>
              </a:spcBef>
              <a:buClr>
                <a:srgbClr val="D34817"/>
              </a:buClr>
              <a:buSzPct val="85000"/>
              <a:buFont typeface="Wingdings" panose="05000000000000000000" pitchFamily="2" charset="2"/>
              <a:buChar char="Ø"/>
            </a:pPr>
            <a:r>
              <a:rPr lang="en-US" sz="2400" dirty="0">
                <a:solidFill>
                  <a:prstClr val="black"/>
                </a:solidFill>
                <a:latin typeface="Perpetua"/>
              </a:rPr>
              <a:t>Data may be lost or received out of sequence without any UDP mechanisms to recover or reorder the data. </a:t>
            </a:r>
          </a:p>
          <a:p>
            <a:pPr marL="342900" lvl="0" indent="-342900" algn="just">
              <a:spcBef>
                <a:spcPts val="580"/>
              </a:spcBef>
              <a:buClr>
                <a:srgbClr val="D34817"/>
              </a:buClr>
              <a:buSzPct val="85000"/>
              <a:buFont typeface="Wingdings" panose="05000000000000000000" pitchFamily="2" charset="2"/>
              <a:buChar char="Ø"/>
            </a:pPr>
            <a:r>
              <a:rPr lang="en-US" sz="2400" dirty="0">
                <a:solidFill>
                  <a:prstClr val="black"/>
                </a:solidFill>
                <a:latin typeface="Perpetua"/>
              </a:rPr>
              <a:t>If reliability is required when using UDP as the transport protocol, it must be handled by the application [2].</a:t>
            </a:r>
          </a:p>
          <a:p>
            <a:pPr marL="342900" lvl="0" indent="-342900" algn="just">
              <a:spcBef>
                <a:spcPts val="580"/>
              </a:spcBef>
              <a:buClr>
                <a:srgbClr val="D34817"/>
              </a:buClr>
              <a:buSzPct val="85000"/>
              <a:buFont typeface="Wingdings" panose="05000000000000000000" pitchFamily="2" charset="2"/>
              <a:buChar char="Ø"/>
            </a:pPr>
            <a:r>
              <a:rPr lang="en-US" sz="2400" dirty="0">
                <a:solidFill>
                  <a:prstClr val="black"/>
                </a:solidFill>
                <a:latin typeface="Perpetua"/>
              </a:rPr>
              <a:t>Due to low control overhead, limited error control and no flow control, it is faster</a:t>
            </a:r>
          </a:p>
        </p:txBody>
      </p:sp>
    </p:spTree>
    <p:extLst>
      <p:ext uri="{BB962C8B-B14F-4D97-AF65-F5344CB8AC3E}">
        <p14:creationId xmlns:p14="http://schemas.microsoft.com/office/powerpoint/2010/main" val="3555253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a:t>User Datagram Protocol (UDP)</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normAutofit/>
          </a:bodyPr>
          <a:lstStyle/>
          <a:p>
            <a:r>
              <a:rPr lang="en-US" dirty="0"/>
              <a:t> </a:t>
            </a:r>
            <a:endParaRPr lang="x-none" dirty="0"/>
          </a:p>
        </p:txBody>
      </p:sp>
      <p:sp>
        <p:nvSpPr>
          <p:cNvPr id="6" name="Rectangle 5">
            <a:extLst>
              <a:ext uri="{FF2B5EF4-FFF2-40B4-BE49-F238E27FC236}">
                <a16:creationId xmlns:a16="http://schemas.microsoft.com/office/drawing/2014/main" id="{E1EF24BD-B526-4735-A28B-A59CAAD01652}"/>
              </a:ext>
            </a:extLst>
          </p:cNvPr>
          <p:cNvSpPr/>
          <p:nvPr/>
        </p:nvSpPr>
        <p:spPr>
          <a:xfrm>
            <a:off x="476205" y="2144033"/>
            <a:ext cx="8191590" cy="3123932"/>
          </a:xfrm>
          <a:prstGeom prst="rect">
            <a:avLst/>
          </a:prstGeom>
        </p:spPr>
        <p:txBody>
          <a:bodyPr wrap="square">
            <a:spAutoFit/>
          </a:bodyPr>
          <a:lstStyle/>
          <a:p>
            <a:pPr marL="274320" lvl="0" indent="-274320" algn="just">
              <a:spcBef>
                <a:spcPts val="580"/>
              </a:spcBef>
              <a:buClr>
                <a:srgbClr val="D34817"/>
              </a:buClr>
              <a:buSzPct val="85000"/>
              <a:buFont typeface="Wingdings 2"/>
              <a:buChar char=""/>
            </a:pPr>
            <a:r>
              <a:rPr lang="en-US" sz="2600" dirty="0">
                <a:solidFill>
                  <a:prstClr val="black"/>
                </a:solidFill>
                <a:latin typeface="Perpetua"/>
              </a:rPr>
              <a:t>Why UDP? </a:t>
            </a:r>
          </a:p>
          <a:p>
            <a:pPr marL="731520" lvl="1" indent="-274320" algn="just">
              <a:spcBef>
                <a:spcPts val="580"/>
              </a:spcBef>
              <a:buClr>
                <a:srgbClr val="D34817"/>
              </a:buClr>
              <a:buSzPct val="85000"/>
              <a:buFont typeface="Wingdings 2"/>
              <a:buChar char=""/>
            </a:pPr>
            <a:r>
              <a:rPr lang="en-US" sz="2600" dirty="0">
                <a:solidFill>
                  <a:prstClr val="black"/>
                </a:solidFill>
                <a:latin typeface="Perpetua"/>
              </a:rPr>
              <a:t>UDP is a very simple protocol using a minimum of overhead. </a:t>
            </a:r>
          </a:p>
          <a:p>
            <a:pPr marL="731520" lvl="1" indent="-274320" algn="just">
              <a:spcBef>
                <a:spcPts val="580"/>
              </a:spcBef>
              <a:buClr>
                <a:srgbClr val="D34817"/>
              </a:buClr>
              <a:buSzPct val="85000"/>
              <a:buFont typeface="Wingdings 2"/>
              <a:buChar char=""/>
            </a:pPr>
            <a:r>
              <a:rPr lang="en-US" sz="2600" dirty="0">
                <a:solidFill>
                  <a:prstClr val="black"/>
                </a:solidFill>
                <a:latin typeface="Perpetua"/>
              </a:rPr>
              <a:t>If a process wants to send a small message and does not care much about reliability, it can use UDP. </a:t>
            </a:r>
          </a:p>
          <a:p>
            <a:pPr marL="731520" lvl="1" indent="-274320" algn="just">
              <a:spcBef>
                <a:spcPts val="580"/>
              </a:spcBef>
              <a:buClr>
                <a:srgbClr val="D34817"/>
              </a:buClr>
              <a:buSzPct val="85000"/>
              <a:buFont typeface="Wingdings 2"/>
              <a:buChar char=""/>
            </a:pPr>
            <a:r>
              <a:rPr lang="en-US" sz="2600" dirty="0">
                <a:solidFill>
                  <a:prstClr val="black"/>
                </a:solidFill>
                <a:latin typeface="Perpetua"/>
              </a:rPr>
              <a:t>Sending a small message by using UDP takes much less interaction between the sender and receiver than using TCP [2]. </a:t>
            </a:r>
          </a:p>
        </p:txBody>
      </p:sp>
    </p:spTree>
    <p:extLst>
      <p:ext uri="{BB962C8B-B14F-4D97-AF65-F5344CB8AC3E}">
        <p14:creationId xmlns:p14="http://schemas.microsoft.com/office/powerpoint/2010/main" val="4272254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a:t>Transmission Control Protocol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normAutofit/>
          </a:bodyPr>
          <a:lstStyle/>
          <a:p>
            <a:r>
              <a:rPr lang="en-US" dirty="0"/>
              <a:t> </a:t>
            </a:r>
            <a:endParaRPr lang="x-none" dirty="0"/>
          </a:p>
        </p:txBody>
      </p:sp>
      <p:sp>
        <p:nvSpPr>
          <p:cNvPr id="18" name="Rectangle 17">
            <a:extLst>
              <a:ext uri="{FF2B5EF4-FFF2-40B4-BE49-F238E27FC236}">
                <a16:creationId xmlns:a16="http://schemas.microsoft.com/office/drawing/2014/main" id="{9EA6045F-DA2E-4D14-A04C-6BFE9EE40067}"/>
              </a:ext>
            </a:extLst>
          </p:cNvPr>
          <p:cNvSpPr/>
          <p:nvPr/>
        </p:nvSpPr>
        <p:spPr>
          <a:xfrm>
            <a:off x="400157" y="2265416"/>
            <a:ext cx="8343686" cy="4154984"/>
          </a:xfrm>
          <a:prstGeom prst="rect">
            <a:avLst/>
          </a:prstGeom>
        </p:spPr>
        <p:txBody>
          <a:bodyPr wrap="square">
            <a:spAutoFit/>
          </a:bodyPr>
          <a:lstStyle/>
          <a:p>
            <a:pPr marL="342900" indent="-342900" algn="just">
              <a:buClr>
                <a:srgbClr val="C00000"/>
              </a:buClr>
              <a:buFont typeface="Wingdings" panose="05000000000000000000" pitchFamily="2" charset="2"/>
              <a:buChar char="Ø"/>
            </a:pPr>
            <a:r>
              <a:rPr lang="en-US" sz="2400" dirty="0">
                <a:latin typeface="Perpetua" panose="02020502060401020303" pitchFamily="18" charset="0"/>
              </a:rPr>
              <a:t>TCP, like UDP, is a process-to-process (program-to-program) protocol. </a:t>
            </a:r>
          </a:p>
          <a:p>
            <a:pPr marL="342900" indent="-342900" algn="just">
              <a:buClr>
                <a:srgbClr val="C00000"/>
              </a:buClr>
              <a:buFont typeface="Wingdings" panose="05000000000000000000" pitchFamily="2" charset="2"/>
              <a:buChar char="Ø"/>
            </a:pPr>
            <a:r>
              <a:rPr lang="en-US" sz="2400" dirty="0">
                <a:latin typeface="Perpetua" panose="02020502060401020303" pitchFamily="18" charset="0"/>
              </a:rPr>
              <a:t>TCP uses port numbers. </a:t>
            </a:r>
          </a:p>
          <a:p>
            <a:pPr marL="342900" indent="-342900" algn="just">
              <a:buClr>
                <a:srgbClr val="C00000"/>
              </a:buClr>
              <a:buFont typeface="Wingdings" panose="05000000000000000000" pitchFamily="2" charset="2"/>
              <a:buChar char="Ø"/>
            </a:pPr>
            <a:r>
              <a:rPr lang="en-US" sz="2400" dirty="0">
                <a:latin typeface="Perpetua" panose="02020502060401020303" pitchFamily="18" charset="0"/>
              </a:rPr>
              <a:t>Unlike UDP, TCP is a connection­ oriented protocol; it creates a virtual connection between two TCPs to send data. </a:t>
            </a:r>
          </a:p>
          <a:p>
            <a:pPr marL="342900" indent="-342900" algn="just">
              <a:buClr>
                <a:srgbClr val="C00000"/>
              </a:buClr>
              <a:buFont typeface="Wingdings" panose="05000000000000000000" pitchFamily="2" charset="2"/>
              <a:buChar char="Ø"/>
            </a:pPr>
            <a:r>
              <a:rPr lang="en-US" sz="2400" dirty="0">
                <a:latin typeface="Perpetua" panose="02020502060401020303" pitchFamily="18" charset="0"/>
              </a:rPr>
              <a:t>Uses extensive flow and error control mechanisms at the transport level. </a:t>
            </a:r>
          </a:p>
          <a:p>
            <a:pPr marL="342900" indent="-342900" algn="just">
              <a:buClr>
                <a:srgbClr val="C00000"/>
              </a:buClr>
              <a:buFont typeface="Wingdings" panose="05000000000000000000" pitchFamily="2" charset="2"/>
              <a:buChar char="Ø"/>
            </a:pPr>
            <a:r>
              <a:rPr lang="en-US" sz="2400" dirty="0">
                <a:latin typeface="Perpetua" panose="02020502060401020303" pitchFamily="18" charset="0"/>
              </a:rPr>
              <a:t>Slower compared to UDP because of flow and error control mechanism</a:t>
            </a:r>
          </a:p>
          <a:p>
            <a:pPr marL="342900" indent="-342900" algn="just">
              <a:buClr>
                <a:srgbClr val="C00000"/>
              </a:buClr>
              <a:buFont typeface="Wingdings" panose="05000000000000000000" pitchFamily="2" charset="2"/>
              <a:buChar char="Ø"/>
            </a:pPr>
            <a:r>
              <a:rPr lang="en-US" sz="2400" dirty="0">
                <a:latin typeface="Perpetua" panose="02020502060401020303" pitchFamily="18" charset="0"/>
              </a:rPr>
              <a:t>Delivery of data is guaranteed</a:t>
            </a:r>
          </a:p>
          <a:p>
            <a:pPr algn="just">
              <a:buClr>
                <a:srgbClr val="C00000"/>
              </a:buClr>
            </a:pPr>
            <a:endParaRPr lang="en-US" sz="2400" dirty="0">
              <a:latin typeface="Perpetua" panose="02020502060401020303" pitchFamily="18" charset="0"/>
            </a:endParaRPr>
          </a:p>
        </p:txBody>
      </p:sp>
    </p:spTree>
    <p:extLst>
      <p:ext uri="{BB962C8B-B14F-4D97-AF65-F5344CB8AC3E}">
        <p14:creationId xmlns:p14="http://schemas.microsoft.com/office/powerpoint/2010/main" val="111017583"/>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2896</TotalTime>
  <Words>1985</Words>
  <Application>Microsoft Office PowerPoint</Application>
  <PresentationFormat>On-screen Show (4:3)</PresentationFormat>
  <Paragraphs>163</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Corbel</vt:lpstr>
      <vt:lpstr>Perpetua</vt:lpstr>
      <vt:lpstr>Times New Roman</vt:lpstr>
      <vt:lpstr>Wingdings</vt:lpstr>
      <vt:lpstr>Wingdings 2</vt:lpstr>
      <vt:lpstr>Spectrum</vt:lpstr>
      <vt:lpstr>Transport Layer Protocols I</vt:lpstr>
      <vt:lpstr>Lecture Outline</vt:lpstr>
      <vt:lpstr>Transport Layer </vt:lpstr>
      <vt:lpstr>Transport Layer</vt:lpstr>
      <vt:lpstr>Transport Layer Services</vt:lpstr>
      <vt:lpstr>User Datagram Protocol (UDP)</vt:lpstr>
      <vt:lpstr>User Datagram Protocol (UDP)</vt:lpstr>
      <vt:lpstr>User Datagram Protocol (UDP)</vt:lpstr>
      <vt:lpstr>Transmission Control Protocol</vt:lpstr>
      <vt:lpstr>Transmission Control Protocol</vt:lpstr>
      <vt:lpstr>Transmission Control Protocol</vt:lpstr>
      <vt:lpstr>Transmission Control Protocol</vt:lpstr>
      <vt:lpstr>Transmission Control Protocol</vt:lpstr>
      <vt:lpstr>Transmission Control Protocol</vt:lpstr>
      <vt:lpstr>Transmission Control Protocol</vt:lpstr>
      <vt:lpstr>Transmission Control Protocol</vt:lpstr>
      <vt:lpstr>Scenarios of Error Control Mechanisms</vt:lpstr>
      <vt:lpstr>Scenarios of Error Control Mechanisms</vt:lpstr>
      <vt:lpstr>Scenarios of Error Control Mechanisms</vt:lpstr>
      <vt:lpstr>Scenarios of Error Control Mechanisms</vt:lpstr>
      <vt:lpstr>Scenarios of Error Control Mechanisms</vt:lpstr>
      <vt:lpstr>Applications</vt:lpstr>
      <vt:lpstr>Applications</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MD. FARUK ABDULLAH AL SOHAN</cp:lastModifiedBy>
  <cp:revision>89</cp:revision>
  <dcterms:created xsi:type="dcterms:W3CDTF">2018-12-10T17:20:29Z</dcterms:created>
  <dcterms:modified xsi:type="dcterms:W3CDTF">2024-09-17T02:14:49Z</dcterms:modified>
</cp:coreProperties>
</file>