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9.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34.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notesSlides/notesSlide5.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1.xml" ContentType="application/vnd.openxmlformats-officedocument.presentationml.notes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6.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ommentAuthors.xml" ContentType="application/vnd.openxmlformats-officedocument.presentationml.commentAuthors+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ags/tag28.xml" ContentType="application/vnd.openxmlformats-officedocument.presentationml.tags+xml"/>
  <Override PartName="/ppt/tags/tag9.xml" ContentType="application/vnd.openxmlformats-officedocument.presentationml.tags+xml"/>
  <Override PartName="/ppt/tags/tag8.xml" ContentType="application/vnd.openxmlformats-officedocument.presentationml.tags+xml"/>
  <Override PartName="/ppt/tags/tag7.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0.xml" ContentType="application/vnd.openxmlformats-officedocument.presentationml.tags+xml"/>
  <Override PartName="/ppt/tags/tag5.xml" ContentType="application/vnd.openxmlformats-officedocument.presentationml.tags+xml"/>
  <Override PartName="/ppt/tags/tag14.xml" ContentType="application/vnd.openxmlformats-officedocument.presentationml.tags+xml"/>
  <Override PartName="/ppt/tags/tag1.xml" ContentType="application/vnd.openxmlformats-officedocument.presentationml.tag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6.xml" ContentType="application/vnd.openxmlformats-officedocument.presentationml.tags+xml"/>
  <Override PartName="/ppt/tags/tag16.xml" ContentType="application/vnd.openxmlformats-officedocument.presentationml.tags+xml"/>
  <Override PartName="/ppt/tags/tag29.xml" ContentType="application/vnd.openxmlformats-officedocument.presentationml.tags+xml"/>
  <Override PartName="/ppt/tags/tag31.xml" ContentType="application/vnd.openxmlformats-officedocument.presentationml.tags+xml"/>
  <Override PartName="/ppt/tags/tag23.xml" ContentType="application/vnd.openxmlformats-officedocument.presentationml.tags+xml"/>
  <Override PartName="/ppt/tags/tag30.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32.xml" ContentType="application/vnd.openxmlformats-officedocument.presentationml.tags+xml"/>
  <Override PartName="/ppt/tags/tag22.xml" ContentType="application/vnd.openxmlformats-officedocument.presentationml.tags+xml"/>
  <Override PartName="/ppt/tags/tag33.xml" ContentType="application/vnd.openxmlformats-officedocument.presentationml.tags+xml"/>
  <Override PartName="/ppt/tags/tag17.xml" ContentType="application/vnd.openxmlformats-officedocument.presentationml.tags+xml"/>
  <Override PartName="/ppt/tags/tag35.xml" ContentType="application/vnd.openxmlformats-officedocument.presentationml.tags+xml"/>
  <Override PartName="/ppt/tags/tag18.xml" ContentType="application/vnd.openxmlformats-officedocument.presentationml.tags+xml"/>
  <Override PartName="/ppt/tags/tag34.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15.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6"/>
  </p:notesMasterIdLst>
  <p:sldIdLst>
    <p:sldId id="513" r:id="rId2"/>
    <p:sldId id="730" r:id="rId3"/>
    <p:sldId id="747" r:id="rId4"/>
    <p:sldId id="880" r:id="rId5"/>
    <p:sldId id="763" r:id="rId6"/>
    <p:sldId id="735" r:id="rId7"/>
    <p:sldId id="736" r:id="rId8"/>
    <p:sldId id="883" r:id="rId9"/>
    <p:sldId id="866" r:id="rId10"/>
    <p:sldId id="884" r:id="rId11"/>
    <p:sldId id="745" r:id="rId12"/>
    <p:sldId id="876" r:id="rId13"/>
    <p:sldId id="860" r:id="rId14"/>
    <p:sldId id="759" r:id="rId15"/>
    <p:sldId id="628" r:id="rId16"/>
    <p:sldId id="788" r:id="rId17"/>
    <p:sldId id="790" r:id="rId18"/>
    <p:sldId id="792" r:id="rId19"/>
    <p:sldId id="881" r:id="rId20"/>
    <p:sldId id="795" r:id="rId21"/>
    <p:sldId id="799" r:id="rId22"/>
    <p:sldId id="877" r:id="rId23"/>
    <p:sldId id="797" r:id="rId24"/>
    <p:sldId id="878" r:id="rId25"/>
    <p:sldId id="879" r:id="rId26"/>
    <p:sldId id="808" r:id="rId27"/>
    <p:sldId id="812" r:id="rId28"/>
    <p:sldId id="801" r:id="rId29"/>
    <p:sldId id="802" r:id="rId30"/>
    <p:sldId id="882" r:id="rId31"/>
    <p:sldId id="771" r:id="rId32"/>
    <p:sldId id="865" r:id="rId33"/>
    <p:sldId id="874" r:id="rId34"/>
    <p:sldId id="291" r:id="rId35"/>
  </p:sldIdLst>
  <p:sldSz cx="9144000" cy="5143500" type="screen16x9"/>
  <p:notesSz cx="6858000" cy="9144000"/>
  <p:custDataLst>
    <p:tags r:id="rId37"/>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13" autoAdjust="0"/>
    <p:restoredTop sz="81065" autoAdjust="0"/>
  </p:normalViewPr>
  <p:slideViewPr>
    <p:cSldViewPr snapToGrid="0" showGuides="1">
      <p:cViewPr varScale="1">
        <p:scale>
          <a:sx n="102" d="100"/>
          <a:sy n="102" d="100"/>
        </p:scale>
        <p:origin x="132" y="462"/>
      </p:cViewPr>
      <p:guideLst>
        <p:guide orient="horz" pos="1620"/>
        <p:guide pos="336"/>
      </p:guideLst>
    </p:cSldViewPr>
  </p:slid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viewProps" Target="viewProps.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7/18/2019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dirty="0"/>
              <a:t>IT Essentials 7.0</a:t>
            </a:r>
          </a:p>
          <a:p>
            <a:pPr>
              <a:buFontTx/>
              <a:buNone/>
            </a:pPr>
            <a:r>
              <a:rPr lang="en-US" sz="1200" b="0" dirty="0"/>
              <a:t>Chapter 9: Virtualization and Cloud Computing</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10</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263148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11</a:t>
            </a:fld>
            <a:endParaRPr lang="en-US" sz="800" b="0" dirty="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4291573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dirty="0"/>
              <a:t>IT Essentials 7.0</a:t>
            </a:r>
          </a:p>
          <a:p>
            <a:pPr>
              <a:buFontTx/>
              <a:buNone/>
            </a:pPr>
            <a:r>
              <a:rPr lang="en-US" sz="1200" b="0" dirty="0"/>
              <a:t>Chapter 9: Virtualization and Cloud Computing</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13</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a:t>Cisco Networking Academy Program</a:t>
            </a:r>
          </a:p>
          <a:p>
            <a:pPr>
              <a:buFontTx/>
              <a:buNone/>
            </a:pPr>
            <a:r>
              <a:rPr lang="en-US" b="0" dirty="0"/>
              <a:t>IT Essentials 7.0</a:t>
            </a:r>
          </a:p>
          <a:p>
            <a:pPr>
              <a:buFontTx/>
              <a:buNone/>
            </a:pPr>
            <a:r>
              <a:rPr lang="en-US" b="0" dirty="0"/>
              <a:t>Chapter 9: Virtualization and Cloud Computing</a:t>
            </a: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9 – Virtualization and Cloud Computing</a:t>
            </a:r>
          </a:p>
          <a:p>
            <a:pPr>
              <a:buFontTx/>
              <a:buNone/>
            </a:pPr>
            <a:r>
              <a:rPr lang="en-US" sz="1200" b="0" dirty="0"/>
              <a:t>9.1 – Virtualization</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9 – Virtualization and Cloud Computing</a:t>
            </a:r>
          </a:p>
          <a:p>
            <a:pPr>
              <a:lnSpc>
                <a:spcPct val="80000"/>
              </a:lnSpc>
              <a:buFontTx/>
              <a:buNone/>
            </a:pPr>
            <a:r>
              <a:rPr lang="en-US" sz="1200" kern="1200" dirty="0">
                <a:solidFill>
                  <a:schemeClr val="tx1"/>
                </a:solidFill>
                <a:latin typeface="Arial" charset="0"/>
                <a:ea typeface="ＭＳ Ｐゴシック" charset="0"/>
                <a:cs typeface="ＭＳ Ｐゴシック" charset="0"/>
              </a:rPr>
              <a:t>9.1 – Virtualization</a:t>
            </a:r>
          </a:p>
          <a:p>
            <a:pPr>
              <a:lnSpc>
                <a:spcPct val="80000"/>
              </a:lnSpc>
              <a:buFontTx/>
              <a:buNone/>
            </a:pPr>
            <a:r>
              <a:rPr lang="en-US" sz="1200" kern="1200" dirty="0">
                <a:solidFill>
                  <a:schemeClr val="tx1"/>
                </a:solidFill>
                <a:latin typeface="Arial" charset="0"/>
                <a:ea typeface="ＭＳ Ｐゴシック" charset="0"/>
                <a:cs typeface="ＭＳ Ｐゴシック" charset="0"/>
              </a:rPr>
              <a:t>9.1.1 – Virtualization</a:t>
            </a:r>
          </a:p>
          <a:p>
            <a:pPr>
              <a:lnSpc>
                <a:spcPct val="80000"/>
              </a:lnSpc>
              <a:buFontTx/>
              <a:buNone/>
            </a:pPr>
            <a:r>
              <a:rPr lang="en-US" baseline="0" dirty="0">
                <a:latin typeface="Arial" charset="0"/>
              </a:rPr>
              <a:t>9.1.1.1 – Video Explanation - What is the cloud</a:t>
            </a:r>
            <a:r>
              <a:rPr lang="en-US" baseline="0" dirty="0" smtClean="0">
                <a:latin typeface="Arial" charset="0"/>
              </a:rPr>
              <a:t>?</a:t>
            </a:r>
            <a:endParaRPr lang="en-US" baseline="0" dirty="0">
              <a:latin typeface="Arial" charset="0"/>
            </a:endParaRPr>
          </a:p>
        </p:txBody>
      </p:sp>
    </p:spTree>
    <p:extLst>
      <p:ext uri="{BB962C8B-B14F-4D97-AF65-F5344CB8AC3E}">
        <p14:creationId xmlns:p14="http://schemas.microsoft.com/office/powerpoint/2010/main" val="3525190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16</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9 – Virtualization and Cloud Computing</a:t>
            </a:r>
          </a:p>
          <a:p>
            <a:pPr>
              <a:lnSpc>
                <a:spcPct val="80000"/>
              </a:lnSpc>
              <a:buFontTx/>
              <a:buNone/>
            </a:pPr>
            <a:r>
              <a:rPr lang="en-US" sz="1200" kern="1200" dirty="0">
                <a:solidFill>
                  <a:schemeClr val="tx1"/>
                </a:solidFill>
                <a:latin typeface="Arial" charset="0"/>
                <a:ea typeface="ＭＳ Ｐゴシック" charset="0"/>
                <a:cs typeface="ＭＳ Ｐゴシック" charset="0"/>
              </a:rPr>
              <a:t>9.1 – Virtualization</a:t>
            </a:r>
          </a:p>
          <a:p>
            <a:pPr>
              <a:lnSpc>
                <a:spcPct val="80000"/>
              </a:lnSpc>
              <a:buFontTx/>
              <a:buNone/>
            </a:pPr>
            <a:r>
              <a:rPr lang="en-US" sz="1200" kern="1200" dirty="0">
                <a:solidFill>
                  <a:schemeClr val="tx1"/>
                </a:solidFill>
                <a:latin typeface="Arial" charset="0"/>
                <a:ea typeface="ＭＳ Ｐゴシック" charset="0"/>
                <a:cs typeface="ＭＳ Ｐゴシック" charset="0"/>
              </a:rPr>
              <a:t>9.1.1 – Virtualization</a:t>
            </a:r>
          </a:p>
          <a:p>
            <a:pPr>
              <a:lnSpc>
                <a:spcPct val="80000"/>
              </a:lnSpc>
              <a:buFontTx/>
              <a:buNone/>
            </a:pPr>
            <a:r>
              <a:rPr lang="en-US" sz="1200" kern="1200" dirty="0">
                <a:solidFill>
                  <a:schemeClr val="tx1"/>
                </a:solidFill>
                <a:latin typeface="Arial" charset="0"/>
                <a:ea typeface="ＭＳ Ｐゴシック" charset="0"/>
                <a:cs typeface="ＭＳ Ｐゴシック" charset="0"/>
              </a:rPr>
              <a:t>9.1.1.2 – Cloud Computing and Virtualization</a:t>
            </a:r>
            <a:endParaRPr lang="en-US" dirty="0"/>
          </a:p>
        </p:txBody>
      </p:sp>
    </p:spTree>
    <p:extLst>
      <p:ext uri="{BB962C8B-B14F-4D97-AF65-F5344CB8AC3E}">
        <p14:creationId xmlns:p14="http://schemas.microsoft.com/office/powerpoint/2010/main" val="34275545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17</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9 – Virtualization and Cloud Computing</a:t>
            </a:r>
          </a:p>
          <a:p>
            <a:pPr>
              <a:lnSpc>
                <a:spcPct val="80000"/>
              </a:lnSpc>
              <a:buFontTx/>
              <a:buNone/>
            </a:pPr>
            <a:r>
              <a:rPr lang="en-US" sz="1200" kern="1200" dirty="0">
                <a:solidFill>
                  <a:schemeClr val="tx1"/>
                </a:solidFill>
                <a:latin typeface="Arial" charset="0"/>
                <a:ea typeface="ＭＳ Ｐゴシック" charset="0"/>
                <a:cs typeface="ＭＳ Ｐゴシック" charset="0"/>
              </a:rPr>
              <a:t>9.1 – Virtualization</a:t>
            </a:r>
          </a:p>
          <a:p>
            <a:pPr>
              <a:lnSpc>
                <a:spcPct val="80000"/>
              </a:lnSpc>
              <a:buFontTx/>
              <a:buNone/>
            </a:pPr>
            <a:r>
              <a:rPr lang="en-US" sz="1200" kern="1200" dirty="0">
                <a:solidFill>
                  <a:schemeClr val="tx1"/>
                </a:solidFill>
                <a:latin typeface="Arial" charset="0"/>
                <a:ea typeface="ＭＳ Ｐゴシック" charset="0"/>
                <a:cs typeface="ＭＳ Ｐゴシック" charset="0"/>
              </a:rPr>
              <a:t>9.1.1 – Virtualization</a:t>
            </a:r>
          </a:p>
          <a:p>
            <a:pPr>
              <a:lnSpc>
                <a:spcPct val="80000"/>
              </a:lnSpc>
              <a:buFontTx/>
              <a:buNone/>
            </a:pPr>
            <a:r>
              <a:rPr lang="en-US" sz="1200" kern="1200" dirty="0">
                <a:solidFill>
                  <a:schemeClr val="tx1"/>
                </a:solidFill>
                <a:latin typeface="Arial" charset="0"/>
                <a:ea typeface="ＭＳ Ｐゴシック" charset="0"/>
                <a:cs typeface="ＭＳ Ｐゴシック" charset="0"/>
              </a:rPr>
              <a:t>9.1.1.3 – Traditional Server Deployment</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18</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9 – Virtualization and Cloud Computing</a:t>
            </a:r>
          </a:p>
          <a:p>
            <a:pPr>
              <a:lnSpc>
                <a:spcPct val="80000"/>
              </a:lnSpc>
              <a:buFontTx/>
              <a:buNone/>
            </a:pPr>
            <a:r>
              <a:rPr lang="en-US" sz="1200" kern="1200" dirty="0">
                <a:solidFill>
                  <a:schemeClr val="tx1"/>
                </a:solidFill>
                <a:latin typeface="Arial" charset="0"/>
                <a:ea typeface="ＭＳ Ｐゴシック" charset="0"/>
                <a:cs typeface="ＭＳ Ｐゴシック" charset="0"/>
              </a:rPr>
              <a:t>9.1 – Virtualization</a:t>
            </a:r>
          </a:p>
          <a:p>
            <a:pPr>
              <a:lnSpc>
                <a:spcPct val="80000"/>
              </a:lnSpc>
              <a:buFontTx/>
              <a:buNone/>
            </a:pPr>
            <a:r>
              <a:rPr lang="en-US" sz="1200" kern="1200" dirty="0">
                <a:solidFill>
                  <a:schemeClr val="tx1"/>
                </a:solidFill>
                <a:latin typeface="Arial" charset="0"/>
                <a:ea typeface="ＭＳ Ｐゴシック" charset="0"/>
                <a:cs typeface="ＭＳ Ｐゴシック" charset="0"/>
              </a:rPr>
              <a:t>9.1.1 – Virtualization</a:t>
            </a:r>
          </a:p>
          <a:p>
            <a:pPr>
              <a:lnSpc>
                <a:spcPct val="80000"/>
              </a:lnSpc>
              <a:buFontTx/>
              <a:buNone/>
            </a:pPr>
            <a:r>
              <a:rPr lang="en-US" sz="1200" kern="1200" dirty="0">
                <a:solidFill>
                  <a:schemeClr val="tx1"/>
                </a:solidFill>
                <a:latin typeface="Arial" charset="0"/>
                <a:ea typeface="ＭＳ Ｐゴシック" charset="0"/>
                <a:cs typeface="ＭＳ Ｐゴシック" charset="0"/>
              </a:rPr>
              <a:t>9.1.1.4 – Server Virtualization</a:t>
            </a:r>
            <a:endParaRPr lang="en-US" baseline="0" dirty="0">
              <a:latin typeface="Arial" charset="0"/>
            </a:endParaRPr>
          </a:p>
          <a:p>
            <a:pPr>
              <a:lnSpc>
                <a:spcPct val="80000"/>
              </a:lnSpc>
              <a:buFontTx/>
              <a:buNone/>
            </a:pPr>
            <a:endParaRPr lang="en-US" dirty="0"/>
          </a:p>
        </p:txBody>
      </p:sp>
    </p:spTree>
    <p:extLst>
      <p:ext uri="{BB962C8B-B14F-4D97-AF65-F5344CB8AC3E}">
        <p14:creationId xmlns:p14="http://schemas.microsoft.com/office/powerpoint/2010/main" val="11566048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19</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9 – Virtualization and Cloud Computing</a:t>
            </a:r>
          </a:p>
          <a:p>
            <a:pPr>
              <a:lnSpc>
                <a:spcPct val="80000"/>
              </a:lnSpc>
              <a:buFontTx/>
              <a:buNone/>
            </a:pPr>
            <a:r>
              <a:rPr lang="en-US" sz="1200" kern="1200" dirty="0">
                <a:solidFill>
                  <a:schemeClr val="tx1"/>
                </a:solidFill>
                <a:latin typeface="Arial" charset="0"/>
                <a:ea typeface="ＭＳ Ｐゴシック" charset="0"/>
                <a:cs typeface="ＭＳ Ｐゴシック" charset="0"/>
              </a:rPr>
              <a:t>9.1 – Virtualization</a:t>
            </a:r>
          </a:p>
          <a:p>
            <a:pPr>
              <a:lnSpc>
                <a:spcPct val="80000"/>
              </a:lnSpc>
              <a:buFontTx/>
              <a:buNone/>
            </a:pPr>
            <a:r>
              <a:rPr lang="en-US" sz="1200" kern="1200" dirty="0">
                <a:solidFill>
                  <a:schemeClr val="tx1"/>
                </a:solidFill>
                <a:latin typeface="Arial" charset="0"/>
                <a:ea typeface="ＭＳ Ｐゴシック" charset="0"/>
                <a:cs typeface="ＭＳ Ｐゴシック" charset="0"/>
              </a:rPr>
              <a:t>9.1.1 – Virtualization</a:t>
            </a:r>
          </a:p>
          <a:p>
            <a:pPr>
              <a:lnSpc>
                <a:spcPct val="80000"/>
              </a:lnSpc>
              <a:buFontTx/>
              <a:buNone/>
            </a:pPr>
            <a:r>
              <a:rPr lang="en-US" dirty="0"/>
              <a:t>9.1.1.5 – Advantages  of Server Virtualization</a:t>
            </a:r>
          </a:p>
          <a:p>
            <a:pPr>
              <a:lnSpc>
                <a:spcPct val="80000"/>
              </a:lnSpc>
              <a:buFontTx/>
              <a:buNone/>
            </a:pPr>
            <a:r>
              <a:rPr lang="en-US" dirty="0"/>
              <a:t>9.1.1.6 – Check Your Understanding-Match the Advantages of Virtualization</a:t>
            </a:r>
          </a:p>
        </p:txBody>
      </p:sp>
    </p:spTree>
    <p:extLst>
      <p:ext uri="{BB962C8B-B14F-4D97-AF65-F5344CB8AC3E}">
        <p14:creationId xmlns:p14="http://schemas.microsoft.com/office/powerpoint/2010/main" val="4222691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Virtualization and Cloud Computing</a:t>
            </a:r>
          </a:p>
          <a:p>
            <a:r>
              <a:rPr lang="en-US" dirty="0"/>
              <a:t>9.1 – Virtualization</a:t>
            </a:r>
          </a:p>
          <a:p>
            <a:r>
              <a:rPr lang="en-US" dirty="0"/>
              <a:t>9.1.2 – Client-Side Virtualization</a:t>
            </a:r>
          </a:p>
          <a:p>
            <a:r>
              <a:rPr lang="en-US" dirty="0"/>
              <a:t>9.1.2.1 – Client-Side Virtualization</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8765288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Virtualization and Cloud Computing</a:t>
            </a:r>
          </a:p>
          <a:p>
            <a:r>
              <a:rPr lang="en-US" dirty="0"/>
              <a:t>9.1 – Virtualization</a:t>
            </a:r>
          </a:p>
          <a:p>
            <a:r>
              <a:rPr lang="en-US" dirty="0"/>
              <a:t>9.1.2 – Client-Side Virtualization</a:t>
            </a:r>
          </a:p>
          <a:p>
            <a:r>
              <a:rPr lang="en-US" dirty="0"/>
              <a:t>9.1.2.2 – Type 1 and Type 2 Hypervisors</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9870770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Virtualization and Cloud Computing</a:t>
            </a:r>
          </a:p>
          <a:p>
            <a:r>
              <a:rPr lang="en-US" dirty="0"/>
              <a:t>9.1 – Virtualization</a:t>
            </a:r>
          </a:p>
          <a:p>
            <a:r>
              <a:rPr lang="en-US" dirty="0"/>
              <a:t>9.1.2 – Client-Side Virtualization</a:t>
            </a:r>
          </a:p>
          <a:p>
            <a:r>
              <a:rPr lang="en-US" dirty="0"/>
              <a:t>9.1.2.2 – Type 1 and Type 2 Hypervisors (Cont.)</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3718856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23</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9 – Virtualization and Cloud Computing</a:t>
            </a:r>
          </a:p>
          <a:p>
            <a:pPr>
              <a:lnSpc>
                <a:spcPct val="80000"/>
              </a:lnSpc>
              <a:buFontTx/>
              <a:buNone/>
            </a:pPr>
            <a:r>
              <a:rPr lang="en-US" sz="1200" kern="1200" dirty="0">
                <a:solidFill>
                  <a:schemeClr val="tx1"/>
                </a:solidFill>
                <a:latin typeface="Arial" charset="0"/>
                <a:ea typeface="ＭＳ Ｐゴシック" charset="0"/>
                <a:cs typeface="ＭＳ Ｐゴシック" charset="0"/>
              </a:rPr>
              <a:t>9.1 – Virtualization</a:t>
            </a:r>
          </a:p>
          <a:p>
            <a:pPr>
              <a:lnSpc>
                <a:spcPct val="80000"/>
              </a:lnSpc>
              <a:buFontTx/>
              <a:buNone/>
            </a:pPr>
            <a:r>
              <a:rPr lang="en-US" sz="1200" kern="1200" dirty="0">
                <a:solidFill>
                  <a:schemeClr val="tx1"/>
                </a:solidFill>
                <a:latin typeface="Arial" charset="0"/>
                <a:ea typeface="ＭＳ Ｐゴシック" charset="0"/>
                <a:cs typeface="ＭＳ Ｐゴシック" charset="0"/>
              </a:rPr>
              <a:t>9.1.2 – Client-Side Virtualization</a:t>
            </a:r>
          </a:p>
          <a:p>
            <a:pPr>
              <a:lnSpc>
                <a:spcPct val="80000"/>
              </a:lnSpc>
              <a:buFontTx/>
              <a:buNone/>
            </a:pPr>
            <a:r>
              <a:rPr lang="en-US" sz="1200" kern="1200" dirty="0">
                <a:solidFill>
                  <a:schemeClr val="tx1"/>
                </a:solidFill>
                <a:latin typeface="Arial" charset="0"/>
                <a:ea typeface="ＭＳ Ｐゴシック" charset="0"/>
                <a:cs typeface="ＭＳ Ｐゴシック" charset="0"/>
              </a:rPr>
              <a:t>9.1.2.3 – Virtual Machine Requirements</a:t>
            </a:r>
            <a:endParaRPr lang="en-US" baseline="0" dirty="0">
              <a:latin typeface="Arial" charset="0"/>
            </a:endParaRPr>
          </a:p>
          <a:p>
            <a:pPr>
              <a:lnSpc>
                <a:spcPct val="80000"/>
              </a:lnSpc>
              <a:buFontTx/>
              <a:buNone/>
            </a:pPr>
            <a:endParaRPr lang="en-US" dirty="0"/>
          </a:p>
        </p:txBody>
      </p:sp>
    </p:spTree>
    <p:extLst>
      <p:ext uri="{BB962C8B-B14F-4D97-AF65-F5344CB8AC3E}">
        <p14:creationId xmlns:p14="http://schemas.microsoft.com/office/powerpoint/2010/main" val="37884635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24</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9 – Virtualization and Cloud Computing</a:t>
            </a:r>
          </a:p>
          <a:p>
            <a:pPr>
              <a:lnSpc>
                <a:spcPct val="80000"/>
              </a:lnSpc>
              <a:buFontTx/>
              <a:buNone/>
            </a:pPr>
            <a:r>
              <a:rPr lang="en-US" sz="1200" kern="1200" dirty="0">
                <a:solidFill>
                  <a:schemeClr val="tx1"/>
                </a:solidFill>
                <a:latin typeface="Arial" charset="0"/>
                <a:ea typeface="ＭＳ Ｐゴシック" charset="0"/>
                <a:cs typeface="ＭＳ Ｐゴシック" charset="0"/>
              </a:rPr>
              <a:t>9.1 – Virtualization</a:t>
            </a:r>
          </a:p>
          <a:p>
            <a:pPr>
              <a:lnSpc>
                <a:spcPct val="80000"/>
              </a:lnSpc>
              <a:buFontTx/>
              <a:buNone/>
            </a:pPr>
            <a:r>
              <a:rPr lang="en-US" sz="1200" kern="1200" dirty="0">
                <a:solidFill>
                  <a:schemeClr val="tx1"/>
                </a:solidFill>
                <a:latin typeface="Arial" charset="0"/>
                <a:ea typeface="ＭＳ Ｐゴシック" charset="0"/>
                <a:cs typeface="ＭＳ Ｐゴシック" charset="0"/>
              </a:rPr>
              <a:t>9.1.2 – Client-Side Virtualization</a:t>
            </a:r>
          </a:p>
          <a:p>
            <a:pPr>
              <a:lnSpc>
                <a:spcPct val="80000"/>
              </a:lnSpc>
              <a:buFontTx/>
              <a:buNone/>
            </a:pPr>
            <a:r>
              <a:rPr lang="en-US" sz="1200" kern="1200" dirty="0">
                <a:solidFill>
                  <a:schemeClr val="tx1"/>
                </a:solidFill>
                <a:latin typeface="Arial" charset="0"/>
                <a:ea typeface="ＭＳ Ｐゴシック" charset="0"/>
                <a:cs typeface="ＭＳ Ｐゴシック" charset="0"/>
              </a:rPr>
              <a:t>9.1.2.3 – Virtual Machine Requirements (Cont.)</a:t>
            </a:r>
            <a:endParaRPr lang="en-US" baseline="0" dirty="0">
              <a:latin typeface="Arial" charset="0"/>
            </a:endParaRPr>
          </a:p>
          <a:p>
            <a:pPr>
              <a:lnSpc>
                <a:spcPct val="80000"/>
              </a:lnSpc>
              <a:buFontTx/>
              <a:buNone/>
            </a:pPr>
            <a:endParaRPr lang="en-US" dirty="0"/>
          </a:p>
        </p:txBody>
      </p:sp>
    </p:spTree>
    <p:extLst>
      <p:ext uri="{BB962C8B-B14F-4D97-AF65-F5344CB8AC3E}">
        <p14:creationId xmlns:p14="http://schemas.microsoft.com/office/powerpoint/2010/main" val="42488481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25</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9 – Virtualization and Cloud Computing</a:t>
            </a:r>
          </a:p>
          <a:p>
            <a:pPr>
              <a:lnSpc>
                <a:spcPct val="80000"/>
              </a:lnSpc>
              <a:buFontTx/>
              <a:buNone/>
            </a:pPr>
            <a:r>
              <a:rPr lang="en-US" sz="1200" kern="1200" dirty="0">
                <a:solidFill>
                  <a:schemeClr val="tx1"/>
                </a:solidFill>
                <a:latin typeface="Arial" charset="0"/>
                <a:ea typeface="ＭＳ Ｐゴシック" charset="0"/>
                <a:cs typeface="ＭＳ Ｐゴシック" charset="0"/>
              </a:rPr>
              <a:t>9.1 – Virtualization</a:t>
            </a:r>
          </a:p>
          <a:p>
            <a:pPr>
              <a:lnSpc>
                <a:spcPct val="80000"/>
              </a:lnSpc>
              <a:buFontTx/>
              <a:buNone/>
            </a:pPr>
            <a:r>
              <a:rPr lang="en-US" sz="1200" kern="1200" dirty="0">
                <a:solidFill>
                  <a:schemeClr val="tx1"/>
                </a:solidFill>
                <a:latin typeface="Arial" charset="0"/>
                <a:ea typeface="ＭＳ Ｐゴシック" charset="0"/>
                <a:cs typeface="ＭＳ Ｐゴシック" charset="0"/>
              </a:rPr>
              <a:t>9.1.2 – Client-Side Virtualization</a:t>
            </a:r>
          </a:p>
          <a:p>
            <a:pPr>
              <a:lnSpc>
                <a:spcPct val="80000"/>
              </a:lnSpc>
              <a:buFontTx/>
              <a:buNone/>
            </a:pPr>
            <a:r>
              <a:rPr lang="en-US" sz="1200" kern="1200" dirty="0">
                <a:solidFill>
                  <a:schemeClr val="tx1"/>
                </a:solidFill>
                <a:latin typeface="Arial" charset="0"/>
                <a:ea typeface="ＭＳ Ｐゴシック" charset="0"/>
                <a:cs typeface="ＭＳ Ｐゴシック" charset="0"/>
              </a:rPr>
              <a:t>9.1.2.3 – Virtual Machine Requirements (Cont.)</a:t>
            </a:r>
          </a:p>
          <a:p>
            <a:pPr>
              <a:lnSpc>
                <a:spcPct val="80000"/>
              </a:lnSpc>
              <a:buFontTx/>
              <a:buNone/>
            </a:pPr>
            <a:r>
              <a:rPr lang="en-US" baseline="0" dirty="0">
                <a:latin typeface="Arial" charset="0"/>
              </a:rPr>
              <a:t>9.1.2.4 – Check Your Understanding - Virtualization Terminology</a:t>
            </a:r>
          </a:p>
        </p:txBody>
      </p:sp>
    </p:spTree>
    <p:extLst>
      <p:ext uri="{BB962C8B-B14F-4D97-AF65-F5344CB8AC3E}">
        <p14:creationId xmlns:p14="http://schemas.microsoft.com/office/powerpoint/2010/main" val="20549270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Virtualization and Cloud Computing</a:t>
            </a:r>
          </a:p>
          <a:p>
            <a:r>
              <a:rPr lang="en-US" dirty="0"/>
              <a:t>9.1 – Virtualization</a:t>
            </a:r>
          </a:p>
          <a:p>
            <a:r>
              <a:rPr lang="en-US" dirty="0"/>
              <a:t>9.1.2 – Client-Side Virtualization</a:t>
            </a:r>
          </a:p>
          <a:p>
            <a:r>
              <a:rPr lang="en-US" dirty="0"/>
              <a:t>9.1.2.5 – Lab - Install Linux in a Virtual Machine and Explore the GUI</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29275515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Virtualization and Cloud Computing</a:t>
            </a:r>
          </a:p>
          <a:p>
            <a:r>
              <a:rPr lang="en-US" dirty="0"/>
              <a:t>9.2 – Cloud Computing</a:t>
            </a:r>
          </a:p>
          <a:p>
            <a:pPr>
              <a:buFontTx/>
              <a:buNone/>
            </a:pP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10112177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9 – Virtualization and Cloud Computing</a:t>
            </a:r>
          </a:p>
          <a:p>
            <a:pPr>
              <a:lnSpc>
                <a:spcPct val="80000"/>
              </a:lnSpc>
              <a:buFontTx/>
              <a:buNone/>
            </a:pPr>
            <a:r>
              <a:rPr lang="en-US" sz="1200" kern="1200" dirty="0">
                <a:solidFill>
                  <a:schemeClr val="tx1"/>
                </a:solidFill>
                <a:latin typeface="Arial" charset="0"/>
                <a:ea typeface="ＭＳ Ｐゴシック" charset="0"/>
                <a:cs typeface="ＭＳ Ｐゴシック" charset="0"/>
              </a:rPr>
              <a:t>9.2 – Cloud Computing</a:t>
            </a:r>
          </a:p>
          <a:p>
            <a:pPr>
              <a:lnSpc>
                <a:spcPct val="80000"/>
              </a:lnSpc>
              <a:buFontTx/>
              <a:buNone/>
            </a:pPr>
            <a:r>
              <a:rPr lang="en-US" sz="1200" kern="1200" dirty="0">
                <a:solidFill>
                  <a:schemeClr val="tx1"/>
                </a:solidFill>
                <a:latin typeface="Arial" charset="0"/>
                <a:ea typeface="ＭＳ Ｐゴシック" charset="0"/>
                <a:cs typeface="ＭＳ Ｐゴシック" charset="0"/>
              </a:rPr>
              <a:t>9.2.1 – Cloud Computing Applications</a:t>
            </a:r>
          </a:p>
          <a:p>
            <a:pPr>
              <a:lnSpc>
                <a:spcPct val="80000"/>
              </a:lnSpc>
              <a:buFontTx/>
              <a:buNone/>
            </a:pPr>
            <a:r>
              <a:rPr lang="en-US" sz="1200" kern="1200" dirty="0">
                <a:solidFill>
                  <a:schemeClr val="tx1"/>
                </a:solidFill>
                <a:latin typeface="Arial" charset="0"/>
                <a:ea typeface="ＭＳ Ｐゴシック" charset="0"/>
                <a:cs typeface="ＭＳ Ｐゴシック" charset="0"/>
              </a:rPr>
              <a:t>9.2.1.1 – How We Use the Cloud</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2826419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9 – Virtualization and Cloud Computing</a:t>
            </a:r>
          </a:p>
          <a:p>
            <a:pPr>
              <a:lnSpc>
                <a:spcPct val="80000"/>
              </a:lnSpc>
              <a:buFontTx/>
              <a:buNone/>
            </a:pPr>
            <a:r>
              <a:rPr lang="en-US" sz="1200" kern="1200" dirty="0">
                <a:solidFill>
                  <a:schemeClr val="tx1"/>
                </a:solidFill>
                <a:latin typeface="Arial" charset="0"/>
                <a:ea typeface="ＭＳ Ｐゴシック" charset="0"/>
                <a:cs typeface="ＭＳ Ｐゴシック" charset="0"/>
              </a:rPr>
              <a:t>9.2 – Cloud Computing</a:t>
            </a:r>
          </a:p>
          <a:p>
            <a:pPr>
              <a:lnSpc>
                <a:spcPct val="80000"/>
              </a:lnSpc>
              <a:buFontTx/>
              <a:buNone/>
            </a:pPr>
            <a:r>
              <a:rPr lang="en-US" sz="1200" kern="1200" dirty="0">
                <a:solidFill>
                  <a:schemeClr val="tx1"/>
                </a:solidFill>
                <a:latin typeface="Arial" charset="0"/>
                <a:ea typeface="ＭＳ Ｐゴシック" charset="0"/>
                <a:cs typeface="ＭＳ Ｐゴシック" charset="0"/>
              </a:rPr>
              <a:t>9.2.2 – Cloud Services</a:t>
            </a:r>
          </a:p>
          <a:p>
            <a:pPr>
              <a:lnSpc>
                <a:spcPct val="80000"/>
              </a:lnSpc>
              <a:buFontTx/>
              <a:buNone/>
            </a:pPr>
            <a:r>
              <a:rPr lang="en-US" sz="1200" kern="1200" dirty="0">
                <a:solidFill>
                  <a:schemeClr val="tx1"/>
                </a:solidFill>
                <a:latin typeface="Arial" charset="0"/>
                <a:ea typeface="ＭＳ Ｐゴシック" charset="0"/>
                <a:cs typeface="ＭＳ Ｐゴシック" charset="0"/>
              </a:rPr>
              <a:t>9.2.2.1 – Cloud Services</a:t>
            </a:r>
          </a:p>
          <a:p>
            <a:pPr>
              <a:lnSpc>
                <a:spcPct val="80000"/>
              </a:lnSpc>
              <a:buFontTx/>
              <a:buNone/>
            </a:pPr>
            <a:r>
              <a:rPr lang="en-US" dirty="0"/>
              <a:t>9.2.2.2 – What Do You Already Know? - Cloud Models</a:t>
            </a:r>
          </a:p>
          <a:p>
            <a:pPr>
              <a:lnSpc>
                <a:spcPct val="80000"/>
              </a:lnSpc>
              <a:buFontTx/>
              <a:buNone/>
            </a:pPr>
            <a:r>
              <a:rPr lang="en-US" dirty="0"/>
              <a:t>9.2.2.3 – Check Your Understanding - Cloud Services and Cloud Model </a:t>
            </a:r>
            <a:r>
              <a:rPr lang="en-US" dirty="0" smtClean="0"/>
              <a:t>Terminology</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1190489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IT Essentials 7.0</a:t>
            </a:r>
            <a:endParaRPr lang="en-US" b="0" dirty="0"/>
          </a:p>
          <a:p>
            <a:pPr>
              <a:buFontTx/>
              <a:buNone/>
            </a:pPr>
            <a:r>
              <a:rPr lang="en-US" sz="1200" b="0" dirty="0"/>
              <a:t>Chapter 9:</a:t>
            </a:r>
            <a:r>
              <a:rPr lang="en-US" sz="1200" b="0" baseline="0" dirty="0"/>
              <a:t>  Virtualization and Cloud Computing</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41503246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9 – Virtualization and Cloud Computing</a:t>
            </a:r>
          </a:p>
          <a:p>
            <a:pPr>
              <a:lnSpc>
                <a:spcPct val="80000"/>
              </a:lnSpc>
              <a:buFontTx/>
              <a:buNone/>
            </a:pPr>
            <a:r>
              <a:rPr lang="en-US" sz="1200" kern="1200" dirty="0">
                <a:solidFill>
                  <a:schemeClr val="tx1"/>
                </a:solidFill>
                <a:latin typeface="Arial" charset="0"/>
                <a:ea typeface="ＭＳ Ｐゴシック" charset="0"/>
                <a:cs typeface="ＭＳ Ｐゴシック" charset="0"/>
              </a:rPr>
              <a:t>9.2 – Cloud Computing</a:t>
            </a:r>
          </a:p>
          <a:p>
            <a:pPr>
              <a:lnSpc>
                <a:spcPct val="80000"/>
              </a:lnSpc>
              <a:buFontTx/>
              <a:buNone/>
            </a:pPr>
            <a:r>
              <a:rPr lang="en-US" sz="1200" kern="1200" dirty="0">
                <a:solidFill>
                  <a:schemeClr val="tx1"/>
                </a:solidFill>
                <a:latin typeface="Arial" charset="0"/>
                <a:ea typeface="ＭＳ Ｐゴシック" charset="0"/>
                <a:cs typeface="ＭＳ Ｐゴシック" charset="0"/>
              </a:rPr>
              <a:t>9.2.2 – Cloud Services</a:t>
            </a:r>
          </a:p>
          <a:p>
            <a:pPr>
              <a:lnSpc>
                <a:spcPct val="80000"/>
              </a:lnSpc>
              <a:buFontTx/>
              <a:buNone/>
            </a:pPr>
            <a:r>
              <a:rPr lang="en-US" dirty="0" smtClean="0"/>
              <a:t>9.2.2.4 </a:t>
            </a:r>
            <a:r>
              <a:rPr lang="en-US" dirty="0"/>
              <a:t>– Cloud Computing Characteristics</a:t>
            </a:r>
          </a:p>
          <a:p>
            <a:pPr>
              <a:lnSpc>
                <a:spcPct val="80000"/>
              </a:lnSpc>
              <a:buFontTx/>
              <a:buNone/>
            </a:pPr>
            <a:r>
              <a:rPr lang="en-US" dirty="0"/>
              <a:t>9.2.2.5 – Check Your Understanding - Match the Cloud Characteristics</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37917458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9 – Virtualization and Cloud Computing</a:t>
            </a:r>
          </a:p>
          <a:p>
            <a:pPr>
              <a:buFontTx/>
              <a:buNone/>
            </a:pPr>
            <a:r>
              <a:rPr lang="en-US" sz="1200" b="0" dirty="0"/>
              <a:t>9.3</a:t>
            </a:r>
            <a:r>
              <a:rPr lang="en-US" dirty="0"/>
              <a:t> – Summary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764100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1.5 – Summary</a:t>
            </a:r>
          </a:p>
          <a:p>
            <a:r>
              <a:rPr lang="en-US" dirty="0"/>
              <a:t>1.5.1 – </a:t>
            </a:r>
            <a:r>
              <a:rPr lang="en-US" sz="1200" b="0" i="0" kern="1200" dirty="0">
                <a:solidFill>
                  <a:schemeClr val="tx1"/>
                </a:solidFill>
                <a:effectLst/>
                <a:latin typeface="+mn-lt"/>
                <a:ea typeface="+mn-ea"/>
                <a:cs typeface="+mn-cs"/>
              </a:rPr>
              <a:t>Conclusion 	</a:t>
            </a:r>
            <a:endParaRPr lang="en-US" dirty="0"/>
          </a:p>
        </p:txBody>
      </p:sp>
    </p:spTree>
    <p:extLst>
      <p:ext uri="{BB962C8B-B14F-4D97-AF65-F5344CB8AC3E}">
        <p14:creationId xmlns:p14="http://schemas.microsoft.com/office/powerpoint/2010/main" val="32554485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33</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latin typeface="Arial" charset="0"/>
              </a:rPr>
              <a:t>New Terms and Commands</a:t>
            </a: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4</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5</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6</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422613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560579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8</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922178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9</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40882824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2.xml"/><Relationship Id="rId5" Type="http://schemas.openxmlformats.org/officeDocument/2006/relationships/hyperlink" Target="https://community.cisco.com/" TargetMode="External"/><Relationship Id="rId4" Type="http://schemas.openxmlformats.org/officeDocument/2006/relationships/hyperlink" Target="https://community.cisco.com/t5/networking-academy/ct-p/Netacad"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ags" Target="../tags/tag17.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ags" Target="../tags/tag18.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ags" Target="../tags/tag19.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21.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22.xml"/><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23.xml"/><Relationship Id="rId5" Type="http://schemas.openxmlformats.org/officeDocument/2006/relationships/image" Target="../media/image1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tags" Target="../tags/tag30.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3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762298"/>
            <a:ext cx="6130765" cy="1123528"/>
          </a:xfrm>
        </p:spPr>
        <p:txBody>
          <a:bodyPr/>
          <a:lstStyle/>
          <a:p>
            <a:r>
              <a:rPr lang="en-US" dirty="0">
                <a:solidFill>
                  <a:schemeClr val="accent5">
                    <a:lumMod val="40000"/>
                    <a:lumOff val="60000"/>
                  </a:schemeClr>
                </a:solidFill>
              </a:rPr>
              <a:t>Chapter 9: Virtualization and</a:t>
            </a:r>
            <a:br>
              <a:rPr lang="en-US" dirty="0">
                <a:solidFill>
                  <a:schemeClr val="accent5">
                    <a:lumMod val="40000"/>
                    <a:lumOff val="60000"/>
                  </a:schemeClr>
                </a:solidFill>
              </a:rPr>
            </a:br>
            <a:r>
              <a:rPr lang="en-US" dirty="0">
                <a:solidFill>
                  <a:schemeClr val="accent5">
                    <a:lumMod val="40000"/>
                    <a:lumOff val="60000"/>
                  </a:schemeClr>
                </a:solidFill>
              </a:rPr>
              <a:t>			  Cloud Computing</a:t>
            </a:r>
          </a:p>
        </p:txBody>
      </p:sp>
      <p:sp>
        <p:nvSpPr>
          <p:cNvPr id="5" name="Text Placeholder 4" descr="IT Essentials 7.0&#10;&#10;Instructor Materials&#10;&#10;Chapter 9: Virtualization and Cloud Computing."/>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IT Essentials 7.0</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9: Best Practices (Cont.)</a:t>
            </a:r>
          </a:p>
        </p:txBody>
      </p:sp>
      <p:sp>
        <p:nvSpPr>
          <p:cNvPr id="11266" name="Rectangle 34"/>
          <p:cNvSpPr>
            <a:spLocks noGrp="1" noChangeArrowheads="1"/>
          </p:cNvSpPr>
          <p:nvPr>
            <p:ph idx="1"/>
          </p:nvPr>
        </p:nvSpPr>
        <p:spPr>
          <a:xfrm>
            <a:off x="145358" y="637579"/>
            <a:ext cx="8853286" cy="4155319"/>
          </a:xfrm>
        </p:spPr>
        <p:txBody>
          <a:bodyPr/>
          <a:lstStyle/>
          <a:p>
            <a:r>
              <a:rPr lang="en-US" altLang="ja-JP" dirty="0"/>
              <a:t>Demonstrate a school provided collaboration tool through the school’s learning management system (LMS) or app.</a:t>
            </a:r>
          </a:p>
          <a:p>
            <a:pPr lvl="2"/>
            <a:r>
              <a:rPr lang="en-US" altLang="ja-JP" dirty="0"/>
              <a:t>Discuss where the server might be located – in a network closet, network operations center, rented space with the school providing the server, or cloud service located somewhere in the world.</a:t>
            </a:r>
          </a:p>
          <a:p>
            <a:pPr lvl="2"/>
            <a:r>
              <a:rPr lang="en-US" altLang="ja-JP" dirty="0"/>
              <a:t>Discuss how the tool may be a VM sharing the same server that provides email.</a:t>
            </a:r>
          </a:p>
          <a:p>
            <a:pPr marL="0" indent="0">
              <a:lnSpc>
                <a:spcPct val="85000"/>
              </a:lnSpc>
              <a:spcBef>
                <a:spcPct val="30000"/>
              </a:spcBef>
              <a:buNone/>
            </a:pPr>
            <a:endParaRPr lang="en-US" dirty="0"/>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393159847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33"/>
          <p:cNvSpPr>
            <a:spLocks noGrp="1" noChangeArrowheads="1"/>
          </p:cNvSpPr>
          <p:nvPr>
            <p:ph type="title"/>
          </p:nvPr>
        </p:nvSpPr>
        <p:spPr/>
        <p:txBody>
          <a:bodyPr/>
          <a:lstStyle/>
          <a:p>
            <a:pPr eaLnBrk="1" hangingPunct="1"/>
            <a:r>
              <a:rPr lang="en-US" dirty="0"/>
              <a:t>Chapter 9: Additional Help</a:t>
            </a:r>
          </a:p>
        </p:txBody>
      </p:sp>
      <p:sp>
        <p:nvSpPr>
          <p:cNvPr id="20483" name="Rectangle 34"/>
          <p:cNvSpPr>
            <a:spLocks noGrp="1" noChangeArrowheads="1"/>
          </p:cNvSpPr>
          <p:nvPr>
            <p:ph idx="1"/>
          </p:nvPr>
        </p:nvSpPr>
        <p:spPr>
          <a:xfrm>
            <a:off x="1210961" y="1128584"/>
            <a:ext cx="6969211" cy="3825679"/>
          </a:xfrm>
        </p:spPr>
        <p:txBody>
          <a:bodyPr/>
          <a:lstStyle/>
          <a:p>
            <a:pPr>
              <a:lnSpc>
                <a:spcPct val="85000"/>
              </a:lnSpc>
              <a:spcBef>
                <a:spcPct val="30000"/>
              </a:spcBef>
              <a:spcAft>
                <a:spcPts val="900"/>
              </a:spcAft>
              <a:defRPr/>
            </a:pPr>
            <a:r>
              <a:rPr lang="en-US" dirty="0"/>
              <a:t>For additional help with teaching strategies, including lesson plans, analogies for difficult concepts, and discussion topics, visit the ITE Community at: </a:t>
            </a:r>
            <a:r>
              <a:rPr lang="en-US" dirty="0">
                <a:hlinkClick r:id="rId4"/>
              </a:rPr>
              <a:t>https://community.cisco.com/t5/networking-academy/ct-p/Netacad</a:t>
            </a:r>
            <a:r>
              <a:rPr lang="en-US" dirty="0"/>
              <a:t>, or simply go to </a:t>
            </a:r>
            <a:r>
              <a:rPr lang="en-US" dirty="0">
                <a:hlinkClick r:id="rId5"/>
              </a:rPr>
              <a:t>https://community.cisco.com</a:t>
            </a:r>
            <a:endParaRPr lang="en-US" dirty="0"/>
          </a:p>
          <a:p>
            <a:pPr>
              <a:lnSpc>
                <a:spcPct val="85000"/>
              </a:lnSpc>
              <a:spcBef>
                <a:spcPct val="30000"/>
              </a:spcBef>
              <a:defRPr/>
            </a:pPr>
            <a:r>
              <a:rPr lang="en-US" dirty="0"/>
              <a:t>If you have lesson plans or resources that you would like to share, upload them to the ITE Community in order to help other instructors.</a:t>
            </a:r>
          </a:p>
        </p:txBody>
      </p:sp>
    </p:spTree>
    <p:custDataLst>
      <p:tags r:id="rId1"/>
    </p:custDataLst>
    <p:extLst>
      <p:ext uri="{BB962C8B-B14F-4D97-AF65-F5344CB8AC3E}">
        <p14:creationId xmlns:p14="http://schemas.microsoft.com/office/powerpoint/2010/main" val="184930198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729047"/>
            <a:ext cx="6130765" cy="1165068"/>
          </a:xfrm>
        </p:spPr>
        <p:txBody>
          <a:bodyPr/>
          <a:lstStyle/>
          <a:p>
            <a:r>
              <a:rPr lang="en-US" dirty="0">
                <a:solidFill>
                  <a:schemeClr val="accent5">
                    <a:lumMod val="40000"/>
                    <a:lumOff val="60000"/>
                  </a:schemeClr>
                </a:solidFill>
              </a:rPr>
              <a:t>Chapter 9: Virtualization and</a:t>
            </a:r>
            <a:br>
              <a:rPr lang="en-US" dirty="0">
                <a:solidFill>
                  <a:schemeClr val="accent5">
                    <a:lumMod val="40000"/>
                    <a:lumOff val="60000"/>
                  </a:schemeClr>
                </a:solidFill>
              </a:rPr>
            </a:br>
            <a:r>
              <a:rPr lang="en-US" dirty="0">
                <a:solidFill>
                  <a:schemeClr val="accent5">
                    <a:lumMod val="40000"/>
                    <a:lumOff val="60000"/>
                  </a:schemeClr>
                </a:solidFill>
              </a:rPr>
              <a:t>			  Cloud Computing</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IT Essentials 7.0</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Chapter 9 - Sections &amp; Objectives</a:t>
            </a:r>
          </a:p>
        </p:txBody>
      </p:sp>
      <p:sp>
        <p:nvSpPr>
          <p:cNvPr id="4099" name="Rectangle 34"/>
          <p:cNvSpPr>
            <a:spLocks noGrp="1" noChangeArrowheads="1"/>
          </p:cNvSpPr>
          <p:nvPr>
            <p:ph idx="1"/>
          </p:nvPr>
        </p:nvSpPr>
        <p:spPr>
          <a:xfrm>
            <a:off x="1346789" y="798944"/>
            <a:ext cx="6215546" cy="4155319"/>
          </a:xfrm>
        </p:spPr>
        <p:txBody>
          <a:bodyPr/>
          <a:lstStyle/>
          <a:p>
            <a:r>
              <a:rPr lang="en-CA" dirty="0"/>
              <a:t>9.1 Virtualization</a:t>
            </a:r>
          </a:p>
          <a:p>
            <a:pPr marL="469106" lvl="1" indent="-214313">
              <a:buFont typeface="Arial" panose="020B0604020202020204" pitchFamily="34" charset="0"/>
              <a:buChar char="•"/>
            </a:pPr>
            <a:r>
              <a:rPr lang="en-US" sz="1350" dirty="0"/>
              <a:t>Install a virtual machine on a computer.</a:t>
            </a:r>
          </a:p>
          <a:p>
            <a:pPr marL="542131" lvl="2" indent="-214313">
              <a:buFont typeface="Arial" panose="020B0604020202020204" pitchFamily="34" charset="0"/>
              <a:buChar char="•"/>
            </a:pPr>
            <a:r>
              <a:rPr lang="en-US" dirty="0"/>
              <a:t>Explain server virtualization.</a:t>
            </a:r>
          </a:p>
          <a:p>
            <a:pPr marL="542131" lvl="2" indent="-214313">
              <a:buFont typeface="Arial" panose="020B0604020202020204" pitchFamily="34" charset="0"/>
              <a:buChar char="•"/>
            </a:pPr>
            <a:r>
              <a:rPr lang="en-US" dirty="0"/>
              <a:t>Install virtualization software on a computer. </a:t>
            </a:r>
          </a:p>
          <a:p>
            <a:r>
              <a:rPr lang="en-CA" dirty="0"/>
              <a:t>9.2 Cloud Computing</a:t>
            </a:r>
          </a:p>
          <a:p>
            <a:pPr marL="469106" lvl="1" indent="-214313">
              <a:buFont typeface="Arial" panose="020B0604020202020204" pitchFamily="34" charset="0"/>
              <a:buChar char="•"/>
            </a:pPr>
            <a:r>
              <a:rPr lang="en-US" sz="1350" dirty="0"/>
              <a:t>Compare cloud computing concepts</a:t>
            </a:r>
            <a:r>
              <a:rPr lang="en-US" sz="1200" dirty="0"/>
              <a:t>. </a:t>
            </a:r>
          </a:p>
          <a:p>
            <a:pPr marL="542131" lvl="2" indent="-214313">
              <a:buFont typeface="Arial" panose="020B0604020202020204" pitchFamily="34" charset="0"/>
              <a:buChar char="•"/>
            </a:pPr>
            <a:r>
              <a:rPr lang="en-US" dirty="0"/>
              <a:t>Describe the uses of the cloud. </a:t>
            </a:r>
          </a:p>
          <a:p>
            <a:pPr marL="542131" lvl="2" indent="-214313">
              <a:buFont typeface="Arial" panose="020B0604020202020204" pitchFamily="34" charset="0"/>
              <a:buChar char="•"/>
            </a:pPr>
            <a:r>
              <a:rPr lang="en-US" dirty="0"/>
              <a:t>Explain characteristics of public, private, hybrid and community cloud computing.</a:t>
            </a:r>
          </a:p>
          <a:p>
            <a:pPr marL="254793" lvl="1" indent="0">
              <a:buNone/>
            </a:pPr>
            <a:endParaRPr lang="en-US" sz="1350" dirty="0"/>
          </a:p>
          <a:p>
            <a:pPr marL="65881" indent="0">
              <a:buNone/>
            </a:pPr>
            <a:endParaRPr lang="en-US" sz="1450" dirty="0"/>
          </a:p>
          <a:p>
            <a:pPr marL="542131" lvl="2" indent="-214313">
              <a:buFont typeface="Arial" panose="020B0604020202020204" pitchFamily="34" charset="0"/>
              <a:buChar char="•"/>
            </a:pPr>
            <a:endParaRPr lang="en-US" sz="1150" dirty="0"/>
          </a:p>
          <a:p>
            <a:pPr marL="327818" lvl="2" indent="0">
              <a:buNone/>
            </a:pPr>
            <a:endParaRPr lang="en-US" sz="1150" dirty="0"/>
          </a:p>
        </p:txBody>
      </p:sp>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9.1 Virtualization</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9144000" cy="592921"/>
          </a:xfrm>
        </p:spPr>
        <p:txBody>
          <a:bodyPr/>
          <a:lstStyle/>
          <a:p>
            <a:r>
              <a:rPr lang="en-US" altLang="en-US"/>
              <a:t>Video Explanation – What is the cloud?</a:t>
            </a:r>
            <a:endParaRPr lang="en-US" altLang="en-US" dirty="0"/>
          </a:p>
        </p:txBody>
      </p:sp>
      <p:pic>
        <p:nvPicPr>
          <p:cNvPr id="3" name="Content Placeholder 2" descr="In this video explanation you will learn what the cloud is:&#10;why do I need the cloud?&#10;what is the cloud used for?&#10;data storage and sharing&#10;cloud services&#10;advantages of the cloud&#10;" title="what is the cloud?">
            <a:extLst>
              <a:ext uri="{FF2B5EF4-FFF2-40B4-BE49-F238E27FC236}">
                <a16:creationId xmlns:a16="http://schemas.microsoft.com/office/drawing/2014/main" id="{EC2CB35C-26D3-4FEB-863C-13A12BDA920B}"/>
              </a:ext>
            </a:extLst>
          </p:cNvPr>
          <p:cNvPicPr>
            <a:picLocks noGrp="1" noChangeAspect="1"/>
          </p:cNvPicPr>
          <p:nvPr>
            <p:ph idx="1"/>
          </p:nvPr>
        </p:nvPicPr>
        <p:blipFill>
          <a:blip r:embed="rId4"/>
          <a:stretch>
            <a:fillRect/>
          </a:stretch>
        </p:blipFill>
        <p:spPr>
          <a:xfrm>
            <a:off x="835226" y="741406"/>
            <a:ext cx="7195948" cy="3867611"/>
          </a:xfrm>
          <a:ln>
            <a:solidFill>
              <a:srgbClr val="00B0F0"/>
            </a:solidFill>
          </a:ln>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Virtualization</a:t>
            </a:r>
            <a:r>
              <a:rPr lang="en-US" altLang="en-US" dirty="0"/>
              <a:t/>
            </a:r>
            <a:br>
              <a:rPr lang="en-US" altLang="en-US" dirty="0"/>
            </a:br>
            <a:r>
              <a:rPr lang="en-US" altLang="en-US" dirty="0"/>
              <a:t>Cloud Computing and Virtualization</a:t>
            </a:r>
          </a:p>
        </p:txBody>
      </p:sp>
      <p:sp>
        <p:nvSpPr>
          <p:cNvPr id="8195" name="Rectangle 6"/>
          <p:cNvSpPr>
            <a:spLocks noGrp="1" noChangeArrowheads="1"/>
          </p:cNvSpPr>
          <p:nvPr>
            <p:ph idx="1"/>
          </p:nvPr>
        </p:nvSpPr>
        <p:spPr>
          <a:xfrm>
            <a:off x="144065" y="798945"/>
            <a:ext cx="8853286" cy="1548840"/>
          </a:xfrm>
        </p:spPr>
        <p:txBody>
          <a:bodyPr/>
          <a:lstStyle/>
          <a:p>
            <a:r>
              <a:rPr lang="en-US" altLang="ja-JP" dirty="0"/>
              <a:t>Virtualization enables a single computer to host multiple independent virtual computers called virtual machines (VM) that share the host computer hardware.</a:t>
            </a:r>
          </a:p>
          <a:p>
            <a:r>
              <a:rPr lang="en-US" altLang="ja-JP" dirty="0"/>
              <a:t>Virtualization software separates the actual physical hardware from the VM instances. </a:t>
            </a:r>
          </a:p>
          <a:p>
            <a:r>
              <a:rPr lang="en-US" altLang="ja-JP" dirty="0"/>
              <a:t>An image of a VM can be saved as a file and then be re-started when required.</a:t>
            </a:r>
          </a:p>
        </p:txBody>
      </p:sp>
      <p:sp>
        <p:nvSpPr>
          <p:cNvPr id="5" name="TextBox 4">
            <a:extLst>
              <a:ext uri="{FF2B5EF4-FFF2-40B4-BE49-F238E27FC236}">
                <a16:creationId xmlns:a16="http://schemas.microsoft.com/office/drawing/2014/main" id="{F16082EF-92C3-404D-8326-8AF84C1B0F38}"/>
              </a:ext>
            </a:extLst>
          </p:cNvPr>
          <p:cNvSpPr txBox="1"/>
          <p:nvPr/>
        </p:nvSpPr>
        <p:spPr>
          <a:xfrm>
            <a:off x="325298" y="2571750"/>
            <a:ext cx="4675070" cy="1015663"/>
          </a:xfrm>
          <a:prstGeom prst="rect">
            <a:avLst/>
          </a:prstGeom>
          <a:noFill/>
        </p:spPr>
        <p:txBody>
          <a:bodyPr wrap="square" rtlCol="0">
            <a:spAutoFit/>
          </a:bodyPr>
          <a:lstStyle/>
          <a:p>
            <a:pPr marL="285750" indent="-285750">
              <a:buFont typeface="Wingdings" panose="05000000000000000000" pitchFamily="2" charset="2"/>
              <a:buChar char="§"/>
            </a:pPr>
            <a:r>
              <a:rPr lang="en-US" altLang="ja-JP" sz="1500" dirty="0">
                <a:solidFill>
                  <a:srgbClr val="000000"/>
                </a:solidFill>
                <a:latin typeface="+mn-lt"/>
                <a:ea typeface="ＭＳ Ｐゴシック" charset="0"/>
              </a:rPr>
              <a:t>Cloud computing separates the applications from the hardware.</a:t>
            </a:r>
          </a:p>
          <a:p>
            <a:pPr marL="285750" indent="-285750">
              <a:buFont typeface="Wingdings" panose="05000000000000000000" pitchFamily="2" charset="2"/>
              <a:buChar char="§"/>
            </a:pPr>
            <a:r>
              <a:rPr lang="en-US" sz="1500" dirty="0">
                <a:solidFill>
                  <a:srgbClr val="000000"/>
                </a:solidFill>
                <a:latin typeface="+mn-lt"/>
                <a:ea typeface="ＭＳ Ｐゴシック" charset="0"/>
              </a:rPr>
              <a:t>Service providers such as Amazon Web Services (AWS) own and manage the cloud infrastructure.</a:t>
            </a:r>
          </a:p>
        </p:txBody>
      </p:sp>
      <p:sp>
        <p:nvSpPr>
          <p:cNvPr id="9" name="TextBox 8">
            <a:extLst>
              <a:ext uri="{FF2B5EF4-FFF2-40B4-BE49-F238E27FC236}">
                <a16:creationId xmlns:a16="http://schemas.microsoft.com/office/drawing/2014/main" id="{140ECF0A-55B6-4EC1-85C3-D43D0981E296}"/>
              </a:ext>
            </a:extLst>
          </p:cNvPr>
          <p:cNvSpPr txBox="1"/>
          <p:nvPr/>
        </p:nvSpPr>
        <p:spPr>
          <a:xfrm>
            <a:off x="102876" y="3910232"/>
            <a:ext cx="5284670" cy="646331"/>
          </a:xfrm>
          <a:prstGeom prst="rect">
            <a:avLst/>
          </a:prstGeom>
          <a:noFill/>
        </p:spPr>
        <p:txBody>
          <a:bodyPr wrap="square" rtlCol="0">
            <a:spAutoFit/>
          </a:bodyPr>
          <a:lstStyle/>
          <a:p>
            <a:pPr algn="ctr"/>
            <a:r>
              <a:rPr lang="en-US" b="1" dirty="0"/>
              <a:t>Virtualization is the foundation which supports cloud computing.</a:t>
            </a:r>
          </a:p>
        </p:txBody>
      </p:sp>
      <p:pic>
        <p:nvPicPr>
          <p:cNvPr id="8" name="Picture 7" descr="Figure of a businessperson holding a tablet with cloud computing icons floating above it." title="Cloud Computing and Virtualization">
            <a:extLst>
              <a:ext uri="{FF2B5EF4-FFF2-40B4-BE49-F238E27FC236}">
                <a16:creationId xmlns:a16="http://schemas.microsoft.com/office/drawing/2014/main" id="{452BAB49-444A-4849-A893-9AEFFDE456C0}"/>
              </a:ext>
            </a:extLst>
          </p:cNvPr>
          <p:cNvPicPr>
            <a:picLocks noChangeAspect="1"/>
          </p:cNvPicPr>
          <p:nvPr/>
        </p:nvPicPr>
        <p:blipFill>
          <a:blip r:embed="rId4"/>
          <a:stretch>
            <a:fillRect/>
          </a:stretch>
        </p:blipFill>
        <p:spPr>
          <a:xfrm>
            <a:off x="5648532" y="2453859"/>
            <a:ext cx="2968247" cy="2225233"/>
          </a:xfrm>
          <a:prstGeom prst="rect">
            <a:avLst/>
          </a:prstGeom>
        </p:spPr>
      </p:pic>
    </p:spTree>
    <p:custDataLst>
      <p:tags r:id="rId1"/>
    </p:custDataLst>
    <p:extLst>
      <p:ext uri="{BB962C8B-B14F-4D97-AF65-F5344CB8AC3E}">
        <p14:creationId xmlns:p14="http://schemas.microsoft.com/office/powerpoint/2010/main" val="49223303"/>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Virtualization</a:t>
            </a:r>
            <a:r>
              <a:rPr lang="en-US" altLang="en-US" dirty="0"/>
              <a:t/>
            </a:r>
            <a:br>
              <a:rPr lang="en-US" altLang="en-US" dirty="0"/>
            </a:br>
            <a:r>
              <a:rPr lang="en-US" altLang="en-US" dirty="0"/>
              <a:t>Traditional Server Deployment</a:t>
            </a:r>
          </a:p>
        </p:txBody>
      </p:sp>
      <p:sp>
        <p:nvSpPr>
          <p:cNvPr id="8195" name="Rectangle 6"/>
          <p:cNvSpPr>
            <a:spLocks noGrp="1" noChangeArrowheads="1"/>
          </p:cNvSpPr>
          <p:nvPr>
            <p:ph idx="1"/>
          </p:nvPr>
        </p:nvSpPr>
        <p:spPr>
          <a:xfrm>
            <a:off x="124609" y="905949"/>
            <a:ext cx="8853286" cy="1310029"/>
          </a:xfrm>
        </p:spPr>
        <p:txBody>
          <a:bodyPr/>
          <a:lstStyle/>
          <a:p>
            <a:r>
              <a:rPr lang="en-US" altLang="ja-JP" dirty="0"/>
              <a:t>Traditionally, organizations delivered applications and services using powerful dedicated servers.</a:t>
            </a:r>
          </a:p>
          <a:p>
            <a:r>
              <a:rPr lang="en-US" altLang="ja-JP" dirty="0"/>
              <a:t>These dedicated servers are equipped with large amounts of RAM, powerful CPUs, and multiple large storage devices.</a:t>
            </a:r>
          </a:p>
          <a:p>
            <a:r>
              <a:rPr lang="en-US" altLang="ja-JP" dirty="0"/>
              <a:t>Disadvantages include: wasted resources, single-point of failure, and server sprawl.</a:t>
            </a:r>
          </a:p>
        </p:txBody>
      </p:sp>
      <p:pic>
        <p:nvPicPr>
          <p:cNvPr id="4" name="Picture 3" descr="The image displays 4 servers: a web server, email server, SQL server, and a file server.  All 4 servers have Hardware: CPU, Memory, NIC, and Disk." title="Dedicated Servers">
            <a:extLst>
              <a:ext uri="{FF2B5EF4-FFF2-40B4-BE49-F238E27FC236}">
                <a16:creationId xmlns:a16="http://schemas.microsoft.com/office/drawing/2014/main" id="{217AA1D9-9A18-4D8B-8830-FD2ED1165D77}"/>
              </a:ext>
            </a:extLst>
          </p:cNvPr>
          <p:cNvPicPr>
            <a:picLocks noChangeAspect="1"/>
          </p:cNvPicPr>
          <p:nvPr/>
        </p:nvPicPr>
        <p:blipFill>
          <a:blip r:embed="rId4"/>
          <a:stretch>
            <a:fillRect/>
          </a:stretch>
        </p:blipFill>
        <p:spPr>
          <a:xfrm>
            <a:off x="1313006" y="2358631"/>
            <a:ext cx="6271803" cy="2309060"/>
          </a:xfrm>
          <a:prstGeom prst="rect">
            <a:avLst/>
          </a:prstGeom>
        </p:spPr>
      </p:pic>
    </p:spTree>
    <p:custDataLst>
      <p:tags r:id="rId1"/>
    </p:custDataLst>
    <p:extLst>
      <p:ext uri="{BB962C8B-B14F-4D97-AF65-F5344CB8AC3E}">
        <p14:creationId xmlns:p14="http://schemas.microsoft.com/office/powerpoint/2010/main" val="2638466440"/>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Virtualization</a:t>
            </a:r>
            <a:r>
              <a:rPr lang="en-US" altLang="en-US" dirty="0"/>
              <a:t/>
            </a:r>
            <a:br>
              <a:rPr lang="en-US" altLang="en-US" dirty="0"/>
            </a:br>
            <a:r>
              <a:rPr lang="en-US" altLang="en-US" dirty="0"/>
              <a:t>Server Virtualization</a:t>
            </a:r>
          </a:p>
        </p:txBody>
      </p:sp>
      <p:sp>
        <p:nvSpPr>
          <p:cNvPr id="8195" name="Rectangle 6"/>
          <p:cNvSpPr>
            <a:spLocks noGrp="1" noChangeArrowheads="1"/>
          </p:cNvSpPr>
          <p:nvPr>
            <p:ph idx="1"/>
          </p:nvPr>
        </p:nvSpPr>
        <p:spPr>
          <a:xfrm>
            <a:off x="134337" y="896222"/>
            <a:ext cx="8853286" cy="1675528"/>
          </a:xfrm>
        </p:spPr>
        <p:txBody>
          <a:bodyPr/>
          <a:lstStyle/>
          <a:p>
            <a:r>
              <a:rPr lang="en-US" dirty="0"/>
              <a:t>Server virtualization takes advantage of idle resources to reduce the number of servers required. </a:t>
            </a:r>
            <a:r>
              <a:rPr lang="en-US" altLang="ja-JP" dirty="0"/>
              <a:t> </a:t>
            </a:r>
          </a:p>
          <a:p>
            <a:r>
              <a:rPr lang="en-US" dirty="0"/>
              <a:t>A program called the </a:t>
            </a:r>
            <a:r>
              <a:rPr lang="en-US" b="1" dirty="0"/>
              <a:t>hypervisor</a:t>
            </a:r>
            <a:r>
              <a:rPr lang="en-US" dirty="0"/>
              <a:t> is used to manage the computer resources and various VMs.</a:t>
            </a:r>
          </a:p>
          <a:p>
            <a:r>
              <a:rPr lang="en-US" dirty="0"/>
              <a:t>It provides VMs access to the hardware in the physical machine such as CPUs, memory, disk controllers, and NICs.</a:t>
            </a:r>
          </a:p>
          <a:p>
            <a:r>
              <a:rPr lang="en-US" dirty="0"/>
              <a:t>Each VM runs a complete and separate operating system.</a:t>
            </a:r>
          </a:p>
          <a:p>
            <a:endParaRPr lang="en-US" altLang="ja-JP" dirty="0"/>
          </a:p>
        </p:txBody>
      </p:sp>
      <p:pic>
        <p:nvPicPr>
          <p:cNvPr id="7" name="Picture 6" descr="The figure displays the hypervisor structure on a server. There are two instances of the Windows OS and two instances of a Linux OS. Above the two instances of the Windows OS are services for DHCP server and AD server. Above the two instances of the Linux OS are services Radius server and NMS server.  All 4 instances of operating systems are sitting on top of the hypervisor, which is located on the hardware." title="Server 2">
            <a:extLst>
              <a:ext uri="{FF2B5EF4-FFF2-40B4-BE49-F238E27FC236}">
                <a16:creationId xmlns:a16="http://schemas.microsoft.com/office/drawing/2014/main" id="{C82BD155-B926-41C7-BA37-8685B2AFF30E}"/>
              </a:ext>
            </a:extLst>
          </p:cNvPr>
          <p:cNvPicPr>
            <a:picLocks noChangeAspect="1"/>
          </p:cNvPicPr>
          <p:nvPr/>
        </p:nvPicPr>
        <p:blipFill>
          <a:blip r:embed="rId4"/>
          <a:stretch>
            <a:fillRect/>
          </a:stretch>
        </p:blipFill>
        <p:spPr>
          <a:xfrm>
            <a:off x="2179112" y="2763609"/>
            <a:ext cx="4785775" cy="1889924"/>
          </a:xfrm>
          <a:prstGeom prst="rect">
            <a:avLst/>
          </a:prstGeom>
        </p:spPr>
      </p:pic>
    </p:spTree>
    <p:custDataLst>
      <p:tags r:id="rId1"/>
    </p:custDataLst>
    <p:extLst>
      <p:ext uri="{BB962C8B-B14F-4D97-AF65-F5344CB8AC3E}">
        <p14:creationId xmlns:p14="http://schemas.microsoft.com/office/powerpoint/2010/main" val="3707270558"/>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Virtualization</a:t>
            </a:r>
            <a:r>
              <a:rPr lang="en-US" altLang="en-US" dirty="0"/>
              <a:t/>
            </a:r>
            <a:br>
              <a:rPr lang="en-US" altLang="en-US" dirty="0"/>
            </a:br>
            <a:r>
              <a:rPr lang="en-US" altLang="en-US" dirty="0"/>
              <a:t>Advantages of Server Virtualization</a:t>
            </a:r>
          </a:p>
        </p:txBody>
      </p:sp>
      <p:sp>
        <p:nvSpPr>
          <p:cNvPr id="8195" name="Rectangle 6"/>
          <p:cNvSpPr>
            <a:spLocks noGrp="1" noChangeArrowheads="1"/>
          </p:cNvSpPr>
          <p:nvPr>
            <p:ph idx="1"/>
          </p:nvPr>
        </p:nvSpPr>
        <p:spPr>
          <a:xfrm>
            <a:off x="134337" y="896221"/>
            <a:ext cx="8853286" cy="3786873"/>
          </a:xfrm>
        </p:spPr>
        <p:txBody>
          <a:bodyPr/>
          <a:lstStyle/>
          <a:p>
            <a:r>
              <a:rPr lang="en-US" dirty="0"/>
              <a:t>Better use of resources</a:t>
            </a:r>
          </a:p>
          <a:p>
            <a:r>
              <a:rPr lang="en-US" dirty="0"/>
              <a:t>Less space required</a:t>
            </a:r>
          </a:p>
          <a:p>
            <a:r>
              <a:rPr lang="en-US" dirty="0"/>
              <a:t>Less energy consumed</a:t>
            </a:r>
          </a:p>
          <a:p>
            <a:r>
              <a:rPr lang="en-US" dirty="0"/>
              <a:t>Reduced cost</a:t>
            </a:r>
          </a:p>
          <a:p>
            <a:r>
              <a:rPr lang="en-US" dirty="0"/>
              <a:t>Faster server provisioning</a:t>
            </a:r>
          </a:p>
          <a:p>
            <a:r>
              <a:rPr lang="en-US" dirty="0"/>
              <a:t>Maximize server uptime</a:t>
            </a:r>
          </a:p>
          <a:p>
            <a:r>
              <a:rPr lang="en-US" dirty="0"/>
              <a:t>Improved disaster recovery</a:t>
            </a:r>
          </a:p>
          <a:p>
            <a:r>
              <a:rPr lang="en-US" dirty="0"/>
              <a:t>Support for legacy systems</a:t>
            </a:r>
          </a:p>
          <a:p>
            <a:endParaRPr lang="en-US" altLang="ja-JP" dirty="0"/>
          </a:p>
        </p:txBody>
      </p:sp>
    </p:spTree>
    <p:custDataLst>
      <p:tags r:id="rId1"/>
    </p:custDataLst>
    <p:extLst>
      <p:ext uri="{BB962C8B-B14F-4D97-AF65-F5344CB8AC3E}">
        <p14:creationId xmlns:p14="http://schemas.microsoft.com/office/powerpoint/2010/main" val="427442252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r>
              <a:rPr lang="en-US" dirty="0"/>
              <a:t>Instructor Materials – Chapter 9 Planning Guide</a:t>
            </a:r>
          </a:p>
        </p:txBody>
      </p:sp>
      <p:sp>
        <p:nvSpPr>
          <p:cNvPr id="4099" name="Rectangle 34"/>
          <p:cNvSpPr>
            <a:spLocks noGrp="1" noChangeArrowheads="1"/>
          </p:cNvSpPr>
          <p:nvPr>
            <p:ph idx="1"/>
          </p:nvPr>
        </p:nvSpPr>
        <p:spPr/>
        <p:txBody>
          <a:bodyPr/>
          <a:lstStyle/>
          <a:p>
            <a:r>
              <a:rPr lang="en-CA" dirty="0"/>
              <a:t>This PowerPoint deck is divided in two parts:</a:t>
            </a:r>
          </a:p>
          <a:p>
            <a:r>
              <a:rPr lang="en-US" dirty="0"/>
              <a:t>Instructor Planning Guide</a:t>
            </a:r>
            <a:endParaRPr lang="en-CA" dirty="0"/>
          </a:p>
          <a:p>
            <a:pPr lvl="1"/>
            <a:r>
              <a:rPr lang="en-CA" dirty="0"/>
              <a:t>Information to help you become familiar with the chapter</a:t>
            </a:r>
          </a:p>
          <a:p>
            <a:pPr lvl="1"/>
            <a:r>
              <a:rPr lang="en-CA" dirty="0"/>
              <a:t>Teaching aids</a:t>
            </a:r>
          </a:p>
          <a:p>
            <a:r>
              <a:rPr lang="en-CA" dirty="0"/>
              <a:t>Instructor Class Presentation</a:t>
            </a:r>
          </a:p>
          <a:p>
            <a:pPr lvl="1"/>
            <a:r>
              <a:rPr lang="en-CA" dirty="0"/>
              <a:t>Optional slides that you can use in the classroom</a:t>
            </a:r>
          </a:p>
          <a:p>
            <a:pPr lvl="1"/>
            <a:r>
              <a:rPr lang="en-CA" dirty="0"/>
              <a:t>Begins on slide #12</a:t>
            </a:r>
          </a:p>
          <a:p>
            <a:endParaRPr lang="en-CA" dirty="0"/>
          </a:p>
          <a:p>
            <a:r>
              <a:rPr lang="en-CA" b="1" dirty="0"/>
              <a:t>Note</a:t>
            </a:r>
            <a:r>
              <a:rPr lang="en-CA" dirty="0"/>
              <a:t>: Remove the Planning Guide from this presentation before sharing with anyone.</a:t>
            </a: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 y="41393"/>
            <a:ext cx="9144000" cy="626069"/>
          </a:xfrm>
        </p:spPr>
        <p:txBody>
          <a:bodyPr/>
          <a:lstStyle/>
          <a:p>
            <a:r>
              <a:rPr lang="en-US" altLang="en-US" sz="1600" dirty="0"/>
              <a:t>Virtualization</a:t>
            </a:r>
            <a:br>
              <a:rPr lang="en-US" altLang="en-US" sz="1600" dirty="0"/>
            </a:br>
            <a:r>
              <a:rPr lang="en-US" altLang="en-US" dirty="0"/>
              <a:t>Client-Side Virtualization</a:t>
            </a:r>
          </a:p>
        </p:txBody>
      </p:sp>
      <p:sp>
        <p:nvSpPr>
          <p:cNvPr id="55299" name="Rectangle 3"/>
          <p:cNvSpPr>
            <a:spLocks noGrp="1" noChangeArrowheads="1"/>
          </p:cNvSpPr>
          <p:nvPr>
            <p:ph type="body" idx="1"/>
          </p:nvPr>
        </p:nvSpPr>
        <p:spPr>
          <a:xfrm>
            <a:off x="4724455" y="724024"/>
            <a:ext cx="3907816" cy="3808575"/>
          </a:xfrm>
        </p:spPr>
        <p:txBody>
          <a:bodyPr/>
          <a:lstStyle/>
          <a:p>
            <a:r>
              <a:rPr lang="en-US" altLang="en-US" sz="1700" dirty="0"/>
              <a:t>Client-side virtualization enables users to run VMs on their local computer.</a:t>
            </a:r>
          </a:p>
          <a:p>
            <a:r>
              <a:rPr lang="en-US" altLang="en-US" sz="1700" dirty="0"/>
              <a:t>It allows users to test new operating systems, software, or to run older software.</a:t>
            </a:r>
          </a:p>
          <a:p>
            <a:r>
              <a:rPr lang="en-US" altLang="en-US" sz="1700" b="1" dirty="0"/>
              <a:t>Host computer </a:t>
            </a:r>
            <a:r>
              <a:rPr lang="en-US" altLang="en-US" sz="1700" dirty="0"/>
              <a:t>– the physical computer controlled by a user.</a:t>
            </a:r>
          </a:p>
          <a:p>
            <a:r>
              <a:rPr lang="en-US" altLang="en-US" sz="1800" b="1" dirty="0"/>
              <a:t>Host OS </a:t>
            </a:r>
            <a:r>
              <a:rPr lang="en-US" altLang="en-US" sz="1800" dirty="0"/>
              <a:t>- the operating system of the host computer.</a:t>
            </a:r>
          </a:p>
          <a:p>
            <a:r>
              <a:rPr lang="en-US" altLang="en-US" sz="1800" b="1" dirty="0"/>
              <a:t>Guest OS </a:t>
            </a:r>
            <a:r>
              <a:rPr lang="en-US" altLang="en-US" sz="1800" dirty="0"/>
              <a:t>- the operating system that is running in the VM.</a:t>
            </a:r>
          </a:p>
          <a:p>
            <a:pPr marL="0" indent="0" eaLnBrk="1" hangingPunct="1">
              <a:buNone/>
            </a:pPr>
            <a:endParaRPr lang="en-CA" altLang="en-US" sz="1650" b="1" dirty="0"/>
          </a:p>
        </p:txBody>
      </p:sp>
      <p:pic>
        <p:nvPicPr>
          <p:cNvPr id="3" name="Picture 2" descr="The figure on this page is a diagram that represents a logical virtual machine. Three boxes aligned horizontally are each labeled as, ‘Virtual Machine’. Each of the virtual machines contains two smaller boxes stacked vertically and labeled as, ‘Applications on Guest OS’ and ‘Guest OS’. Below the three virtual machines is a larger box the width of the three virtual machines. This box is labeled as, ‘Physical Machine’. The physical machine contains two smaller boxes, also the width of the three virtual machines, stacked vertically and labeled as, ‘Virtualization Software (Hyper-V, Virtual PC, VirtualBox, etc.)’ and ‘Host OS’. Below this is a label of physical machine." title="Virtual Machine diagram">
            <a:extLst>
              <a:ext uri="{FF2B5EF4-FFF2-40B4-BE49-F238E27FC236}">
                <a16:creationId xmlns:a16="http://schemas.microsoft.com/office/drawing/2014/main" id="{FA46D3DE-2646-4647-A00F-9A70249E66B0}"/>
              </a:ext>
            </a:extLst>
          </p:cNvPr>
          <p:cNvPicPr>
            <a:picLocks noChangeAspect="1"/>
          </p:cNvPicPr>
          <p:nvPr/>
        </p:nvPicPr>
        <p:blipFill>
          <a:blip r:embed="rId4"/>
          <a:stretch>
            <a:fillRect/>
          </a:stretch>
        </p:blipFill>
        <p:spPr>
          <a:xfrm>
            <a:off x="296770" y="1230514"/>
            <a:ext cx="4122777" cy="2682472"/>
          </a:xfrm>
          <a:prstGeom prst="rect">
            <a:avLst/>
          </a:prstGeom>
        </p:spPr>
      </p:pic>
    </p:spTree>
    <p:custDataLst>
      <p:tags r:id="rId1"/>
    </p:custDataLst>
    <p:extLst>
      <p:ext uri="{BB962C8B-B14F-4D97-AF65-F5344CB8AC3E}">
        <p14:creationId xmlns:p14="http://schemas.microsoft.com/office/powerpoint/2010/main" val="2900830122"/>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 y="-15169"/>
            <a:ext cx="9144000" cy="757551"/>
          </a:xfrm>
        </p:spPr>
        <p:txBody>
          <a:bodyPr/>
          <a:lstStyle/>
          <a:p>
            <a:r>
              <a:rPr lang="en-US" altLang="en-US" sz="1600" dirty="0"/>
              <a:t>Virtualization</a:t>
            </a:r>
            <a:br>
              <a:rPr lang="en-US" altLang="en-US" sz="1600" dirty="0"/>
            </a:br>
            <a:r>
              <a:rPr lang="en-US" altLang="en-US" dirty="0"/>
              <a:t>Type 1 and Type 2 Hypervisors</a:t>
            </a:r>
          </a:p>
        </p:txBody>
      </p:sp>
      <p:sp>
        <p:nvSpPr>
          <p:cNvPr id="55299" name="Rectangle 3"/>
          <p:cNvSpPr>
            <a:spLocks noGrp="1" noChangeArrowheads="1"/>
          </p:cNvSpPr>
          <p:nvPr>
            <p:ph type="body" idx="1"/>
          </p:nvPr>
        </p:nvSpPr>
        <p:spPr>
          <a:xfrm>
            <a:off x="180847" y="1162335"/>
            <a:ext cx="4539434" cy="2939645"/>
          </a:xfrm>
        </p:spPr>
        <p:txBody>
          <a:bodyPr/>
          <a:lstStyle/>
          <a:p>
            <a:r>
              <a:rPr lang="en-US" altLang="en-US" sz="1700" dirty="0"/>
              <a:t>Type 1 (native) hypervisor is typically used with server virtualization. For example, they are used in data centers and cloud computing.</a:t>
            </a:r>
          </a:p>
          <a:p>
            <a:r>
              <a:rPr lang="en-US" altLang="en-US" sz="1700" dirty="0"/>
              <a:t>Type 1 hypervisors run directly on the hardware of a host, and manage the allocation of system resources to VMs.</a:t>
            </a:r>
          </a:p>
          <a:p>
            <a:r>
              <a:rPr lang="en-US" altLang="en-US" sz="1700" dirty="0"/>
              <a:t>Type 1 hypervisors include VMware vSphere / </a:t>
            </a:r>
            <a:r>
              <a:rPr lang="en-US" altLang="en-US" sz="1700" dirty="0" err="1"/>
              <a:t>ESXi</a:t>
            </a:r>
            <a:r>
              <a:rPr lang="en-US" altLang="en-US" sz="1700" dirty="0"/>
              <a:t>, Xen, and Oracle VM Server.</a:t>
            </a:r>
            <a:endParaRPr lang="en-US" altLang="en-US" sz="1500" dirty="0"/>
          </a:p>
          <a:p>
            <a:pPr lvl="1"/>
            <a:endParaRPr lang="en-US" altLang="en-US" sz="1800" dirty="0"/>
          </a:p>
          <a:p>
            <a:pPr marL="0" indent="0" eaLnBrk="1" hangingPunct="1">
              <a:buNone/>
            </a:pPr>
            <a:endParaRPr lang="en-CA" altLang="en-US" sz="1650" b="1" dirty="0"/>
          </a:p>
        </p:txBody>
      </p:sp>
      <p:pic>
        <p:nvPicPr>
          <p:cNvPr id="4" name="Picture 3" descr="The diagram represents a Type 1 Native hypervisor. It shows a box labeled as ‘Server’. The box contains three smaller boxes aligned horizontally each labeled as, ‘OS’. Below the three OS boxes is a larger box the width of the three OS boxes. This box is labeled as, ‘Hypervisor’. Below the Hypervisor is another box, the same width as the Hypervisor, labeled as, ‘Hardware’. " title="Type 1 Native">
            <a:extLst>
              <a:ext uri="{FF2B5EF4-FFF2-40B4-BE49-F238E27FC236}">
                <a16:creationId xmlns:a16="http://schemas.microsoft.com/office/drawing/2014/main" id="{64FBED7C-A2A8-4007-895D-BB41F866B53C}"/>
              </a:ext>
            </a:extLst>
          </p:cNvPr>
          <p:cNvPicPr>
            <a:picLocks noChangeAspect="1"/>
          </p:cNvPicPr>
          <p:nvPr/>
        </p:nvPicPr>
        <p:blipFill>
          <a:blip r:embed="rId4"/>
          <a:stretch>
            <a:fillRect/>
          </a:stretch>
        </p:blipFill>
        <p:spPr>
          <a:xfrm>
            <a:off x="5287538" y="807421"/>
            <a:ext cx="2994920" cy="2019475"/>
          </a:xfrm>
          <a:prstGeom prst="rect">
            <a:avLst/>
          </a:prstGeom>
        </p:spPr>
      </p:pic>
      <p:pic>
        <p:nvPicPr>
          <p:cNvPr id="6" name="Picture 5" descr="Type 1 Native hypervisor but now includes example OS and hypervisor software. In the Type 1 implementation, VMware vSphere runs directly on the server hardware. VMware vSphere has been used to create a Windows Server VM and a Linux Server VM." title="example OS and hypervisor software">
            <a:extLst>
              <a:ext uri="{FF2B5EF4-FFF2-40B4-BE49-F238E27FC236}">
                <a16:creationId xmlns:a16="http://schemas.microsoft.com/office/drawing/2014/main" id="{0BA56C25-5C67-4479-A7B7-52D995135BD5}"/>
              </a:ext>
            </a:extLst>
          </p:cNvPr>
          <p:cNvPicPr>
            <a:picLocks noChangeAspect="1"/>
          </p:cNvPicPr>
          <p:nvPr/>
        </p:nvPicPr>
        <p:blipFill>
          <a:blip r:embed="rId5"/>
          <a:stretch>
            <a:fillRect/>
          </a:stretch>
        </p:blipFill>
        <p:spPr>
          <a:xfrm>
            <a:off x="5306392" y="2938776"/>
            <a:ext cx="2964437" cy="1950889"/>
          </a:xfrm>
          <a:prstGeom prst="rect">
            <a:avLst/>
          </a:prstGeom>
        </p:spPr>
      </p:pic>
    </p:spTree>
    <p:custDataLst>
      <p:tags r:id="rId1"/>
    </p:custDataLst>
    <p:extLst>
      <p:ext uri="{BB962C8B-B14F-4D97-AF65-F5344CB8AC3E}">
        <p14:creationId xmlns:p14="http://schemas.microsoft.com/office/powerpoint/2010/main" val="3473580008"/>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z="1600" dirty="0"/>
              <a:t>Virtualization</a:t>
            </a:r>
            <a:br>
              <a:rPr lang="en-US" altLang="en-US" sz="1600" dirty="0"/>
            </a:br>
            <a:r>
              <a:rPr lang="en-US" altLang="en-US" dirty="0"/>
              <a:t>Type 1 and Type 2 Hypervisors (Cont.)</a:t>
            </a:r>
          </a:p>
        </p:txBody>
      </p:sp>
      <p:sp>
        <p:nvSpPr>
          <p:cNvPr id="55299" name="Rectangle 3"/>
          <p:cNvSpPr>
            <a:spLocks noGrp="1" noChangeArrowheads="1"/>
          </p:cNvSpPr>
          <p:nvPr>
            <p:ph type="body" idx="1"/>
          </p:nvPr>
        </p:nvSpPr>
        <p:spPr>
          <a:xfrm>
            <a:off x="222229" y="859082"/>
            <a:ext cx="8699542" cy="1525900"/>
          </a:xfrm>
        </p:spPr>
        <p:txBody>
          <a:bodyPr/>
          <a:lstStyle/>
          <a:p>
            <a:r>
              <a:rPr lang="en-US" altLang="en-US" sz="1700" dirty="0"/>
              <a:t>Type 2 (hosted) hypervisors are commonly used with client-side virtualization.</a:t>
            </a:r>
          </a:p>
          <a:p>
            <a:r>
              <a:rPr lang="en-US" altLang="en-US" sz="1700" dirty="0"/>
              <a:t>Type 2 hypervisors work with the host computer to create and use multiple VMs.</a:t>
            </a:r>
          </a:p>
          <a:p>
            <a:r>
              <a:rPr lang="en-US" altLang="en-US" sz="1700" dirty="0"/>
              <a:t>Type 2 hypervisors include VMware Workstation, Windows Hyper-V, and Oracle VirtualBox.</a:t>
            </a:r>
            <a:endParaRPr lang="en-US" altLang="en-US" sz="1500" dirty="0"/>
          </a:p>
          <a:p>
            <a:pPr lvl="1"/>
            <a:endParaRPr lang="en-US" altLang="en-US" sz="1800" dirty="0"/>
          </a:p>
          <a:p>
            <a:pPr marL="0" indent="0" eaLnBrk="1" hangingPunct="1">
              <a:buNone/>
            </a:pPr>
            <a:endParaRPr lang="en-CA" altLang="en-US" sz="1650" b="1" dirty="0"/>
          </a:p>
        </p:txBody>
      </p:sp>
      <p:pic>
        <p:nvPicPr>
          <p:cNvPr id="3" name="Picture 2" descr="Type 2 Hosted hypervisor is similar to the Type 1 diagram on the previous slide, but the main box is labeled as, ‘Host’ instead of ‘Server’. This box has the same contents as the Type 1 diagram with an extra box between the hypervisor and the hardware. The extra box is labeled as, ‘Operating System’. " title="Type 2 Hosted hypervisor">
            <a:extLst>
              <a:ext uri="{FF2B5EF4-FFF2-40B4-BE49-F238E27FC236}">
                <a16:creationId xmlns:a16="http://schemas.microsoft.com/office/drawing/2014/main" id="{2830994A-426E-412F-A895-E1DF23F8CDA1}"/>
              </a:ext>
            </a:extLst>
          </p:cNvPr>
          <p:cNvPicPr>
            <a:picLocks noChangeAspect="1"/>
          </p:cNvPicPr>
          <p:nvPr/>
        </p:nvPicPr>
        <p:blipFill>
          <a:blip r:embed="rId4"/>
          <a:stretch>
            <a:fillRect/>
          </a:stretch>
        </p:blipFill>
        <p:spPr>
          <a:xfrm>
            <a:off x="1032173" y="2532818"/>
            <a:ext cx="3010161" cy="2377646"/>
          </a:xfrm>
          <a:prstGeom prst="rect">
            <a:avLst/>
          </a:prstGeom>
        </p:spPr>
      </p:pic>
      <p:pic>
        <p:nvPicPr>
          <p:cNvPr id="7" name="Picture 6" descr=" In the Type 2 implementation, the host OS on the computer is Windows 10. Windows Hyper-V has been used to create and manage the Windows 7 VM and a Linux VM." title="example OS and hypervisor software">
            <a:extLst>
              <a:ext uri="{FF2B5EF4-FFF2-40B4-BE49-F238E27FC236}">
                <a16:creationId xmlns:a16="http://schemas.microsoft.com/office/drawing/2014/main" id="{92ED7CE3-E613-4056-8B8A-C284711F2B64}"/>
              </a:ext>
            </a:extLst>
          </p:cNvPr>
          <p:cNvPicPr>
            <a:picLocks noChangeAspect="1"/>
          </p:cNvPicPr>
          <p:nvPr/>
        </p:nvPicPr>
        <p:blipFill>
          <a:blip r:embed="rId5"/>
          <a:stretch>
            <a:fillRect/>
          </a:stretch>
        </p:blipFill>
        <p:spPr>
          <a:xfrm>
            <a:off x="4714487" y="2582352"/>
            <a:ext cx="3010161" cy="2278577"/>
          </a:xfrm>
          <a:prstGeom prst="rect">
            <a:avLst/>
          </a:prstGeom>
        </p:spPr>
      </p:pic>
    </p:spTree>
    <p:custDataLst>
      <p:tags r:id="rId1"/>
    </p:custDataLst>
    <p:extLst>
      <p:ext uri="{BB962C8B-B14F-4D97-AF65-F5344CB8AC3E}">
        <p14:creationId xmlns:p14="http://schemas.microsoft.com/office/powerpoint/2010/main" val="3951231172"/>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Virtualization</a:t>
            </a:r>
            <a:r>
              <a:rPr lang="en-US" altLang="en-US" dirty="0"/>
              <a:t/>
            </a:r>
            <a:br>
              <a:rPr lang="en-US" altLang="en-US" dirty="0"/>
            </a:br>
            <a:r>
              <a:rPr lang="en-US" altLang="en-US" dirty="0"/>
              <a:t>Virtual Machine Requirements</a:t>
            </a:r>
          </a:p>
        </p:txBody>
      </p:sp>
      <p:graphicFrame>
        <p:nvGraphicFramePr>
          <p:cNvPr id="8" name="Content Placeholder 7">
            <a:extLst>
              <a:ext uri="{FF2B5EF4-FFF2-40B4-BE49-F238E27FC236}">
                <a16:creationId xmlns:a16="http://schemas.microsoft.com/office/drawing/2014/main" id="{F84B522F-23FA-4DD3-B2E0-C66CF2743367}"/>
              </a:ext>
            </a:extLst>
          </p:cNvPr>
          <p:cNvGraphicFramePr>
            <a:graphicFrameLocks noGrp="1"/>
          </p:cNvGraphicFramePr>
          <p:nvPr>
            <p:ph idx="1"/>
            <p:extLst>
              <p:ext uri="{D42A27DB-BD31-4B8C-83A1-F6EECF244321}">
                <p14:modId xmlns:p14="http://schemas.microsoft.com/office/powerpoint/2010/main" val="3615186622"/>
              </p:ext>
            </p:extLst>
          </p:nvPr>
        </p:nvGraphicFramePr>
        <p:xfrm>
          <a:off x="721905" y="1399875"/>
          <a:ext cx="7828971" cy="2225040"/>
        </p:xfrm>
        <a:graphic>
          <a:graphicData uri="http://schemas.openxmlformats.org/drawingml/2006/table">
            <a:tbl>
              <a:tblPr firstRow="1" bandRow="1">
                <a:tableStyleId>{5C22544A-7EE6-4342-B048-85BDC9FD1C3A}</a:tableStyleId>
              </a:tblPr>
              <a:tblGrid>
                <a:gridCol w="1911231">
                  <a:extLst>
                    <a:ext uri="{9D8B030D-6E8A-4147-A177-3AD203B41FA5}">
                      <a16:colId xmlns:a16="http://schemas.microsoft.com/office/drawing/2014/main" val="38602190"/>
                    </a:ext>
                  </a:extLst>
                </a:gridCol>
                <a:gridCol w="5917740">
                  <a:extLst>
                    <a:ext uri="{9D8B030D-6E8A-4147-A177-3AD203B41FA5}">
                      <a16:colId xmlns:a16="http://schemas.microsoft.com/office/drawing/2014/main" val="2311145181"/>
                    </a:ext>
                  </a:extLst>
                </a:gridCol>
              </a:tblGrid>
              <a:tr h="370840">
                <a:tc gridSpan="2">
                  <a:txBody>
                    <a:bodyPr/>
                    <a:lstStyle/>
                    <a:p>
                      <a:r>
                        <a:rPr lang="en-US" dirty="0"/>
                        <a:t>Windows Hyper-V Minimum Requirements for Windows 10</a:t>
                      </a:r>
                    </a:p>
                  </a:txBody>
                  <a:tcPr/>
                </a:tc>
                <a:tc hMerge="1">
                  <a:txBody>
                    <a:bodyPr/>
                    <a:lstStyle/>
                    <a:p>
                      <a:endParaRPr lang="en-US" dirty="0"/>
                    </a:p>
                  </a:txBody>
                  <a:tcPr/>
                </a:tc>
                <a:extLst>
                  <a:ext uri="{0D108BD9-81ED-4DB2-BD59-A6C34878D82A}">
                    <a16:rowId xmlns:a16="http://schemas.microsoft.com/office/drawing/2014/main" val="2255326577"/>
                  </a:ext>
                </a:extLst>
              </a:tr>
              <a:tr h="370840">
                <a:tc>
                  <a:txBody>
                    <a:bodyPr/>
                    <a:lstStyle/>
                    <a:p>
                      <a:r>
                        <a:rPr lang="en-US" dirty="0"/>
                        <a:t>Host OS</a:t>
                      </a:r>
                    </a:p>
                  </a:txBody>
                  <a:tcPr/>
                </a:tc>
                <a:tc>
                  <a:txBody>
                    <a:bodyPr/>
                    <a:lstStyle/>
                    <a:p>
                      <a:r>
                        <a:rPr lang="en-US" dirty="0"/>
                        <a:t>Windows 10 Pro or Windows Server (2012 and 2016)</a:t>
                      </a:r>
                    </a:p>
                  </a:txBody>
                  <a:tcPr/>
                </a:tc>
                <a:extLst>
                  <a:ext uri="{0D108BD9-81ED-4DB2-BD59-A6C34878D82A}">
                    <a16:rowId xmlns:a16="http://schemas.microsoft.com/office/drawing/2014/main" val="633157363"/>
                  </a:ext>
                </a:extLst>
              </a:tr>
              <a:tr h="370840">
                <a:tc>
                  <a:txBody>
                    <a:bodyPr/>
                    <a:lstStyle/>
                    <a:p>
                      <a:r>
                        <a:rPr lang="en-US" dirty="0"/>
                        <a:t>Processor</a:t>
                      </a:r>
                    </a:p>
                  </a:txBody>
                  <a:tcPr/>
                </a:tc>
                <a:tc>
                  <a:txBody>
                    <a:bodyPr/>
                    <a:lstStyle/>
                    <a:p>
                      <a:r>
                        <a:rPr lang="en-US" dirty="0"/>
                        <a:t>64-bit CPU with Second Level Address Translation (SLAT)</a:t>
                      </a:r>
                    </a:p>
                  </a:txBody>
                  <a:tcPr/>
                </a:tc>
                <a:extLst>
                  <a:ext uri="{0D108BD9-81ED-4DB2-BD59-A6C34878D82A}">
                    <a16:rowId xmlns:a16="http://schemas.microsoft.com/office/drawing/2014/main" val="1677730649"/>
                  </a:ext>
                </a:extLst>
              </a:tr>
              <a:tr h="370840">
                <a:tc>
                  <a:txBody>
                    <a:bodyPr/>
                    <a:lstStyle/>
                    <a:p>
                      <a:r>
                        <a:rPr lang="en-US" dirty="0"/>
                        <a:t>BIOS</a:t>
                      </a:r>
                    </a:p>
                  </a:txBody>
                  <a:tcPr/>
                </a:tc>
                <a:tc>
                  <a:txBody>
                    <a:bodyPr/>
                    <a:lstStyle/>
                    <a:p>
                      <a:r>
                        <a:rPr lang="en-US" dirty="0"/>
                        <a:t>CPU support for VM Monitor Mode Extension (VT-c on Intel CPUs)</a:t>
                      </a:r>
                    </a:p>
                  </a:txBody>
                  <a:tcPr/>
                </a:tc>
                <a:extLst>
                  <a:ext uri="{0D108BD9-81ED-4DB2-BD59-A6C34878D82A}">
                    <a16:rowId xmlns:a16="http://schemas.microsoft.com/office/drawing/2014/main" val="3287952534"/>
                  </a:ext>
                </a:extLst>
              </a:tr>
              <a:tr h="370840">
                <a:tc>
                  <a:txBody>
                    <a:bodyPr/>
                    <a:lstStyle/>
                    <a:p>
                      <a:r>
                        <a:rPr lang="en-US" dirty="0"/>
                        <a:t>Memory</a:t>
                      </a:r>
                    </a:p>
                  </a:txBody>
                  <a:tcPr/>
                </a:tc>
                <a:tc>
                  <a:txBody>
                    <a:bodyPr/>
                    <a:lstStyle/>
                    <a:p>
                      <a:r>
                        <a:rPr lang="en-US" dirty="0"/>
                        <a:t>Minimum 4GB system RAM</a:t>
                      </a:r>
                    </a:p>
                  </a:txBody>
                  <a:tcPr/>
                </a:tc>
                <a:extLst>
                  <a:ext uri="{0D108BD9-81ED-4DB2-BD59-A6C34878D82A}">
                    <a16:rowId xmlns:a16="http://schemas.microsoft.com/office/drawing/2014/main" val="2104614768"/>
                  </a:ext>
                </a:extLst>
              </a:tr>
              <a:tr h="370840">
                <a:tc>
                  <a:txBody>
                    <a:bodyPr/>
                    <a:lstStyle/>
                    <a:p>
                      <a:r>
                        <a:rPr lang="en-US" dirty="0"/>
                        <a:t>Hard Disk Space</a:t>
                      </a:r>
                    </a:p>
                  </a:txBody>
                  <a:tcPr/>
                </a:tc>
                <a:tc>
                  <a:txBody>
                    <a:bodyPr/>
                    <a:lstStyle/>
                    <a:p>
                      <a:r>
                        <a:rPr lang="en-US" dirty="0"/>
                        <a:t>At least 15GB per VM</a:t>
                      </a:r>
                    </a:p>
                  </a:txBody>
                  <a:tcPr/>
                </a:tc>
                <a:extLst>
                  <a:ext uri="{0D108BD9-81ED-4DB2-BD59-A6C34878D82A}">
                    <a16:rowId xmlns:a16="http://schemas.microsoft.com/office/drawing/2014/main" val="3130607801"/>
                  </a:ext>
                </a:extLst>
              </a:tr>
            </a:tbl>
          </a:graphicData>
        </a:graphic>
      </p:graphicFrame>
      <p:sp>
        <p:nvSpPr>
          <p:cNvPr id="2" name="TextBox 1">
            <a:extLst>
              <a:ext uri="{FF2B5EF4-FFF2-40B4-BE49-F238E27FC236}">
                <a16:creationId xmlns:a16="http://schemas.microsoft.com/office/drawing/2014/main" id="{AC3633FF-D103-42D6-BB88-6E5A655A220B}"/>
              </a:ext>
            </a:extLst>
          </p:cNvPr>
          <p:cNvSpPr txBox="1"/>
          <p:nvPr/>
        </p:nvSpPr>
        <p:spPr>
          <a:xfrm>
            <a:off x="2302475" y="4041180"/>
            <a:ext cx="4539049" cy="369332"/>
          </a:xfrm>
          <a:prstGeom prst="rect">
            <a:avLst/>
          </a:prstGeom>
          <a:noFill/>
        </p:spPr>
        <p:txBody>
          <a:bodyPr wrap="square" rtlCol="0">
            <a:spAutoFit/>
          </a:bodyPr>
          <a:lstStyle/>
          <a:p>
            <a:r>
              <a:rPr lang="en-US" b="1" dirty="0"/>
              <a:t>Hyper-V is included in Windows 10 Pro</a:t>
            </a:r>
          </a:p>
        </p:txBody>
      </p:sp>
    </p:spTree>
    <p:custDataLst>
      <p:tags r:id="rId1"/>
    </p:custDataLst>
    <p:extLst>
      <p:ext uri="{BB962C8B-B14F-4D97-AF65-F5344CB8AC3E}">
        <p14:creationId xmlns:p14="http://schemas.microsoft.com/office/powerpoint/2010/main" val="2023712381"/>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Virtualization</a:t>
            </a:r>
            <a:r>
              <a:rPr lang="en-US" altLang="en-US" dirty="0"/>
              <a:t/>
            </a:r>
            <a:br>
              <a:rPr lang="en-US" altLang="en-US" dirty="0"/>
            </a:br>
            <a:r>
              <a:rPr lang="en-US" altLang="en-US" dirty="0"/>
              <a:t>Virtual Machine Requirements (Cont.)</a:t>
            </a:r>
          </a:p>
        </p:txBody>
      </p:sp>
      <p:graphicFrame>
        <p:nvGraphicFramePr>
          <p:cNvPr id="8" name="Content Placeholder 7">
            <a:extLst>
              <a:ext uri="{FF2B5EF4-FFF2-40B4-BE49-F238E27FC236}">
                <a16:creationId xmlns:a16="http://schemas.microsoft.com/office/drawing/2014/main" id="{F84B522F-23FA-4DD3-B2E0-C66CF2743367}"/>
              </a:ext>
            </a:extLst>
          </p:cNvPr>
          <p:cNvGraphicFramePr>
            <a:graphicFrameLocks noGrp="1"/>
          </p:cNvGraphicFramePr>
          <p:nvPr>
            <p:ph idx="1"/>
            <p:extLst>
              <p:ext uri="{D42A27DB-BD31-4B8C-83A1-F6EECF244321}">
                <p14:modId xmlns:p14="http://schemas.microsoft.com/office/powerpoint/2010/main" val="3183515913"/>
              </p:ext>
            </p:extLst>
          </p:nvPr>
        </p:nvGraphicFramePr>
        <p:xfrm>
          <a:off x="721905" y="1399875"/>
          <a:ext cx="7828971" cy="2225040"/>
        </p:xfrm>
        <a:graphic>
          <a:graphicData uri="http://schemas.openxmlformats.org/drawingml/2006/table">
            <a:tbl>
              <a:tblPr firstRow="1" bandRow="1">
                <a:tableStyleId>{5C22544A-7EE6-4342-B048-85BDC9FD1C3A}</a:tableStyleId>
              </a:tblPr>
              <a:tblGrid>
                <a:gridCol w="1911231">
                  <a:extLst>
                    <a:ext uri="{9D8B030D-6E8A-4147-A177-3AD203B41FA5}">
                      <a16:colId xmlns:a16="http://schemas.microsoft.com/office/drawing/2014/main" val="38602190"/>
                    </a:ext>
                  </a:extLst>
                </a:gridCol>
                <a:gridCol w="5917740">
                  <a:extLst>
                    <a:ext uri="{9D8B030D-6E8A-4147-A177-3AD203B41FA5}">
                      <a16:colId xmlns:a16="http://schemas.microsoft.com/office/drawing/2014/main" val="2311145181"/>
                    </a:ext>
                  </a:extLst>
                </a:gridCol>
              </a:tblGrid>
              <a:tr h="370840">
                <a:tc gridSpan="2">
                  <a:txBody>
                    <a:bodyPr/>
                    <a:lstStyle/>
                    <a:p>
                      <a:r>
                        <a:rPr lang="en-US" dirty="0"/>
                        <a:t>Windows Hyper-V Minimum Requirements for Windows 8</a:t>
                      </a:r>
                    </a:p>
                  </a:txBody>
                  <a:tcPr/>
                </a:tc>
                <a:tc hMerge="1">
                  <a:txBody>
                    <a:bodyPr/>
                    <a:lstStyle/>
                    <a:p>
                      <a:endParaRPr lang="en-US" dirty="0"/>
                    </a:p>
                  </a:txBody>
                  <a:tcPr/>
                </a:tc>
                <a:extLst>
                  <a:ext uri="{0D108BD9-81ED-4DB2-BD59-A6C34878D82A}">
                    <a16:rowId xmlns:a16="http://schemas.microsoft.com/office/drawing/2014/main" val="2255326577"/>
                  </a:ext>
                </a:extLst>
              </a:tr>
              <a:tr h="370840">
                <a:tc>
                  <a:txBody>
                    <a:bodyPr/>
                    <a:lstStyle/>
                    <a:p>
                      <a:r>
                        <a:rPr lang="en-US" dirty="0"/>
                        <a:t>Host OS</a:t>
                      </a:r>
                    </a:p>
                  </a:txBody>
                  <a:tcPr/>
                </a:tc>
                <a:tc>
                  <a:txBody>
                    <a:bodyPr/>
                    <a:lstStyle/>
                    <a:p>
                      <a:r>
                        <a:rPr lang="en-US" dirty="0"/>
                        <a:t>Windows 8 Pro or Enterprise 64-bit OS</a:t>
                      </a:r>
                    </a:p>
                  </a:txBody>
                  <a:tcPr/>
                </a:tc>
                <a:extLst>
                  <a:ext uri="{0D108BD9-81ED-4DB2-BD59-A6C34878D82A}">
                    <a16:rowId xmlns:a16="http://schemas.microsoft.com/office/drawing/2014/main" val="633157363"/>
                  </a:ext>
                </a:extLst>
              </a:tr>
              <a:tr h="370840">
                <a:tc>
                  <a:txBody>
                    <a:bodyPr/>
                    <a:lstStyle/>
                    <a:p>
                      <a:r>
                        <a:rPr lang="en-US" dirty="0"/>
                        <a:t>Processor</a:t>
                      </a:r>
                    </a:p>
                  </a:txBody>
                  <a:tcPr/>
                </a:tc>
                <a:tc>
                  <a:txBody>
                    <a:bodyPr/>
                    <a:lstStyle/>
                    <a:p>
                      <a:r>
                        <a:rPr lang="en-US" dirty="0"/>
                        <a:t>64-bit CPU with Second Level Address Translation (SLAT)</a:t>
                      </a:r>
                    </a:p>
                  </a:txBody>
                  <a:tcPr/>
                </a:tc>
                <a:extLst>
                  <a:ext uri="{0D108BD9-81ED-4DB2-BD59-A6C34878D82A}">
                    <a16:rowId xmlns:a16="http://schemas.microsoft.com/office/drawing/2014/main" val="1677730649"/>
                  </a:ext>
                </a:extLst>
              </a:tr>
              <a:tr h="370840">
                <a:tc>
                  <a:txBody>
                    <a:bodyPr/>
                    <a:lstStyle/>
                    <a:p>
                      <a:r>
                        <a:rPr lang="en-US" dirty="0"/>
                        <a:t>BIOS</a:t>
                      </a:r>
                    </a:p>
                  </a:txBody>
                  <a:tcPr/>
                </a:tc>
                <a:tc>
                  <a:txBody>
                    <a:bodyPr/>
                    <a:lstStyle/>
                    <a:p>
                      <a:r>
                        <a:rPr lang="en-US" dirty="0"/>
                        <a:t>BIOS-level Hardware Virtualization support</a:t>
                      </a:r>
                    </a:p>
                  </a:txBody>
                  <a:tcPr/>
                </a:tc>
                <a:extLst>
                  <a:ext uri="{0D108BD9-81ED-4DB2-BD59-A6C34878D82A}">
                    <a16:rowId xmlns:a16="http://schemas.microsoft.com/office/drawing/2014/main" val="3287952534"/>
                  </a:ext>
                </a:extLst>
              </a:tr>
              <a:tr h="370840">
                <a:tc>
                  <a:txBody>
                    <a:bodyPr/>
                    <a:lstStyle/>
                    <a:p>
                      <a:r>
                        <a:rPr lang="en-US" dirty="0"/>
                        <a:t>Memory</a:t>
                      </a:r>
                    </a:p>
                  </a:txBody>
                  <a:tcPr/>
                </a:tc>
                <a:tc>
                  <a:txBody>
                    <a:bodyPr/>
                    <a:lstStyle/>
                    <a:p>
                      <a:r>
                        <a:rPr lang="en-US" dirty="0"/>
                        <a:t>Minimum 4GB system RAM</a:t>
                      </a:r>
                    </a:p>
                  </a:txBody>
                  <a:tcPr/>
                </a:tc>
                <a:extLst>
                  <a:ext uri="{0D108BD9-81ED-4DB2-BD59-A6C34878D82A}">
                    <a16:rowId xmlns:a16="http://schemas.microsoft.com/office/drawing/2014/main" val="2104614768"/>
                  </a:ext>
                </a:extLst>
              </a:tr>
              <a:tr h="370840">
                <a:tc>
                  <a:txBody>
                    <a:bodyPr/>
                    <a:lstStyle/>
                    <a:p>
                      <a:r>
                        <a:rPr lang="en-US" dirty="0"/>
                        <a:t>Hard Disk Space</a:t>
                      </a:r>
                    </a:p>
                  </a:txBody>
                  <a:tcPr/>
                </a:tc>
                <a:tc>
                  <a:txBody>
                    <a:bodyPr/>
                    <a:lstStyle/>
                    <a:p>
                      <a:r>
                        <a:rPr lang="en-US" dirty="0"/>
                        <a:t>At least 15GB per Virtual OS</a:t>
                      </a:r>
                    </a:p>
                  </a:txBody>
                  <a:tcPr/>
                </a:tc>
                <a:extLst>
                  <a:ext uri="{0D108BD9-81ED-4DB2-BD59-A6C34878D82A}">
                    <a16:rowId xmlns:a16="http://schemas.microsoft.com/office/drawing/2014/main" val="3130607801"/>
                  </a:ext>
                </a:extLst>
              </a:tr>
            </a:tbl>
          </a:graphicData>
        </a:graphic>
      </p:graphicFrame>
    </p:spTree>
    <p:custDataLst>
      <p:tags r:id="rId1"/>
    </p:custDataLst>
    <p:extLst>
      <p:ext uri="{BB962C8B-B14F-4D97-AF65-F5344CB8AC3E}">
        <p14:creationId xmlns:p14="http://schemas.microsoft.com/office/powerpoint/2010/main" val="841224644"/>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Virtualization</a:t>
            </a:r>
            <a:r>
              <a:rPr lang="en-US" altLang="en-US" dirty="0"/>
              <a:t/>
            </a:r>
            <a:br>
              <a:rPr lang="en-US" altLang="en-US" dirty="0"/>
            </a:br>
            <a:r>
              <a:rPr lang="en-US" altLang="en-US" dirty="0"/>
              <a:t>Virtual Machine Requirements (Cont.)</a:t>
            </a:r>
          </a:p>
        </p:txBody>
      </p:sp>
      <p:graphicFrame>
        <p:nvGraphicFramePr>
          <p:cNvPr id="8" name="Content Placeholder 7">
            <a:extLst>
              <a:ext uri="{FF2B5EF4-FFF2-40B4-BE49-F238E27FC236}">
                <a16:creationId xmlns:a16="http://schemas.microsoft.com/office/drawing/2014/main" id="{F84B522F-23FA-4DD3-B2E0-C66CF2743367}"/>
              </a:ext>
            </a:extLst>
          </p:cNvPr>
          <p:cNvGraphicFramePr>
            <a:graphicFrameLocks noGrp="1"/>
          </p:cNvGraphicFramePr>
          <p:nvPr>
            <p:ph idx="1"/>
            <p:extLst>
              <p:ext uri="{D42A27DB-BD31-4B8C-83A1-F6EECF244321}">
                <p14:modId xmlns:p14="http://schemas.microsoft.com/office/powerpoint/2010/main" val="356872645"/>
              </p:ext>
            </p:extLst>
          </p:nvPr>
        </p:nvGraphicFramePr>
        <p:xfrm>
          <a:off x="721905" y="1399875"/>
          <a:ext cx="7828971" cy="1483360"/>
        </p:xfrm>
        <a:graphic>
          <a:graphicData uri="http://schemas.openxmlformats.org/drawingml/2006/table">
            <a:tbl>
              <a:tblPr firstRow="1" bandRow="1">
                <a:tableStyleId>{5C22544A-7EE6-4342-B048-85BDC9FD1C3A}</a:tableStyleId>
              </a:tblPr>
              <a:tblGrid>
                <a:gridCol w="1911231">
                  <a:extLst>
                    <a:ext uri="{9D8B030D-6E8A-4147-A177-3AD203B41FA5}">
                      <a16:colId xmlns:a16="http://schemas.microsoft.com/office/drawing/2014/main" val="38602190"/>
                    </a:ext>
                  </a:extLst>
                </a:gridCol>
                <a:gridCol w="5917740">
                  <a:extLst>
                    <a:ext uri="{9D8B030D-6E8A-4147-A177-3AD203B41FA5}">
                      <a16:colId xmlns:a16="http://schemas.microsoft.com/office/drawing/2014/main" val="2311145181"/>
                    </a:ext>
                  </a:extLst>
                </a:gridCol>
              </a:tblGrid>
              <a:tr h="370840">
                <a:tc gridSpan="2">
                  <a:txBody>
                    <a:bodyPr/>
                    <a:lstStyle/>
                    <a:p>
                      <a:r>
                        <a:rPr lang="en-US" dirty="0"/>
                        <a:t>Windows Virtual PC Requirements in Windows 7</a:t>
                      </a:r>
                    </a:p>
                  </a:txBody>
                  <a:tcPr/>
                </a:tc>
                <a:tc hMerge="1">
                  <a:txBody>
                    <a:bodyPr/>
                    <a:lstStyle/>
                    <a:p>
                      <a:endParaRPr lang="en-US" dirty="0"/>
                    </a:p>
                  </a:txBody>
                  <a:tcPr/>
                </a:tc>
                <a:extLst>
                  <a:ext uri="{0D108BD9-81ED-4DB2-BD59-A6C34878D82A}">
                    <a16:rowId xmlns:a16="http://schemas.microsoft.com/office/drawing/2014/main" val="2255326577"/>
                  </a:ext>
                </a:extLst>
              </a:tr>
              <a:tr h="370840">
                <a:tc>
                  <a:txBody>
                    <a:bodyPr/>
                    <a:lstStyle/>
                    <a:p>
                      <a:r>
                        <a:rPr lang="en-US" dirty="0"/>
                        <a:t>Processor</a:t>
                      </a:r>
                    </a:p>
                  </a:txBody>
                  <a:tcPr/>
                </a:tc>
                <a:tc>
                  <a:txBody>
                    <a:bodyPr/>
                    <a:lstStyle/>
                    <a:p>
                      <a:r>
                        <a:rPr lang="en-US" dirty="0"/>
                        <a:t>1 GHz 32-bit or 64-bit Processor</a:t>
                      </a:r>
                    </a:p>
                  </a:txBody>
                  <a:tcPr/>
                </a:tc>
                <a:extLst>
                  <a:ext uri="{0D108BD9-81ED-4DB2-BD59-A6C34878D82A}">
                    <a16:rowId xmlns:a16="http://schemas.microsoft.com/office/drawing/2014/main" val="1677730649"/>
                  </a:ext>
                </a:extLst>
              </a:tr>
              <a:tr h="370840">
                <a:tc>
                  <a:txBody>
                    <a:bodyPr/>
                    <a:lstStyle/>
                    <a:p>
                      <a:r>
                        <a:rPr lang="en-US" dirty="0"/>
                        <a:t>Memory</a:t>
                      </a:r>
                    </a:p>
                  </a:txBody>
                  <a:tcPr/>
                </a:tc>
                <a:tc>
                  <a:txBody>
                    <a:bodyPr/>
                    <a:lstStyle/>
                    <a:p>
                      <a:r>
                        <a:rPr lang="en-US" dirty="0"/>
                        <a:t>2GB</a:t>
                      </a:r>
                    </a:p>
                  </a:txBody>
                  <a:tcPr/>
                </a:tc>
                <a:extLst>
                  <a:ext uri="{0D108BD9-81ED-4DB2-BD59-A6C34878D82A}">
                    <a16:rowId xmlns:a16="http://schemas.microsoft.com/office/drawing/2014/main" val="2104614768"/>
                  </a:ext>
                </a:extLst>
              </a:tr>
              <a:tr h="370840">
                <a:tc>
                  <a:txBody>
                    <a:bodyPr/>
                    <a:lstStyle/>
                    <a:p>
                      <a:r>
                        <a:rPr lang="en-US" dirty="0"/>
                        <a:t>Hard Disk Space</a:t>
                      </a:r>
                    </a:p>
                  </a:txBody>
                  <a:tcPr/>
                </a:tc>
                <a:tc>
                  <a:txBody>
                    <a:bodyPr/>
                    <a:lstStyle/>
                    <a:p>
                      <a:r>
                        <a:rPr lang="en-US" dirty="0"/>
                        <a:t>At least 15 GB per Virtual OS</a:t>
                      </a:r>
                    </a:p>
                  </a:txBody>
                  <a:tcPr/>
                </a:tc>
                <a:extLst>
                  <a:ext uri="{0D108BD9-81ED-4DB2-BD59-A6C34878D82A}">
                    <a16:rowId xmlns:a16="http://schemas.microsoft.com/office/drawing/2014/main" val="3130607801"/>
                  </a:ext>
                </a:extLst>
              </a:tr>
            </a:tbl>
          </a:graphicData>
        </a:graphic>
      </p:graphicFrame>
    </p:spTree>
    <p:custDataLst>
      <p:tags r:id="rId1"/>
    </p:custDataLst>
    <p:extLst>
      <p:ext uri="{BB962C8B-B14F-4D97-AF65-F5344CB8AC3E}">
        <p14:creationId xmlns:p14="http://schemas.microsoft.com/office/powerpoint/2010/main" val="3671955841"/>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600" dirty="0"/>
              <a:t>Virtualization</a:t>
            </a:r>
            <a:r>
              <a:rPr lang="en-US" dirty="0"/>
              <a:t/>
            </a:r>
            <a:br>
              <a:rPr lang="en-US" dirty="0"/>
            </a:br>
            <a:r>
              <a:rPr lang="en-US" dirty="0"/>
              <a:t>Lab – Install Linux in a Virtual Machine and Explore the GUI</a:t>
            </a:r>
          </a:p>
        </p:txBody>
      </p:sp>
      <p:sp>
        <p:nvSpPr>
          <p:cNvPr id="2" name="Content Placeholder 1"/>
          <p:cNvSpPr>
            <a:spLocks noGrp="1"/>
          </p:cNvSpPr>
          <p:nvPr>
            <p:ph idx="1"/>
          </p:nvPr>
        </p:nvSpPr>
        <p:spPr/>
        <p:txBody>
          <a:bodyPr/>
          <a:lstStyle/>
          <a:p>
            <a:pPr marL="0" indent="0">
              <a:buNone/>
            </a:pPr>
            <a:r>
              <a:rPr lang="en-US" dirty="0"/>
              <a:t>In this lab, you will install a Linux OS in a virtual machine using a desktop virtualization application, such as </a:t>
            </a:r>
            <a:r>
              <a:rPr lang="en-US" dirty="0" err="1"/>
              <a:t>VirtualBox</a:t>
            </a:r>
            <a:r>
              <a:rPr lang="en-US" dirty="0"/>
              <a:t>. After completing the installation, you will explore the GUI interface</a:t>
            </a:r>
            <a:r>
              <a:rPr lang="en-US" dirty="0" smtClean="0"/>
              <a:t>.</a:t>
            </a:r>
          </a:p>
          <a:p>
            <a:pPr marL="0" indent="0">
              <a:buNone/>
            </a:pPr>
            <a:r>
              <a:rPr lang="en-US" b="1" dirty="0" smtClean="0"/>
              <a:t>Objectives:</a:t>
            </a:r>
            <a:endParaRPr lang="en-US" b="1" dirty="0"/>
          </a:p>
          <a:p>
            <a:pPr marL="0" indent="0">
              <a:buNone/>
            </a:pPr>
            <a:r>
              <a:rPr lang="en-US" dirty="0" smtClean="0"/>
              <a:t>	Part </a:t>
            </a:r>
            <a:r>
              <a:rPr lang="en-US" dirty="0"/>
              <a:t>1: Prepare a Computer for Virtualization</a:t>
            </a:r>
          </a:p>
          <a:p>
            <a:pPr marL="0" indent="0">
              <a:buNone/>
            </a:pPr>
            <a:r>
              <a:rPr lang="en-US" dirty="0" smtClean="0"/>
              <a:t>	Part </a:t>
            </a:r>
            <a:r>
              <a:rPr lang="en-US" dirty="0"/>
              <a:t>2: Install a Linux OS on the Virtual Machine</a:t>
            </a:r>
          </a:p>
          <a:p>
            <a:pPr marL="0" indent="0">
              <a:buNone/>
            </a:pPr>
            <a:r>
              <a:rPr lang="en-US" dirty="0" smtClean="0"/>
              <a:t>	Part </a:t>
            </a:r>
            <a:r>
              <a:rPr lang="en-US" dirty="0"/>
              <a:t>3: Explore the GUI</a:t>
            </a:r>
          </a:p>
        </p:txBody>
      </p:sp>
    </p:spTree>
    <p:custDataLst>
      <p:tags r:id="rId1"/>
    </p:custDataLst>
    <p:extLst>
      <p:ext uri="{BB962C8B-B14F-4D97-AF65-F5344CB8AC3E}">
        <p14:creationId xmlns:p14="http://schemas.microsoft.com/office/powerpoint/2010/main" val="1588145085"/>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sz="4000" dirty="0">
                <a:solidFill>
                  <a:schemeClr val="accent5">
                    <a:lumMod val="40000"/>
                    <a:lumOff val="60000"/>
                  </a:schemeClr>
                </a:solidFill>
              </a:rPr>
              <a:t>9.2 Cloud Computing</a:t>
            </a:r>
          </a:p>
        </p:txBody>
      </p:sp>
    </p:spTree>
    <p:custDataLst>
      <p:tags r:id="rId1"/>
    </p:custDataLst>
    <p:extLst>
      <p:ext uri="{BB962C8B-B14F-4D97-AF65-F5344CB8AC3E}">
        <p14:creationId xmlns:p14="http://schemas.microsoft.com/office/powerpoint/2010/main" val="3313693684"/>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Cloud Computing</a:t>
            </a:r>
            <a:r>
              <a:rPr lang="en-US" altLang="en-US" dirty="0"/>
              <a:t/>
            </a:r>
            <a:br>
              <a:rPr lang="en-US" altLang="en-US" dirty="0"/>
            </a:br>
            <a:r>
              <a:rPr lang="en-US" altLang="en-US" dirty="0"/>
              <a:t>How We Use the Cloud</a:t>
            </a:r>
            <a:endParaRPr lang="en-CA" altLang="en-US" dirty="0"/>
          </a:p>
        </p:txBody>
      </p:sp>
      <p:sp>
        <p:nvSpPr>
          <p:cNvPr id="13315" name="Content Placeholder 2"/>
          <p:cNvSpPr>
            <a:spLocks noGrp="1"/>
          </p:cNvSpPr>
          <p:nvPr>
            <p:ph idx="1"/>
          </p:nvPr>
        </p:nvSpPr>
        <p:spPr>
          <a:xfrm>
            <a:off x="74908" y="1302902"/>
            <a:ext cx="4135942" cy="2843288"/>
          </a:xfrm>
        </p:spPr>
        <p:txBody>
          <a:bodyPr/>
          <a:lstStyle/>
          <a:p>
            <a:r>
              <a:rPr lang="en-US" altLang="en-US" dirty="0"/>
              <a:t>Place holder</a:t>
            </a:r>
            <a:endParaRPr lang="en-CA" altLang="en-US" dirty="0"/>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p:txBody>
      </p:sp>
    </p:spTree>
    <p:custDataLst>
      <p:tags r:id="rId1"/>
    </p:custDataLst>
    <p:extLst>
      <p:ext uri="{BB962C8B-B14F-4D97-AF65-F5344CB8AC3E}">
        <p14:creationId xmlns:p14="http://schemas.microsoft.com/office/powerpoint/2010/main" val="1650759332"/>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Cloud Computing</a:t>
            </a:r>
            <a:r>
              <a:rPr lang="en-US" altLang="en-US" dirty="0"/>
              <a:t/>
            </a:r>
            <a:br>
              <a:rPr lang="en-US" altLang="en-US" dirty="0"/>
            </a:br>
            <a:r>
              <a:rPr lang="en-US" altLang="en-US" dirty="0"/>
              <a:t>Cloud Services</a:t>
            </a:r>
            <a:endParaRPr lang="en-CA" altLang="en-US" dirty="0"/>
          </a:p>
        </p:txBody>
      </p:sp>
      <p:sp>
        <p:nvSpPr>
          <p:cNvPr id="13315" name="Content Placeholder 2"/>
          <p:cNvSpPr>
            <a:spLocks noGrp="1"/>
          </p:cNvSpPr>
          <p:nvPr>
            <p:ph idx="1"/>
          </p:nvPr>
        </p:nvSpPr>
        <p:spPr>
          <a:xfrm>
            <a:off x="185147" y="1236600"/>
            <a:ext cx="3752539" cy="2818579"/>
          </a:xfrm>
        </p:spPr>
        <p:txBody>
          <a:bodyPr/>
          <a:lstStyle/>
          <a:p>
            <a:r>
              <a:rPr lang="en-US" altLang="en-US" dirty="0"/>
              <a:t>Cloud service providers can provide various services tailored to meet customer requirements.</a:t>
            </a:r>
          </a:p>
          <a:p>
            <a:pPr lvl="1"/>
            <a:r>
              <a:rPr lang="en-US" altLang="en-US" dirty="0"/>
              <a:t>Software as a Service (SaaS)</a:t>
            </a:r>
          </a:p>
          <a:p>
            <a:pPr lvl="1"/>
            <a:r>
              <a:rPr lang="en-CA" altLang="en-US" dirty="0"/>
              <a:t>Platform as a Service (PaaS)</a:t>
            </a:r>
          </a:p>
          <a:p>
            <a:pPr lvl="1"/>
            <a:r>
              <a:rPr lang="en-CA" altLang="en-US" dirty="0"/>
              <a:t>Infrastructure as a Service (IaaS)</a:t>
            </a:r>
          </a:p>
          <a:p>
            <a:r>
              <a:rPr lang="en-US" altLang="en-US" dirty="0"/>
              <a:t>Cloud service providers have extended the IaaS model to also provide IT as a service (</a:t>
            </a:r>
            <a:r>
              <a:rPr lang="en-US" altLang="en-US" dirty="0" err="1"/>
              <a:t>ITaaS</a:t>
            </a:r>
            <a:r>
              <a:rPr lang="en-US" altLang="en-US" dirty="0"/>
              <a:t>).</a:t>
            </a:r>
            <a:endParaRPr lang="en-CA" altLang="en-US" dirty="0"/>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p:txBody>
      </p:sp>
      <p:pic>
        <p:nvPicPr>
          <p:cNvPr id="2" name="Picture 1" descr="The figure consists of a rectangle shape divided into three horizontal levels. the top level displays SaaS and states Software applications (e.g., email, office 365) is provided over the Internet on a subscription basis. Typically used by end users. The middle level displays PaaS and states Includes tools and services used to deliver the applications. Includes OS and applications stack. Typically requested by application and software developers The bottom level displays IaaS and states Includes network, computers (virtual or dedicated), and storage. Typically used by organization infrastructure and network architects." title="Cloud Servicesd"/>
          <p:cNvPicPr>
            <a:picLocks noChangeAspect="1"/>
          </p:cNvPicPr>
          <p:nvPr/>
        </p:nvPicPr>
        <p:blipFill>
          <a:blip r:embed="rId4"/>
          <a:stretch>
            <a:fillRect/>
          </a:stretch>
        </p:blipFill>
        <p:spPr>
          <a:xfrm>
            <a:off x="4046701" y="1230151"/>
            <a:ext cx="4807016" cy="2710256"/>
          </a:xfrm>
          <a:prstGeom prst="rect">
            <a:avLst/>
          </a:prstGeom>
        </p:spPr>
      </p:pic>
    </p:spTree>
    <p:custDataLst>
      <p:tags r:id="rId1"/>
    </p:custDataLst>
    <p:extLst>
      <p:ext uri="{BB962C8B-B14F-4D97-AF65-F5344CB8AC3E}">
        <p14:creationId xmlns:p14="http://schemas.microsoft.com/office/powerpoint/2010/main" val="291639868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Chapter 9: Virtualization and Cloud Computing</a:t>
            </a:r>
          </a:p>
        </p:txBody>
      </p:sp>
      <p:sp>
        <p:nvSpPr>
          <p:cNvPr id="3" name="Rectangle 2"/>
          <p:cNvSpPr/>
          <p:nvPr/>
        </p:nvSpPr>
        <p:spPr>
          <a:xfrm>
            <a:off x="628650" y="3436035"/>
            <a:ext cx="4572000" cy="369332"/>
          </a:xfrm>
          <a:prstGeom prst="rect">
            <a:avLst/>
          </a:prstGeom>
        </p:spPr>
        <p:txBody>
          <a:bodyPr>
            <a:spAutoFit/>
          </a:bodyPr>
          <a:lstStyle/>
          <a:p>
            <a:r>
              <a:rPr lang="en-US" b="1" dirty="0">
                <a:solidFill>
                  <a:schemeClr val="accent6">
                    <a:lumMod val="40000"/>
                    <a:lumOff val="60000"/>
                  </a:schemeClr>
                </a:solidFill>
              </a:rPr>
              <a:t>IT Essentials 7.0 Planning Guide</a:t>
            </a:r>
          </a:p>
        </p:txBody>
      </p:sp>
    </p:spTree>
    <p:custDataLst>
      <p:tags r:id="rId1"/>
    </p:custDataLst>
    <p:extLst>
      <p:ext uri="{BB962C8B-B14F-4D97-AF65-F5344CB8AC3E}">
        <p14:creationId xmlns:p14="http://schemas.microsoft.com/office/powerpoint/2010/main" val="914249568"/>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Cloud Computing</a:t>
            </a:r>
            <a:r>
              <a:rPr lang="en-US" altLang="en-US" dirty="0"/>
              <a:t/>
            </a:r>
            <a:br>
              <a:rPr lang="en-US" altLang="en-US" dirty="0"/>
            </a:br>
            <a:r>
              <a:rPr lang="en-US" altLang="en-US" dirty="0"/>
              <a:t>Cloud Computing Characteristics</a:t>
            </a:r>
            <a:endParaRPr lang="en-CA" altLang="en-US" dirty="0"/>
          </a:p>
        </p:txBody>
      </p:sp>
      <p:sp>
        <p:nvSpPr>
          <p:cNvPr id="13315" name="Content Placeholder 2"/>
          <p:cNvSpPr>
            <a:spLocks noGrp="1"/>
          </p:cNvSpPr>
          <p:nvPr>
            <p:ph idx="1"/>
          </p:nvPr>
        </p:nvSpPr>
        <p:spPr>
          <a:xfrm>
            <a:off x="185147" y="1236600"/>
            <a:ext cx="3752539" cy="2818579"/>
          </a:xfrm>
        </p:spPr>
        <p:txBody>
          <a:bodyPr/>
          <a:lstStyle/>
          <a:p>
            <a:pPr lvl="1"/>
            <a:r>
              <a:rPr lang="en-CA" altLang="en-US" dirty="0"/>
              <a:t>On-demand (self-service</a:t>
            </a:r>
            <a:r>
              <a:rPr lang="en-CA" altLang="en-US" dirty="0" smtClean="0"/>
              <a:t>)</a:t>
            </a:r>
            <a:endParaRPr lang="en-CA" altLang="en-US" dirty="0"/>
          </a:p>
          <a:p>
            <a:pPr lvl="1"/>
            <a:r>
              <a:rPr lang="en-CA" altLang="en-US" dirty="0"/>
              <a:t>Rapid </a:t>
            </a:r>
            <a:r>
              <a:rPr lang="en-CA" altLang="en-US" dirty="0" smtClean="0"/>
              <a:t>elasticity</a:t>
            </a:r>
            <a:endParaRPr lang="en-CA" altLang="en-US" dirty="0"/>
          </a:p>
          <a:p>
            <a:pPr lvl="1"/>
            <a:r>
              <a:rPr lang="en-CA" altLang="en-US" dirty="0"/>
              <a:t>Resource </a:t>
            </a:r>
            <a:r>
              <a:rPr lang="en-CA" altLang="en-US" dirty="0" smtClean="0"/>
              <a:t>pooling</a:t>
            </a:r>
            <a:endParaRPr lang="en-CA" altLang="en-US" dirty="0"/>
          </a:p>
          <a:p>
            <a:pPr lvl="1"/>
            <a:r>
              <a:rPr lang="en-CA" altLang="en-US" dirty="0"/>
              <a:t>Measured and metered </a:t>
            </a:r>
            <a:r>
              <a:rPr lang="en-CA" altLang="en-US" dirty="0" smtClean="0"/>
              <a:t>service</a:t>
            </a:r>
            <a:endParaRPr lang="en-CA" altLang="en-US" dirty="0"/>
          </a:p>
          <a:p>
            <a:pPr lvl="1"/>
            <a:r>
              <a:rPr lang="en-CA" altLang="en-US" dirty="0"/>
              <a:t>Broad network access</a:t>
            </a:r>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p:txBody>
      </p:sp>
    </p:spTree>
    <p:custDataLst>
      <p:tags r:id="rId1"/>
    </p:custDataLst>
    <p:extLst>
      <p:ext uri="{BB962C8B-B14F-4D97-AF65-F5344CB8AC3E}">
        <p14:creationId xmlns:p14="http://schemas.microsoft.com/office/powerpoint/2010/main" val="981956679"/>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9.3 Chapter Summary</a:t>
            </a:r>
          </a:p>
        </p:txBody>
      </p:sp>
    </p:spTree>
    <p:custDataLst>
      <p:tags r:id="rId1"/>
    </p:custDataLst>
    <p:extLst>
      <p:ext uri="{BB962C8B-B14F-4D97-AF65-F5344CB8AC3E}">
        <p14:creationId xmlns:p14="http://schemas.microsoft.com/office/powerpoint/2010/main" val="3886944279"/>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 y="22539"/>
            <a:ext cx="9144000" cy="757551"/>
          </a:xfrm>
        </p:spPr>
        <p:txBody>
          <a:bodyPr/>
          <a:lstStyle/>
          <a:p>
            <a:r>
              <a:rPr lang="en-US" sz="1400" dirty="0">
                <a:latin typeface="Arial" charset="0"/>
              </a:rPr>
              <a:t>Conclusion</a:t>
            </a:r>
            <a:r>
              <a:rPr lang="en-US" dirty="0">
                <a:latin typeface="Arial" charset="0"/>
              </a:rPr>
              <a:t/>
            </a:r>
            <a:br>
              <a:rPr lang="en-US" dirty="0">
                <a:latin typeface="Arial" charset="0"/>
              </a:rPr>
            </a:br>
            <a:r>
              <a:rPr lang="en-US" dirty="0">
                <a:latin typeface="Arial" charset="0"/>
              </a:rPr>
              <a:t>Chapter 9: Virtualization and Cloud Computing</a:t>
            </a:r>
          </a:p>
        </p:txBody>
      </p:sp>
      <p:sp>
        <p:nvSpPr>
          <p:cNvPr id="4" name="Content Placeholder 3"/>
          <p:cNvSpPr>
            <a:spLocks noGrp="1"/>
          </p:cNvSpPr>
          <p:nvPr>
            <p:ph idx="1"/>
          </p:nvPr>
        </p:nvSpPr>
        <p:spPr/>
        <p:txBody>
          <a:bodyPr/>
          <a:lstStyle/>
          <a:p>
            <a:r>
              <a:rPr lang="en-US" dirty="0"/>
              <a:t>Explain server virtualization.</a:t>
            </a:r>
          </a:p>
          <a:p>
            <a:r>
              <a:rPr lang="en-US" dirty="0"/>
              <a:t>Install virtualization software on a computer.</a:t>
            </a:r>
          </a:p>
          <a:p>
            <a:r>
              <a:rPr lang="en-US" dirty="0"/>
              <a:t>Describe uses of the cloud.</a:t>
            </a:r>
          </a:p>
          <a:p>
            <a:r>
              <a:rPr lang="en-US" dirty="0"/>
              <a:t>Explain characteristics of public, private, hybrid and community cloud computing.</a:t>
            </a:r>
          </a:p>
          <a:p>
            <a:pPr marL="0" indent="0">
              <a:buNone/>
            </a:pPr>
            <a:endParaRPr lang="en-US" dirty="0"/>
          </a:p>
        </p:txBody>
      </p:sp>
    </p:spTree>
    <p:custDataLst>
      <p:tags r:id="rId1"/>
    </p:custDataLst>
    <p:extLst>
      <p:ext uri="{BB962C8B-B14F-4D97-AF65-F5344CB8AC3E}">
        <p14:creationId xmlns:p14="http://schemas.microsoft.com/office/powerpoint/2010/main" val="2499570505"/>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400" dirty="0">
                <a:latin typeface="Arial" charset="0"/>
              </a:rPr>
              <a:t>Chapter 9</a:t>
            </a:r>
            <a:r>
              <a:rPr lang="en-US" dirty="0">
                <a:latin typeface="Arial" charset="0"/>
              </a:rPr>
              <a:t/>
            </a:r>
            <a:br>
              <a:rPr lang="en-US" dirty="0">
                <a:latin typeface="Arial" charset="0"/>
              </a:rPr>
            </a:br>
            <a:r>
              <a:rPr lang="en-US" dirty="0">
                <a:latin typeface="Arial" charset="0"/>
              </a:rPr>
              <a:t>New Terms and Commands</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207524248"/>
              </p:ext>
            </p:extLst>
          </p:nvPr>
        </p:nvGraphicFramePr>
        <p:xfrm>
          <a:off x="970155" y="1173103"/>
          <a:ext cx="7203690" cy="2946400"/>
        </p:xfrm>
        <a:graphic>
          <a:graphicData uri="http://schemas.openxmlformats.org/drawingml/2006/table">
            <a:tbl>
              <a:tblPr firstRow="1" bandRow="1">
                <a:tableStyleId>{F5AB1C69-6EDB-4FF4-983F-18BD219EF322}</a:tableStyleId>
              </a:tblPr>
              <a:tblGrid>
                <a:gridCol w="3601845">
                  <a:extLst>
                    <a:ext uri="{9D8B030D-6E8A-4147-A177-3AD203B41FA5}">
                      <a16:colId xmlns:a16="http://schemas.microsoft.com/office/drawing/2014/main" val="2731093094"/>
                    </a:ext>
                  </a:extLst>
                </a:gridCol>
                <a:gridCol w="3601845">
                  <a:extLst>
                    <a:ext uri="{9D8B030D-6E8A-4147-A177-3AD203B41FA5}">
                      <a16:colId xmlns:a16="http://schemas.microsoft.com/office/drawing/2014/main" val="2353496225"/>
                    </a:ext>
                  </a:extLst>
                </a:gridCol>
              </a:tblGrid>
              <a:tr h="370840">
                <a:tc>
                  <a:txBody>
                    <a:bodyPr/>
                    <a:lstStyle/>
                    <a:p>
                      <a:pPr marL="173038" indent="-173038">
                        <a:spcBef>
                          <a:spcPts val="200"/>
                        </a:spcBef>
                        <a:spcAft>
                          <a:spcPts val="200"/>
                        </a:spcAft>
                        <a:buFont typeface="Arial" panose="020B0604020202020204" pitchFamily="34" charset="0"/>
                        <a:buChar char="•"/>
                      </a:pPr>
                      <a:r>
                        <a:rPr lang="en-US" b="0" dirty="0">
                          <a:solidFill>
                            <a:schemeClr val="tx1"/>
                          </a:solidFill>
                          <a:latin typeface="+mn-lt"/>
                        </a:rPr>
                        <a:t>Computer virtualization</a:t>
                      </a:r>
                    </a:p>
                    <a:p>
                      <a:pPr marL="173038" indent="-173038">
                        <a:spcBef>
                          <a:spcPts val="200"/>
                        </a:spcBef>
                        <a:spcAft>
                          <a:spcPts val="200"/>
                        </a:spcAft>
                        <a:buFont typeface="Arial" panose="020B0604020202020204" pitchFamily="34" charset="0"/>
                        <a:buChar char="•"/>
                      </a:pPr>
                      <a:r>
                        <a:rPr lang="en-US" b="0" dirty="0">
                          <a:solidFill>
                            <a:schemeClr val="tx1"/>
                          </a:solidFill>
                          <a:latin typeface="+mn-lt"/>
                        </a:rPr>
                        <a:t>Virtual machine (VM)</a:t>
                      </a:r>
                    </a:p>
                    <a:p>
                      <a:pPr marL="173038" indent="-173038">
                        <a:spcBef>
                          <a:spcPts val="200"/>
                        </a:spcBef>
                        <a:spcAft>
                          <a:spcPts val="200"/>
                        </a:spcAft>
                        <a:buFont typeface="Arial" panose="020B0604020202020204" pitchFamily="34" charset="0"/>
                        <a:buChar char="•"/>
                      </a:pPr>
                      <a:r>
                        <a:rPr lang="en-US" b="0" dirty="0">
                          <a:solidFill>
                            <a:schemeClr val="tx1"/>
                          </a:solidFill>
                          <a:latin typeface="+mn-lt"/>
                        </a:rPr>
                        <a:t>Cloud computing</a:t>
                      </a:r>
                    </a:p>
                    <a:p>
                      <a:pPr marL="173038" indent="-173038">
                        <a:spcBef>
                          <a:spcPts val="200"/>
                        </a:spcBef>
                        <a:spcAft>
                          <a:spcPts val="200"/>
                        </a:spcAft>
                        <a:buFont typeface="Arial" panose="020B0604020202020204" pitchFamily="34" charset="0"/>
                        <a:buChar char="•"/>
                      </a:pPr>
                      <a:r>
                        <a:rPr lang="en-US" b="0" dirty="0">
                          <a:solidFill>
                            <a:schemeClr val="tx1"/>
                          </a:solidFill>
                          <a:latin typeface="+mn-lt"/>
                        </a:rPr>
                        <a:t>Hypervisor</a:t>
                      </a:r>
                    </a:p>
                    <a:p>
                      <a:pPr marL="173038" indent="-173038">
                        <a:spcBef>
                          <a:spcPts val="200"/>
                        </a:spcBef>
                        <a:spcAft>
                          <a:spcPts val="200"/>
                        </a:spcAft>
                        <a:buFont typeface="Arial" panose="020B0604020202020204" pitchFamily="34" charset="0"/>
                        <a:buChar char="•"/>
                      </a:pPr>
                      <a:r>
                        <a:rPr lang="en-US" b="0" dirty="0">
                          <a:solidFill>
                            <a:schemeClr val="tx1"/>
                          </a:solidFill>
                          <a:latin typeface="+mn-lt"/>
                        </a:rPr>
                        <a:t>Server virtualization</a:t>
                      </a:r>
                    </a:p>
                    <a:p>
                      <a:pPr marL="173038" indent="-173038">
                        <a:spcBef>
                          <a:spcPts val="200"/>
                        </a:spcBef>
                        <a:spcAft>
                          <a:spcPts val="200"/>
                        </a:spcAft>
                        <a:buFont typeface="Arial" panose="020B0604020202020204" pitchFamily="34" charset="0"/>
                        <a:buChar char="•"/>
                      </a:pPr>
                      <a:r>
                        <a:rPr lang="en-US" b="0" dirty="0">
                          <a:solidFill>
                            <a:schemeClr val="tx1"/>
                          </a:solidFill>
                          <a:latin typeface="+mn-lt"/>
                        </a:rPr>
                        <a:t>Client-virtualization</a:t>
                      </a:r>
                    </a:p>
                    <a:p>
                      <a:pPr marL="173038" indent="-173038">
                        <a:spcBef>
                          <a:spcPts val="200"/>
                        </a:spcBef>
                        <a:spcAft>
                          <a:spcPts val="200"/>
                        </a:spcAft>
                        <a:buFont typeface="Arial" panose="020B0604020202020204" pitchFamily="34" charset="0"/>
                        <a:buChar char="•"/>
                      </a:pPr>
                      <a:r>
                        <a:rPr lang="en-US" b="0" dirty="0">
                          <a:solidFill>
                            <a:schemeClr val="tx1"/>
                          </a:solidFill>
                          <a:latin typeface="+mn-lt"/>
                        </a:rPr>
                        <a:t>Host computer</a:t>
                      </a:r>
                    </a:p>
                    <a:p>
                      <a:pPr marL="173038" indent="-173038">
                        <a:spcBef>
                          <a:spcPts val="200"/>
                        </a:spcBef>
                        <a:spcAft>
                          <a:spcPts val="200"/>
                        </a:spcAft>
                        <a:buFont typeface="Arial" panose="020B0604020202020204" pitchFamily="34" charset="0"/>
                        <a:buChar char="•"/>
                      </a:pPr>
                      <a:r>
                        <a:rPr lang="en-US" b="0" dirty="0">
                          <a:solidFill>
                            <a:schemeClr val="tx1"/>
                          </a:solidFill>
                          <a:latin typeface="+mn-lt"/>
                        </a:rPr>
                        <a:t>Host operating system</a:t>
                      </a:r>
                    </a:p>
                    <a:p>
                      <a:pPr marL="173038" indent="-173038">
                        <a:spcBef>
                          <a:spcPts val="200"/>
                        </a:spcBef>
                        <a:spcAft>
                          <a:spcPts val="200"/>
                        </a:spcAft>
                        <a:buFont typeface="Arial" panose="020B0604020202020204" pitchFamily="34" charset="0"/>
                        <a:buChar char="•"/>
                      </a:pPr>
                      <a:r>
                        <a:rPr lang="en-US" b="0" dirty="0">
                          <a:solidFill>
                            <a:schemeClr val="tx1"/>
                          </a:solidFill>
                          <a:latin typeface="+mn-lt"/>
                        </a:rPr>
                        <a:t>Guest operating system (guest OS)</a:t>
                      </a:r>
                    </a:p>
                    <a:p>
                      <a:pPr marL="173038" indent="-173038">
                        <a:spcBef>
                          <a:spcPts val="200"/>
                        </a:spcBef>
                        <a:spcAft>
                          <a:spcPts val="200"/>
                        </a:spcAft>
                        <a:buFont typeface="Arial" panose="020B0604020202020204" pitchFamily="34" charset="0"/>
                        <a:buChar char="•"/>
                      </a:pPr>
                      <a:r>
                        <a:rPr lang="en-US" b="0" dirty="0">
                          <a:solidFill>
                            <a:schemeClr val="tx1"/>
                          </a:solidFill>
                          <a:latin typeface="+mn-lt"/>
                        </a:rPr>
                        <a:t>Type 1 hypervisor</a:t>
                      </a:r>
                    </a:p>
                    <a:p>
                      <a:pPr marL="173038" indent="-173038">
                        <a:spcBef>
                          <a:spcPts val="200"/>
                        </a:spcBef>
                        <a:spcAft>
                          <a:spcPts val="200"/>
                        </a:spcAft>
                        <a:buFont typeface="Arial" panose="020B0604020202020204" pitchFamily="34" charset="0"/>
                        <a:buChar char="•"/>
                      </a:pPr>
                      <a:r>
                        <a:rPr lang="en-US" b="0" dirty="0">
                          <a:solidFill>
                            <a:schemeClr val="tx1"/>
                          </a:solidFill>
                          <a:latin typeface="+mn-lt"/>
                        </a:rPr>
                        <a:t>Type 2 hypervisor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chemeClr val="tx1"/>
                          </a:solidFill>
                          <a:latin typeface="+mn-lt"/>
                          <a:ea typeface="+mn-ea"/>
                          <a:cs typeface="+mn-cs"/>
                        </a:rPr>
                        <a:t>Software as a Service (SaaS)</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chemeClr val="tx1"/>
                          </a:solidFill>
                          <a:latin typeface="+mn-lt"/>
                          <a:ea typeface="+mn-ea"/>
                          <a:cs typeface="+mn-cs"/>
                        </a:rPr>
                        <a:t>Platform as a Service (PaaS)</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chemeClr val="tx1"/>
                          </a:solidFill>
                          <a:latin typeface="+mn-lt"/>
                          <a:ea typeface="+mn-ea"/>
                          <a:cs typeface="+mn-cs"/>
                        </a:rPr>
                        <a:t>Infrastructure as a Service (IaaS)</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chemeClr val="tx1"/>
                          </a:solidFill>
                          <a:latin typeface="+mn-lt"/>
                          <a:ea typeface="+mn-ea"/>
                          <a:cs typeface="+mn-cs"/>
                        </a:rPr>
                        <a:t>IT as a service (</a:t>
                      </a:r>
                      <a:r>
                        <a:rPr lang="en-US" sz="1400" b="0" kern="1200" dirty="0" err="1">
                          <a:solidFill>
                            <a:schemeClr val="tx1"/>
                          </a:solidFill>
                          <a:latin typeface="+mn-lt"/>
                          <a:ea typeface="+mn-ea"/>
                          <a:cs typeface="+mn-cs"/>
                        </a:rPr>
                        <a:t>ITaaS</a:t>
                      </a:r>
                      <a:r>
                        <a:rPr lang="en-US" sz="1400" b="0" kern="1200" dirty="0">
                          <a:solidFill>
                            <a:schemeClr val="tx1"/>
                          </a:solidFill>
                          <a:latin typeface="+mn-lt"/>
                          <a:ea typeface="+mn-ea"/>
                          <a:cs typeface="+mn-cs"/>
                        </a:rPr>
                        <a:t>)</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chemeClr val="tx1"/>
                          </a:solidFill>
                          <a:latin typeface="+mn-lt"/>
                          <a:ea typeface="+mn-ea"/>
                          <a:cs typeface="+mn-cs"/>
                        </a:rPr>
                        <a:t>Private cloud</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chemeClr val="tx1"/>
                          </a:solidFill>
                          <a:latin typeface="+mn-lt"/>
                          <a:ea typeface="+mn-ea"/>
                          <a:cs typeface="+mn-cs"/>
                        </a:rPr>
                        <a:t>Community cloud</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chemeClr val="tx1"/>
                          </a:solidFill>
                          <a:latin typeface="+mn-lt"/>
                          <a:ea typeface="+mn-ea"/>
                          <a:cs typeface="+mn-cs"/>
                        </a:rPr>
                        <a:t>Public cloud</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chemeClr val="tx1"/>
                          </a:solidFill>
                          <a:latin typeface="+mn-lt"/>
                          <a:ea typeface="+mn-ea"/>
                          <a:cs typeface="+mn-cs"/>
                        </a:rPr>
                        <a:t>Hybrid cloud</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chemeClr val="tx1"/>
                          </a:solidFill>
                          <a:latin typeface="+mn-lt"/>
                          <a:ea typeface="+mn-ea"/>
                          <a:cs typeface="+mn-cs"/>
                        </a:rPr>
                        <a:t>On-demand (self-service)</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chemeClr val="tx1"/>
                          </a:solidFill>
                          <a:latin typeface="+mn-lt"/>
                          <a:ea typeface="+mn-ea"/>
                          <a:cs typeface="+mn-cs"/>
                        </a:rPr>
                        <a:t>Rapid elasticity</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chemeClr val="tx1"/>
                          </a:solidFill>
                          <a:latin typeface="+mn-lt"/>
                          <a:ea typeface="+mn-ea"/>
                          <a:cs typeface="+mn-cs"/>
                        </a:rPr>
                        <a:t>Resource pooling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0795013"/>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 and What Do You Already Know? </a:t>
            </a:r>
          </a:p>
        </p:txBody>
      </p:sp>
      <p:sp>
        <p:nvSpPr>
          <p:cNvPr id="7171" name="Rectangle 34"/>
          <p:cNvSpPr>
            <a:spLocks noGrp="1" noChangeArrowheads="1"/>
          </p:cNvSpPr>
          <p:nvPr>
            <p:ph idx="1"/>
          </p:nvPr>
        </p:nvSpPr>
        <p:spPr>
          <a:xfrm>
            <a:off x="145357" y="1103744"/>
            <a:ext cx="8853286" cy="3667761"/>
          </a:xfrm>
        </p:spPr>
        <p:txBody>
          <a:bodyPr/>
          <a:lstStyle/>
          <a:p>
            <a:pPr eaLnBrk="1" hangingPunct="1">
              <a:spcBef>
                <a:spcPct val="30000"/>
              </a:spcBef>
            </a:pPr>
            <a:r>
              <a:rPr lang="en-US" dirty="0"/>
              <a:t>Check Your Understanding activities used to be called Interactive Activities. They simply have a new name. They are designed to let students quickly determine if they understand the content and can proceed, or if they need to review. </a:t>
            </a:r>
          </a:p>
          <a:p>
            <a:pPr eaLnBrk="1" hangingPunct="1">
              <a:spcBef>
                <a:spcPct val="30000"/>
              </a:spcBef>
            </a:pPr>
            <a:r>
              <a:rPr lang="en-US" dirty="0"/>
              <a:t>Check Your Understanding activities </a:t>
            </a:r>
            <a:r>
              <a:rPr lang="en-US" b="1" i="1" dirty="0"/>
              <a:t>do not </a:t>
            </a:r>
            <a:r>
              <a:rPr lang="en-US" dirty="0"/>
              <a:t>affect student grades.</a:t>
            </a:r>
          </a:p>
          <a:p>
            <a:pPr eaLnBrk="1" hangingPunct="1">
              <a:spcBef>
                <a:spcPct val="30000"/>
              </a:spcBef>
            </a:pPr>
            <a:r>
              <a:rPr lang="en-US" dirty="0"/>
              <a:t>Activities listed as What Do You Already Know? are a type of activity in which we ask the student to simply take a guess! It is not meant to evaluate their knowledge. It is only meant to give them a head start in thinking about different topics before they are presented in the course. Students receive addition content in the form of feedback for </a:t>
            </a:r>
            <a:r>
              <a:rPr lang="en-US" b="1" i="1" dirty="0"/>
              <a:t>any</a:t>
            </a:r>
            <a:r>
              <a:rPr lang="en-US" dirty="0"/>
              <a:t> answers they select. </a:t>
            </a:r>
          </a:p>
          <a:p>
            <a:pPr eaLnBrk="1" hangingPunct="1">
              <a:spcBef>
                <a:spcPct val="30000"/>
              </a:spcBef>
            </a:pPr>
            <a:r>
              <a:rPr lang="en-US" dirty="0"/>
              <a:t>What Do You Already Know? activities </a:t>
            </a:r>
            <a:r>
              <a:rPr lang="en-US" b="1" i="1" dirty="0"/>
              <a:t>do not directly </a:t>
            </a:r>
            <a:r>
              <a:rPr lang="en-US" dirty="0"/>
              <a:t>affect student grades; however, the feedback may contain content which appears later in quizzes and exams, so it is important that students complete the What Do You Already Know? activities. </a:t>
            </a:r>
          </a:p>
          <a:p>
            <a:pPr eaLnBrk="1" hangingPunct="1">
              <a:spcBef>
                <a:spcPct val="30000"/>
              </a:spcBef>
            </a:pPr>
            <a:r>
              <a:rPr lang="en-US" dirty="0"/>
              <a:t>There are no separate slides for these activities in the PPT. They are listed in the notes area of the slide that appears before these activities.</a:t>
            </a:r>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153335752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Chapter 9: Activities</a:t>
            </a:r>
          </a:p>
        </p:txBody>
      </p:sp>
      <p:sp>
        <p:nvSpPr>
          <p:cNvPr id="6147" name="Rectangle 34"/>
          <p:cNvSpPr>
            <a:spLocks noGrp="1" noChangeArrowheads="1"/>
          </p:cNvSpPr>
          <p:nvPr>
            <p:ph idx="1"/>
          </p:nvPr>
        </p:nvSpPr>
        <p:spPr>
          <a:xfrm>
            <a:off x="144065" y="798945"/>
            <a:ext cx="8853286" cy="348414"/>
          </a:xfrm>
        </p:spPr>
        <p:txBody>
          <a:bodyPr/>
          <a:lstStyle/>
          <a:p>
            <a:pPr marL="0" indent="0">
              <a:spcBef>
                <a:spcPct val="30000"/>
              </a:spcBef>
              <a:buNone/>
            </a:pPr>
            <a:r>
              <a:rPr lang="en-US" dirty="0"/>
              <a:t>What activities are associated with this chapter?</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322532079"/>
              </p:ext>
            </p:extLst>
          </p:nvPr>
        </p:nvGraphicFramePr>
        <p:xfrm>
          <a:off x="455999" y="1147358"/>
          <a:ext cx="8229418" cy="2809998"/>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t>9.1.1.1</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Video Explanation</a:t>
                      </a:r>
                    </a:p>
                  </a:txBody>
                  <a:tcPr marL="68580" marR="68580" marT="34290" marB="34290" anchor="ctr"/>
                </a:tc>
                <a:tc>
                  <a:txBody>
                    <a:bodyPr/>
                    <a:lstStyle/>
                    <a:p>
                      <a:r>
                        <a:rPr lang="en-US" sz="1100" dirty="0"/>
                        <a:t>What is the cloud?</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t>9.1.1.6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Match the Advantages of Virtualization</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t>9.1.2.4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Virtualization Terminology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t>9.1.2.5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Lab</a:t>
                      </a:r>
                    </a:p>
                  </a:txBody>
                  <a:tcPr marL="68580" marR="68580" marT="34290" marB="34290" anchor="ctr"/>
                </a:tc>
                <a:tc>
                  <a:txBody>
                    <a:bodyPr/>
                    <a:lstStyle/>
                    <a:p>
                      <a:r>
                        <a:rPr lang="en-US" sz="1100" dirty="0"/>
                        <a:t>Install Linux in a Virtual Machine and Explore the GUI</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t>9.2.2.2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What Do You Already Know?</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Cloud Models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406068602"/>
                  </a:ext>
                </a:extLst>
              </a:tr>
              <a:tr h="350784">
                <a:tc>
                  <a:txBody>
                    <a:bodyPr/>
                    <a:lstStyle/>
                    <a:p>
                      <a:pPr algn="ctr"/>
                      <a:r>
                        <a:rPr lang="en-US" sz="1100" dirty="0"/>
                        <a:t>9.2.2.3</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Cloud Service and Cloud Model Technology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663230194"/>
                  </a:ext>
                </a:extLst>
              </a:tr>
              <a:tr h="350784">
                <a:tc>
                  <a:txBody>
                    <a:bodyPr/>
                    <a:lstStyle/>
                    <a:p>
                      <a:pPr algn="ctr"/>
                      <a:r>
                        <a:rPr lang="en-US" sz="1100" dirty="0"/>
                        <a:t>9.2.2.5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Match the Cloud Characteristics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2487844270"/>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Chapter 9: Assessment</a:t>
            </a:r>
          </a:p>
        </p:txBody>
      </p:sp>
      <p:sp>
        <p:nvSpPr>
          <p:cNvPr id="7171" name="Rectangle 34"/>
          <p:cNvSpPr>
            <a:spLocks noGrp="1" noChangeArrowheads="1"/>
          </p:cNvSpPr>
          <p:nvPr>
            <p:ph idx="1"/>
          </p:nvPr>
        </p:nvSpPr>
        <p:spPr>
          <a:xfrm>
            <a:off x="145357" y="1103744"/>
            <a:ext cx="8853286" cy="3418829"/>
          </a:xfrm>
        </p:spPr>
        <p:txBody>
          <a:bodyPr/>
          <a:lstStyle/>
          <a:p>
            <a:pPr eaLnBrk="1" hangingPunct="1">
              <a:spcBef>
                <a:spcPct val="30000"/>
              </a:spcBef>
            </a:pPr>
            <a:r>
              <a:rPr lang="en-US" dirty="0"/>
              <a:t>Students should complete Chapter 9, “Assessment” after completing Chapter 9.</a:t>
            </a:r>
          </a:p>
          <a:p>
            <a:pPr eaLnBrk="1" hangingPunct="1">
              <a:spcBef>
                <a:spcPct val="30000"/>
              </a:spcBef>
            </a:pPr>
            <a:r>
              <a:rPr lang="en-US" dirty="0"/>
              <a:t>Quizzes, the lab, and other activities can be used to informally assess student progress.</a:t>
            </a:r>
          </a:p>
        </p:txBody>
      </p:sp>
    </p:spTree>
    <p:custDataLst>
      <p:tags r:id="rId1"/>
    </p:custDataLst>
    <p:extLst>
      <p:ext uri="{BB962C8B-B14F-4D97-AF65-F5344CB8AC3E}">
        <p14:creationId xmlns:p14="http://schemas.microsoft.com/office/powerpoint/2010/main" val="129608035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9: Best Practices</a:t>
            </a:r>
          </a:p>
        </p:txBody>
      </p:sp>
      <p:sp>
        <p:nvSpPr>
          <p:cNvPr id="11266" name="Rectangle 34"/>
          <p:cNvSpPr>
            <a:spLocks noGrp="1" noChangeArrowheads="1"/>
          </p:cNvSpPr>
          <p:nvPr>
            <p:ph idx="1"/>
          </p:nvPr>
        </p:nvSpPr>
        <p:spPr>
          <a:xfrm>
            <a:off x="144065" y="798944"/>
            <a:ext cx="8853286" cy="4155319"/>
          </a:xfrm>
        </p:spPr>
        <p:txBody>
          <a:bodyPr/>
          <a:lstStyle/>
          <a:p>
            <a:pPr marL="0" indent="0">
              <a:lnSpc>
                <a:spcPct val="85000"/>
              </a:lnSpc>
              <a:spcBef>
                <a:spcPct val="30000"/>
              </a:spcBef>
              <a:buNone/>
            </a:pPr>
            <a:r>
              <a:rPr lang="en-US" dirty="0"/>
              <a:t>Prior to teaching Chapter 9, the instructor should:</a:t>
            </a:r>
          </a:p>
          <a:p>
            <a:pPr eaLnBrk="1" hangingPunct="1">
              <a:lnSpc>
                <a:spcPct val="85000"/>
              </a:lnSpc>
              <a:spcBef>
                <a:spcPct val="30000"/>
              </a:spcBef>
            </a:pPr>
            <a:r>
              <a:rPr lang="en-US" dirty="0"/>
              <a:t>Complete Chapter 9, “Assessment.”</a:t>
            </a:r>
          </a:p>
          <a:p>
            <a:pPr eaLnBrk="1" hangingPunct="1">
              <a:lnSpc>
                <a:spcPct val="85000"/>
              </a:lnSpc>
              <a:spcBef>
                <a:spcPct val="30000"/>
              </a:spcBef>
            </a:pPr>
            <a:endParaRPr lang="en-US" dirty="0"/>
          </a:p>
          <a:p>
            <a:pPr eaLnBrk="1" hangingPunct="1">
              <a:lnSpc>
                <a:spcPct val="85000"/>
              </a:lnSpc>
              <a:spcBef>
                <a:spcPct val="30000"/>
              </a:spcBef>
            </a:pPr>
            <a:r>
              <a:rPr lang="en-US" dirty="0"/>
              <a:t>The objectives of this chapter are:</a:t>
            </a:r>
          </a:p>
          <a:p>
            <a:pPr lvl="1">
              <a:lnSpc>
                <a:spcPct val="85000"/>
              </a:lnSpc>
              <a:spcBef>
                <a:spcPct val="30000"/>
              </a:spcBef>
            </a:pPr>
            <a:r>
              <a:rPr lang="en-US" dirty="0"/>
              <a:t>Explain server virtualization.</a:t>
            </a:r>
          </a:p>
          <a:p>
            <a:pPr lvl="1">
              <a:lnSpc>
                <a:spcPct val="85000"/>
              </a:lnSpc>
              <a:spcBef>
                <a:spcPct val="30000"/>
              </a:spcBef>
            </a:pPr>
            <a:r>
              <a:rPr lang="en-US" dirty="0"/>
              <a:t>Install virtualization software on a computer.</a:t>
            </a:r>
          </a:p>
          <a:p>
            <a:pPr lvl="1">
              <a:lnSpc>
                <a:spcPct val="85000"/>
              </a:lnSpc>
              <a:spcBef>
                <a:spcPct val="30000"/>
              </a:spcBef>
            </a:pPr>
            <a:r>
              <a:rPr lang="en-US" dirty="0"/>
              <a:t>Describe uses of the cloud.</a:t>
            </a:r>
          </a:p>
          <a:p>
            <a:pPr lvl="1">
              <a:lnSpc>
                <a:spcPct val="85000"/>
              </a:lnSpc>
              <a:spcBef>
                <a:spcPct val="30000"/>
              </a:spcBef>
            </a:pPr>
            <a:r>
              <a:rPr lang="en-US" dirty="0"/>
              <a:t>Explain characteristics of public, private, hybrid and community cloud computing.</a:t>
            </a:r>
          </a:p>
          <a:p>
            <a:pPr lvl="1">
              <a:lnSpc>
                <a:spcPct val="85000"/>
              </a:lnSpc>
              <a:spcBef>
                <a:spcPct val="30000"/>
              </a:spcBef>
            </a:pPr>
            <a:endParaRPr lang="en-US" dirty="0"/>
          </a:p>
          <a:p>
            <a:pPr>
              <a:lnSpc>
                <a:spcPct val="85000"/>
              </a:lnSpc>
              <a:spcBef>
                <a:spcPct val="30000"/>
              </a:spcBef>
            </a:pPr>
            <a:r>
              <a:rPr lang="en-US" dirty="0"/>
              <a:t>This chapter includes lectures and concepts.  Try to include as many questions as possible to keep students engaged during the presentation.</a:t>
            </a:r>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37934136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9: Best Practices (Cont.)</a:t>
            </a:r>
          </a:p>
        </p:txBody>
      </p:sp>
      <p:sp>
        <p:nvSpPr>
          <p:cNvPr id="11266" name="Rectangle 34"/>
          <p:cNvSpPr>
            <a:spLocks noGrp="1" noChangeArrowheads="1"/>
          </p:cNvSpPr>
          <p:nvPr>
            <p:ph idx="1"/>
          </p:nvPr>
        </p:nvSpPr>
        <p:spPr>
          <a:xfrm>
            <a:off x="145358" y="637579"/>
            <a:ext cx="8853286" cy="4155319"/>
          </a:xfrm>
        </p:spPr>
        <p:txBody>
          <a:bodyPr/>
          <a:lstStyle/>
          <a:p>
            <a:pPr>
              <a:lnSpc>
                <a:spcPct val="85000"/>
              </a:lnSpc>
              <a:spcBef>
                <a:spcPct val="30000"/>
              </a:spcBef>
            </a:pPr>
            <a:r>
              <a:rPr lang="en-US" dirty="0"/>
              <a:t>Section 9.1.1</a:t>
            </a:r>
          </a:p>
          <a:p>
            <a:pPr lvl="1"/>
            <a:r>
              <a:rPr lang="en-US" altLang="ja-JP" dirty="0"/>
              <a:t>Ask the students or have a class discussion</a:t>
            </a:r>
          </a:p>
          <a:p>
            <a:pPr lvl="2"/>
            <a:r>
              <a:rPr lang="en-US" altLang="ja-JP" dirty="0"/>
              <a:t>What is the cloud?</a:t>
            </a:r>
          </a:p>
          <a:p>
            <a:pPr lvl="2"/>
            <a:r>
              <a:rPr lang="en-US" altLang="ja-JP" dirty="0"/>
              <a:t>How would virtualization help a company?</a:t>
            </a:r>
          </a:p>
          <a:p>
            <a:pPr lvl="2"/>
            <a:r>
              <a:rPr lang="en-US" altLang="ja-JP" dirty="0"/>
              <a:t>How has virtualization changed the IT job market?</a:t>
            </a:r>
          </a:p>
          <a:p>
            <a:pPr lvl="1"/>
            <a:r>
              <a:rPr lang="en-US" altLang="ja-JP" dirty="0"/>
              <a:t>Do the lab on virtualization and have Linux and Windows or two types of Linux installed in VMs. This is very eye-opening to students.</a:t>
            </a:r>
          </a:p>
          <a:p>
            <a:pPr lvl="1"/>
            <a:r>
              <a:rPr lang="en-US" altLang="ja-JP" dirty="0"/>
              <a:t>Demonstrate Hyper-V on a Windows computer.</a:t>
            </a:r>
          </a:p>
          <a:p>
            <a:pPr lvl="1"/>
            <a:r>
              <a:rPr lang="en-US" altLang="ja-JP" dirty="0"/>
              <a:t>Since PowerShell scripting is on the certification, you might consider how the following command could be run from the PowerShell console as an administrator:</a:t>
            </a:r>
            <a:br>
              <a:rPr lang="en-US" altLang="ja-JP" dirty="0"/>
            </a:br>
            <a:r>
              <a:rPr lang="en-US" altLang="ja-JP" dirty="0"/>
              <a:t>Enable-</a:t>
            </a:r>
            <a:r>
              <a:rPr lang="en-US" altLang="ja-JP" dirty="0" err="1"/>
              <a:t>WindowsOptionalFeature</a:t>
            </a:r>
            <a:r>
              <a:rPr lang="en-US" altLang="ja-JP" dirty="0"/>
              <a:t> –Online –</a:t>
            </a:r>
            <a:r>
              <a:rPr lang="en-US" altLang="ja-JP" dirty="0" err="1"/>
              <a:t>FeatureName</a:t>
            </a:r>
            <a:r>
              <a:rPr lang="en-US" altLang="ja-JP" dirty="0"/>
              <a:t> Microsoft-Hyper-V –All</a:t>
            </a:r>
          </a:p>
          <a:p>
            <a:pPr lvl="2"/>
            <a:r>
              <a:rPr lang="en-US" altLang="ja-JP" dirty="0"/>
              <a:t>Don’t forget to reboot the computer after the command has been executed.</a:t>
            </a:r>
          </a:p>
          <a:p>
            <a:pPr marL="0" indent="0">
              <a:lnSpc>
                <a:spcPct val="85000"/>
              </a:lnSpc>
              <a:spcBef>
                <a:spcPct val="30000"/>
              </a:spcBef>
              <a:buNone/>
            </a:pPr>
            <a:endParaRPr lang="en-US" dirty="0"/>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41539768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9: Best Practices (Cont.)</a:t>
            </a:r>
          </a:p>
        </p:txBody>
      </p:sp>
      <p:sp>
        <p:nvSpPr>
          <p:cNvPr id="11266" name="Rectangle 34"/>
          <p:cNvSpPr>
            <a:spLocks noGrp="1" noChangeArrowheads="1"/>
          </p:cNvSpPr>
          <p:nvPr>
            <p:ph idx="1"/>
          </p:nvPr>
        </p:nvSpPr>
        <p:spPr>
          <a:xfrm>
            <a:off x="145358" y="637579"/>
            <a:ext cx="8853286" cy="4155319"/>
          </a:xfrm>
        </p:spPr>
        <p:txBody>
          <a:bodyPr/>
          <a:lstStyle/>
          <a:p>
            <a:r>
              <a:rPr lang="en-US" altLang="ja-JP" dirty="0"/>
              <a:t>Section 9.2.1</a:t>
            </a:r>
          </a:p>
          <a:p>
            <a:pPr lvl="1"/>
            <a:r>
              <a:rPr lang="en-US" altLang="ja-JP" dirty="0"/>
              <a:t>Ask the students or have a class discussion</a:t>
            </a:r>
          </a:p>
          <a:p>
            <a:pPr lvl="2"/>
            <a:r>
              <a:rPr lang="en-US" altLang="ja-JP" dirty="0"/>
              <a:t>What are examples of cloud services we use daily?</a:t>
            </a:r>
          </a:p>
          <a:p>
            <a:pPr lvl="1"/>
            <a:r>
              <a:rPr lang="en-US" altLang="ja-JP" dirty="0"/>
              <a:t>Do a demonstration with a cloud service such as OneDrive, </a:t>
            </a:r>
            <a:r>
              <a:rPr lang="en-US" altLang="ja-JP" dirty="0" err="1"/>
              <a:t>GoogleDrive</a:t>
            </a:r>
            <a:r>
              <a:rPr lang="en-US" altLang="ja-JP" dirty="0"/>
              <a:t>, </a:t>
            </a:r>
            <a:r>
              <a:rPr lang="en-US" altLang="ja-JP" dirty="0" err="1"/>
              <a:t>SugerSync</a:t>
            </a:r>
            <a:r>
              <a:rPr lang="en-US" altLang="ja-JP" dirty="0"/>
              <a:t>, and </a:t>
            </a:r>
            <a:r>
              <a:rPr lang="en-US" altLang="ja-JP" dirty="0" err="1"/>
              <a:t>DropBox</a:t>
            </a:r>
            <a:r>
              <a:rPr lang="en-US" altLang="ja-JP" dirty="0"/>
              <a:t>.</a:t>
            </a:r>
          </a:p>
          <a:p>
            <a:pPr lvl="1"/>
            <a:r>
              <a:rPr lang="en-US" altLang="ja-JP" dirty="0"/>
              <a:t>Have the students demonstrate what cloud services they may use. </a:t>
            </a:r>
          </a:p>
          <a:p>
            <a:pPr lvl="1"/>
            <a:r>
              <a:rPr lang="en-US" altLang="ja-JP" dirty="0"/>
              <a:t>Talk about gaming and the effects of that industry on the cloud. Ask if any of the students have played Minecraft or another multi-player game. Ask them where the code for that game resides when friends play online.</a:t>
            </a:r>
          </a:p>
          <a:p>
            <a:pPr lvl="1"/>
            <a:r>
              <a:rPr lang="en-US" altLang="ja-JP" dirty="0"/>
              <a:t>Get the students to research apps that companies would use to collaborate on a project or brainstorm ideas.</a:t>
            </a:r>
          </a:p>
          <a:p>
            <a:pPr lvl="2"/>
            <a:r>
              <a:rPr lang="en-US" altLang="ja-JP" dirty="0"/>
              <a:t>Share what the apps do</a:t>
            </a:r>
          </a:p>
          <a:p>
            <a:pPr lvl="2"/>
            <a:r>
              <a:rPr lang="en-US" altLang="ja-JP" dirty="0"/>
              <a:t>Share how cloud-based apps have changed collaboration (people can contribute when they are available instead of everyone having to be in a physical room at the same time)</a:t>
            </a:r>
          </a:p>
          <a:p>
            <a:pPr marL="0" indent="0">
              <a:lnSpc>
                <a:spcPct val="85000"/>
              </a:lnSpc>
              <a:spcBef>
                <a:spcPct val="30000"/>
              </a:spcBef>
              <a:buNone/>
            </a:pPr>
            <a:endParaRPr lang="en-US" dirty="0"/>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483078966"/>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3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D64F994B0480E4EA0F01584F11416CF" ma:contentTypeVersion="8" ma:contentTypeDescription="Create a new document." ma:contentTypeScope="" ma:versionID="7381cd08ee6c2ffe89befd66b64a3999">
  <xsd:schema xmlns:xsd="http://www.w3.org/2001/XMLSchema" xmlns:xs="http://www.w3.org/2001/XMLSchema" xmlns:p="http://schemas.microsoft.com/office/2006/metadata/properties" xmlns:ns2="dab91150-83e4-4955-ae6a-5f526aa3d51c" targetNamespace="http://schemas.microsoft.com/office/2006/metadata/properties" ma:root="true" ma:fieldsID="6aba0d6423cb1d83b7617ebe8190a0f5" ns2:_="">
    <xsd:import namespace="dab91150-83e4-4955-ae6a-5f526aa3d51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b91150-83e4-4955-ae6a-5f526aa3d5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A9B1D9D-65AE-4BEE-97E7-6153E64836C6}"/>
</file>

<file path=customXml/itemProps2.xml><?xml version="1.0" encoding="utf-8"?>
<ds:datastoreItem xmlns:ds="http://schemas.openxmlformats.org/officeDocument/2006/customXml" ds:itemID="{61DCE94D-AAE8-4994-A96C-9C909AD00862}"/>
</file>

<file path=customXml/itemProps3.xml><?xml version="1.0" encoding="utf-8"?>
<ds:datastoreItem xmlns:ds="http://schemas.openxmlformats.org/officeDocument/2006/customXml" ds:itemID="{2DEEE0DA-CEB7-491B-8CAB-236E26AE9078}"/>
</file>

<file path=docProps/app.xml><?xml version="1.0" encoding="utf-8"?>
<Properties xmlns="http://schemas.openxmlformats.org/officeDocument/2006/extended-properties" xmlns:vt="http://schemas.openxmlformats.org/officeDocument/2006/docPropsVTypes">
  <Template>Default Theme</Template>
  <TotalTime>8316</TotalTime>
  <Words>2211</Words>
  <Application>Microsoft Office PowerPoint</Application>
  <PresentationFormat>On-screen Show (16:9)</PresentationFormat>
  <Paragraphs>393</Paragraphs>
  <Slides>34</Slides>
  <Notes>33</Notes>
  <HiddenSlides>10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ＭＳ Ｐゴシック</vt:lpstr>
      <vt:lpstr>Arial</vt:lpstr>
      <vt:lpstr>Calibri</vt:lpstr>
      <vt:lpstr>CiscoSans</vt:lpstr>
      <vt:lpstr>CiscoSans ExtraLight</vt:lpstr>
      <vt:lpstr>CiscoSans Thin</vt:lpstr>
      <vt:lpstr>Wingdings</vt:lpstr>
      <vt:lpstr>Default Theme</vt:lpstr>
      <vt:lpstr>Chapter 9: Virtualization and      Cloud Computing</vt:lpstr>
      <vt:lpstr>Instructor Materials – Chapter 9 Planning Guide</vt:lpstr>
      <vt:lpstr>Chapter 9: Virtualization and Cloud Computing</vt:lpstr>
      <vt:lpstr>Check Your Understanding and What Do You Already Know? </vt:lpstr>
      <vt:lpstr>Chapter 9: Activities</vt:lpstr>
      <vt:lpstr>Chapter 9: Assessment</vt:lpstr>
      <vt:lpstr>Chapter 9: Best Practices</vt:lpstr>
      <vt:lpstr>Chapter 9: Best Practices (Cont.)</vt:lpstr>
      <vt:lpstr>Chapter 9: Best Practices (Cont.)</vt:lpstr>
      <vt:lpstr>Chapter 9: Best Practices (Cont.)</vt:lpstr>
      <vt:lpstr>Chapter 9: Additional Help</vt:lpstr>
      <vt:lpstr>Chapter 9: Virtualization and      Cloud Computing</vt:lpstr>
      <vt:lpstr>Chapter 9 - Sections &amp; Objectives</vt:lpstr>
      <vt:lpstr>9.1 Virtualization</vt:lpstr>
      <vt:lpstr>Video Explanation – What is the cloud?</vt:lpstr>
      <vt:lpstr>Virtualization Cloud Computing and Virtualization</vt:lpstr>
      <vt:lpstr>Virtualization Traditional Server Deployment</vt:lpstr>
      <vt:lpstr>Virtualization Server Virtualization</vt:lpstr>
      <vt:lpstr>Virtualization Advantages of Server Virtualization</vt:lpstr>
      <vt:lpstr>Virtualization Client-Side Virtualization</vt:lpstr>
      <vt:lpstr>Virtualization Type 1 and Type 2 Hypervisors</vt:lpstr>
      <vt:lpstr>Virtualization Type 1 and Type 2 Hypervisors (Cont.)</vt:lpstr>
      <vt:lpstr>Virtualization Virtual Machine Requirements</vt:lpstr>
      <vt:lpstr>Virtualization Virtual Machine Requirements (Cont.)</vt:lpstr>
      <vt:lpstr>Virtualization Virtual Machine Requirements (Cont.)</vt:lpstr>
      <vt:lpstr>Virtualization Lab – Install Linux in a Virtual Machine and Explore the GUI</vt:lpstr>
      <vt:lpstr>9.2 Cloud Computing</vt:lpstr>
      <vt:lpstr>Cloud Computing How We Use the Cloud</vt:lpstr>
      <vt:lpstr>Cloud Computing Cloud Services</vt:lpstr>
      <vt:lpstr>Cloud Computing Cloud Computing Characteristics</vt:lpstr>
      <vt:lpstr>9.3 Chapter Summary</vt:lpstr>
      <vt:lpstr>Conclusion Chapter 9: Virtualization and Cloud Computing</vt:lpstr>
      <vt:lpstr>Chapter 9 New Terms and Commands</vt:lpstr>
      <vt:lpstr>PowerPoint Presentation</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Anna Bolen-Testa</cp:lastModifiedBy>
  <cp:revision>517</cp:revision>
  <dcterms:created xsi:type="dcterms:W3CDTF">2016-08-22T22:27:36Z</dcterms:created>
  <dcterms:modified xsi:type="dcterms:W3CDTF">2019-07-19T04:11:04Z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y fmtid="{D5CDD505-2E9C-101B-9397-08002B2CF9AE}" pid="10" name="ContentTypeId">
    <vt:lpwstr>0x0101002D64F994B0480E4EA0F01584F11416CF</vt:lpwstr>
  </property>
</Properties>
</file>