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66" r:id="rId7"/>
    <p:sldId id="267" r:id="rId8"/>
    <p:sldId id="258" r:id="rId9"/>
    <p:sldId id="276" r:id="rId10"/>
    <p:sldId id="277" r:id="rId11"/>
    <p:sldId id="278" r:id="rId12"/>
    <p:sldId id="279" r:id="rId13"/>
    <p:sldId id="280" r:id="rId14"/>
    <p:sldId id="281" r:id="rId15"/>
    <p:sldId id="282" r:id="rId16"/>
    <p:sldId id="287" r:id="rId17"/>
    <p:sldId id="283" r:id="rId18"/>
    <p:sldId id="284" r:id="rId19"/>
    <p:sldId id="268" r:id="rId20"/>
    <p:sldId id="269" r:id="rId21"/>
    <p:sldId id="270" r:id="rId22"/>
    <p:sldId id="285" r:id="rId23"/>
    <p:sldId id="286"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B052732-4144-4C6B-81E1-7605EAFBD22A}">
          <p14:sldIdLst>
            <p14:sldId id="256"/>
            <p14:sldId id="257"/>
            <p14:sldId id="266"/>
            <p14:sldId id="267"/>
            <p14:sldId id="258"/>
            <p14:sldId id="276"/>
            <p14:sldId id="277"/>
            <p14:sldId id="278"/>
          </p14:sldIdLst>
        </p14:section>
        <p14:section name="Untitled Section" id="{078C8704-7765-462D-91B9-B3ECF05F8E3C}">
          <p14:sldIdLst>
            <p14:sldId id="279"/>
            <p14:sldId id="280"/>
            <p14:sldId id="281"/>
            <p14:sldId id="282"/>
            <p14:sldId id="287"/>
            <p14:sldId id="283"/>
            <p14:sldId id="284"/>
            <p14:sldId id="268"/>
            <p14:sldId id="269"/>
            <p14:sldId id="270"/>
            <p14:sldId id="285"/>
            <p14:sldId id="28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78" d="100"/>
          <a:sy n="78" d="100"/>
        </p:scale>
        <p:origin x="1594"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4/5/2022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4/5/2022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4/5/2022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4/5/2022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4/5/2022</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4/5/2022</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48639"/>
            <a:ext cx="7808976" cy="988501"/>
          </a:xfrm>
        </p:spPr>
        <p:txBody>
          <a:bodyPr>
            <a:normAutofit fontScale="90000"/>
          </a:bodyPr>
          <a:lstStyle/>
          <a:p>
            <a:r>
              <a:rPr lang="en-US" dirty="0"/>
              <a:t>Abstraction</a:t>
            </a:r>
            <a:br>
              <a:rPr lang="en-US" dirty="0"/>
            </a:br>
            <a:endParaRPr lang="en-US" dirty="0"/>
          </a:p>
        </p:txBody>
      </p:sp>
      <p:sp>
        <p:nvSpPr>
          <p:cNvPr id="3" name="Subtitle 2"/>
          <p:cNvSpPr>
            <a:spLocks noGrp="1"/>
          </p:cNvSpPr>
          <p:nvPr>
            <p:ph type="subTitle" idx="1"/>
          </p:nvPr>
        </p:nvSpPr>
        <p:spPr>
          <a:xfrm>
            <a:off x="476205" y="1532427"/>
            <a:ext cx="2789509" cy="484632"/>
          </a:xfrm>
        </p:spPr>
        <p:txBody>
          <a:bodyPr>
            <a:normAutofit fontScale="85000" lnSpcReduction="10000"/>
          </a:bodyPr>
          <a:lstStyle/>
          <a:p>
            <a:r>
              <a:rPr lang="en-US" dirty="0"/>
              <a:t>Course Code: CSC1102 &amp;1103</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623233899"/>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endParaRPr lang="en-US" dirty="0"/>
                    </a:p>
                  </a:txBody>
                  <a:tcPr/>
                </a:tc>
                <a:tc>
                  <a:txBody>
                    <a:bodyPr/>
                    <a:lstStyle/>
                    <a:p>
                      <a:r>
                        <a:rPr lang="en-US" dirty="0"/>
                        <a:t>Week No:</a:t>
                      </a:r>
                    </a:p>
                  </a:txBody>
                  <a:tcPr/>
                </a:tc>
                <a:tc>
                  <a:txBody>
                    <a:bodyPr/>
                    <a:lstStyle/>
                    <a:p>
                      <a:endParaRPr lang="en-US" dirty="0"/>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MD. MAZID-UL-HAQUE</a:t>
                      </a:r>
                    </a:p>
                  </a:txBody>
                  <a:tcPr/>
                </a:tc>
                <a:tc hMerge="1">
                  <a:txBody>
                    <a:bodyPr/>
                    <a:lstStyle/>
                    <a:p>
                      <a:endParaRPr lang="aa-ET"/>
                    </a:p>
                  </a:txBody>
                  <a:tcPr/>
                </a:tc>
                <a:tc hMerge="1">
                  <a:txBody>
                    <a:bodyPr/>
                    <a:lstStyle/>
                    <a:p>
                      <a:endParaRPr lang="aa-ET"/>
                    </a:p>
                  </a:txBody>
                  <a:tcPr/>
                </a:tc>
                <a:tc hMerge="1">
                  <a:txBody>
                    <a:bodyPr/>
                    <a:lstStyle/>
                    <a:p>
                      <a:endParaRPr lang="aa-ET"/>
                    </a:p>
                  </a:txBody>
                  <a:tcPr/>
                </a:tc>
                <a:tc hMerge="1">
                  <a:txBody>
                    <a:bodyPr/>
                    <a:lstStyle/>
                    <a:p>
                      <a:endParaRPr lang="aa-ET"/>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265714" y="1538380"/>
            <a:ext cx="4219303"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a:t>
            </a:r>
            <a:r>
              <a:rPr lang="en-US" sz="1800" dirty="0"/>
              <a:t>Introduction to Programming</a:t>
            </a:r>
            <a:endParaRPr lang="en-US" dirty="0"/>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0F8C9E8C-2A23-41F6-9E34-D0CA422B76B3}"/>
              </a:ext>
            </a:extLst>
          </p:cNvPr>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Data Abstraction</a:t>
            </a:r>
            <a:endParaRPr lang="aa-ET" sz="2800" dirty="0"/>
          </a:p>
        </p:txBody>
      </p:sp>
      <p:sp>
        <p:nvSpPr>
          <p:cNvPr id="3" name="Rectangle 2">
            <a:extLst>
              <a:ext uri="{FF2B5EF4-FFF2-40B4-BE49-F238E27FC236}">
                <a16:creationId xmlns:a16="http://schemas.microsoft.com/office/drawing/2014/main" id="{78480294-360F-4603-A5C6-6AD322132CCE}"/>
              </a:ext>
            </a:extLst>
          </p:cNvPr>
          <p:cNvSpPr/>
          <p:nvPr/>
        </p:nvSpPr>
        <p:spPr>
          <a:xfrm>
            <a:off x="506437" y="1645920"/>
            <a:ext cx="7132320" cy="3970318"/>
          </a:xfrm>
          <a:prstGeom prst="rect">
            <a:avLst/>
          </a:prstGeom>
        </p:spPr>
        <p:txBody>
          <a:bodyPr wrap="square">
            <a:spAutoFit/>
          </a:bodyPr>
          <a:lstStyle/>
          <a:p>
            <a:pPr algn="just"/>
            <a:r>
              <a:rPr lang="en-US" sz="2800" b="0" i="0" dirty="0">
                <a:solidFill>
                  <a:srgbClr val="273239"/>
                </a:solidFill>
                <a:effectLst/>
                <a:latin typeface="urw-din"/>
              </a:rPr>
              <a:t>We can see in the above program we are not allowed to access the variables a and b directly as this is a private member of this class, however one can call the function set() to set the values in a and b and the function display() to display the values of a and b. But a and b can’t be accessed directly from the main method. So, a and b are hidden from the outside of the class. So, this is an abstractions.</a:t>
            </a:r>
            <a:endParaRPr lang="en-US" sz="2800" dirty="0"/>
          </a:p>
        </p:txBody>
      </p:sp>
    </p:spTree>
    <p:extLst>
      <p:ext uri="{BB962C8B-B14F-4D97-AF65-F5344CB8AC3E}">
        <p14:creationId xmlns:p14="http://schemas.microsoft.com/office/powerpoint/2010/main" val="122600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28DCDCCD-3F6F-4E9C-A51E-DD8E962D15A7}"/>
              </a:ext>
            </a:extLst>
          </p:cNvPr>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Data Abstraction</a:t>
            </a:r>
            <a:endParaRPr lang="aa-ET" sz="2800" dirty="0"/>
          </a:p>
        </p:txBody>
      </p:sp>
      <p:sp>
        <p:nvSpPr>
          <p:cNvPr id="3" name="Rectangle 2">
            <a:extLst>
              <a:ext uri="{FF2B5EF4-FFF2-40B4-BE49-F238E27FC236}">
                <a16:creationId xmlns:a16="http://schemas.microsoft.com/office/drawing/2014/main" id="{FF22C1F7-1E36-4E6C-8F2F-9188492D01BB}"/>
              </a:ext>
            </a:extLst>
          </p:cNvPr>
          <p:cNvSpPr/>
          <p:nvPr/>
        </p:nvSpPr>
        <p:spPr>
          <a:xfrm>
            <a:off x="506436" y="1645920"/>
            <a:ext cx="8245677" cy="3970318"/>
          </a:xfrm>
          <a:prstGeom prst="rect">
            <a:avLst/>
          </a:prstGeom>
        </p:spPr>
        <p:txBody>
          <a:bodyPr wrap="square">
            <a:spAutoFit/>
          </a:bodyPr>
          <a:lstStyle/>
          <a:p>
            <a:pPr marL="457200" indent="-457200">
              <a:buFont typeface="Arial" panose="020B0604020202020204" pitchFamily="34" charset="0"/>
              <a:buChar char="•"/>
            </a:pPr>
            <a:r>
              <a:rPr lang="en-US" sz="2800" dirty="0"/>
              <a:t>Abstraction using header file</a:t>
            </a:r>
          </a:p>
          <a:p>
            <a:pPr algn="just"/>
            <a:r>
              <a:rPr lang="en-US" sz="2800" b="0" i="0" dirty="0">
                <a:solidFill>
                  <a:srgbClr val="273239"/>
                </a:solidFill>
                <a:effectLst/>
                <a:latin typeface="urw-din"/>
              </a:rPr>
              <a:t>One more type of abstraction in C++ can be header files. For example, consider the </a:t>
            </a:r>
            <a:r>
              <a:rPr lang="en-US" sz="2800" b="0" i="0" dirty="0">
                <a:solidFill>
                  <a:srgbClr val="0070C0"/>
                </a:solidFill>
                <a:effectLst/>
                <a:latin typeface="urw-din"/>
              </a:rPr>
              <a:t>pow() </a:t>
            </a:r>
            <a:r>
              <a:rPr lang="en-US" sz="2800" b="0" i="0" dirty="0">
                <a:solidFill>
                  <a:srgbClr val="273239"/>
                </a:solidFill>
                <a:effectLst/>
                <a:latin typeface="urw-din"/>
              </a:rPr>
              <a:t>method present in </a:t>
            </a:r>
            <a:r>
              <a:rPr lang="en-US" sz="2800" b="0" i="0" dirty="0" err="1">
                <a:solidFill>
                  <a:srgbClr val="0070C0"/>
                </a:solidFill>
                <a:effectLst/>
                <a:latin typeface="urw-din"/>
              </a:rPr>
              <a:t>math.h</a:t>
            </a:r>
            <a:r>
              <a:rPr lang="en-US" sz="2800" b="0" i="0" dirty="0">
                <a:solidFill>
                  <a:srgbClr val="273239"/>
                </a:solidFill>
                <a:effectLst/>
                <a:latin typeface="urw-din"/>
              </a:rPr>
              <a:t> header file. Whenever we need to calculate power of a number, we simply call the function </a:t>
            </a:r>
            <a:r>
              <a:rPr lang="en-US" sz="2800" b="0" i="0" dirty="0">
                <a:solidFill>
                  <a:srgbClr val="0070C0"/>
                </a:solidFill>
                <a:effectLst/>
                <a:latin typeface="urw-din"/>
              </a:rPr>
              <a:t>pow() </a:t>
            </a:r>
            <a:r>
              <a:rPr lang="en-US" sz="2800" b="0" i="0" dirty="0">
                <a:solidFill>
                  <a:srgbClr val="273239"/>
                </a:solidFill>
                <a:effectLst/>
                <a:latin typeface="urw-din"/>
              </a:rPr>
              <a:t>present in the </a:t>
            </a:r>
            <a:r>
              <a:rPr lang="en-US" sz="2800" b="0" i="0" dirty="0" err="1">
                <a:solidFill>
                  <a:srgbClr val="0070C0"/>
                </a:solidFill>
                <a:effectLst/>
                <a:latin typeface="urw-din"/>
              </a:rPr>
              <a:t>math.h</a:t>
            </a:r>
            <a:r>
              <a:rPr lang="en-US" sz="2800" b="0" i="0" dirty="0">
                <a:solidFill>
                  <a:srgbClr val="273239"/>
                </a:solidFill>
                <a:effectLst/>
                <a:latin typeface="urw-din"/>
              </a:rPr>
              <a:t> header file and pass the numbers as arguments without knowing the underlying algorithm/logic according to which the function is actually calculating power of numbers.</a:t>
            </a:r>
            <a:endParaRPr lang="en-US" sz="2800" dirty="0">
              <a:latin typeface="urw-din"/>
            </a:endParaRPr>
          </a:p>
        </p:txBody>
      </p:sp>
    </p:spTree>
    <p:extLst>
      <p:ext uri="{BB962C8B-B14F-4D97-AF65-F5344CB8AC3E}">
        <p14:creationId xmlns:p14="http://schemas.microsoft.com/office/powerpoint/2010/main" val="543833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EF2B2D58-8270-4E82-99A4-48B7EFE95BE8}"/>
              </a:ext>
            </a:extLst>
          </p:cNvPr>
          <p:cNvSpPr txBox="1">
            <a:spLocks/>
          </p:cNvSpPr>
          <p:nvPr/>
        </p:nvSpPr>
        <p:spPr>
          <a:xfrm>
            <a:off x="335494" y="731162"/>
            <a:ext cx="6859126"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Data Abstraction (Example-using header file)</a:t>
            </a:r>
            <a:endParaRPr lang="aa-ET" sz="2800" dirty="0"/>
          </a:p>
        </p:txBody>
      </p:sp>
      <p:sp>
        <p:nvSpPr>
          <p:cNvPr id="3" name="TextBox 2">
            <a:extLst>
              <a:ext uri="{FF2B5EF4-FFF2-40B4-BE49-F238E27FC236}">
                <a16:creationId xmlns:a16="http://schemas.microsoft.com/office/drawing/2014/main" id="{ACAEEB03-9A34-4482-AF05-2E43ADCC2C2C}"/>
              </a:ext>
            </a:extLst>
          </p:cNvPr>
          <p:cNvSpPr txBox="1"/>
          <p:nvPr/>
        </p:nvSpPr>
        <p:spPr>
          <a:xfrm>
            <a:off x="600074" y="1600200"/>
            <a:ext cx="6962775" cy="4524315"/>
          </a:xfrm>
          <a:prstGeom prst="rect">
            <a:avLst/>
          </a:prstGeom>
          <a:noFill/>
        </p:spPr>
        <p:txBody>
          <a:bodyPr wrap="square" rtlCol="0">
            <a:spAutoFit/>
          </a:bodyPr>
          <a:lstStyle/>
          <a:p>
            <a:r>
              <a:rPr lang="en-US" dirty="0"/>
              <a:t>#include&lt;iostream&gt;</a:t>
            </a:r>
          </a:p>
          <a:p>
            <a:r>
              <a:rPr lang="en-US" dirty="0"/>
              <a:t>#</a:t>
            </a:r>
            <a:r>
              <a:rPr lang="en-US" dirty="0">
                <a:solidFill>
                  <a:srgbClr val="00B050"/>
                </a:solidFill>
              </a:rPr>
              <a:t>include&lt;math.h&gt;</a:t>
            </a:r>
            <a:r>
              <a:rPr lang="en-US" dirty="0"/>
              <a:t> ///Imported math header</a:t>
            </a:r>
          </a:p>
          <a:p>
            <a:r>
              <a:rPr lang="en-US" dirty="0"/>
              <a:t>using namespace std;</a:t>
            </a:r>
          </a:p>
          <a:p>
            <a:endParaRPr lang="en-US" dirty="0"/>
          </a:p>
          <a:p>
            <a:r>
              <a:rPr lang="en-US" dirty="0"/>
              <a:t>int main()</a:t>
            </a:r>
          </a:p>
          <a:p>
            <a:r>
              <a:rPr lang="en-US" dirty="0"/>
              <a:t>{</a:t>
            </a:r>
          </a:p>
          <a:p>
            <a:r>
              <a:rPr lang="en-US" dirty="0"/>
              <a:t>    int A;</a:t>
            </a:r>
          </a:p>
          <a:p>
            <a:r>
              <a:rPr lang="en-US" dirty="0"/>
              <a:t>    int power;</a:t>
            </a:r>
          </a:p>
          <a:p>
            <a:r>
              <a:rPr lang="en-US" dirty="0"/>
              <a:t>    </a:t>
            </a:r>
            <a:r>
              <a:rPr lang="en-US" dirty="0" err="1"/>
              <a:t>cout</a:t>
            </a:r>
            <a:r>
              <a:rPr lang="en-US" dirty="0"/>
              <a:t> &lt;&lt; "Enter a number: " ;</a:t>
            </a:r>
          </a:p>
          <a:p>
            <a:r>
              <a:rPr lang="en-US" dirty="0"/>
              <a:t>    </a:t>
            </a:r>
            <a:r>
              <a:rPr lang="en-US" dirty="0" err="1"/>
              <a:t>cin</a:t>
            </a:r>
            <a:r>
              <a:rPr lang="en-US" dirty="0"/>
              <a:t>&gt;&gt; A;</a:t>
            </a:r>
          </a:p>
          <a:p>
            <a:r>
              <a:rPr lang="en-US" dirty="0"/>
              <a:t>    </a:t>
            </a:r>
            <a:r>
              <a:rPr lang="en-US" dirty="0" err="1"/>
              <a:t>cout</a:t>
            </a:r>
            <a:r>
              <a:rPr lang="en-US" dirty="0"/>
              <a:t> &lt;&lt; "Enter power: ";</a:t>
            </a:r>
          </a:p>
          <a:p>
            <a:r>
              <a:rPr lang="en-US" dirty="0"/>
              <a:t>    </a:t>
            </a:r>
            <a:r>
              <a:rPr lang="en-US" dirty="0" err="1"/>
              <a:t>cin</a:t>
            </a:r>
            <a:r>
              <a:rPr lang="en-US" dirty="0"/>
              <a:t> &gt;&gt; power;</a:t>
            </a:r>
          </a:p>
          <a:p>
            <a:r>
              <a:rPr lang="en-US" dirty="0"/>
              <a:t>    int </a:t>
            </a:r>
            <a:r>
              <a:rPr lang="en-US" dirty="0" err="1"/>
              <a:t>Power_of_A</a:t>
            </a:r>
            <a:r>
              <a:rPr lang="en-US" dirty="0"/>
              <a:t>= </a:t>
            </a:r>
            <a:r>
              <a:rPr lang="en-US" dirty="0">
                <a:solidFill>
                  <a:srgbClr val="00B050"/>
                </a:solidFill>
              </a:rPr>
              <a:t>pow(A, power)</a:t>
            </a:r>
            <a:r>
              <a:rPr lang="en-US" dirty="0"/>
              <a:t>;  ///pow()</a:t>
            </a:r>
          </a:p>
          <a:p>
            <a:r>
              <a:rPr lang="en-US" dirty="0"/>
              <a:t>    </a:t>
            </a:r>
            <a:r>
              <a:rPr lang="en-US" dirty="0" err="1"/>
              <a:t>cout</a:t>
            </a:r>
            <a:r>
              <a:rPr lang="en-US" dirty="0"/>
              <a:t> &lt;&lt;A&lt;&lt;"^"&lt;&lt;power&lt;&lt;"= "&lt;&lt;</a:t>
            </a:r>
            <a:r>
              <a:rPr lang="en-US" dirty="0" err="1"/>
              <a:t>Power_of_A</a:t>
            </a:r>
            <a:r>
              <a:rPr lang="en-US" dirty="0"/>
              <a:t>;</a:t>
            </a:r>
          </a:p>
          <a:p>
            <a:r>
              <a:rPr lang="en-US" dirty="0"/>
              <a:t>    return 0;</a:t>
            </a:r>
          </a:p>
          <a:p>
            <a:r>
              <a:rPr lang="en-US" dirty="0"/>
              <a:t>}</a:t>
            </a:r>
          </a:p>
        </p:txBody>
      </p:sp>
      <p:sp>
        <p:nvSpPr>
          <p:cNvPr id="4" name="Oval Callout 3"/>
          <p:cNvSpPr/>
          <p:nvPr/>
        </p:nvSpPr>
        <p:spPr>
          <a:xfrm>
            <a:off x="5554638" y="1600200"/>
            <a:ext cx="2920621" cy="3258403"/>
          </a:xfrm>
          <a:prstGeom prst="wedgeEllipse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User knows there is a function named “pow” in the header file, but does not know the detailed implementation of this “pow“ function</a:t>
            </a:r>
          </a:p>
        </p:txBody>
      </p:sp>
    </p:spTree>
    <p:extLst>
      <p:ext uri="{BB962C8B-B14F-4D97-AF65-F5344CB8AC3E}">
        <p14:creationId xmlns:p14="http://schemas.microsoft.com/office/powerpoint/2010/main" val="1093304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3451" y="2948759"/>
            <a:ext cx="2778709" cy="769441"/>
          </a:xfrm>
          <a:prstGeom prst="rect">
            <a:avLst/>
          </a:prstGeom>
          <a:noFill/>
        </p:spPr>
        <p:txBody>
          <a:bodyPr wrap="none" rtlCol="0">
            <a:spAutoFit/>
          </a:bodyPr>
          <a:lstStyle/>
          <a:p>
            <a:r>
              <a:rPr lang="en-US" sz="4400" dirty="0"/>
              <a:t>Other ways</a:t>
            </a:r>
          </a:p>
        </p:txBody>
      </p:sp>
    </p:spTree>
    <p:extLst>
      <p:ext uri="{BB962C8B-B14F-4D97-AF65-F5344CB8AC3E}">
        <p14:creationId xmlns:p14="http://schemas.microsoft.com/office/powerpoint/2010/main" val="2979362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4C81C7B1-3BF7-4536-82D0-67582F7D9455}"/>
              </a:ext>
            </a:extLst>
          </p:cNvPr>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Abstract Function (Pure Virtual Function)</a:t>
            </a:r>
            <a:endParaRPr lang="aa-ET" sz="2800" dirty="0"/>
          </a:p>
        </p:txBody>
      </p:sp>
      <p:sp>
        <p:nvSpPr>
          <p:cNvPr id="3" name="Rectangle 2">
            <a:extLst>
              <a:ext uri="{FF2B5EF4-FFF2-40B4-BE49-F238E27FC236}">
                <a16:creationId xmlns:a16="http://schemas.microsoft.com/office/drawing/2014/main" id="{48E58873-F297-4F3F-8FAA-179FB843F44C}"/>
              </a:ext>
            </a:extLst>
          </p:cNvPr>
          <p:cNvSpPr/>
          <p:nvPr/>
        </p:nvSpPr>
        <p:spPr>
          <a:xfrm>
            <a:off x="506436" y="1645920"/>
            <a:ext cx="8245677" cy="3108543"/>
          </a:xfrm>
          <a:prstGeom prst="rect">
            <a:avLst/>
          </a:prstGeom>
        </p:spPr>
        <p:txBody>
          <a:bodyPr wrap="square">
            <a:spAutoFit/>
          </a:bodyPr>
          <a:lstStyle/>
          <a:p>
            <a:pPr algn="just"/>
            <a:r>
              <a:rPr lang="en-US" sz="2800" b="0" i="0" dirty="0">
                <a:solidFill>
                  <a:srgbClr val="273239"/>
                </a:solidFill>
                <a:effectLst/>
                <a:latin typeface="urw-din"/>
              </a:rPr>
              <a:t>A pure virtual function (or abstract function) in C++ is a virtual function for which we can have implementation, but we must override that function in the derived class, otherwise the derived class will also become abstract class. So, in the base class it (pure virtual function) have no implementation or the detail of the function is hidden on the base class.</a:t>
            </a:r>
            <a:endParaRPr lang="en-US" sz="2800" dirty="0"/>
          </a:p>
        </p:txBody>
      </p:sp>
    </p:spTree>
    <p:extLst>
      <p:ext uri="{BB962C8B-B14F-4D97-AF65-F5344CB8AC3E}">
        <p14:creationId xmlns:p14="http://schemas.microsoft.com/office/powerpoint/2010/main" val="1945442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4CECBB8E-5956-4858-A2EE-2EE3BD5C6580}"/>
              </a:ext>
            </a:extLst>
          </p:cNvPr>
          <p:cNvSpPr txBox="1">
            <a:spLocks/>
          </p:cNvSpPr>
          <p:nvPr/>
        </p:nvSpPr>
        <p:spPr>
          <a:xfrm>
            <a:off x="335494" y="731162"/>
            <a:ext cx="6859126" cy="493414"/>
          </a:xfrm>
          <a:prstGeom prst="rect">
            <a:avLst/>
          </a:prstGeom>
        </p:spPr>
        <p:txBody>
          <a:bodyPr>
            <a:normAutofit fontScale="85000"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Abstract Function (Pure Virtual Function)(Example)</a:t>
            </a:r>
            <a:endParaRPr lang="aa-ET" sz="2800" dirty="0"/>
          </a:p>
        </p:txBody>
      </p:sp>
      <p:sp>
        <p:nvSpPr>
          <p:cNvPr id="3" name="TextBox 2">
            <a:extLst>
              <a:ext uri="{FF2B5EF4-FFF2-40B4-BE49-F238E27FC236}">
                <a16:creationId xmlns:a16="http://schemas.microsoft.com/office/drawing/2014/main" id="{39ABFBDD-8E83-4E70-8C10-AA065D4F661D}"/>
              </a:ext>
            </a:extLst>
          </p:cNvPr>
          <p:cNvSpPr txBox="1"/>
          <p:nvPr/>
        </p:nvSpPr>
        <p:spPr>
          <a:xfrm>
            <a:off x="335494" y="1224576"/>
            <a:ext cx="4560063" cy="5078313"/>
          </a:xfrm>
          <a:prstGeom prst="rect">
            <a:avLst/>
          </a:prstGeom>
          <a:noFill/>
        </p:spPr>
        <p:txBody>
          <a:bodyPr wrap="square" rtlCol="0">
            <a:spAutoFit/>
          </a:bodyPr>
          <a:lstStyle/>
          <a:p>
            <a:r>
              <a:rPr lang="en-US" dirty="0"/>
              <a:t>#include&lt;iostream&gt;</a:t>
            </a:r>
          </a:p>
          <a:p>
            <a:r>
              <a:rPr lang="en-US" dirty="0"/>
              <a:t>using namespace std;</a:t>
            </a:r>
          </a:p>
          <a:p>
            <a:endParaRPr lang="en-US" dirty="0"/>
          </a:p>
          <a:p>
            <a:r>
              <a:rPr lang="en-US" dirty="0"/>
              <a:t>class Base</a:t>
            </a:r>
          </a:p>
          <a:p>
            <a:r>
              <a:rPr lang="en-US" dirty="0"/>
              <a:t>{</a:t>
            </a:r>
          </a:p>
          <a:p>
            <a:r>
              <a:rPr lang="en-US" dirty="0"/>
              <a:t>    int x;</a:t>
            </a:r>
          </a:p>
          <a:p>
            <a:r>
              <a:rPr lang="en-US" dirty="0"/>
              <a:t>    public:</a:t>
            </a:r>
          </a:p>
          <a:p>
            <a:r>
              <a:rPr lang="en-US" dirty="0"/>
              <a:t>        virtual void fun() = 0; ///Pure virtual function</a:t>
            </a:r>
          </a:p>
          <a:p>
            <a:r>
              <a:rPr lang="en-US" dirty="0"/>
              <a:t>                                ///Abstract function</a:t>
            </a:r>
          </a:p>
          <a:p>
            <a:endParaRPr lang="en-US" dirty="0"/>
          </a:p>
          <a:p>
            <a:r>
              <a:rPr lang="en-US" dirty="0"/>
              <a:t>        int </a:t>
            </a:r>
            <a:r>
              <a:rPr lang="en-US" dirty="0" err="1"/>
              <a:t>getX</a:t>
            </a:r>
            <a:r>
              <a:rPr lang="en-US" dirty="0"/>
              <a:t>()</a:t>
            </a:r>
          </a:p>
          <a:p>
            <a:r>
              <a:rPr lang="en-US" dirty="0"/>
              <a:t>        {</a:t>
            </a:r>
          </a:p>
          <a:p>
            <a:r>
              <a:rPr lang="en-US" dirty="0"/>
              <a:t>            return x;</a:t>
            </a:r>
          </a:p>
          <a:p>
            <a:r>
              <a:rPr lang="en-US" dirty="0"/>
              <a:t>        }</a:t>
            </a:r>
          </a:p>
          <a:p>
            <a:r>
              <a:rPr lang="en-US" dirty="0"/>
              <a:t>};</a:t>
            </a:r>
          </a:p>
          <a:p>
            <a:endParaRPr lang="en-US" dirty="0"/>
          </a:p>
          <a:p>
            <a:endParaRPr lang="en-US" dirty="0"/>
          </a:p>
        </p:txBody>
      </p:sp>
      <p:sp>
        <p:nvSpPr>
          <p:cNvPr id="6" name="TextBox 5">
            <a:extLst>
              <a:ext uri="{FF2B5EF4-FFF2-40B4-BE49-F238E27FC236}">
                <a16:creationId xmlns:a16="http://schemas.microsoft.com/office/drawing/2014/main" id="{36E50B1B-7690-4092-BD65-E05B6B067F38}"/>
              </a:ext>
            </a:extLst>
          </p:cNvPr>
          <p:cNvSpPr txBox="1"/>
          <p:nvPr/>
        </p:nvSpPr>
        <p:spPr>
          <a:xfrm>
            <a:off x="4726745" y="1224576"/>
            <a:ext cx="4192172" cy="3970318"/>
          </a:xfrm>
          <a:prstGeom prst="rect">
            <a:avLst/>
          </a:prstGeom>
          <a:noFill/>
        </p:spPr>
        <p:txBody>
          <a:bodyPr wrap="square" rtlCol="0">
            <a:spAutoFit/>
          </a:bodyPr>
          <a:lstStyle/>
          <a:p>
            <a:r>
              <a:rPr lang="en-US" dirty="0"/>
              <a:t>/// This class inherits from Base and implements fun()</a:t>
            </a:r>
          </a:p>
          <a:p>
            <a:r>
              <a:rPr lang="en-US" dirty="0"/>
              <a:t>class Derived: public Base</a:t>
            </a:r>
          </a:p>
          <a:p>
            <a:endParaRPr lang="en-US" dirty="0"/>
          </a:p>
          <a:p>
            <a:r>
              <a:rPr lang="en-US" dirty="0"/>
              <a:t>{</a:t>
            </a:r>
          </a:p>
          <a:p>
            <a:r>
              <a:rPr lang="en-US" dirty="0"/>
              <a:t>    int y;</a:t>
            </a:r>
          </a:p>
          <a:p>
            <a:r>
              <a:rPr lang="en-US" dirty="0"/>
              <a:t>    public:</a:t>
            </a:r>
          </a:p>
          <a:p>
            <a:r>
              <a:rPr lang="en-US" dirty="0"/>
              <a:t>        void fun() ///Implemented Pure virtual/Abstract function</a:t>
            </a:r>
          </a:p>
          <a:p>
            <a:r>
              <a:rPr lang="en-US" dirty="0"/>
              <a:t>        {</a:t>
            </a:r>
          </a:p>
          <a:p>
            <a:r>
              <a:rPr lang="en-US" dirty="0"/>
              <a:t>            </a:t>
            </a:r>
            <a:r>
              <a:rPr lang="en-US" dirty="0" err="1"/>
              <a:t>cout</a:t>
            </a:r>
            <a:r>
              <a:rPr lang="en-US" dirty="0"/>
              <a:t> &lt;&lt; "fun() called";</a:t>
            </a:r>
          </a:p>
          <a:p>
            <a:r>
              <a:rPr lang="en-US" dirty="0"/>
              <a:t>        }</a:t>
            </a:r>
          </a:p>
          <a:p>
            <a:endParaRPr lang="en-US" dirty="0"/>
          </a:p>
          <a:p>
            <a:r>
              <a:rPr lang="en-US" dirty="0"/>
              <a:t>};</a:t>
            </a:r>
          </a:p>
        </p:txBody>
      </p:sp>
    </p:spTree>
    <p:extLst>
      <p:ext uri="{BB962C8B-B14F-4D97-AF65-F5344CB8AC3E}">
        <p14:creationId xmlns:p14="http://schemas.microsoft.com/office/powerpoint/2010/main" val="1189098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Abstract Class</a:t>
            </a:r>
            <a:endParaRPr lang="aa-ET" sz="2800" dirty="0"/>
          </a:p>
        </p:txBody>
      </p:sp>
      <p:sp>
        <p:nvSpPr>
          <p:cNvPr id="3" name="Rectangle 2">
            <a:extLst>
              <a:ext uri="{FF2B5EF4-FFF2-40B4-BE49-F238E27FC236}">
                <a16:creationId xmlns:a16="http://schemas.microsoft.com/office/drawing/2014/main" id="{EE6EE548-DCD9-41CC-A3E1-BD3CB0272AA9}"/>
              </a:ext>
            </a:extLst>
          </p:cNvPr>
          <p:cNvSpPr/>
          <p:nvPr/>
        </p:nvSpPr>
        <p:spPr>
          <a:xfrm>
            <a:off x="506437" y="1645920"/>
            <a:ext cx="7132320" cy="3970318"/>
          </a:xfrm>
          <a:prstGeom prst="rect">
            <a:avLst/>
          </a:prstGeom>
        </p:spPr>
        <p:txBody>
          <a:bodyPr wrap="square">
            <a:spAutoFit/>
          </a:bodyPr>
          <a:lstStyle/>
          <a:p>
            <a:pPr marL="457200" indent="-457200">
              <a:buFont typeface="Arial" panose="020B0604020202020204" pitchFamily="34" charset="0"/>
              <a:buChar char="•"/>
            </a:pPr>
            <a:r>
              <a:rPr lang="en-US" sz="2800" dirty="0"/>
              <a:t>What is abstract class?</a:t>
            </a:r>
          </a:p>
          <a:p>
            <a:endParaRPr lang="en-US" sz="2800" dirty="0">
              <a:solidFill>
                <a:srgbClr val="3D3D4E"/>
              </a:solidFill>
              <a:latin typeface="Droid Serif"/>
            </a:endParaRPr>
          </a:p>
          <a:p>
            <a:r>
              <a:rPr lang="en-US" sz="2800" b="0" i="0" dirty="0">
                <a:solidFill>
                  <a:srgbClr val="3D3D4E"/>
                </a:solidFill>
                <a:effectLst/>
                <a:latin typeface="Droid Serif"/>
              </a:rPr>
              <a:t>By definition, an </a:t>
            </a:r>
            <a:r>
              <a:rPr lang="en-US" sz="2800" b="1" i="0" dirty="0">
                <a:solidFill>
                  <a:srgbClr val="3D3D4E"/>
                </a:solidFill>
                <a:effectLst/>
                <a:latin typeface="Droid Serif"/>
              </a:rPr>
              <a:t>abstract class in C++</a:t>
            </a:r>
            <a:r>
              <a:rPr lang="en-US" sz="2800" b="0" i="0" dirty="0">
                <a:solidFill>
                  <a:srgbClr val="3D3D4E"/>
                </a:solidFill>
                <a:effectLst/>
                <a:latin typeface="Droid Serif"/>
              </a:rPr>
              <a:t> is a class that has at least </a:t>
            </a:r>
            <a:r>
              <a:rPr lang="en-US" sz="2800" b="0" i="1" dirty="0">
                <a:solidFill>
                  <a:srgbClr val="3D3D4E"/>
                </a:solidFill>
                <a:effectLst/>
                <a:latin typeface="Droid Serif"/>
              </a:rPr>
              <a:t>one</a:t>
            </a:r>
            <a:r>
              <a:rPr lang="en-US" sz="2800" b="0" i="0" dirty="0">
                <a:solidFill>
                  <a:srgbClr val="3D3D4E"/>
                </a:solidFill>
                <a:effectLst/>
                <a:latin typeface="Droid Serif"/>
              </a:rPr>
              <a:t> </a:t>
            </a:r>
            <a:r>
              <a:rPr lang="en-US" sz="2800" b="1" i="0" dirty="0">
                <a:solidFill>
                  <a:srgbClr val="3D3D4E"/>
                </a:solidFill>
                <a:effectLst/>
                <a:latin typeface="Droid Serif"/>
              </a:rPr>
              <a:t>pure virtual function</a:t>
            </a:r>
            <a:r>
              <a:rPr lang="en-US" sz="2800" b="0" i="0" dirty="0">
                <a:solidFill>
                  <a:srgbClr val="3D3D4E"/>
                </a:solidFill>
                <a:effectLst/>
                <a:latin typeface="Droid Serif"/>
              </a:rPr>
              <a:t> (i.e., a function that has no definition).</a:t>
            </a:r>
            <a:endParaRPr lang="en-US" sz="2800" dirty="0"/>
          </a:p>
          <a:p>
            <a:pPr marL="914400" lvl="1" indent="-457200">
              <a:buFont typeface="Arial" panose="020B0604020202020204" pitchFamily="34" charset="0"/>
              <a:buChar char="•"/>
            </a:pPr>
            <a:r>
              <a:rPr lang="en-US" sz="2800" dirty="0"/>
              <a:t>We can’t create instance/object of a abstract class directly. However </a:t>
            </a:r>
            <a:r>
              <a:rPr lang="en-US" sz="2800" b="0" i="0" dirty="0">
                <a:solidFill>
                  <a:srgbClr val="000000"/>
                </a:solidFill>
                <a:effectLst/>
              </a:rPr>
              <a:t>pointers and references of Abstract class type can be created.</a:t>
            </a:r>
            <a:endParaRPr lang="en-US" sz="2800" dirty="0"/>
          </a:p>
        </p:txBody>
      </p:sp>
    </p:spTree>
    <p:extLst>
      <p:ext uri="{BB962C8B-B14F-4D97-AF65-F5344CB8AC3E}">
        <p14:creationId xmlns:p14="http://schemas.microsoft.com/office/powerpoint/2010/main" val="127913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1"/>
            <a:ext cx="6543608" cy="1055435"/>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Abstract Class</a:t>
            </a:r>
            <a:endParaRPr lang="aa-ET" sz="2800" dirty="0"/>
          </a:p>
        </p:txBody>
      </p:sp>
      <p:sp>
        <p:nvSpPr>
          <p:cNvPr id="3" name="Rectangle 2">
            <a:extLst>
              <a:ext uri="{FF2B5EF4-FFF2-40B4-BE49-F238E27FC236}">
                <a16:creationId xmlns:a16="http://schemas.microsoft.com/office/drawing/2014/main" id="{F9618182-9F68-4D74-9FF2-230EAAEAED7C}"/>
              </a:ext>
            </a:extLst>
          </p:cNvPr>
          <p:cNvSpPr/>
          <p:nvPr/>
        </p:nvSpPr>
        <p:spPr>
          <a:xfrm>
            <a:off x="335494" y="1659988"/>
            <a:ext cx="8344272" cy="1477328"/>
          </a:xfrm>
          <a:prstGeom prst="rect">
            <a:avLst/>
          </a:prstGeom>
        </p:spPr>
        <p:txBody>
          <a:bodyPr wrap="square">
            <a:spAutoFit/>
          </a:bodyPr>
          <a:lstStyle/>
          <a:p>
            <a:pPr marL="285750" indent="-285750" algn="just">
              <a:buFont typeface="Arial" panose="020B0604020202020204" pitchFamily="34" charset="0"/>
              <a:buChar char="•"/>
            </a:pPr>
            <a:r>
              <a:rPr lang="en-US" dirty="0"/>
              <a:t>What an abstract class can contain?</a:t>
            </a:r>
          </a:p>
          <a:p>
            <a:pPr marL="800100" lvl="1" indent="-342900">
              <a:buFont typeface="+mj-lt"/>
              <a:buAutoNum type="arabicPeriod"/>
            </a:pPr>
            <a:r>
              <a:rPr lang="en-US" dirty="0"/>
              <a:t>An abstract class </a:t>
            </a:r>
            <a:r>
              <a:rPr lang="en-US" dirty="0">
                <a:solidFill>
                  <a:schemeClr val="bg2">
                    <a:lumMod val="50000"/>
                  </a:schemeClr>
                </a:solidFill>
              </a:rPr>
              <a:t>may</a:t>
            </a:r>
            <a:r>
              <a:rPr lang="en-US" dirty="0"/>
              <a:t> have regular function.</a:t>
            </a:r>
          </a:p>
          <a:p>
            <a:pPr marL="800100" lvl="1" indent="-342900">
              <a:buFont typeface="+mj-lt"/>
              <a:buAutoNum type="arabicPeriod"/>
            </a:pPr>
            <a:r>
              <a:rPr lang="en-US" dirty="0"/>
              <a:t>An abstract class </a:t>
            </a:r>
            <a:r>
              <a:rPr lang="en-US" dirty="0">
                <a:solidFill>
                  <a:srgbClr val="FF0000"/>
                </a:solidFill>
              </a:rPr>
              <a:t>must</a:t>
            </a:r>
            <a:r>
              <a:rPr lang="en-US" dirty="0"/>
              <a:t> have at least one pure virtual function.</a:t>
            </a:r>
          </a:p>
          <a:p>
            <a:pPr marL="800100" lvl="1" indent="-342900">
              <a:buFont typeface="+mj-lt"/>
              <a:buAutoNum type="arabicPeriod"/>
            </a:pPr>
            <a:r>
              <a:rPr lang="en-US" dirty="0"/>
              <a:t>An abstract class </a:t>
            </a:r>
            <a:r>
              <a:rPr lang="en-US" dirty="0">
                <a:solidFill>
                  <a:schemeClr val="bg2">
                    <a:lumMod val="50000"/>
                  </a:schemeClr>
                </a:solidFill>
              </a:rPr>
              <a:t>may</a:t>
            </a:r>
            <a:r>
              <a:rPr lang="en-US" dirty="0"/>
              <a:t> have attributes.</a:t>
            </a:r>
          </a:p>
          <a:p>
            <a:pPr marL="800100" lvl="1" indent="-342900">
              <a:buFont typeface="+mj-lt"/>
              <a:buAutoNum type="arabicPeriod"/>
            </a:pPr>
            <a:r>
              <a:rPr lang="en-US" dirty="0"/>
              <a:t>An abstract class </a:t>
            </a:r>
            <a:r>
              <a:rPr lang="en-US" dirty="0">
                <a:solidFill>
                  <a:schemeClr val="bg2">
                    <a:lumMod val="50000"/>
                  </a:schemeClr>
                </a:solidFill>
              </a:rPr>
              <a:t>may</a:t>
            </a:r>
            <a:r>
              <a:rPr lang="en-US" dirty="0"/>
              <a:t> have constructors.</a:t>
            </a:r>
          </a:p>
        </p:txBody>
      </p:sp>
      <p:pic>
        <p:nvPicPr>
          <p:cNvPr id="5" name="Picture 4">
            <a:extLst>
              <a:ext uri="{FF2B5EF4-FFF2-40B4-BE49-F238E27FC236}">
                <a16:creationId xmlns:a16="http://schemas.microsoft.com/office/drawing/2014/main" id="{C3D0534C-BB4C-48D1-99AF-13F8BE98FF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7366" y="3137316"/>
            <a:ext cx="6543607" cy="3355193"/>
          </a:xfrm>
          <a:prstGeom prst="rect">
            <a:avLst/>
          </a:prstGeom>
        </p:spPr>
      </p:pic>
    </p:spTree>
    <p:extLst>
      <p:ext uri="{BB962C8B-B14F-4D97-AF65-F5344CB8AC3E}">
        <p14:creationId xmlns:p14="http://schemas.microsoft.com/office/powerpoint/2010/main" val="21557462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Abstract Class</a:t>
            </a:r>
            <a:endParaRPr lang="aa-ET" sz="2800" dirty="0"/>
          </a:p>
        </p:txBody>
      </p:sp>
      <p:sp>
        <p:nvSpPr>
          <p:cNvPr id="5" name="Rectangle 4">
            <a:extLst>
              <a:ext uri="{FF2B5EF4-FFF2-40B4-BE49-F238E27FC236}">
                <a16:creationId xmlns:a16="http://schemas.microsoft.com/office/drawing/2014/main" id="{6D3F253F-8239-4E0F-ACE8-24F17B4F3D27}"/>
              </a:ext>
            </a:extLst>
          </p:cNvPr>
          <p:cNvSpPr/>
          <p:nvPr/>
        </p:nvSpPr>
        <p:spPr>
          <a:xfrm>
            <a:off x="436098" y="1452993"/>
            <a:ext cx="7807570" cy="1815882"/>
          </a:xfrm>
          <a:prstGeom prst="rect">
            <a:avLst/>
          </a:prstGeom>
        </p:spPr>
        <p:txBody>
          <a:bodyPr wrap="square">
            <a:spAutoFit/>
          </a:bodyPr>
          <a:lstStyle/>
          <a:p>
            <a:pPr marL="457200" indent="-457200">
              <a:buFont typeface="Arial" panose="020B0604020202020204" pitchFamily="34" charset="0"/>
              <a:buChar char="•"/>
            </a:pPr>
            <a:r>
              <a:rPr lang="en-US" sz="2800" dirty="0"/>
              <a:t>We can’t create instance/object of a abstract class.</a:t>
            </a:r>
          </a:p>
          <a:p>
            <a:pPr marL="457200" indent="-45720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p:txBody>
      </p:sp>
      <p:pic>
        <p:nvPicPr>
          <p:cNvPr id="7" name="Picture 6">
            <a:extLst>
              <a:ext uri="{FF2B5EF4-FFF2-40B4-BE49-F238E27FC236}">
                <a16:creationId xmlns:a16="http://schemas.microsoft.com/office/drawing/2014/main" id="{734E8A26-D496-4D69-9782-29B5338CB8BF}"/>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900331" y="5186902"/>
            <a:ext cx="7209145" cy="1173582"/>
          </a:xfrm>
          <a:prstGeom prst="rect">
            <a:avLst/>
          </a:prstGeom>
        </p:spPr>
      </p:pic>
      <p:pic>
        <p:nvPicPr>
          <p:cNvPr id="9" name="Picture 8">
            <a:extLst>
              <a:ext uri="{FF2B5EF4-FFF2-40B4-BE49-F238E27FC236}">
                <a16:creationId xmlns:a16="http://schemas.microsoft.com/office/drawing/2014/main" id="{2B401EB4-6577-4E86-AB85-F38862E480EB}"/>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900331" y="2435844"/>
            <a:ext cx="5593565" cy="2751058"/>
          </a:xfrm>
          <a:prstGeom prst="rect">
            <a:avLst/>
          </a:prstGeom>
        </p:spPr>
      </p:pic>
    </p:spTree>
    <p:extLst>
      <p:ext uri="{BB962C8B-B14F-4D97-AF65-F5344CB8AC3E}">
        <p14:creationId xmlns:p14="http://schemas.microsoft.com/office/powerpoint/2010/main" val="4031716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3CAF568F-D2AC-47A9-94B2-C87739827144}"/>
              </a:ext>
            </a:extLst>
          </p:cNvPr>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Accessing Abstract Function and Class</a:t>
            </a:r>
            <a:endParaRPr lang="aa-ET" sz="2800" dirty="0"/>
          </a:p>
        </p:txBody>
      </p:sp>
      <p:sp>
        <p:nvSpPr>
          <p:cNvPr id="3" name="Rectangle 2">
            <a:extLst>
              <a:ext uri="{FF2B5EF4-FFF2-40B4-BE49-F238E27FC236}">
                <a16:creationId xmlns:a16="http://schemas.microsoft.com/office/drawing/2014/main" id="{3BAD792A-9A34-4EF2-B2F5-ED7B55A5F2B9}"/>
              </a:ext>
            </a:extLst>
          </p:cNvPr>
          <p:cNvSpPr/>
          <p:nvPr/>
        </p:nvSpPr>
        <p:spPr>
          <a:xfrm>
            <a:off x="436098" y="1452993"/>
            <a:ext cx="7807570" cy="5693866"/>
          </a:xfrm>
          <a:prstGeom prst="rect">
            <a:avLst/>
          </a:prstGeom>
        </p:spPr>
        <p:txBody>
          <a:bodyPr wrap="square">
            <a:spAutoFit/>
          </a:bodyPr>
          <a:lstStyle/>
          <a:p>
            <a:pPr marL="457200" indent="-457200" algn="just">
              <a:buFont typeface="Arial" panose="020B0604020202020204" pitchFamily="34" charset="0"/>
              <a:buChar char="•"/>
            </a:pPr>
            <a:r>
              <a:rPr lang="en-US" sz="2800" dirty="0"/>
              <a:t>We can access both abstract function and class by inheritance. </a:t>
            </a:r>
          </a:p>
          <a:p>
            <a:pPr marL="457200" indent="-457200" algn="just">
              <a:buFont typeface="Arial" panose="020B0604020202020204" pitchFamily="34" charset="0"/>
              <a:buChar char="•"/>
            </a:pPr>
            <a:r>
              <a:rPr lang="en-US" sz="2800" dirty="0"/>
              <a:t>We have to inherit the abstract class by another class and have to implement the abstract function (pure virtual function) on it. </a:t>
            </a:r>
          </a:p>
          <a:p>
            <a:pPr marL="457200" indent="-457200" algn="just">
              <a:buFont typeface="Arial" panose="020B0604020202020204" pitchFamily="34" charset="0"/>
              <a:buChar char="•"/>
            </a:pPr>
            <a:r>
              <a:rPr lang="en-US" sz="2800" dirty="0"/>
              <a:t>Then we can access the abstract function and all the public and protected members of the abstract call from the child class (the class which inherits the abstract class).</a:t>
            </a:r>
          </a:p>
          <a:p>
            <a:pPr marL="457200" indent="-457200" algn="just">
              <a:buFont typeface="Arial" panose="020B0604020202020204" pitchFamily="34" charset="0"/>
              <a:buChar char="•"/>
            </a:pPr>
            <a:r>
              <a:rPr lang="en-US" sz="2800" dirty="0"/>
              <a:t>From that we will able to create </a:t>
            </a:r>
            <a:r>
              <a:rPr lang="en-US" sz="2800" b="0" i="0" dirty="0">
                <a:solidFill>
                  <a:srgbClr val="000000"/>
                </a:solidFill>
                <a:effectLst/>
              </a:rPr>
              <a:t>pointers and references of Abstract class.</a:t>
            </a:r>
            <a:endParaRPr lang="en-US" sz="2800" dirty="0"/>
          </a:p>
          <a:p>
            <a:pPr marL="457200" indent="-45720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p:txBody>
      </p:sp>
    </p:spTree>
    <p:extLst>
      <p:ext uri="{BB962C8B-B14F-4D97-AF65-F5344CB8AC3E}">
        <p14:creationId xmlns:p14="http://schemas.microsoft.com/office/powerpoint/2010/main" val="2186539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Font typeface="Arial" panose="020B0604020202020204" pitchFamily="34" charset="0"/>
              <a:buChar char="•"/>
            </a:pPr>
            <a:r>
              <a:rPr lang="en-US" sz="2400" dirty="0">
                <a:solidFill>
                  <a:schemeClr val="tx1"/>
                </a:solidFill>
              </a:rPr>
              <a:t>Abstraction</a:t>
            </a:r>
          </a:p>
          <a:p>
            <a:pPr marL="342900" indent="-342900">
              <a:buFont typeface="Arial" panose="020B0604020202020204" pitchFamily="34" charset="0"/>
              <a:buChar char="•"/>
            </a:pPr>
            <a:r>
              <a:rPr lang="en-US" sz="2400" dirty="0">
                <a:solidFill>
                  <a:schemeClr val="tx1"/>
                </a:solidFill>
              </a:rPr>
              <a:t>Data Abstraction </a:t>
            </a:r>
          </a:p>
          <a:p>
            <a:pPr marL="342900" indent="-342900">
              <a:buFont typeface="Arial" panose="020B0604020202020204" pitchFamily="34" charset="0"/>
              <a:buChar char="•"/>
            </a:pPr>
            <a:r>
              <a:rPr lang="en-US" sz="2400" dirty="0">
                <a:solidFill>
                  <a:schemeClr val="tx1"/>
                </a:solidFill>
              </a:rPr>
              <a:t>Other ways: </a:t>
            </a:r>
          </a:p>
          <a:p>
            <a:r>
              <a:rPr lang="en-US" sz="2400" dirty="0">
                <a:solidFill>
                  <a:schemeClr val="tx1"/>
                </a:solidFill>
              </a:rPr>
              <a:t>	* Abstract Class</a:t>
            </a:r>
          </a:p>
          <a:p>
            <a:r>
              <a:rPr lang="en-US" sz="2400" dirty="0">
                <a:solidFill>
                  <a:schemeClr val="tx1"/>
                </a:solidFill>
              </a:rPr>
              <a:t>	* Abstract Function (</a:t>
            </a:r>
            <a:r>
              <a:rPr lang="en-US" sz="2400" dirty="0">
                <a:solidFill>
                  <a:srgbClr val="FF0000"/>
                </a:solidFill>
              </a:rPr>
              <a:t>Pure Virtual Method</a:t>
            </a:r>
            <a:r>
              <a:rPr lang="en-US" sz="2400" dirty="0">
                <a:solidFill>
                  <a:schemeClr val="tx1"/>
                </a:solidFill>
              </a:rPr>
              <a:t>)</a:t>
            </a:r>
          </a:p>
          <a:p>
            <a:pPr marL="342900" indent="-342900">
              <a:buFont typeface="+mj-lt"/>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B799EDAA-8ACA-4263-976D-22FC1A8687FB}"/>
              </a:ext>
            </a:extLst>
          </p:cNvPr>
          <p:cNvSpPr txBox="1">
            <a:spLocks/>
          </p:cNvSpPr>
          <p:nvPr/>
        </p:nvSpPr>
        <p:spPr>
          <a:xfrm>
            <a:off x="335494" y="731162"/>
            <a:ext cx="6543608" cy="493414"/>
          </a:xfrm>
          <a:prstGeom prst="rect">
            <a:avLst/>
          </a:prstGeom>
        </p:spPr>
        <p:txBody>
          <a:bodyPr>
            <a:normAutofit fontScale="85000"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Accessing Abstract Function and Class (Example)</a:t>
            </a:r>
            <a:endParaRPr lang="aa-ET" sz="2800" dirty="0"/>
          </a:p>
        </p:txBody>
      </p:sp>
      <p:sp>
        <p:nvSpPr>
          <p:cNvPr id="3" name="Rectangle 2">
            <a:extLst>
              <a:ext uri="{FF2B5EF4-FFF2-40B4-BE49-F238E27FC236}">
                <a16:creationId xmlns:a16="http://schemas.microsoft.com/office/drawing/2014/main" id="{1C87EEED-1657-43F7-89D0-E04782C35D55}"/>
              </a:ext>
            </a:extLst>
          </p:cNvPr>
          <p:cNvSpPr/>
          <p:nvPr/>
        </p:nvSpPr>
        <p:spPr>
          <a:xfrm>
            <a:off x="436098" y="1452993"/>
            <a:ext cx="7807570" cy="954107"/>
          </a:xfrm>
          <a:prstGeom prst="rect">
            <a:avLst/>
          </a:prstGeom>
        </p:spPr>
        <p:txBody>
          <a:bodyPr wrap="square">
            <a:spAutoFit/>
          </a:bodyPr>
          <a:lstStyle/>
          <a:p>
            <a:endParaRPr lang="en-US" sz="2800" dirty="0"/>
          </a:p>
          <a:p>
            <a:pPr marL="285750" indent="-285750">
              <a:buFont typeface="Arial" panose="020B0604020202020204" pitchFamily="34" charset="0"/>
              <a:buChar char="•"/>
            </a:pPr>
            <a:endParaRPr lang="en-US" sz="2800" dirty="0"/>
          </a:p>
        </p:txBody>
      </p:sp>
      <p:pic>
        <p:nvPicPr>
          <p:cNvPr id="5" name="Picture 4">
            <a:extLst>
              <a:ext uri="{FF2B5EF4-FFF2-40B4-BE49-F238E27FC236}">
                <a16:creationId xmlns:a16="http://schemas.microsoft.com/office/drawing/2014/main" id="{949D8467-F128-46F7-9EFC-02EE0D967C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493" y="1224576"/>
            <a:ext cx="6187321" cy="4902262"/>
          </a:xfrm>
          <a:prstGeom prst="rect">
            <a:avLst/>
          </a:prstGeom>
        </p:spPr>
      </p:pic>
      <p:pic>
        <p:nvPicPr>
          <p:cNvPr id="7" name="Picture 6">
            <a:extLst>
              <a:ext uri="{FF2B5EF4-FFF2-40B4-BE49-F238E27FC236}">
                <a16:creationId xmlns:a16="http://schemas.microsoft.com/office/drawing/2014/main" id="{FEB83099-7922-47CB-AED8-A986FCAFFB94}"/>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473057" y="5309216"/>
            <a:ext cx="3543607" cy="922100"/>
          </a:xfrm>
          <a:prstGeom prst="rect">
            <a:avLst/>
          </a:prstGeom>
        </p:spPr>
      </p:pic>
    </p:spTree>
    <p:extLst>
      <p:ext uri="{BB962C8B-B14F-4D97-AF65-F5344CB8AC3E}">
        <p14:creationId xmlns:p14="http://schemas.microsoft.com/office/powerpoint/2010/main" val="3085607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Abstraction</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Definition of Abstraction</a:t>
            </a:r>
            <a:endParaRPr lang="aa-ET" dirty="0"/>
          </a:p>
        </p:txBody>
      </p:sp>
      <p:sp>
        <p:nvSpPr>
          <p:cNvPr id="6" name="TextBox 5">
            <a:extLst>
              <a:ext uri="{FF2B5EF4-FFF2-40B4-BE49-F238E27FC236}">
                <a16:creationId xmlns:a16="http://schemas.microsoft.com/office/drawing/2014/main" id="{37C26D19-85DA-834B-9600-C9820C508897}"/>
              </a:ext>
            </a:extLst>
          </p:cNvPr>
          <p:cNvSpPr txBox="1"/>
          <p:nvPr/>
        </p:nvSpPr>
        <p:spPr>
          <a:xfrm>
            <a:off x="858128" y="2435897"/>
            <a:ext cx="7734619" cy="2308324"/>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t>It means ‘Hiding the Details and showing only the </a:t>
            </a:r>
            <a:r>
              <a:rPr lang="en-US" sz="2400"/>
              <a:t>necessary things.’.</a:t>
            </a:r>
            <a:endParaRPr lang="en-US" sz="2400" dirty="0"/>
          </a:p>
          <a:p>
            <a:pPr marL="285750" indent="-285750" algn="just">
              <a:buFont typeface="Arial" panose="020B0604020202020204" pitchFamily="34" charset="0"/>
              <a:buChar char="•"/>
            </a:pPr>
            <a:r>
              <a:rPr lang="en-US" sz="2400" dirty="0"/>
              <a:t>It is a process where implementation is hidden and its functionality is shown to user.</a:t>
            </a:r>
          </a:p>
          <a:p>
            <a:pPr algn="just"/>
            <a:endParaRPr lang="en-US" sz="2400" dirty="0"/>
          </a:p>
          <a:p>
            <a:pPr algn="just"/>
            <a:endParaRPr lang="aa-ET" sz="2400" dirty="0"/>
          </a:p>
        </p:txBody>
      </p:sp>
    </p:spTree>
    <p:extLst>
      <p:ext uri="{BB962C8B-B14F-4D97-AF65-F5344CB8AC3E}">
        <p14:creationId xmlns:p14="http://schemas.microsoft.com/office/powerpoint/2010/main" val="2134390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Abstraction</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Example of </a:t>
            </a:r>
            <a:r>
              <a:rPr lang="en-US" dirty="0"/>
              <a:t>Abstraction</a:t>
            </a:r>
            <a:endParaRPr lang="aa-ET" dirty="0"/>
          </a:p>
          <a:p>
            <a:endParaRPr lang="aa-ET" dirty="0"/>
          </a:p>
        </p:txBody>
      </p:sp>
      <p:sp>
        <p:nvSpPr>
          <p:cNvPr id="4" name="TextBox 3">
            <a:extLst>
              <a:ext uri="{FF2B5EF4-FFF2-40B4-BE49-F238E27FC236}">
                <a16:creationId xmlns:a16="http://schemas.microsoft.com/office/drawing/2014/main" id="{E00A471B-FCB5-3949-B014-0D06C67E41B3}"/>
              </a:ext>
            </a:extLst>
          </p:cNvPr>
          <p:cNvSpPr txBox="1"/>
          <p:nvPr/>
        </p:nvSpPr>
        <p:spPr>
          <a:xfrm>
            <a:off x="421341" y="2435897"/>
            <a:ext cx="8250711" cy="677108"/>
          </a:xfrm>
          <a:prstGeom prst="rect">
            <a:avLst/>
          </a:prstGeom>
          <a:noFill/>
        </p:spPr>
        <p:txBody>
          <a:bodyPr wrap="square" rtlCol="0">
            <a:spAutoFit/>
          </a:bodyPr>
          <a:lstStyle/>
          <a:p>
            <a:pPr algn="just"/>
            <a:r>
              <a:rPr lang="en-US" sz="2000" dirty="0"/>
              <a:t>Real Life Example</a:t>
            </a:r>
            <a:r>
              <a:rPr lang="en-US" dirty="0"/>
              <a:t>:</a:t>
            </a:r>
          </a:p>
          <a:p>
            <a:pPr algn="just"/>
            <a:endParaRPr lang="aa-ET" dirty="0"/>
          </a:p>
        </p:txBody>
      </p:sp>
      <p:pic>
        <p:nvPicPr>
          <p:cNvPr id="6" name="Picture 5">
            <a:extLst>
              <a:ext uri="{FF2B5EF4-FFF2-40B4-BE49-F238E27FC236}">
                <a16:creationId xmlns:a16="http://schemas.microsoft.com/office/drawing/2014/main" id="{DB2AABAD-8706-4275-A9A2-FF9907BA2062}"/>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p:blipFill>
        <p:spPr>
          <a:xfrm>
            <a:off x="819150" y="2915815"/>
            <a:ext cx="3057525" cy="3147360"/>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F3D96189-FF8C-4E01-896F-B4F3AC58E87A}"/>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546696" y="3024948"/>
            <a:ext cx="3969942" cy="2980567"/>
          </a:xfrm>
          <a:prstGeom prst="rect">
            <a:avLst/>
          </a:prstGeom>
        </p:spPr>
      </p:pic>
    </p:spTree>
    <p:extLst>
      <p:ext uri="{BB962C8B-B14F-4D97-AF65-F5344CB8AC3E}">
        <p14:creationId xmlns:p14="http://schemas.microsoft.com/office/powerpoint/2010/main" val="3132154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Abstraction</a:t>
            </a:r>
            <a:endParaRPr lang="aa-ET" sz="2800" dirty="0"/>
          </a:p>
        </p:txBody>
      </p:sp>
      <p:sp>
        <p:nvSpPr>
          <p:cNvPr id="5" name="TextBox 4">
            <a:extLst>
              <a:ext uri="{FF2B5EF4-FFF2-40B4-BE49-F238E27FC236}">
                <a16:creationId xmlns:a16="http://schemas.microsoft.com/office/drawing/2014/main" id="{53BED9D7-DC35-6145-B086-E1B62BC08349}"/>
              </a:ext>
            </a:extLst>
          </p:cNvPr>
          <p:cNvSpPr txBox="1"/>
          <p:nvPr/>
        </p:nvSpPr>
        <p:spPr>
          <a:xfrm>
            <a:off x="1066987" y="1795817"/>
            <a:ext cx="7500238" cy="4154984"/>
          </a:xfrm>
          <a:prstGeom prst="rect">
            <a:avLst/>
          </a:prstGeom>
          <a:noFill/>
        </p:spPr>
        <p:txBody>
          <a:bodyPr wrap="square" rtlCol="0">
            <a:spAutoFit/>
          </a:bodyPr>
          <a:lstStyle/>
          <a:p>
            <a:pPr algn="just"/>
            <a:r>
              <a:rPr lang="en-US" sz="2400" dirty="0"/>
              <a:t>In programming, this concept of hiding the details is known as abstraction.</a:t>
            </a:r>
          </a:p>
          <a:p>
            <a:pPr algn="just"/>
            <a:endParaRPr lang="en-US" sz="2400" dirty="0"/>
          </a:p>
          <a:p>
            <a:pPr algn="just"/>
            <a:r>
              <a:rPr lang="en-US" sz="2400" dirty="0"/>
              <a:t>We can hide the details of a class or a function.</a:t>
            </a:r>
          </a:p>
          <a:p>
            <a:pPr marL="285750" indent="-285750" algn="just">
              <a:buFont typeface="Arial" panose="020B0604020202020204" pitchFamily="34" charset="0"/>
              <a:buChar char="•"/>
            </a:pPr>
            <a:r>
              <a:rPr lang="en-US" sz="2400" dirty="0"/>
              <a:t>Data Abstraction in C++</a:t>
            </a:r>
          </a:p>
          <a:p>
            <a:pPr marL="285750" indent="-285750" algn="just">
              <a:buFont typeface="Arial" panose="020B0604020202020204" pitchFamily="34" charset="0"/>
              <a:buChar char="•"/>
            </a:pPr>
            <a:r>
              <a:rPr lang="en-US" sz="2400" dirty="0"/>
              <a:t>Other ways:</a:t>
            </a:r>
          </a:p>
          <a:p>
            <a:pPr marL="742950" lvl="1" indent="-285750" algn="just">
              <a:buFont typeface="Arial" panose="020B0604020202020204" pitchFamily="34" charset="0"/>
              <a:buChar char="•"/>
            </a:pPr>
            <a:r>
              <a:rPr lang="en-US" sz="2400" dirty="0"/>
              <a:t>Abstract Class</a:t>
            </a:r>
          </a:p>
          <a:p>
            <a:pPr marL="742950" lvl="1" indent="-285750" algn="just">
              <a:buFont typeface="Arial" panose="020B0604020202020204" pitchFamily="34" charset="0"/>
              <a:buChar char="•"/>
            </a:pPr>
            <a:r>
              <a:rPr lang="en-US" sz="2400" dirty="0"/>
              <a:t>Abstract  Function (In C++ known as </a:t>
            </a:r>
            <a:r>
              <a:rPr lang="en-US" sz="2400" dirty="0">
                <a:solidFill>
                  <a:srgbClr val="FF0000"/>
                </a:solidFill>
              </a:rPr>
              <a:t>Pure Virtual Method</a:t>
            </a:r>
            <a:r>
              <a:rPr lang="en-US" sz="2400" dirty="0"/>
              <a:t>)</a:t>
            </a:r>
          </a:p>
          <a:p>
            <a:pPr algn="just"/>
            <a:endParaRPr lang="en-US" sz="2400" dirty="0"/>
          </a:p>
          <a:p>
            <a:endParaRPr lang="aa-ET" sz="2400" dirty="0"/>
          </a:p>
        </p:txBody>
      </p:sp>
    </p:spTree>
    <p:extLst>
      <p:ext uri="{BB962C8B-B14F-4D97-AF65-F5344CB8AC3E}">
        <p14:creationId xmlns:p14="http://schemas.microsoft.com/office/powerpoint/2010/main" val="2823762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6873870A-23EE-447A-A517-10189F2AB143}"/>
              </a:ext>
            </a:extLst>
          </p:cNvPr>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Data Abstraction</a:t>
            </a:r>
            <a:endParaRPr lang="aa-ET" sz="2800" dirty="0"/>
          </a:p>
        </p:txBody>
      </p:sp>
      <p:sp>
        <p:nvSpPr>
          <p:cNvPr id="3" name="Rectangle 2">
            <a:extLst>
              <a:ext uri="{FF2B5EF4-FFF2-40B4-BE49-F238E27FC236}">
                <a16:creationId xmlns:a16="http://schemas.microsoft.com/office/drawing/2014/main" id="{15223426-1457-4141-BDFA-717A6F8044EB}"/>
              </a:ext>
            </a:extLst>
          </p:cNvPr>
          <p:cNvSpPr/>
          <p:nvPr/>
        </p:nvSpPr>
        <p:spPr>
          <a:xfrm>
            <a:off x="506437" y="1645920"/>
            <a:ext cx="7132320" cy="2246769"/>
          </a:xfrm>
          <a:prstGeom prst="rect">
            <a:avLst/>
          </a:prstGeom>
        </p:spPr>
        <p:txBody>
          <a:bodyPr wrap="square">
            <a:spAutoFit/>
          </a:bodyPr>
          <a:lstStyle/>
          <a:p>
            <a:pPr marL="457200" indent="-457200">
              <a:buFont typeface="Arial" panose="020B0604020202020204" pitchFamily="34" charset="0"/>
              <a:buChar char="•"/>
            </a:pPr>
            <a:r>
              <a:rPr lang="en-US" sz="2800" dirty="0"/>
              <a:t>What is </a:t>
            </a:r>
            <a:r>
              <a:rPr lang="en-GB" sz="2800" dirty="0"/>
              <a:t>Data Abstraction</a:t>
            </a:r>
            <a:r>
              <a:rPr lang="en-US" sz="2800" dirty="0"/>
              <a:t>?</a:t>
            </a:r>
          </a:p>
          <a:p>
            <a:pPr algn="just"/>
            <a:r>
              <a:rPr lang="en-US" sz="2800" b="0" i="0" dirty="0">
                <a:effectLst/>
              </a:rPr>
              <a:t>Data abstraction refers to providing only essential information about the data to the outside world, hiding the background details or implementation.</a:t>
            </a:r>
          </a:p>
        </p:txBody>
      </p:sp>
      <p:sp>
        <p:nvSpPr>
          <p:cNvPr id="4" name="Rectangle 3">
            <a:extLst>
              <a:ext uri="{FF2B5EF4-FFF2-40B4-BE49-F238E27FC236}">
                <a16:creationId xmlns:a16="http://schemas.microsoft.com/office/drawing/2014/main" id="{424EABC1-405D-41D2-9BF0-3D33A779F33D}"/>
              </a:ext>
            </a:extLst>
          </p:cNvPr>
          <p:cNvSpPr/>
          <p:nvPr/>
        </p:nvSpPr>
        <p:spPr>
          <a:xfrm>
            <a:off x="506437" y="3904705"/>
            <a:ext cx="7132320" cy="1815882"/>
          </a:xfrm>
          <a:prstGeom prst="rect">
            <a:avLst/>
          </a:prstGeom>
        </p:spPr>
        <p:txBody>
          <a:bodyPr wrap="square">
            <a:spAutoFit/>
          </a:bodyPr>
          <a:lstStyle/>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How to achieve data abstraction?</a:t>
            </a:r>
          </a:p>
          <a:p>
            <a:pPr marL="971550" lvl="1" indent="-514350">
              <a:buFont typeface="+mj-lt"/>
              <a:buAutoNum type="arabicPeriod"/>
            </a:pPr>
            <a:r>
              <a:rPr lang="en-US" sz="2800" dirty="0"/>
              <a:t>Abstraction using classes</a:t>
            </a:r>
          </a:p>
          <a:p>
            <a:pPr marL="971550" lvl="1" indent="-514350">
              <a:buFont typeface="+mj-lt"/>
              <a:buAutoNum type="arabicPeriod"/>
            </a:pPr>
            <a:r>
              <a:rPr lang="en-US" sz="2800" dirty="0"/>
              <a:t>Abstraction using header files.</a:t>
            </a:r>
          </a:p>
        </p:txBody>
      </p:sp>
    </p:spTree>
    <p:extLst>
      <p:ext uri="{BB962C8B-B14F-4D97-AF65-F5344CB8AC3E}">
        <p14:creationId xmlns:p14="http://schemas.microsoft.com/office/powerpoint/2010/main" val="1350720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5A6DA1C6-52C2-45E3-BDC0-475976EDF39F}"/>
              </a:ext>
            </a:extLst>
          </p:cNvPr>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Data Abstraction</a:t>
            </a:r>
            <a:endParaRPr lang="aa-ET" sz="2800" dirty="0"/>
          </a:p>
        </p:txBody>
      </p:sp>
      <p:sp>
        <p:nvSpPr>
          <p:cNvPr id="3" name="Rectangle 2">
            <a:extLst>
              <a:ext uri="{FF2B5EF4-FFF2-40B4-BE49-F238E27FC236}">
                <a16:creationId xmlns:a16="http://schemas.microsoft.com/office/drawing/2014/main" id="{16D19DA0-2AF2-456F-8DEC-BC5B27CFC866}"/>
              </a:ext>
            </a:extLst>
          </p:cNvPr>
          <p:cNvSpPr/>
          <p:nvPr/>
        </p:nvSpPr>
        <p:spPr>
          <a:xfrm>
            <a:off x="335494" y="1224576"/>
            <a:ext cx="7132320" cy="5262979"/>
          </a:xfrm>
          <a:prstGeom prst="rect">
            <a:avLst/>
          </a:prstGeom>
        </p:spPr>
        <p:txBody>
          <a:bodyPr wrap="square">
            <a:spAutoFit/>
          </a:bodyPr>
          <a:lstStyle/>
          <a:p>
            <a:r>
              <a:rPr lang="en-US" sz="2800" dirty="0"/>
              <a:t>Abstraction using classes</a:t>
            </a:r>
          </a:p>
          <a:p>
            <a:pPr marL="457200" indent="-457200">
              <a:buFont typeface="Arial" panose="020B0604020202020204" pitchFamily="34" charset="0"/>
              <a:buChar char="•"/>
            </a:pPr>
            <a:endParaRPr lang="en-US" sz="2800" dirty="0"/>
          </a:p>
          <a:p>
            <a:pPr marL="457200" indent="-457200" algn="just">
              <a:buFont typeface="Arial" panose="020B0604020202020204" pitchFamily="34" charset="0"/>
              <a:buChar char="•"/>
            </a:pPr>
            <a:r>
              <a:rPr lang="en-US" sz="2800" b="0" i="0" dirty="0">
                <a:effectLst/>
              </a:rPr>
              <a:t>We can implement Abstraction in C++ using classes. </a:t>
            </a:r>
          </a:p>
          <a:p>
            <a:pPr marL="457200" indent="-457200" algn="just">
              <a:buFont typeface="Arial" panose="020B0604020202020204" pitchFamily="34" charset="0"/>
              <a:buChar char="•"/>
            </a:pPr>
            <a:endParaRPr lang="en-US" sz="2800" dirty="0"/>
          </a:p>
          <a:p>
            <a:pPr marL="457200" indent="-457200" algn="just">
              <a:buFont typeface="Arial" panose="020B0604020202020204" pitchFamily="34" charset="0"/>
              <a:buChar char="•"/>
            </a:pPr>
            <a:r>
              <a:rPr lang="en-US" sz="2800" b="0" i="0" dirty="0">
                <a:effectLst/>
              </a:rPr>
              <a:t>Class helps us to group data members and member functions using available access specifiers. </a:t>
            </a:r>
          </a:p>
          <a:p>
            <a:pPr marL="457200" indent="-457200" algn="just">
              <a:buFont typeface="Arial" panose="020B0604020202020204" pitchFamily="34" charset="0"/>
              <a:buChar char="•"/>
            </a:pPr>
            <a:endParaRPr lang="en-US" sz="2800" dirty="0"/>
          </a:p>
          <a:p>
            <a:pPr marL="457200" indent="-457200" algn="just">
              <a:buFont typeface="Arial" panose="020B0604020202020204" pitchFamily="34" charset="0"/>
              <a:buChar char="•"/>
            </a:pPr>
            <a:r>
              <a:rPr lang="en-US" sz="2800" b="0" i="0" dirty="0">
                <a:effectLst/>
              </a:rPr>
              <a:t>A Class can decide which data member will be visible to outside world and which is not. We can achieve it using </a:t>
            </a:r>
            <a:r>
              <a:rPr lang="en-US" sz="2800" b="1" i="0" dirty="0">
                <a:effectLst/>
              </a:rPr>
              <a:t>access specifier</a:t>
            </a:r>
            <a:r>
              <a:rPr lang="en-US" sz="2800" i="0" dirty="0">
                <a:effectLst/>
              </a:rPr>
              <a:t>. </a:t>
            </a:r>
            <a:endParaRPr lang="en-US" sz="2800" dirty="0"/>
          </a:p>
        </p:txBody>
      </p:sp>
    </p:spTree>
    <p:extLst>
      <p:ext uri="{BB962C8B-B14F-4D97-AF65-F5344CB8AC3E}">
        <p14:creationId xmlns:p14="http://schemas.microsoft.com/office/powerpoint/2010/main" val="4124126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2A740D3D-B0BD-4E1C-A816-D877AE419A21}"/>
              </a:ext>
            </a:extLst>
          </p:cNvPr>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Data Abstraction</a:t>
            </a:r>
            <a:endParaRPr lang="aa-ET" sz="2800" dirty="0"/>
          </a:p>
        </p:txBody>
      </p:sp>
      <p:sp>
        <p:nvSpPr>
          <p:cNvPr id="3" name="Rectangle 2">
            <a:extLst>
              <a:ext uri="{FF2B5EF4-FFF2-40B4-BE49-F238E27FC236}">
                <a16:creationId xmlns:a16="http://schemas.microsoft.com/office/drawing/2014/main" id="{CBC71F0A-2579-438B-AA0C-35AE6EEDB7B9}"/>
              </a:ext>
            </a:extLst>
          </p:cNvPr>
          <p:cNvSpPr/>
          <p:nvPr/>
        </p:nvSpPr>
        <p:spPr>
          <a:xfrm>
            <a:off x="506437" y="1645920"/>
            <a:ext cx="7132320" cy="4832092"/>
          </a:xfrm>
          <a:prstGeom prst="rect">
            <a:avLst/>
          </a:prstGeom>
        </p:spPr>
        <p:txBody>
          <a:bodyPr wrap="square">
            <a:spAutoFit/>
          </a:bodyPr>
          <a:lstStyle/>
          <a:p>
            <a:pPr marL="457200" indent="-457200">
              <a:buFont typeface="Arial" panose="020B0604020202020204" pitchFamily="34" charset="0"/>
              <a:buChar char="•"/>
            </a:pPr>
            <a:r>
              <a:rPr lang="en-US" sz="2800" dirty="0"/>
              <a:t>Access specifiers</a:t>
            </a:r>
          </a:p>
          <a:p>
            <a:r>
              <a:rPr lang="en-US" sz="2800" dirty="0"/>
              <a:t>In C++, we have </a:t>
            </a:r>
            <a:r>
              <a:rPr lang="en-US" sz="2800" b="1" dirty="0"/>
              <a:t>3 access specifiers</a:t>
            </a:r>
            <a:r>
              <a:rPr lang="en-US" sz="2800" dirty="0"/>
              <a:t>.</a:t>
            </a:r>
          </a:p>
          <a:p>
            <a:pPr marL="971550" lvl="1" indent="-514350">
              <a:buFont typeface="+mj-lt"/>
              <a:buAutoNum type="arabicPeriod"/>
            </a:pPr>
            <a:r>
              <a:rPr lang="en-US" sz="2800" b="1" dirty="0"/>
              <a:t>Public</a:t>
            </a:r>
            <a:r>
              <a:rPr lang="en-US" sz="2800" dirty="0"/>
              <a:t>: members can be accessed from outside of the class</a:t>
            </a:r>
          </a:p>
          <a:p>
            <a:pPr marL="971550" lvl="1" indent="-514350">
              <a:buFont typeface="+mj-lt"/>
              <a:buAutoNum type="arabicPeriod"/>
            </a:pPr>
            <a:r>
              <a:rPr lang="en-US" sz="2800" b="1" dirty="0"/>
              <a:t>Private</a:t>
            </a:r>
            <a:r>
              <a:rPr lang="en-US" sz="2800" dirty="0"/>
              <a:t>: members can be accessed from outside on the class. It is only accessible only from the containing class.</a:t>
            </a:r>
          </a:p>
          <a:p>
            <a:pPr marL="971550" lvl="1" indent="-514350" algn="just">
              <a:buFont typeface="+mj-lt"/>
              <a:buAutoNum type="arabicPeriod"/>
            </a:pPr>
            <a:r>
              <a:rPr lang="en-US" sz="2800" b="1" dirty="0"/>
              <a:t>Protected</a:t>
            </a:r>
            <a:r>
              <a:rPr lang="en-US" sz="2800" dirty="0"/>
              <a:t>: </a:t>
            </a:r>
            <a:r>
              <a:rPr lang="en-US" sz="2800" b="0" i="0" dirty="0">
                <a:effectLst/>
              </a:rPr>
              <a:t>members cannot be accessed from outside the class, however, they can be accessed in inherited classes. </a:t>
            </a:r>
            <a:endParaRPr lang="en-US" sz="2800" dirty="0"/>
          </a:p>
          <a:p>
            <a:pPr marL="514350" indent="-514350">
              <a:buFont typeface="+mj-lt"/>
              <a:buAutoNum type="arabicPeriod"/>
            </a:pPr>
            <a:endParaRPr lang="en-US" sz="2800" dirty="0"/>
          </a:p>
        </p:txBody>
      </p:sp>
    </p:spTree>
    <p:extLst>
      <p:ext uri="{BB962C8B-B14F-4D97-AF65-F5344CB8AC3E}">
        <p14:creationId xmlns:p14="http://schemas.microsoft.com/office/powerpoint/2010/main" val="817178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B54A3B4D-1956-4962-9C29-D47EA2E4B9FE}"/>
              </a:ext>
            </a:extLst>
          </p:cNvPr>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Data Abstraction (Example-using class)</a:t>
            </a:r>
            <a:endParaRPr lang="aa-ET" sz="2800" dirty="0"/>
          </a:p>
        </p:txBody>
      </p:sp>
      <p:sp>
        <p:nvSpPr>
          <p:cNvPr id="7" name="TextBox 6">
            <a:extLst>
              <a:ext uri="{FF2B5EF4-FFF2-40B4-BE49-F238E27FC236}">
                <a16:creationId xmlns:a16="http://schemas.microsoft.com/office/drawing/2014/main" id="{FAA7B752-85D4-480F-B42E-B9C129215A51}"/>
              </a:ext>
            </a:extLst>
          </p:cNvPr>
          <p:cNvSpPr txBox="1"/>
          <p:nvPr/>
        </p:nvSpPr>
        <p:spPr>
          <a:xfrm>
            <a:off x="618978" y="1252712"/>
            <a:ext cx="4079631" cy="5632311"/>
          </a:xfrm>
          <a:prstGeom prst="rect">
            <a:avLst/>
          </a:prstGeom>
          <a:noFill/>
        </p:spPr>
        <p:txBody>
          <a:bodyPr wrap="square" rtlCol="0">
            <a:spAutoFit/>
          </a:bodyPr>
          <a:lstStyle/>
          <a:p>
            <a:r>
              <a:rPr lang="en-US" dirty="0"/>
              <a:t>#include&lt;iostream&gt;</a:t>
            </a:r>
          </a:p>
          <a:p>
            <a:r>
              <a:rPr lang="en-US" dirty="0"/>
              <a:t>using namespace std;</a:t>
            </a:r>
          </a:p>
          <a:p>
            <a:r>
              <a:rPr lang="en-US" dirty="0"/>
              <a:t>class </a:t>
            </a:r>
            <a:r>
              <a:rPr lang="en-US" dirty="0" err="1"/>
              <a:t>implementAbstraction</a:t>
            </a:r>
            <a:endParaRPr lang="en-US" dirty="0"/>
          </a:p>
          <a:p>
            <a:r>
              <a:rPr lang="en-US" dirty="0"/>
              <a:t>{</a:t>
            </a:r>
          </a:p>
          <a:p>
            <a:r>
              <a:rPr lang="en-US" dirty="0"/>
              <a:t>    </a:t>
            </a:r>
            <a:r>
              <a:rPr lang="en-US" dirty="0">
                <a:solidFill>
                  <a:srgbClr val="00B050"/>
                </a:solidFill>
              </a:rPr>
              <a:t>private</a:t>
            </a:r>
            <a:r>
              <a:rPr lang="en-US" dirty="0"/>
              <a:t>: ///Private members</a:t>
            </a:r>
          </a:p>
          <a:p>
            <a:r>
              <a:rPr lang="en-US" dirty="0"/>
              <a:t>        int </a:t>
            </a:r>
            <a:r>
              <a:rPr lang="en-US" dirty="0" err="1"/>
              <a:t>a,b</a:t>
            </a:r>
            <a:r>
              <a:rPr lang="en-US" dirty="0"/>
              <a:t>;</a:t>
            </a:r>
          </a:p>
          <a:p>
            <a:r>
              <a:rPr lang="en-US" dirty="0"/>
              <a:t>    </a:t>
            </a:r>
            <a:r>
              <a:rPr lang="en-US" dirty="0">
                <a:solidFill>
                  <a:srgbClr val="00B050"/>
                </a:solidFill>
              </a:rPr>
              <a:t>public</a:t>
            </a:r>
            <a:r>
              <a:rPr lang="en-US" dirty="0"/>
              <a:t>:</a:t>
            </a:r>
          </a:p>
          <a:p>
            <a:r>
              <a:rPr lang="en-US" dirty="0"/>
              <a:t>    void set(int x, int y ) ///method to set values of private members</a:t>
            </a:r>
          </a:p>
          <a:p>
            <a:r>
              <a:rPr lang="en-US" dirty="0"/>
              <a:t>    {</a:t>
            </a:r>
          </a:p>
          <a:p>
            <a:r>
              <a:rPr lang="en-US" dirty="0"/>
              <a:t>        a=x;</a:t>
            </a:r>
          </a:p>
          <a:p>
            <a:r>
              <a:rPr lang="en-US" dirty="0"/>
              <a:t>        b=y;</a:t>
            </a:r>
          </a:p>
          <a:p>
            <a:r>
              <a:rPr lang="en-US" dirty="0"/>
              <a:t>    }</a:t>
            </a:r>
          </a:p>
          <a:p>
            <a:r>
              <a:rPr lang="en-US" dirty="0"/>
              <a:t>    void display()</a:t>
            </a:r>
          </a:p>
          <a:p>
            <a:r>
              <a:rPr lang="en-US" dirty="0"/>
              <a:t>    {</a:t>
            </a:r>
          </a:p>
          <a:p>
            <a:r>
              <a:rPr lang="en-US" dirty="0"/>
              <a:t>        </a:t>
            </a:r>
            <a:r>
              <a:rPr lang="en-US" dirty="0" err="1"/>
              <a:t>cout</a:t>
            </a:r>
            <a:r>
              <a:rPr lang="en-US" dirty="0"/>
              <a:t>&lt;&lt;"a= " &lt;&lt;a &lt;&lt; </a:t>
            </a:r>
            <a:r>
              <a:rPr lang="en-US" dirty="0" err="1"/>
              <a:t>endl</a:t>
            </a:r>
            <a:r>
              <a:rPr lang="en-US" dirty="0"/>
              <a:t>;</a:t>
            </a:r>
          </a:p>
          <a:p>
            <a:r>
              <a:rPr lang="en-US" dirty="0"/>
              <a:t>        </a:t>
            </a:r>
            <a:r>
              <a:rPr lang="en-US" dirty="0" err="1"/>
              <a:t>cout</a:t>
            </a:r>
            <a:r>
              <a:rPr lang="en-US" dirty="0"/>
              <a:t>&lt;&lt;"b= " &lt;&lt; b &lt;&lt; </a:t>
            </a:r>
            <a:r>
              <a:rPr lang="en-US" dirty="0" err="1"/>
              <a:t>endl</a:t>
            </a:r>
            <a:r>
              <a:rPr lang="en-US" dirty="0"/>
              <a:t>;</a:t>
            </a:r>
          </a:p>
          <a:p>
            <a:r>
              <a:rPr lang="en-US" dirty="0"/>
              <a:t>    }</a:t>
            </a:r>
          </a:p>
          <a:p>
            <a:r>
              <a:rPr lang="en-US" dirty="0"/>
              <a:t>};</a:t>
            </a:r>
          </a:p>
          <a:p>
            <a:endParaRPr lang="en-US" dirty="0"/>
          </a:p>
        </p:txBody>
      </p:sp>
      <p:sp>
        <p:nvSpPr>
          <p:cNvPr id="10" name="TextBox 9">
            <a:extLst>
              <a:ext uri="{FF2B5EF4-FFF2-40B4-BE49-F238E27FC236}">
                <a16:creationId xmlns:a16="http://schemas.microsoft.com/office/drawing/2014/main" id="{E43871FB-AD79-40A0-BAB8-9278655C2E24}"/>
              </a:ext>
            </a:extLst>
          </p:cNvPr>
          <p:cNvSpPr txBox="1"/>
          <p:nvPr/>
        </p:nvSpPr>
        <p:spPr>
          <a:xfrm>
            <a:off x="4698609" y="1392702"/>
            <a:ext cx="4079631" cy="2031325"/>
          </a:xfrm>
          <a:prstGeom prst="rect">
            <a:avLst/>
          </a:prstGeom>
          <a:noFill/>
        </p:spPr>
        <p:txBody>
          <a:bodyPr wrap="square" rtlCol="0">
            <a:spAutoFit/>
          </a:bodyPr>
          <a:lstStyle/>
          <a:p>
            <a:r>
              <a:rPr lang="en-US" dirty="0"/>
              <a:t>int main()</a:t>
            </a:r>
          </a:p>
          <a:p>
            <a:r>
              <a:rPr lang="en-US" dirty="0"/>
              <a:t>{</a:t>
            </a:r>
          </a:p>
          <a:p>
            <a:r>
              <a:rPr lang="en-US" dirty="0"/>
              <a:t>    </a:t>
            </a:r>
            <a:r>
              <a:rPr lang="en-US" dirty="0" err="1"/>
              <a:t>implementAbstraction</a:t>
            </a:r>
            <a:r>
              <a:rPr lang="en-US" dirty="0"/>
              <a:t> </a:t>
            </a:r>
            <a:r>
              <a:rPr lang="en-US" dirty="0" err="1"/>
              <a:t>obj</a:t>
            </a:r>
            <a:r>
              <a:rPr lang="en-US" dirty="0"/>
              <a:t>;</a:t>
            </a:r>
          </a:p>
          <a:p>
            <a:r>
              <a:rPr lang="en-US" dirty="0"/>
              <a:t>    </a:t>
            </a:r>
            <a:r>
              <a:rPr lang="en-US" dirty="0" err="1"/>
              <a:t>obj.set</a:t>
            </a:r>
            <a:r>
              <a:rPr lang="en-US" dirty="0"/>
              <a:t>(10, 20);</a:t>
            </a:r>
          </a:p>
          <a:p>
            <a:r>
              <a:rPr lang="en-US" dirty="0"/>
              <a:t>    </a:t>
            </a:r>
            <a:r>
              <a:rPr lang="en-US" dirty="0" err="1"/>
              <a:t>obj.display</a:t>
            </a:r>
            <a:r>
              <a:rPr lang="en-US" dirty="0"/>
              <a:t>();</a:t>
            </a:r>
          </a:p>
          <a:p>
            <a:r>
              <a:rPr lang="en-US" dirty="0"/>
              <a:t>    return 0;</a:t>
            </a:r>
          </a:p>
          <a:p>
            <a:r>
              <a:rPr lang="en-US" dirty="0"/>
              <a:t>}</a:t>
            </a:r>
          </a:p>
        </p:txBody>
      </p:sp>
      <p:sp>
        <p:nvSpPr>
          <p:cNvPr id="2" name="Oval Callout 1"/>
          <p:cNvSpPr/>
          <p:nvPr/>
        </p:nvSpPr>
        <p:spPr>
          <a:xfrm>
            <a:off x="5721667" y="2975212"/>
            <a:ext cx="2825086" cy="3235750"/>
          </a:xfrm>
          <a:prstGeom prst="wedgeEllipse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User just know that there is two function named set and display to access two data/variables, but will not be able to directly access them.</a:t>
            </a:r>
          </a:p>
        </p:txBody>
      </p:sp>
    </p:spTree>
    <p:extLst>
      <p:ext uri="{BB962C8B-B14F-4D97-AF65-F5344CB8AC3E}">
        <p14:creationId xmlns:p14="http://schemas.microsoft.com/office/powerpoint/2010/main" val="1833549825"/>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ABB1D5419ECF34585562DE91B9D437B" ma:contentTypeVersion="4" ma:contentTypeDescription="Create a new document." ma:contentTypeScope="" ma:versionID="bc06d4e8b8b2324bda8213c9b7ad270c">
  <xsd:schema xmlns:xsd="http://www.w3.org/2001/XMLSchema" xmlns:xs="http://www.w3.org/2001/XMLSchema" xmlns:p="http://schemas.microsoft.com/office/2006/metadata/properties" xmlns:ns2="c8f07b11-4f08-4111-8abc-74166bd7e6eb" targetNamespace="http://schemas.microsoft.com/office/2006/metadata/properties" ma:root="true" ma:fieldsID="cc07da0431e0e7fa6770709b295b710b" ns2:_="">
    <xsd:import namespace="c8f07b11-4f08-4111-8abc-74166bd7e6e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f07b11-4f08-4111-8abc-74166bd7e6e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8B30673-26B2-4A71-A581-527AD3F3D9DD}"/>
</file>

<file path=customXml/itemProps2.xml><?xml version="1.0" encoding="utf-8"?>
<ds:datastoreItem xmlns:ds="http://schemas.openxmlformats.org/officeDocument/2006/customXml" ds:itemID="{8FB6D96E-6A1A-4B4E-B2EC-014BAE0E896E}">
  <ds:schemaRefs>
    <ds:schemaRef ds:uri="http://schemas.microsoft.com/sharepoint/v3/contenttype/forms"/>
  </ds:schemaRefs>
</ds:datastoreItem>
</file>

<file path=customXml/itemProps3.xml><?xml version="1.0" encoding="utf-8"?>
<ds:datastoreItem xmlns:ds="http://schemas.openxmlformats.org/officeDocument/2006/customXml" ds:itemID="{AE3E7749-4FDE-46E9-9AB6-3D7EF4EBEDC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Spectrum.thmx</Template>
  <TotalTime>676</TotalTime>
  <Words>1176</Words>
  <Application>Microsoft Office PowerPoint</Application>
  <PresentationFormat>On-screen Show (4:3)</PresentationFormat>
  <Paragraphs>152</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Corbel</vt:lpstr>
      <vt:lpstr>Droid Serif</vt:lpstr>
      <vt:lpstr>urw-din</vt:lpstr>
      <vt:lpstr>Wingdings</vt:lpstr>
      <vt:lpstr>Spectrum</vt:lpstr>
      <vt:lpstr>Abstraction </vt:lpstr>
      <vt:lpstr>Lecture Outline</vt:lpstr>
      <vt:lpstr>Abstraction</vt:lpstr>
      <vt:lpstr>Abstraction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Mazid Ul Haque</cp:lastModifiedBy>
  <cp:revision>77</cp:revision>
  <dcterms:created xsi:type="dcterms:W3CDTF">2018-12-10T17:20:29Z</dcterms:created>
  <dcterms:modified xsi:type="dcterms:W3CDTF">2022-04-05T07:32:10Z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0x0101001ABB1D5419ECF34585562DE91B9D437B</vt:lpwstr>
  </property>
</Properties>
</file>