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  <p:sldMasterId id="2147483660" r:id="rId5"/>
  </p:sldMasterIdLst>
  <p:sldIdLst>
    <p:sldId id="293" r:id="rId6"/>
    <p:sldId id="316" r:id="rId7"/>
    <p:sldId id="258" r:id="rId8"/>
    <p:sldId id="259" r:id="rId9"/>
    <p:sldId id="270" r:id="rId10"/>
    <p:sldId id="317" r:id="rId11"/>
    <p:sldId id="319" r:id="rId12"/>
    <p:sldId id="320" r:id="rId13"/>
    <p:sldId id="271" r:id="rId14"/>
    <p:sldId id="260" r:id="rId15"/>
    <p:sldId id="262" r:id="rId16"/>
    <p:sldId id="261" r:id="rId17"/>
    <p:sldId id="263" r:id="rId18"/>
    <p:sldId id="291" r:id="rId19"/>
    <p:sldId id="264" r:id="rId20"/>
    <p:sldId id="265" r:id="rId21"/>
    <p:sldId id="266" r:id="rId22"/>
    <p:sldId id="267" r:id="rId23"/>
    <p:sldId id="268" r:id="rId24"/>
    <p:sldId id="269" r:id="rId25"/>
    <p:sldId id="292" r:id="rId26"/>
    <p:sldId id="272" r:id="rId27"/>
    <p:sldId id="273" r:id="rId28"/>
    <p:sldId id="274" r:id="rId29"/>
    <p:sldId id="278" r:id="rId30"/>
    <p:sldId id="280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8A2F8FED-AFF9-4179-B697-0CF29642A6DE}"/>
    <pc:docChg chg="undo modSld">
      <pc:chgData name="Dr. Md. Mahbub Chowdhury Mishu" userId="09162e0f-fafd-430e-8e71-18113d49a68e" providerId="ADAL" clId="{8A2F8FED-AFF9-4179-B697-0CF29642A6DE}" dt="2020-04-18T07:58:03.142" v="70" actId="20577"/>
      <pc:docMkLst>
        <pc:docMk/>
      </pc:docMkLst>
      <pc:sldChg chg="addSp modSp">
        <pc:chgData name="Dr. Md. Mahbub Chowdhury Mishu" userId="09162e0f-fafd-430e-8e71-18113d49a68e" providerId="ADAL" clId="{8A2F8FED-AFF9-4179-B697-0CF29642A6DE}" dt="2020-04-07T10:55:28.369" v="12" actId="1076"/>
        <pc:sldMkLst>
          <pc:docMk/>
          <pc:sldMk cId="1317414690" sldId="256"/>
        </pc:sldMkLst>
        <pc:spChg chg="mod">
          <ac:chgData name="Dr. Md. Mahbub Chowdhury Mishu" userId="09162e0f-fafd-430e-8e71-18113d49a68e" providerId="ADAL" clId="{8A2F8FED-AFF9-4179-B697-0CF29642A6DE}" dt="2020-04-07T10:55:28.369" v="12" actId="1076"/>
          <ac:spMkLst>
            <pc:docMk/>
            <pc:sldMk cId="1317414690" sldId="256"/>
            <ac:spMk id="2" creationId="{7C85728D-3B2C-43B5-928B-5C9BA0D7BCEB}"/>
          </ac:spMkLst>
        </pc:spChg>
        <pc:picChg chg="add mod">
          <ac:chgData name="Dr. Md. Mahbub Chowdhury Mishu" userId="09162e0f-fafd-430e-8e71-18113d49a68e" providerId="ADAL" clId="{8A2F8FED-AFF9-4179-B697-0CF29642A6DE}" dt="2020-04-07T10:55:27.706" v="11" actId="1076"/>
          <ac:picMkLst>
            <pc:docMk/>
            <pc:sldMk cId="1317414690" sldId="256"/>
            <ac:picMk id="5" creationId="{1CB28828-83DF-4847-B00F-A487FA945692}"/>
          </ac:picMkLst>
        </pc:picChg>
      </pc:sldChg>
      <pc:sldChg chg="modSp">
        <pc:chgData name="Dr. Md. Mahbub Chowdhury Mishu" userId="09162e0f-fafd-430e-8e71-18113d49a68e" providerId="ADAL" clId="{8A2F8FED-AFF9-4179-B697-0CF29642A6DE}" dt="2020-04-18T07:57:36.679" v="64" actId="20577"/>
        <pc:sldMkLst>
          <pc:docMk/>
          <pc:sldMk cId="2082242111" sldId="258"/>
        </pc:sldMkLst>
        <pc:spChg chg="mod">
          <ac:chgData name="Dr. Md. Mahbub Chowdhury Mishu" userId="09162e0f-fafd-430e-8e71-18113d49a68e" providerId="ADAL" clId="{8A2F8FED-AFF9-4179-B697-0CF29642A6DE}" dt="2020-04-18T07:57:36.679" v="64" actId="20577"/>
          <ac:spMkLst>
            <pc:docMk/>
            <pc:sldMk cId="2082242111" sldId="25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39.844" v="65" actId="20577"/>
        <pc:sldMkLst>
          <pc:docMk/>
          <pc:sldMk cId="2321469347" sldId="259"/>
        </pc:sldMkLst>
        <pc:spChg chg="mod">
          <ac:chgData name="Dr. Md. Mahbub Chowdhury Mishu" userId="09162e0f-fafd-430e-8e71-18113d49a68e" providerId="ADAL" clId="{8A2F8FED-AFF9-4179-B697-0CF29642A6DE}" dt="2020-04-18T07:57:39.844" v="65" actId="20577"/>
          <ac:spMkLst>
            <pc:docMk/>
            <pc:sldMk cId="2321469347" sldId="259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4.284" v="68" actId="20577"/>
        <pc:sldMkLst>
          <pc:docMk/>
          <pc:sldMk cId="2243708421" sldId="260"/>
        </pc:sldMkLst>
        <pc:spChg chg="mod">
          <ac:chgData name="Dr. Md. Mahbub Chowdhury Mishu" userId="09162e0f-fafd-430e-8e71-18113d49a68e" providerId="ADAL" clId="{8A2F8FED-AFF9-4179-B697-0CF29642A6DE}" dt="2020-04-18T07:57:54.284" v="68" actId="20577"/>
          <ac:spMkLst>
            <pc:docMk/>
            <pc:sldMk cId="2243708421" sldId="26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8:03.142" v="70" actId="20577"/>
        <pc:sldMkLst>
          <pc:docMk/>
          <pc:sldMk cId="2991265244" sldId="261"/>
        </pc:sldMkLst>
        <pc:spChg chg="mod">
          <ac:chgData name="Dr. Md. Mahbub Chowdhury Mishu" userId="09162e0f-fafd-430e-8e71-18113d49a68e" providerId="ADAL" clId="{8A2F8FED-AFF9-4179-B697-0CF29642A6DE}" dt="2020-04-18T07:58:03.142" v="70" actId="20577"/>
          <ac:spMkLst>
            <pc:docMk/>
            <pc:sldMk cId="2991265244" sldId="261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9.702" v="69" actId="20577"/>
        <pc:sldMkLst>
          <pc:docMk/>
          <pc:sldMk cId="626731061" sldId="262"/>
        </pc:sldMkLst>
        <pc:spChg chg="mod">
          <ac:chgData name="Dr. Md. Mahbub Chowdhury Mishu" userId="09162e0f-fafd-430e-8e71-18113d49a68e" providerId="ADAL" clId="{8A2F8FED-AFF9-4179-B697-0CF29642A6DE}" dt="2020-04-18T07:57:59.702" v="69" actId="20577"/>
          <ac:spMkLst>
            <pc:docMk/>
            <pc:sldMk cId="626731061" sldId="262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31.296" v="63" actId="20577"/>
        <pc:sldMkLst>
          <pc:docMk/>
          <pc:sldMk cId="2127348796" sldId="263"/>
        </pc:sldMkLst>
        <pc:spChg chg="mod">
          <ac:chgData name="Dr. Md. Mahbub Chowdhury Mishu" userId="09162e0f-fafd-430e-8e71-18113d49a68e" providerId="ADAL" clId="{8A2F8FED-AFF9-4179-B697-0CF29642A6DE}" dt="2020-04-18T07:57:31.296" v="63" actId="20577"/>
          <ac:spMkLst>
            <pc:docMk/>
            <pc:sldMk cId="2127348796" sldId="263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27.113" v="60" actId="20577"/>
        <pc:sldMkLst>
          <pc:docMk/>
          <pc:sldMk cId="1162706884" sldId="264"/>
        </pc:sldMkLst>
        <pc:spChg chg="mod">
          <ac:chgData name="Dr. Md. Mahbub Chowdhury Mishu" userId="09162e0f-fafd-430e-8e71-18113d49a68e" providerId="ADAL" clId="{8A2F8FED-AFF9-4179-B697-0CF29642A6DE}" dt="2020-04-18T07:57:27.113" v="60" actId="20577"/>
          <ac:spMkLst>
            <pc:docMk/>
            <pc:sldMk cId="1162706884" sldId="264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20.956" v="56" actId="20577"/>
        <pc:sldMkLst>
          <pc:docMk/>
          <pc:sldMk cId="2916877330" sldId="265"/>
        </pc:sldMkLst>
        <pc:spChg chg="mod">
          <ac:chgData name="Dr. Md. Mahbub Chowdhury Mishu" userId="09162e0f-fafd-430e-8e71-18113d49a68e" providerId="ADAL" clId="{8A2F8FED-AFF9-4179-B697-0CF29642A6DE}" dt="2020-04-18T07:57:20.956" v="56" actId="20577"/>
          <ac:spMkLst>
            <pc:docMk/>
            <pc:sldMk cId="2916877330" sldId="265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15.108" v="52" actId="20577"/>
        <pc:sldMkLst>
          <pc:docMk/>
          <pc:sldMk cId="1825359146" sldId="267"/>
        </pc:sldMkLst>
        <pc:spChg chg="mod">
          <ac:chgData name="Dr. Md. Mahbub Chowdhury Mishu" userId="09162e0f-fafd-430e-8e71-18113d49a68e" providerId="ADAL" clId="{8A2F8FED-AFF9-4179-B697-0CF29642A6DE}" dt="2020-04-18T07:57:15.108" v="52" actId="20577"/>
          <ac:spMkLst>
            <pc:docMk/>
            <pc:sldMk cId="1825359146" sldId="267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08.904" v="48" actId="20577"/>
        <pc:sldMkLst>
          <pc:docMk/>
          <pc:sldMk cId="144281142" sldId="268"/>
        </pc:sldMkLst>
        <pc:spChg chg="mod">
          <ac:chgData name="Dr. Md. Mahbub Chowdhury Mishu" userId="09162e0f-fafd-430e-8e71-18113d49a68e" providerId="ADAL" clId="{8A2F8FED-AFF9-4179-B697-0CF29642A6DE}" dt="2020-04-18T07:57:08.904" v="48" actId="20577"/>
          <ac:spMkLst>
            <pc:docMk/>
            <pc:sldMk cId="144281142" sldId="26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05.761" v="44" actId="20577"/>
        <pc:sldMkLst>
          <pc:docMk/>
          <pc:sldMk cId="1205272278" sldId="269"/>
        </pc:sldMkLst>
        <pc:spChg chg="mod">
          <ac:chgData name="Dr. Md. Mahbub Chowdhury Mishu" userId="09162e0f-fafd-430e-8e71-18113d49a68e" providerId="ADAL" clId="{8A2F8FED-AFF9-4179-B697-0CF29642A6DE}" dt="2020-04-18T07:57:05.761" v="44" actId="20577"/>
          <ac:spMkLst>
            <pc:docMk/>
            <pc:sldMk cId="1205272278" sldId="269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43.948" v="66" actId="20577"/>
        <pc:sldMkLst>
          <pc:docMk/>
          <pc:sldMk cId="1335631952" sldId="270"/>
        </pc:sldMkLst>
        <pc:spChg chg="mod">
          <ac:chgData name="Dr. Md. Mahbub Chowdhury Mishu" userId="09162e0f-fafd-430e-8e71-18113d49a68e" providerId="ADAL" clId="{8A2F8FED-AFF9-4179-B697-0CF29642A6DE}" dt="2020-04-18T07:57:43.948" v="66" actId="20577"/>
          <ac:spMkLst>
            <pc:docMk/>
            <pc:sldMk cId="1335631952" sldId="27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0.587" v="67" actId="20577"/>
        <pc:sldMkLst>
          <pc:docMk/>
          <pc:sldMk cId="4141050287" sldId="271"/>
        </pc:sldMkLst>
        <pc:spChg chg="mod">
          <ac:chgData name="Dr. Md. Mahbub Chowdhury Mishu" userId="09162e0f-fafd-430e-8e71-18113d49a68e" providerId="ADAL" clId="{8A2F8FED-AFF9-4179-B697-0CF29642A6DE}" dt="2020-04-18T07:57:50.587" v="67" actId="20577"/>
          <ac:spMkLst>
            <pc:docMk/>
            <pc:sldMk cId="4141050287" sldId="271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51.861" v="36" actId="20577"/>
        <pc:sldMkLst>
          <pc:docMk/>
          <pc:sldMk cId="3740327318" sldId="272"/>
        </pc:sldMkLst>
        <pc:spChg chg="mod">
          <ac:chgData name="Dr. Md. Mahbub Chowdhury Mishu" userId="09162e0f-fafd-430e-8e71-18113d49a68e" providerId="ADAL" clId="{8A2F8FED-AFF9-4179-B697-0CF29642A6DE}" dt="2020-04-18T07:56:51.861" v="36" actId="20577"/>
          <ac:spMkLst>
            <pc:docMk/>
            <pc:sldMk cId="3740327318" sldId="272"/>
            <ac:spMk id="2" creationId="{00000000-0000-0000-0000-000000000000}"/>
          </ac:spMkLst>
        </pc:spChg>
        <pc:spChg chg="mod">
          <ac:chgData name="Dr. Md. Mahbub Chowdhury Mishu" userId="09162e0f-fafd-430e-8e71-18113d49a68e" providerId="ADAL" clId="{8A2F8FED-AFF9-4179-B697-0CF29642A6DE}" dt="2020-04-07T10:56:15.267" v="16" actId="5793"/>
          <ac:spMkLst>
            <pc:docMk/>
            <pc:sldMk cId="3740327318" sldId="272"/>
            <ac:spMk id="3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8.153" v="32" actId="20577"/>
        <pc:sldMkLst>
          <pc:docMk/>
          <pc:sldMk cId="402745513" sldId="273"/>
        </pc:sldMkLst>
        <pc:spChg chg="mod">
          <ac:chgData name="Dr. Md. Mahbub Chowdhury Mishu" userId="09162e0f-fafd-430e-8e71-18113d49a68e" providerId="ADAL" clId="{8A2F8FED-AFF9-4179-B697-0CF29642A6DE}" dt="2020-04-18T07:56:48.153" v="32" actId="20577"/>
          <ac:spMkLst>
            <pc:docMk/>
            <pc:sldMk cId="402745513" sldId="273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4.531" v="28" actId="20577"/>
        <pc:sldMkLst>
          <pc:docMk/>
          <pc:sldMk cId="106567190" sldId="274"/>
        </pc:sldMkLst>
        <pc:spChg chg="mod">
          <ac:chgData name="Dr. Md. Mahbub Chowdhury Mishu" userId="09162e0f-fafd-430e-8e71-18113d49a68e" providerId="ADAL" clId="{8A2F8FED-AFF9-4179-B697-0CF29642A6DE}" dt="2020-04-18T07:56:44.531" v="28" actId="20577"/>
          <ac:spMkLst>
            <pc:docMk/>
            <pc:sldMk cId="106567190" sldId="274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0.496" v="24" actId="20577"/>
        <pc:sldMkLst>
          <pc:docMk/>
          <pc:sldMk cId="1546446822" sldId="278"/>
        </pc:sldMkLst>
        <pc:spChg chg="mod">
          <ac:chgData name="Dr. Md. Mahbub Chowdhury Mishu" userId="09162e0f-fafd-430e-8e71-18113d49a68e" providerId="ADAL" clId="{8A2F8FED-AFF9-4179-B697-0CF29642A6DE}" dt="2020-04-18T07:56:40.496" v="24" actId="20577"/>
          <ac:spMkLst>
            <pc:docMk/>
            <pc:sldMk cId="1546446822" sldId="27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36.264" v="20" actId="20577"/>
        <pc:sldMkLst>
          <pc:docMk/>
          <pc:sldMk cId="2166990229" sldId="280"/>
        </pc:sldMkLst>
        <pc:spChg chg="mod">
          <ac:chgData name="Dr. Md. Mahbub Chowdhury Mishu" userId="09162e0f-fafd-430e-8e71-18113d49a68e" providerId="ADAL" clId="{8A2F8FED-AFF9-4179-B697-0CF29642A6DE}" dt="2020-04-18T07:56:36.264" v="20" actId="20577"/>
          <ac:spMkLst>
            <pc:docMk/>
            <pc:sldMk cId="2166990229" sldId="28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56.562" v="40" actId="20577"/>
        <pc:sldMkLst>
          <pc:docMk/>
          <pc:sldMk cId="4121621860" sldId="292"/>
        </pc:sldMkLst>
        <pc:spChg chg="mod">
          <ac:chgData name="Dr. Md. Mahbub Chowdhury Mishu" userId="09162e0f-fafd-430e-8e71-18113d49a68e" providerId="ADAL" clId="{8A2F8FED-AFF9-4179-B697-0CF29642A6DE}" dt="2020-04-18T07:56:56.562" v="40" actId="20577"/>
          <ac:spMkLst>
            <pc:docMk/>
            <pc:sldMk cId="4121621860" sldId="292"/>
            <ac:spMk id="2" creationId="{00000000-0000-0000-0000-000000000000}"/>
          </ac:spMkLst>
        </pc:spChg>
      </pc:sldChg>
    </pc:docChg>
  </pc:docChgLst>
  <pc:docChgLst>
    <pc:chgData name="Dr. Md. Mahbub Chowdhury Mishu" userId="09162e0f-fafd-430e-8e71-18113d49a68e" providerId="ADAL" clId="{4125DD36-6B1A-4846-A0A7-F8D782E12D29}"/>
    <pc:docChg chg="modSld">
      <pc:chgData name="Dr. Md. Mahbub Chowdhury Mishu" userId="09162e0f-fafd-430e-8e71-18113d49a68e" providerId="ADAL" clId="{4125DD36-6B1A-4846-A0A7-F8D782E12D29}" dt="2020-04-27T08:39:56.424" v="2" actId="20577"/>
      <pc:docMkLst>
        <pc:docMk/>
      </pc:docMkLst>
      <pc:sldChg chg="modSp">
        <pc:chgData name="Dr. Md. Mahbub Chowdhury Mishu" userId="09162e0f-fafd-430e-8e71-18113d49a68e" providerId="ADAL" clId="{4125DD36-6B1A-4846-A0A7-F8D782E12D29}" dt="2020-04-27T08:39:56.424" v="2" actId="20577"/>
        <pc:sldMkLst>
          <pc:docMk/>
          <pc:sldMk cId="700707328" sldId="293"/>
        </pc:sldMkLst>
        <pc:graphicFrameChg chg="modGraphic">
          <ac:chgData name="Dr. Md. Mahbub Chowdhury Mishu" userId="09162e0f-fafd-430e-8e71-18113d49a68e" providerId="ADAL" clId="{4125DD36-6B1A-4846-A0A7-F8D782E12D29}" dt="2020-04-27T08:39:56.424" v="2" actId="20577"/>
          <ac:graphicFrameMkLst>
            <pc:docMk/>
            <pc:sldMk cId="700707328" sldId="293"/>
            <ac:graphicFrameMk id="7" creationId="{29FF08AD-7519-4C4A-8E0D-640DF5BB5E58}"/>
          </ac:graphicFrameMkLst>
        </pc:graphicFrameChg>
      </pc:sldChg>
    </pc:docChg>
  </pc:docChgLst>
  <pc:docChgLst>
    <pc:chgData name="Dr. Md. Mahbub Chowdhury Mishu" userId="09162e0f-fafd-430e-8e71-18113d49a68e" providerId="ADAL" clId="{DD7C907D-1970-4D2F-9316-D51839D269B4}"/>
    <pc:docChg chg="modSld">
      <pc:chgData name="Dr. Md. Mahbub Chowdhury Mishu" userId="09162e0f-fafd-430e-8e71-18113d49a68e" providerId="ADAL" clId="{DD7C907D-1970-4D2F-9316-D51839D269B4}" dt="2020-04-27T08:29:37.224" v="18" actId="1076"/>
      <pc:docMkLst>
        <pc:docMk/>
      </pc:docMkLst>
      <pc:sldChg chg="modSp">
        <pc:chgData name="Dr. Md. Mahbub Chowdhury Mishu" userId="09162e0f-fafd-430e-8e71-18113d49a68e" providerId="ADAL" clId="{DD7C907D-1970-4D2F-9316-D51839D269B4}" dt="2020-04-27T08:29:37.224" v="18" actId="1076"/>
        <pc:sldMkLst>
          <pc:docMk/>
          <pc:sldMk cId="700707328" sldId="293"/>
        </pc:sldMkLst>
        <pc:graphicFrameChg chg="mod modGraphic">
          <ac:chgData name="Dr. Md. Mahbub Chowdhury Mishu" userId="09162e0f-fafd-430e-8e71-18113d49a68e" providerId="ADAL" clId="{DD7C907D-1970-4D2F-9316-D51839D269B4}" dt="2020-04-27T08:29:37.224" v="18" actId="1076"/>
          <ac:graphicFrameMkLst>
            <pc:docMk/>
            <pc:sldMk cId="700707328" sldId="293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0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3934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9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47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112062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3820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36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63914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2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2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633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1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3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0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32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741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091" y="450244"/>
            <a:ext cx="7808976" cy="1088136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936" y="1538380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20609"/>
              </p:ext>
            </p:extLst>
          </p:nvPr>
        </p:nvGraphicFramePr>
        <p:xfrm>
          <a:off x="1945379" y="5053520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(1X1.5)</a:t>
                      </a:r>
                    </a:p>
                    <a:p>
                      <a:r>
                        <a:rPr lang="en-US" dirty="0"/>
                        <a:t>9(1X1.5)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914681" y="1544333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176" y="2133601"/>
            <a:ext cx="10319826" cy="3992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 base class in not exclusively “owned” by a derived class. A base class can be inherited by any number of different classes.</a:t>
            </a:r>
            <a:br>
              <a:rPr lang="en-US" sz="2200" dirty="0"/>
            </a:b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There may be times when you want to keep a member of a base class private but still permit a derived class access to it.</a:t>
            </a:r>
            <a:br>
              <a:rPr lang="en-US" sz="2200" dirty="0"/>
            </a:br>
            <a:r>
              <a:rPr lang="en-US" sz="2200" dirty="0"/>
              <a:t>SOLUTION: Designate the data as </a:t>
            </a:r>
            <a:r>
              <a:rPr lang="en-US" sz="2200" b="1" dirty="0"/>
              <a:t>protected.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370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57678" y="1152378"/>
            <a:ext cx="9436100" cy="3992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Protected Data Inherited as Public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133600"/>
            <a:ext cx="3886200" cy="1676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Setab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m)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{ a = n; b = m;}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886200"/>
            <a:ext cx="5632704" cy="1828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 { c = x;}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 “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 “ &lt;&lt; c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     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3522" y="2514600"/>
            <a:ext cx="2590800" cy="2514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Derived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ob.Setab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(1,2);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ob.Showabc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ob.a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5 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NO! NO!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// end main</a:t>
            </a:r>
          </a:p>
        </p:txBody>
      </p:sp>
      <p:sp>
        <p:nvSpPr>
          <p:cNvPr id="3" name="Oval 2"/>
          <p:cNvSpPr/>
          <p:nvPr/>
        </p:nvSpPr>
        <p:spPr>
          <a:xfrm>
            <a:off x="2590800" y="2362200"/>
            <a:ext cx="1219200" cy="304800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Wave 8"/>
          <p:cNvSpPr/>
          <p:nvPr/>
        </p:nvSpPr>
        <p:spPr>
          <a:xfrm>
            <a:off x="6608863" y="1066800"/>
            <a:ext cx="3241475" cy="1219200"/>
          </a:xfrm>
          <a:prstGeom prst="wav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Private members of the base class are always private to the derived class regardless of the access </a:t>
            </a:r>
            <a:r>
              <a:rPr lang="en-US" sz="1400" i="1" dirty="0" err="1">
                <a:solidFill>
                  <a:schemeClr val="tx1"/>
                </a:solidFill>
              </a:rPr>
              <a:t>specifier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73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9970460" cy="3975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Private members of Base remain private members and are inaccessible to the derived class.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Public members of Base are public members of Derived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BUT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b="1" u="sng" dirty="0"/>
              <a:t>Protected members </a:t>
            </a:r>
            <a:r>
              <a:rPr lang="en-US" b="1" dirty="0"/>
              <a:t>of a base class are accessible to   </a:t>
            </a:r>
            <a:br>
              <a:rPr lang="en-US" b="1" dirty="0"/>
            </a:br>
            <a:r>
              <a:rPr lang="en-US" b="1" dirty="0"/>
              <a:t>  members of any class derived from that base.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b="1" dirty="0"/>
              <a:t>           Protected members, like private members,  are </a:t>
            </a:r>
            <a:r>
              <a:rPr lang="en-US" b="1" u="sng" dirty="0"/>
              <a:t>not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   accessible outside the base or derived classes.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9126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84947" y="1261924"/>
            <a:ext cx="5045500" cy="1828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But when a base class is inherited as </a:t>
            </a:r>
            <a:r>
              <a:rPr lang="en-US" sz="2200" b="1" dirty="0">
                <a:solidFill>
                  <a:srgbClr val="7030A0"/>
                </a:solidFill>
              </a:rPr>
              <a:t>protected</a:t>
            </a:r>
            <a:r>
              <a:rPr lang="en-US" sz="2200" dirty="0"/>
              <a:t>,  </a:t>
            </a:r>
            <a:r>
              <a:rPr lang="en-US" sz="2200" b="1" i="1" u="sng" dirty="0">
                <a:solidFill>
                  <a:srgbClr val="C00000"/>
                </a:solidFill>
              </a:rPr>
              <a:t>public </a:t>
            </a:r>
            <a:r>
              <a:rPr lang="en-US" sz="2200" b="1" i="1" dirty="0">
                <a:solidFill>
                  <a:srgbClr val="C00000"/>
                </a:solidFill>
              </a:rPr>
              <a:t>and </a:t>
            </a:r>
            <a:r>
              <a:rPr lang="en-US" sz="2200" b="1" i="1" u="sng" dirty="0">
                <a:solidFill>
                  <a:srgbClr val="C00000"/>
                </a:solidFill>
              </a:rPr>
              <a:t>protected</a:t>
            </a:r>
            <a:r>
              <a:rPr lang="en-US" sz="2200" dirty="0"/>
              <a:t> members of the base class become protected members of the derived class.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649291" y="4822066"/>
            <a:ext cx="5632704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Derived: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 { c = x;}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 “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 “ &lt;&lt; c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     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47478" y="3415297"/>
            <a:ext cx="3514211" cy="251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Derived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ob.Setab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(1,2); ERROR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//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ob.a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5;    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NO! NO!</a:t>
            </a:r>
          </a:p>
          <a:p>
            <a:endParaRPr lang="en-US" sz="1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ob.Showabc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// end main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182" y="2936891"/>
            <a:ext cx="3886200" cy="1575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Setab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m)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{ a = n; b = m;}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Wave 7"/>
          <p:cNvSpPr/>
          <p:nvPr/>
        </p:nvSpPr>
        <p:spPr>
          <a:xfrm>
            <a:off x="472182" y="994951"/>
            <a:ext cx="3886199" cy="15756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Private members of the base class are always private to the derived class regardless of the access specifier</a:t>
            </a:r>
          </a:p>
        </p:txBody>
      </p:sp>
    </p:spTree>
    <p:extLst>
      <p:ext uri="{BB962C8B-B14F-4D97-AF65-F5344CB8AC3E}">
        <p14:creationId xmlns:p14="http://schemas.microsoft.com/office/powerpoint/2010/main" val="212734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6" y="2898474"/>
            <a:ext cx="9485811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 </a:t>
            </a:r>
            <a:r>
              <a:rPr lang="en-US" sz="2000" b="1" dirty="0"/>
              <a:t>Access </a:t>
            </a:r>
            <a:r>
              <a:rPr lang="en-US" sz="2000" b="1" dirty="0" err="1"/>
              <a:t>Specifier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Private members of the base class are inaccessible to the derived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Public members of the base class become protected members of the derived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Protected members of the base class become protected members of the derived class.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i.e. only the public members of the derived class are accessible by the user application.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5" name="Wave 4"/>
          <p:cNvSpPr/>
          <p:nvPr/>
        </p:nvSpPr>
        <p:spPr>
          <a:xfrm>
            <a:off x="8271803" y="1907874"/>
            <a:ext cx="3539198" cy="1521126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Private members of the base class are always private to the derived class regardless of the access specifier</a:t>
            </a:r>
          </a:p>
        </p:txBody>
      </p:sp>
    </p:spTree>
    <p:extLst>
      <p:ext uri="{BB962C8B-B14F-4D97-AF65-F5344CB8AC3E}">
        <p14:creationId xmlns:p14="http://schemas.microsoft.com/office/powerpoint/2010/main" val="304359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19" y="2194560"/>
            <a:ext cx="10916529" cy="387533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/>
              <a:t>Constructors &amp; Destructors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When a base class and a derived class both have constructor and destructor functions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Constructor functions are executed in order of derivation – base class before derived class.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Destructor functions are executed in reverse order – the derived class’s destructor is executed before the base class’s destructor.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A derived class does not inherit the constructors of its base class.</a:t>
            </a:r>
          </a:p>
        </p:txBody>
      </p:sp>
    </p:spTree>
    <p:extLst>
      <p:ext uri="{BB962C8B-B14F-4D97-AF65-F5344CB8AC3E}">
        <p14:creationId xmlns:p14="http://schemas.microsoft.com/office/powerpoint/2010/main" val="116270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3792" y="2031609"/>
            <a:ext cx="64770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 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 Base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3792" y="4826391"/>
            <a:ext cx="224028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Derived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o;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42849" y="4539879"/>
            <a:ext cx="3505200" cy="1353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---- OUTPUT ----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Constructor Base Class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Constructor Derived Class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Destructing Derived Class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Destructing Base Class</a:t>
            </a:r>
          </a:p>
          <a:p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877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361"/>
            <a:ext cx="8534400" cy="11910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Passing an argument to a derived class’s constructor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667000"/>
            <a:ext cx="64770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Base() 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public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 =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“J: “ &lt;&lt; J &lt;&lt; “\n”;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7543800" y="3695700"/>
            <a:ext cx="2590800" cy="1295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Derived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Ob.ShowJ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810001"/>
            <a:ext cx="12319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urved Connector 16"/>
          <p:cNvCxnSpPr>
            <a:cxnSpLocks/>
          </p:cNvCxnSpPr>
          <p:nvPr/>
        </p:nvCxnSpPr>
        <p:spPr>
          <a:xfrm rot="16200000" flipH="1" flipV="1">
            <a:off x="6365875" y="1482726"/>
            <a:ext cx="533400" cy="5187950"/>
          </a:xfrm>
          <a:prstGeom prst="curvedConnector4">
            <a:avLst>
              <a:gd name="adj1" fmla="val -89143"/>
              <a:gd name="adj2" fmla="val 99824"/>
            </a:avLst>
          </a:prstGeom>
          <a:ln w="47625">
            <a:solidFill>
              <a:srgbClr val="FF000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98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676400"/>
            <a:ext cx="8534400" cy="11434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Arguments to both Derived and Base Constructors</a:t>
            </a:r>
          </a:p>
          <a:p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057400" y="2286000"/>
            <a:ext cx="64770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I = Y;}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ShowI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“I: “ &lt;&lt; I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public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 (X)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 =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&lt;&lt; “J:” &lt;&lt; J &lt;&lt; “\n”;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Oval 4"/>
          <p:cNvSpPr/>
          <p:nvPr/>
        </p:nvSpPr>
        <p:spPr>
          <a:xfrm>
            <a:off x="4495800" y="4800600"/>
            <a:ext cx="1219200" cy="381000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/>
          <p:nvPr/>
        </p:nvCxnSpPr>
        <p:spPr>
          <a:xfrm rot="16200000" flipV="1">
            <a:off x="3600451" y="3181350"/>
            <a:ext cx="1905001" cy="1485903"/>
          </a:xfrm>
          <a:prstGeom prst="curvedConnector3">
            <a:avLst>
              <a:gd name="adj1" fmla="val 122480"/>
            </a:avLst>
          </a:prstGeom>
          <a:ln w="38100">
            <a:solidFill>
              <a:srgbClr val="FF000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648700" y="3409950"/>
            <a:ext cx="2590800" cy="1714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Derived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Ob.ShowJ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</p:spTree>
    <p:extLst>
      <p:ext uri="{BB962C8B-B14F-4D97-AF65-F5344CB8AC3E}">
        <p14:creationId xmlns:p14="http://schemas.microsoft.com/office/powerpoint/2010/main" val="182535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5214" y="812800"/>
            <a:ext cx="9436100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Different arguments to the Base –   All arguments to the Derived.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8129" y="1641325"/>
            <a:ext cx="7373648" cy="5196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I =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~Base(){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“I: “ &lt;&lt; I &lt;&lt;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public Base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 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 = X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ShowJ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&lt;&lt; “J:” &lt;&lt; J &lt;&lt; “\n”;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8534400" y="3404741"/>
            <a:ext cx="3122386" cy="1714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Derived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5,8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Ob.ShowJ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</p:spTree>
    <p:extLst>
      <p:ext uri="{BB962C8B-B14F-4D97-AF65-F5344CB8AC3E}">
        <p14:creationId xmlns:p14="http://schemas.microsoft.com/office/powerpoint/2010/main" val="14428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6147AB-7B17-4208-97FB-329C667F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755" y="1852248"/>
            <a:ext cx="10627824" cy="461889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Inheritance provides an opportunity to reuse the code functionality and fast implementation time. 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When creating a class, instead of writing completely new data members and member functions, the programmer can designate that the new class should inherit the members of an existing class.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mechanism of deriving a new class from an old class/previous written class in known as inheritance. Also known as “is a” or ”kind of” or ”is a kind of” relationship.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class which is inherited is called base class/parent class/super class. The class that inherits the base class is known as sub class/child class/derived class.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+mj-lt"/>
                <a:ea typeface="Batang" pitchFamily="18" charset="-127"/>
              </a:rPr>
              <a:t>	        class derived-class: access-specifier base-class</a:t>
            </a:r>
            <a:endParaRPr lang="en-US" sz="2400" dirty="0">
              <a:solidFill>
                <a:srgbClr val="0070C0"/>
              </a:solidFill>
              <a:latin typeface="+mj-lt"/>
              <a:ea typeface="Batang" pitchFamily="18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BF7EB2-AAA1-4F15-B95A-EF290D96C6E6}"/>
              </a:ext>
            </a:extLst>
          </p:cNvPr>
          <p:cNvSpPr/>
          <p:nvPr/>
        </p:nvSpPr>
        <p:spPr>
          <a:xfrm>
            <a:off x="161516" y="701862"/>
            <a:ext cx="10457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                                       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375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95350"/>
            <a:ext cx="8534400" cy="922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OK – If Only Base has Argument</a:t>
            </a:r>
          </a:p>
          <a:p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057400" y="2057400"/>
            <a:ext cx="64770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I =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ShowI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“I: “ &lt;&lt; I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public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 (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J = 0;           // X not used here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&lt;&lt; “J:” &lt;&lt; J &lt;&lt; “\n”;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cxnSp>
        <p:nvCxnSpPr>
          <p:cNvPr id="6" name="Curved Connector 5"/>
          <p:cNvCxnSpPr/>
          <p:nvPr/>
        </p:nvCxnSpPr>
        <p:spPr>
          <a:xfrm rot="16200000" flipV="1">
            <a:off x="3594100" y="2959100"/>
            <a:ext cx="1911350" cy="1479550"/>
          </a:xfrm>
          <a:prstGeom prst="curvedConnector3">
            <a:avLst>
              <a:gd name="adj1" fmla="val 120804"/>
            </a:avLst>
          </a:prstGeom>
          <a:ln w="34925">
            <a:solidFill>
              <a:srgbClr val="FF000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61425" y="2735580"/>
            <a:ext cx="2590800" cy="1714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Derived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Ob.ShowJ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</p:spTree>
    <p:extLst>
      <p:ext uri="{BB962C8B-B14F-4D97-AF65-F5344CB8AC3E}">
        <p14:creationId xmlns:p14="http://schemas.microsoft.com/office/powerpoint/2010/main" val="120527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427" y="2536518"/>
            <a:ext cx="10058400" cy="361526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Multiple Inheritance – Inheriting more than one base class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Derived class can be used as a base class for another derived class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b="1" i="1" dirty="0">
                <a:solidFill>
                  <a:schemeClr val="tx1"/>
                </a:solidFill>
              </a:rPr>
              <a:t>multilevel class hierarchy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A derived class can directly inherit more than one base class. 2 or more base classes are combined to help create the derived class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21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75" y="1829437"/>
            <a:ext cx="11238739" cy="488485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Multilevel Class Hierarchy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Constructor functions of all classes are called in order of derivation: B1, D1, D2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Destructor functions are called in reverse order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When a derived class directly inherits multiple base classes…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/>
                </a:solidFill>
              </a:rPr>
              <a:t>Access_Specifiers</a:t>
            </a:r>
            <a:r>
              <a:rPr lang="en-US" sz="1800" dirty="0">
                <a:solidFill>
                  <a:schemeClr val="tx1"/>
                </a:solidFill>
              </a:rPr>
              <a:t>  { public, private, protected} can be different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Constructors are executed in the order left to right, that the base classes are specified.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Destructors are executed in the opposite order.</a:t>
            </a:r>
          </a:p>
          <a:p>
            <a:pPr marL="40005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Derived_Class_Name</a:t>
            </a:r>
            <a:r>
              <a:rPr lang="en-US" sz="18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access Base1,   </a:t>
            </a:r>
            <a:br>
              <a:rPr lang="en-US" sz="18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access Base2,… access </a:t>
            </a:r>
            <a:r>
              <a:rPr lang="en-US" sz="1800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BaseN</a:t>
            </a:r>
            <a:r>
              <a:rPr lang="en-US" sz="18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//.. body of class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end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Derived_Class_Name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067285" y="1911116"/>
            <a:ext cx="1143000" cy="1600200"/>
            <a:chOff x="7543800" y="495300"/>
            <a:chExt cx="1143000" cy="1600200"/>
          </a:xfrm>
        </p:grpSpPr>
        <p:sp>
          <p:nvSpPr>
            <p:cNvPr id="6" name="Rectangle 5"/>
            <p:cNvSpPr/>
            <p:nvPr/>
          </p:nvSpPr>
          <p:spPr>
            <a:xfrm>
              <a:off x="7543800" y="17145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D2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7543800" y="4953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543800" y="11049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D1</a:t>
              </a:r>
            </a:p>
          </p:txBody>
        </p:sp>
        <p:cxnSp>
          <p:nvCxnSpPr>
            <p:cNvPr id="8" name="Straight Connector 7"/>
            <p:cNvCxnSpPr>
              <a:stCxn id="4" idx="2"/>
              <a:endCxn id="5" idx="0"/>
            </p:cNvCxnSpPr>
            <p:nvPr/>
          </p:nvCxnSpPr>
          <p:spPr>
            <a:xfrm>
              <a:off x="8115300" y="8763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15300" y="14859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311381" y="4565885"/>
            <a:ext cx="2654808" cy="1304544"/>
            <a:chOff x="5879592" y="4181856"/>
            <a:chExt cx="2654808" cy="1304544"/>
          </a:xfrm>
        </p:grpSpPr>
        <p:sp>
          <p:nvSpPr>
            <p:cNvPr id="12" name="Rectangle 11"/>
            <p:cNvSpPr/>
            <p:nvPr/>
          </p:nvSpPr>
          <p:spPr>
            <a:xfrm>
              <a:off x="6629400" y="51054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79592" y="4181856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91400" y="4181856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B2</a:t>
              </a:r>
            </a:p>
          </p:txBody>
        </p:sp>
        <p:cxnSp>
          <p:nvCxnSpPr>
            <p:cNvPr id="21" name="Elbow Connector 20"/>
            <p:cNvCxnSpPr>
              <a:stCxn id="12" idx="0"/>
              <a:endCxn id="14" idx="2"/>
            </p:cNvCxnSpPr>
            <p:nvPr/>
          </p:nvCxnSpPr>
          <p:spPr>
            <a:xfrm rot="5400000" flipH="1" flipV="1">
              <a:off x="7310628" y="4453128"/>
              <a:ext cx="542544" cy="7620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endCxn id="13" idx="2"/>
            </p:cNvCxnSpPr>
            <p:nvPr/>
          </p:nvCxnSpPr>
          <p:spPr>
            <a:xfrm rot="10800000">
              <a:off x="6451092" y="4562856"/>
              <a:ext cx="768096" cy="27127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327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01688"/>
            <a:ext cx="9790113" cy="7985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Derived class inherits a class derived from another class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0184" y="1600200"/>
            <a:ext cx="73152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B1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B1(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A =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A;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D1 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B1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D1(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B1 (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B =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B;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D2 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D1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D2 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D1 (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 { C =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ShowAll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“ “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“ “ &lt;&lt; C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Oval 4"/>
          <p:cNvSpPr/>
          <p:nvPr/>
        </p:nvSpPr>
        <p:spPr>
          <a:xfrm>
            <a:off x="1905000" y="4114800"/>
            <a:ext cx="1219200" cy="3810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79093" y="2819400"/>
            <a:ext cx="1219200" cy="3810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5715000"/>
            <a:ext cx="5562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>
                <a:solidFill>
                  <a:schemeClr val="tx1"/>
                </a:solidFill>
                <a:cs typeface="Courier New" pitchFamily="49" charset="0"/>
              </a:rPr>
              <a:t>Because bases are inherited as public, 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cs typeface="Courier New" pitchFamily="49" charset="0"/>
              </a:rPr>
              <a:t>D2 has access to public elements of both B1 and D1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2460" y="2334873"/>
            <a:ext cx="3787140" cy="266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D2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5,7,9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Ob.ShowAll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are still public here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Ob.GetA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&lt;&lt; “ “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&lt;&lt;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Ob.GetB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781620"/>
            <a:ext cx="1165225" cy="17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76B539F9-D596-46A5-9566-6401FC2A0E70}"/>
              </a:ext>
            </a:extLst>
          </p:cNvPr>
          <p:cNvSpPr/>
          <p:nvPr/>
        </p:nvSpPr>
        <p:spPr>
          <a:xfrm>
            <a:off x="1879093" y="2860432"/>
            <a:ext cx="1457178" cy="358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56C891D-14ED-4EB4-89B7-03071DCCBE2E}"/>
              </a:ext>
            </a:extLst>
          </p:cNvPr>
          <p:cNvSpPr/>
          <p:nvPr/>
        </p:nvSpPr>
        <p:spPr>
          <a:xfrm>
            <a:off x="1879093" y="4130040"/>
            <a:ext cx="1457178" cy="358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45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977970" y="1969477"/>
            <a:ext cx="3975530" cy="4754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 : public B1, public B2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 (int X, int Y, int Z) : B1(Z), B2 (Y) { C = X;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ShowAll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“ “ &lt;&lt;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“ “ &lt;&lt; C &lt;&lt; endl;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25000" y="3749040"/>
            <a:ext cx="2362200" cy="1682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5,7,9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Ob.ShowAll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63894" y="1159527"/>
            <a:ext cx="5342206" cy="411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cs typeface="Courier New" pitchFamily="49" charset="0"/>
              </a:rPr>
              <a:t>Derived Class Inherits Two Base Classes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232392" y="2124456"/>
            <a:ext cx="2654808" cy="1304544"/>
            <a:chOff x="5879592" y="4181856"/>
            <a:chExt cx="2654808" cy="1304544"/>
          </a:xfrm>
        </p:grpSpPr>
        <p:sp>
          <p:nvSpPr>
            <p:cNvPr id="10" name="Rectangle 9"/>
            <p:cNvSpPr/>
            <p:nvPr/>
          </p:nvSpPr>
          <p:spPr>
            <a:xfrm>
              <a:off x="6629400" y="51054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79592" y="4181856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91400" y="4181856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B2</a:t>
              </a:r>
            </a:p>
          </p:txBody>
        </p:sp>
        <p:cxnSp>
          <p:nvCxnSpPr>
            <p:cNvPr id="13" name="Elbow Connector 12"/>
            <p:cNvCxnSpPr>
              <a:stCxn id="10" idx="0"/>
              <a:endCxn id="12" idx="2"/>
            </p:cNvCxnSpPr>
            <p:nvPr/>
          </p:nvCxnSpPr>
          <p:spPr>
            <a:xfrm rot="5400000" flipH="1" flipV="1">
              <a:off x="7310628" y="4453128"/>
              <a:ext cx="542544" cy="7620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endCxn id="11" idx="2"/>
            </p:cNvCxnSpPr>
            <p:nvPr/>
          </p:nvCxnSpPr>
          <p:spPr>
            <a:xfrm rot="10800000">
              <a:off x="6451092" y="4562856"/>
              <a:ext cx="768096" cy="27127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xmlns="" id="{FDB5C883-BC55-4833-9C99-6828C1231350}"/>
              </a:ext>
            </a:extLst>
          </p:cNvPr>
          <p:cNvSpPr txBox="1">
            <a:spLocks/>
          </p:cNvSpPr>
          <p:nvPr/>
        </p:nvSpPr>
        <p:spPr>
          <a:xfrm>
            <a:off x="444245" y="1079929"/>
            <a:ext cx="4361513" cy="5491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B1 {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A;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B1(int Z) { A = Z;} 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int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A; }};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B2 {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int B;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B2 (int Y) { B = Y; }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B; }};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1600" dirty="0">
              <a:solidFill>
                <a:schemeClr val="tx1"/>
              </a:solidFill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7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378" y="2133601"/>
            <a:ext cx="10277623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A Derived class does not inherit the constructors of its base class.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Good Advice: You can and should include a call to one of the base class constructors when you define a constructor for a derived class.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If you do not include a call to a base class constructor, then the default (zero argument) constructor of the base class is called automatically.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If there is no default constructor for the base class, an error occurs.</a:t>
            </a:r>
          </a:p>
        </p:txBody>
      </p:sp>
    </p:spTree>
    <p:extLst>
      <p:ext uri="{BB962C8B-B14F-4D97-AF65-F5344CB8AC3E}">
        <p14:creationId xmlns:p14="http://schemas.microsoft.com/office/powerpoint/2010/main" val="154644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552" y="2133601"/>
            <a:ext cx="10657450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If the programmer does not define a </a:t>
            </a:r>
            <a:r>
              <a:rPr lang="en-US" sz="2200" b="1" i="1" dirty="0"/>
              <a:t>copy constructor </a:t>
            </a:r>
            <a:r>
              <a:rPr lang="en-US" sz="2200" dirty="0"/>
              <a:t>in a derived class (or any class), C++ will auto-generate a copy constructor for you. (Bit-wise copy)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Overloaded assignment operators are not inherited, but can be used.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When the destructor for the derived class is invoked, it auto-invokes the destructor of the base class. No need to explicitly call the base class destructor.</a:t>
            </a:r>
          </a:p>
        </p:txBody>
      </p:sp>
    </p:spTree>
    <p:extLst>
      <p:ext uri="{BB962C8B-B14F-4D97-AF65-F5344CB8AC3E}">
        <p14:creationId xmlns:p14="http://schemas.microsoft.com/office/powerpoint/2010/main" val="216699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2F6A28-E1A9-48F0-A1D1-647ED382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775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Inheritance allows a hierarchy of classes to be built.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Move from the most general to the most specific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class that is inherited is the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inheriting class is called the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class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 derived class inherits traits of the base class  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&amp;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adds properties that are specific to that class.</a:t>
            </a:r>
          </a:p>
        </p:txBody>
      </p:sp>
    </p:spTree>
    <p:extLst>
      <p:ext uri="{BB962C8B-B14F-4D97-AF65-F5344CB8AC3E}">
        <p14:creationId xmlns:p14="http://schemas.microsoft.com/office/powerpoint/2010/main" val="208224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Inheritance = the “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</a:t>
            </a:r>
            <a:r>
              <a:rPr lang="en-US" dirty="0">
                <a:solidFill>
                  <a:schemeClr val="tx1"/>
                </a:solidFill>
              </a:rPr>
              <a:t>” Relationship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poodle   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</a:rPr>
              <a:t>dog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 car          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vehicle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 tree        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plant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 rectangle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shape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 football player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an athlete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Base Class is the </a:t>
            </a:r>
            <a:r>
              <a:rPr lang="en-US" b="1" i="1" dirty="0">
                <a:solidFill>
                  <a:schemeClr val="tx1"/>
                </a:solidFill>
                <a:cs typeface="Arial" pitchFamily="34" charset="0"/>
              </a:rPr>
              <a:t>General Class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Derived Class is the </a:t>
            </a:r>
            <a:r>
              <a:rPr lang="en-US" b="1" i="1" dirty="0">
                <a:solidFill>
                  <a:schemeClr val="tx1"/>
                </a:solidFill>
                <a:cs typeface="Arial" pitchFamily="34" charset="0"/>
              </a:rPr>
              <a:t>Specialized Class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8320" y="1828565"/>
            <a:ext cx="2693504" cy="1938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Insect 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4702" y="4635928"/>
            <a:ext cx="2600739" cy="1818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Grasshopper Class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members</a:t>
            </a:r>
          </a:p>
        </p:txBody>
      </p:sp>
      <p:cxnSp>
        <p:nvCxnSpPr>
          <p:cNvPr id="10" name="Straight Connector 9"/>
          <p:cNvCxnSpPr>
            <a:cxnSpLocks/>
            <a:stCxn id="4" idx="2"/>
            <a:endCxn id="7" idx="0"/>
          </p:cNvCxnSpPr>
          <p:nvPr/>
        </p:nvCxnSpPr>
        <p:spPr>
          <a:xfrm>
            <a:off x="9105072" y="3766695"/>
            <a:ext cx="0" cy="869233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E443BA9-3D0C-46D3-A6CE-CE1BFC4D535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105072" y="3766695"/>
            <a:ext cx="0" cy="86923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46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F785D3AF-D6B0-4DB5-ADB3-21F35EC0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2204B6B-D9B1-4B0B-B203-DABB192490D1}"/>
              </a:ext>
            </a:extLst>
          </p:cNvPr>
          <p:cNvSpPr/>
          <p:nvPr/>
        </p:nvSpPr>
        <p:spPr>
          <a:xfrm>
            <a:off x="647114" y="2475914"/>
            <a:ext cx="5936566" cy="375170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In object-oriented programming, the concept of IS-A is a totally based on Inheritance, which can be of two types Class Inheritance or Interface Inheritance. It is just like saying "A is a B type of thing". For example, Apple is a Fruit, Car is a Vehicle etc. Inheritance is </a:t>
            </a:r>
            <a:r>
              <a:rPr lang="en-US" dirty="0" err="1">
                <a:solidFill>
                  <a:schemeClr val="tx1"/>
                </a:solidFill>
              </a:rPr>
              <a:t>uni</a:t>
            </a:r>
            <a:r>
              <a:rPr lang="en-US" dirty="0">
                <a:solidFill>
                  <a:schemeClr val="tx1"/>
                </a:solidFill>
              </a:rPr>
              <a:t>-directional. For example, House is a Building. But Building is not a House.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idea of inheritance implements the is a relationship. For example, mammal IS-A animal, dog IS-A mammal hence dog IS-A animal as well and so on.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BD94CB-504E-42A3-87F9-8D82112A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46" y="3247144"/>
            <a:ext cx="4762500" cy="243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Derived </a:t>
            </a:r>
            <a:r>
              <a:rPr lang="en-US" dirty="0"/>
              <a:t>: public 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88" y="2869709"/>
            <a:ext cx="9541045" cy="20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Derived </a:t>
            </a:r>
            <a:r>
              <a:rPr lang="en-US" dirty="0"/>
              <a:t>: </a:t>
            </a:r>
            <a:r>
              <a:rPr lang="en-US" dirty="0" smtClean="0"/>
              <a:t>protected </a:t>
            </a:r>
            <a:r>
              <a:rPr lang="en-US" dirty="0"/>
              <a:t>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7" y="3085898"/>
            <a:ext cx="9165623" cy="24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Derived </a:t>
            </a:r>
            <a:r>
              <a:rPr lang="en-US" dirty="0"/>
              <a:t>: </a:t>
            </a:r>
            <a:r>
              <a:rPr lang="en-US" dirty="0" smtClean="0"/>
              <a:t>private </a:t>
            </a:r>
            <a:r>
              <a:rPr lang="en-US" dirty="0"/>
              <a:t>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3" y="2952482"/>
            <a:ext cx="9881264" cy="262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59225"/>
            <a:ext cx="9436100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Syntax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2209800"/>
            <a:ext cx="3733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Set_I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X){I=X;}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Get_I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{return I;}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4267200"/>
            <a:ext cx="35814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 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B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Set_J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{J = X;}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{return J * 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Get_I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J *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Compile error!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Oval 5"/>
          <p:cNvSpPr/>
          <p:nvPr/>
        </p:nvSpPr>
        <p:spPr>
          <a:xfrm>
            <a:off x="3352800" y="4184905"/>
            <a:ext cx="1295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3352800"/>
            <a:ext cx="1752600" cy="75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Base Class </a:t>
            </a:r>
          </a:p>
          <a:p>
            <a:r>
              <a:rPr lang="en-US" sz="1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Access Specification</a:t>
            </a:r>
          </a:p>
        </p:txBody>
      </p:sp>
      <p:cxnSp>
        <p:nvCxnSpPr>
          <p:cNvPr id="9" name="Elbow Connector 8"/>
          <p:cNvCxnSpPr>
            <a:stCxn id="7" idx="1"/>
            <a:endCxn id="6" idx="0"/>
          </p:cNvCxnSpPr>
          <p:nvPr/>
        </p:nvCxnSpPr>
        <p:spPr>
          <a:xfrm rot="10800000" flipV="1">
            <a:off x="4000500" y="3732276"/>
            <a:ext cx="1866900" cy="4526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190488" y="768144"/>
            <a:ext cx="3886200" cy="220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Access Specification: 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Public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   - Public members of Base are public members of Derived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   - Private members of Base remain private members, but are inherited by the Derived class. 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i.e. “They are invisible to the 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Derived class”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66688" y="4270248"/>
            <a:ext cx="3733800" cy="213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ob.Set_J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ob.Set_I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(4);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ob.I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8; </a:t>
            </a:r>
            <a:r>
              <a:rPr lang="en-US" sz="14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Compile error!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ob.Mul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// end main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229022" y="2514600"/>
            <a:ext cx="1752600" cy="1981200"/>
            <a:chOff x="6934200" y="2590800"/>
            <a:chExt cx="1752600" cy="1981200"/>
          </a:xfrm>
        </p:grpSpPr>
        <p:sp>
          <p:nvSpPr>
            <p:cNvPr id="13" name="Rectangle 12"/>
            <p:cNvSpPr/>
            <p:nvPr/>
          </p:nvSpPr>
          <p:spPr>
            <a:xfrm>
              <a:off x="6934200" y="2590800"/>
              <a:ext cx="17526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//Base</a:t>
              </a:r>
            </a:p>
            <a:p>
              <a:r>
                <a:rPr lang="en-US" sz="1400" i="1" dirty="0">
                  <a:solidFill>
                    <a:schemeClr val="tx1"/>
                  </a:solidFill>
                </a:rPr>
                <a:t>members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3733800"/>
              <a:ext cx="1752600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/</a:t>
              </a:r>
              <a:r>
                <a:rPr lang="en-US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/Derived</a:t>
              </a:r>
            </a:p>
            <a:p>
              <a:r>
                <a:rPr lang="en-US" sz="1400" i="1" dirty="0">
                  <a:solidFill>
                    <a:schemeClr val="tx1"/>
                  </a:solidFill>
                </a:rPr>
                <a:t>members</a:t>
              </a:r>
            </a:p>
          </p:txBody>
        </p:sp>
        <p:cxnSp>
          <p:nvCxnSpPr>
            <p:cNvPr id="22" name="Straight Connector 21"/>
            <p:cNvCxnSpPr>
              <a:stCxn id="13" idx="2"/>
              <a:endCxn id="14" idx="0"/>
            </p:cNvCxnSpPr>
            <p:nvPr/>
          </p:nvCxnSpPr>
          <p:spPr>
            <a:xfrm>
              <a:off x="7810500" y="33528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934200" y="30480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934200" y="4184905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0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57DC9151-B8DD-47A6-BF84-C201E13A8141}" vid="{DB802291-E1B3-4E23-B9FF-5B37105B723E}"/>
    </a:ext>
  </a:ext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B1D5419ECF34585562DE91B9D437B" ma:contentTypeVersion="4" ma:contentTypeDescription="Create a new document." ma:contentTypeScope="" ma:versionID="bc06d4e8b8b2324bda8213c9b7ad270c">
  <xsd:schema xmlns:xsd="http://www.w3.org/2001/XMLSchema" xmlns:xs="http://www.w3.org/2001/XMLSchema" xmlns:p="http://schemas.microsoft.com/office/2006/metadata/properties" xmlns:ns2="c8f07b11-4f08-4111-8abc-74166bd7e6eb" targetNamespace="http://schemas.microsoft.com/office/2006/metadata/properties" ma:root="true" ma:fieldsID="cc07da0431e0e7fa6770709b295b710b" ns2:_="">
    <xsd:import namespace="c8f07b11-4f08-4111-8abc-74166bd7e6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07b11-4f08-4111-8abc-74166bd7e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08CB1A-694F-4DA8-A585-5564752F4C79}"/>
</file>

<file path=customXml/itemProps2.xml><?xml version="1.0" encoding="utf-8"?>
<ds:datastoreItem xmlns:ds="http://schemas.openxmlformats.org/officeDocument/2006/customXml" ds:itemID="{0F4812FB-8B09-4CEA-86A9-6673C4DE74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E467F4-4B2F-4122-B68F-92FA32C36521}">
  <ds:schemaRefs>
    <ds:schemaRef ds:uri="http://purl.org/dc/dcmitype/"/>
    <ds:schemaRef ds:uri="f05aa4fc-6785-42fa-879e-4fefad1725f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2282</Words>
  <Application>Microsoft Office PowerPoint</Application>
  <PresentationFormat>Widescreen</PresentationFormat>
  <Paragraphs>384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Batang</vt:lpstr>
      <vt:lpstr>Calibri</vt:lpstr>
      <vt:lpstr>Cavolini</vt:lpstr>
      <vt:lpstr>Corbel</vt:lpstr>
      <vt:lpstr>Courier New</vt:lpstr>
      <vt:lpstr>Wingdings</vt:lpstr>
      <vt:lpstr>Wingdings 3</vt:lpstr>
      <vt:lpstr>Theme1</vt:lpstr>
      <vt:lpstr>Spectrum</vt:lpstr>
      <vt:lpstr>Inheritance</vt:lpstr>
      <vt:lpstr>Inheritance</vt:lpstr>
      <vt:lpstr>Inheritance</vt:lpstr>
      <vt:lpstr>Inheritance</vt:lpstr>
      <vt:lpstr>Inheritance</vt:lpstr>
      <vt:lpstr>Public Inheritance</vt:lpstr>
      <vt:lpstr>Protected Inheritance</vt:lpstr>
      <vt:lpstr>Private Inheritance</vt:lpstr>
      <vt:lpstr>PowerPoint Presentation</vt:lpstr>
      <vt:lpstr>Inheritance</vt:lpstr>
      <vt:lpstr>PowerPoint Presentation</vt:lpstr>
      <vt:lpstr>Inheritance</vt:lpstr>
      <vt:lpstr>PowerPoint Presentation</vt:lpstr>
      <vt:lpstr>Inheritance</vt:lpstr>
      <vt:lpstr>Inheritance</vt:lpstr>
      <vt:lpstr>Inheritance</vt:lpstr>
      <vt:lpstr> Inheritance</vt:lpstr>
      <vt:lpstr>Inheritance</vt:lpstr>
      <vt:lpstr>PowerPoint Presentation</vt:lpstr>
      <vt:lpstr>PowerPoint Presentation</vt:lpstr>
      <vt:lpstr>Inheritance</vt:lpstr>
      <vt:lpstr>Inheritance</vt:lpstr>
      <vt:lpstr>PowerPoint Presentation</vt:lpstr>
      <vt:lpstr>PowerPoint Presentation</vt:lpstr>
      <vt:lpstr>Inheritance</vt:lpstr>
      <vt:lpstr>Inheritance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Inheritance</dc:title>
  <dc:creator>MD. NAZMUL HOSSAIN</dc:creator>
  <cp:lastModifiedBy>Microsoft account</cp:lastModifiedBy>
  <cp:revision>14</cp:revision>
  <dcterms:created xsi:type="dcterms:W3CDTF">2020-04-23T12:18:04Z</dcterms:created>
  <dcterms:modified xsi:type="dcterms:W3CDTF">2021-07-25T14:43:11Z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0x0101001ABB1D5419ECF34585562DE91B9D437B</vt:lpwstr>
  </property>
</Properties>
</file>