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1" r:id="rId29"/>
    <p:sldId id="309" r:id="rId30"/>
    <p:sldId id="312" r:id="rId31"/>
    <p:sldId id="313" r:id="rId32"/>
    <p:sldId id="314" r:id="rId33"/>
    <p:sldId id="315" r:id="rId34"/>
    <p:sldId id="316" r:id="rId35"/>
    <p:sldId id="319" r:id="rId36"/>
    <p:sldId id="317" r:id="rId37"/>
    <p:sldId id="321" r:id="rId38"/>
    <p:sldId id="320" r:id="rId39"/>
    <p:sldId id="264" r:id="rId40"/>
    <p:sldId id="2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867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i="0" baseline="0" dirty="0" smtClean="0"/>
                        <a:t>                                                                 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]…..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A[n-1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rgbClr val="FF0000"/>
                </a:solidFill>
              </a:rPr>
              <a:t> Parents</a:t>
            </a:r>
            <a:r>
              <a:rPr lang="en-US" altLang="ja-JP" dirty="0" smtClean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altLang="ja-JP" b="1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 smtClean="0">
                <a:solidFill>
                  <a:schemeClr val="tx1"/>
                </a:solidFill>
              </a:rPr>
              <a:t> The </a:t>
            </a:r>
            <a:r>
              <a:rPr lang="en-US" altLang="ja-JP" dirty="0">
                <a:solidFill>
                  <a:schemeClr val="tx1"/>
                </a:solidFill>
              </a:rPr>
              <a:t>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 smtClean="0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0000FF"/>
                </a:solidFill>
              </a:rPr>
              <a:t>Left and Right subtrees of </a:t>
            </a:r>
            <a:r>
              <a:rPr lang="en-US" altLang="ja-JP" i="1" smtClean="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 smtClean="0">
                <a:solidFill>
                  <a:srgbClr val="FF0000"/>
                </a:solidFill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 smtClean="0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 smtClean="0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 smtClean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Again find </a:t>
            </a:r>
            <a:r>
              <a:rPr lang="en-US" altLang="ja-JP" sz="3200" dirty="0">
                <a:solidFill>
                  <a:srgbClr val="000000"/>
                </a:solidFill>
              </a:rPr>
              <a:t>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Done</a:t>
            </a:r>
            <a:endParaRPr lang="en-US" sz="36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 smtClean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1" dirty="0" smtClean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 smtClean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000" dirty="0" smtClean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 Apply </a:t>
            </a:r>
            <a:r>
              <a:rPr lang="en-US" altLang="ja-JP" sz="2000" dirty="0" smtClean="0">
                <a:solidFill>
                  <a:srgbClr val="FF0000"/>
                </a:solidFill>
              </a:rPr>
              <a:t>MAX-HEAPIFY</a:t>
            </a:r>
            <a:r>
              <a:rPr lang="en-US" altLang="ja-JP" sz="2000" dirty="0" smtClean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 smtClean="0">
                <a:solidFill>
                  <a:schemeClr val="tx1"/>
                </a:solidFill>
              </a:rPr>
              <a:t>A[(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 smtClean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 smtClean="0">
                <a:solidFill>
                  <a:schemeClr val="tx1"/>
                </a:solidFill>
              </a:rPr>
              <a:t>o  A[</a:t>
            </a:r>
            <a:r>
              <a:rPr lang="en-US" altLang="ja-JP" sz="2400" dirty="0" smtClean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endParaRPr lang="en-US" altLang="ja-JP" sz="24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/>
                <a:gridCol w="415925"/>
                <a:gridCol w="412750"/>
                <a:gridCol w="414337"/>
                <a:gridCol w="414338"/>
                <a:gridCol w="412750"/>
                <a:gridCol w="414337"/>
                <a:gridCol w="412750"/>
                <a:gridCol w="415925"/>
                <a:gridCol w="414338"/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  <a:endParaRPr kumimoji="0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 smtClean="0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 smtClean="0">
                <a:solidFill>
                  <a:srgbClr val="0000FF"/>
                </a:solidFill>
              </a:rPr>
              <a:t>BUILD-MAX-HEAP</a:t>
            </a:r>
            <a:r>
              <a:rPr lang="en-US" altLang="ja-JP" u="sng" smtClean="0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 smtClean="0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for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 smtClean="0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 smtClean="0">
                <a:solidFill>
                  <a:srgbClr val="0000FF"/>
                </a:solidFill>
              </a:rPr>
              <a:t>down to 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 smtClean="0">
                <a:solidFill>
                  <a:srgbClr val="0000FF"/>
                </a:solidFill>
              </a:rPr>
              <a:t>       do MAX-HEAPIFY</a:t>
            </a:r>
            <a:r>
              <a:rPr lang="en-US" altLang="ja-JP" smtClean="0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 smtClean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]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  <a:extLst/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Start at rightmost node that has a </a:t>
            </a:r>
            <a:r>
              <a:rPr lang="en-US" altLang="ja-JP" sz="2800" dirty="0">
                <a:solidFill>
                  <a:schemeClr val="tx1"/>
                </a:solidFill>
              </a:rPr>
              <a:t>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 Index </a:t>
            </a:r>
            <a:r>
              <a:rPr lang="en-US" altLang="ja-JP" sz="2800" dirty="0">
                <a:solidFill>
                  <a:srgbClr val="FF0000"/>
                </a:solidFill>
              </a:rPr>
              <a:t>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  <a:extLst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 smtClean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 smtClean="0">
                <a:solidFill>
                  <a:srgbClr val="000000"/>
                </a:solidFill>
              </a:rPr>
              <a:t>.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</a:t>
            </a:r>
            <a:r>
              <a:rPr lang="en-US" altLang="ja-JP" sz="2400" dirty="0" smtClean="0">
                <a:latin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 smtClean="0">
                <a:latin typeface="Times New Roman" pitchFamily="18" charset="0"/>
              </a:rPr>
              <a:t>It </a:t>
            </a:r>
            <a:r>
              <a:rPr lang="en-US" altLang="ja-JP" sz="2400" dirty="0">
                <a:latin typeface="Times New Roman" pitchFamily="18" charset="0"/>
              </a:rPr>
              <a:t>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</a:t>
            </a:r>
            <a:r>
              <a:rPr lang="en-US" altLang="ja-JP" sz="2400" dirty="0" smtClean="0">
                <a:latin typeface="Times New Roman" pitchFamily="18" charset="0"/>
              </a:rPr>
              <a:t>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 smtClean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 smtClean="0">
                <a:solidFill>
                  <a:srgbClr val="000000"/>
                </a:solidFill>
              </a:rPr>
              <a:t>Done</a:t>
            </a:r>
            <a:endParaRPr lang="en-US" altLang="ja-JP" sz="3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 smtClean="0">
                <a:solidFill>
                  <a:srgbClr val="534239"/>
                </a:solidFill>
              </a:rPr>
              <a:t>Arrange </a:t>
            </a:r>
            <a:r>
              <a:rPr lang="en-US" altLang="ja-JP" sz="2800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sz="2800" dirty="0" smtClean="0">
                <a:solidFill>
                  <a:srgbClr val="534239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ja-JP" sz="2800" dirty="0" smtClean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 smtClean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 smtClean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 smtClean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 smtClean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solidFill>
                  <a:srgbClr val="534239"/>
                </a:solidFill>
              </a:rPr>
              <a:t>1. Arrange </a:t>
            </a:r>
            <a:r>
              <a:rPr lang="en-US" altLang="ja-JP" b="1" dirty="0">
                <a:solidFill>
                  <a:srgbClr val="534239"/>
                </a:solidFill>
              </a:rPr>
              <a:t>this array as a heap tree/Array</a:t>
            </a:r>
            <a:r>
              <a:rPr lang="en-US" altLang="ja-JP" b="1" dirty="0" smtClean="0">
                <a:solidFill>
                  <a:srgbClr val="534239"/>
                </a:solidFill>
              </a:rPr>
              <a:t>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</a:t>
            </a:r>
            <a:r>
              <a:rPr lang="en-US" altLang="ja-JP" sz="2000" dirty="0" smtClean="0"/>
              <a:t>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</a:t>
            </a:r>
            <a:r>
              <a:rPr lang="en-US" altLang="ja-JP" sz="2000" dirty="0" smtClean="0"/>
              <a:t>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</a:t>
            </a:r>
            <a:r>
              <a:rPr lang="en-US" altLang="ja-JP" sz="2000" dirty="0" smtClean="0">
                <a:latin typeface="Comic Sans MS" pitchFamily="66" charset="0"/>
              </a:rPr>
              <a:t>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smtClean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  <a:endParaRPr lang="en-US" altLang="ja-JP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Heap’s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elements are ordered top down (along any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down from its root), but they are not ordered  </a:t>
            </a:r>
            <a:r>
              <a:rPr lang="en-US" altLang="ja-JP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from 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lang="en-US" altLang="ja-JP" dirty="0" smtClean="0">
              <a:solidFill>
                <a:srgbClr val="000000"/>
              </a:solidFill>
              <a:latin typeface="Verdan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</a:t>
            </a:r>
            <a:r>
              <a:rPr lang="en-US" altLang="ja-JP" b="1" i="1" dirty="0" smtClean="0">
                <a:solidFill>
                  <a:srgbClr val="000000"/>
                </a:solidFill>
                <a:latin typeface="Verdana" pitchFamily="34" charset="0"/>
              </a:rPr>
              <a:t>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 smtClean="0">
                <a:solidFill>
                  <a:srgbClr val="000000"/>
                </a:solidFill>
                <a:latin typeface="Verdana" pitchFamily="34" charset="0"/>
              </a:rPr>
              <a:t>for </a:t>
            </a: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 smtClean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Heap Types (Example)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 smtClean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 smtClean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 smtClean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 smtClean="0">
                <a:solidFill>
                  <a:srgbClr val="0000FF"/>
                </a:solidFill>
              </a:rPr>
              <a:t>i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0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to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n-1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and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 smtClean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 smtClean="0">
                <a:solidFill>
                  <a:srgbClr val="0000FF"/>
                </a:solidFill>
              </a:rPr>
              <a:t>n and n</a:t>
            </a:r>
            <a:r>
              <a:rPr lang="en-US" altLang="ja-JP" sz="2000" b="1" dirty="0" smtClean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Left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smtClean="0">
                <a:solidFill>
                  <a:schemeClr val="tx1"/>
                </a:solidFill>
              </a:rPr>
              <a:t>Parent of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 smtClean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 smtClean="0">
                <a:solidFill>
                  <a:schemeClr val="tx1"/>
                </a:solidFill>
              </a:rPr>
              <a:t>Heapsize</a:t>
            </a:r>
            <a:r>
              <a:rPr lang="en-US" altLang="ja-JP" sz="2000" dirty="0" smtClean="0">
                <a:solidFill>
                  <a:schemeClr val="tx1"/>
                </a:solidFill>
              </a:rPr>
              <a:t>[A] </a:t>
            </a:r>
            <a:r>
              <a:rPr lang="en-US" altLang="ja-JP" sz="2000" dirty="0" smtClean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 smtClean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 smtClean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19B110-F767-45DA-A193-198BA4D30D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0ACB4B-7B31-4F24-A6AA-AEA12BE06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83C87E-D8F7-4841-A010-37A13FD43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452</TotalTime>
  <Words>1368</Words>
  <Application>Microsoft Office PowerPoint</Application>
  <PresentationFormat>On-screen Show (4:3)</PresentationFormat>
  <Paragraphs>547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Lenovo</cp:lastModifiedBy>
  <cp:revision>93</cp:revision>
  <dcterms:created xsi:type="dcterms:W3CDTF">2018-12-10T17:20:29Z</dcterms:created>
  <dcterms:modified xsi:type="dcterms:W3CDTF">2021-11-16T05:41:08Z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