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
  </p:notesMasterIdLst>
  <p:sldIdLst>
    <p:sldId id="256" r:id="rId2"/>
    <p:sldId id="273" r:id="rId3"/>
    <p:sldId id="257" r:id="rId4"/>
    <p:sldId id="258" r:id="rId5"/>
    <p:sldId id="259" r:id="rId6"/>
    <p:sldId id="278" r:id="rId7"/>
    <p:sldId id="260" r:id="rId8"/>
    <p:sldId id="279" r:id="rId9"/>
    <p:sldId id="263" r:id="rId10"/>
    <p:sldId id="281" r:id="rId11"/>
    <p:sldId id="268" r:id="rId12"/>
    <p:sldId id="282" r:id="rId13"/>
    <p:sldId id="266" r:id="rId14"/>
    <p:sldId id="269" r:id="rId15"/>
    <p:sldId id="283" r:id="rId16"/>
    <p:sldId id="270" r:id="rId17"/>
    <p:sldId id="271" r:id="rId18"/>
    <p:sldId id="272" r:id="rId19"/>
    <p:sldId id="274"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D4139B-61B8-651B-572E-712DFBFA67FF}" v="34" dt="2024-05-15T08:10:38.6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3845"/>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USHBU ALAM RAHI" userId="S::22-46947-1@student.aiub.edu::0e65b29c-f084-44ce-97ad-0951bb72ba89" providerId="AD" clId="Web-{7ED4139B-61B8-651B-572E-712DFBFA67FF}"/>
    <pc:docChg chg="addSld modSld">
      <pc:chgData name="KHUSHBU ALAM RAHI" userId="S::22-46947-1@student.aiub.edu::0e65b29c-f084-44ce-97ad-0951bb72ba89" providerId="AD" clId="Web-{7ED4139B-61B8-651B-572E-712DFBFA67FF}" dt="2024-05-15T08:10:38.616" v="35" actId="20577"/>
      <pc:docMkLst>
        <pc:docMk/>
      </pc:docMkLst>
      <pc:sldChg chg="modSp new">
        <pc:chgData name="KHUSHBU ALAM RAHI" userId="S::22-46947-1@student.aiub.edu::0e65b29c-f084-44ce-97ad-0951bb72ba89" providerId="AD" clId="Web-{7ED4139B-61B8-651B-572E-712DFBFA67FF}" dt="2024-05-15T08:10:38.616" v="35" actId="20577"/>
        <pc:sldMkLst>
          <pc:docMk/>
          <pc:sldMk cId="3543286669" sldId="273"/>
        </pc:sldMkLst>
        <pc:spChg chg="mod">
          <ac:chgData name="KHUSHBU ALAM RAHI" userId="S::22-46947-1@student.aiub.edu::0e65b29c-f084-44ce-97ad-0951bb72ba89" providerId="AD" clId="Web-{7ED4139B-61B8-651B-572E-712DFBFA67FF}" dt="2024-05-15T08:10:38.616" v="35" actId="20577"/>
          <ac:spMkLst>
            <pc:docMk/>
            <pc:sldMk cId="3543286669" sldId="273"/>
            <ac:spMk id="3" creationId="{E3AED0AF-40A3-29B0-FA52-088DBA4D342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63D347-BDBF-4789-8F1A-610B6C33CA62}"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B2211435-6734-4943-9FD6-F12150272F3F}">
      <dgm:prSet phldrT="[Text]"/>
      <dgm:spPr/>
      <dgm:t>
        <a:bodyPr/>
        <a:lstStyle/>
        <a:p>
          <a:r>
            <a:rPr lang="en-US" dirty="0">
              <a:latin typeface="Seaford" panose="00000500000000000000" pitchFamily="2" charset="0"/>
            </a:rPr>
            <a:t>Amplitude Shift Keying (ASK)</a:t>
          </a:r>
        </a:p>
      </dgm:t>
    </dgm:pt>
    <dgm:pt modelId="{10035995-4DF0-4077-BB88-31CADE651D0E}" type="parTrans" cxnId="{7CC330FF-24B9-4711-AF4B-185E97D04A98}">
      <dgm:prSet/>
      <dgm:spPr/>
      <dgm:t>
        <a:bodyPr/>
        <a:lstStyle/>
        <a:p>
          <a:endParaRPr lang="en-US"/>
        </a:p>
      </dgm:t>
    </dgm:pt>
    <dgm:pt modelId="{FFD225E3-6E60-4B92-B845-31042DCC5179}" type="sibTrans" cxnId="{7CC330FF-24B9-4711-AF4B-185E97D04A98}">
      <dgm:prSet/>
      <dgm:spPr/>
      <dgm:t>
        <a:bodyPr/>
        <a:lstStyle/>
        <a:p>
          <a:endParaRPr lang="en-US"/>
        </a:p>
      </dgm:t>
    </dgm:pt>
    <dgm:pt modelId="{BBBFCD05-1052-468E-BF9C-BBE45F2D6E9A}">
      <dgm:prSet phldrT="[Text]" custT="1"/>
      <dgm:spPr/>
      <dgm:t>
        <a:bodyPr/>
        <a:lstStyle/>
        <a:p>
          <a:r>
            <a:rPr lang="en-US" sz="1600" dirty="0">
              <a:latin typeface="Seaford" panose="00000500000000000000" pitchFamily="2" charset="0"/>
            </a:rPr>
            <a:t>Frequency Division Multiplexing</a:t>
          </a:r>
        </a:p>
        <a:p>
          <a:r>
            <a:rPr lang="en-US" sz="1600" dirty="0">
              <a:latin typeface="Seaford" panose="00000500000000000000" pitchFamily="2" charset="0"/>
            </a:rPr>
            <a:t>(FDM)</a:t>
          </a:r>
        </a:p>
      </dgm:t>
    </dgm:pt>
    <dgm:pt modelId="{50262C70-A2F8-45FA-8A75-94DAE884C802}" type="parTrans" cxnId="{C326EFE0-F51C-4A28-8778-67421A2A0C48}">
      <dgm:prSet/>
      <dgm:spPr/>
      <dgm:t>
        <a:bodyPr/>
        <a:lstStyle/>
        <a:p>
          <a:endParaRPr lang="en-US"/>
        </a:p>
      </dgm:t>
    </dgm:pt>
    <dgm:pt modelId="{4FF00D9B-B949-4C42-AE97-D8F7FE14DE87}" type="sibTrans" cxnId="{C326EFE0-F51C-4A28-8778-67421A2A0C48}">
      <dgm:prSet/>
      <dgm:spPr/>
      <dgm:t>
        <a:bodyPr/>
        <a:lstStyle/>
        <a:p>
          <a:endParaRPr lang="en-US"/>
        </a:p>
      </dgm:t>
    </dgm:pt>
    <dgm:pt modelId="{5B27DC36-85F5-4964-AA31-EF4AEA52AA02}">
      <dgm:prSet phldrT="[Text]" custT="1"/>
      <dgm:spPr/>
      <dgm:t>
        <a:bodyPr/>
        <a:lstStyle/>
        <a:p>
          <a:r>
            <a:rPr lang="en-US" sz="1600" dirty="0">
              <a:latin typeface="Seaford" panose="00000500000000000000" pitchFamily="2" charset="0"/>
            </a:rPr>
            <a:t>Demultiplexing</a:t>
          </a:r>
        </a:p>
      </dgm:t>
    </dgm:pt>
    <dgm:pt modelId="{4A85ADEE-07D4-4C1D-ACEF-E600159498FC}" type="parTrans" cxnId="{479E8C60-F8B4-4DEC-BA6E-F905961C06F3}">
      <dgm:prSet/>
      <dgm:spPr/>
      <dgm:t>
        <a:bodyPr/>
        <a:lstStyle/>
        <a:p>
          <a:endParaRPr lang="en-US"/>
        </a:p>
      </dgm:t>
    </dgm:pt>
    <dgm:pt modelId="{0C9C11E9-6014-4191-A52F-289A8BA7630C}" type="sibTrans" cxnId="{479E8C60-F8B4-4DEC-BA6E-F905961C06F3}">
      <dgm:prSet/>
      <dgm:spPr/>
      <dgm:t>
        <a:bodyPr/>
        <a:lstStyle/>
        <a:p>
          <a:endParaRPr lang="en-US"/>
        </a:p>
      </dgm:t>
    </dgm:pt>
    <dgm:pt modelId="{F272BB6F-0484-4FEA-BE5F-5B099D862896}" type="pres">
      <dgm:prSet presAssocID="{1063D347-BDBF-4789-8F1A-610B6C33CA62}" presName="rootnode" presStyleCnt="0">
        <dgm:presLayoutVars>
          <dgm:chMax/>
          <dgm:chPref/>
          <dgm:dir/>
          <dgm:animLvl val="lvl"/>
        </dgm:presLayoutVars>
      </dgm:prSet>
      <dgm:spPr/>
    </dgm:pt>
    <dgm:pt modelId="{E996687A-CA72-47E3-A978-8AD33D8956CF}" type="pres">
      <dgm:prSet presAssocID="{B2211435-6734-4943-9FD6-F12150272F3F}" presName="composite" presStyleCnt="0"/>
      <dgm:spPr/>
    </dgm:pt>
    <dgm:pt modelId="{9A70C0B8-235B-41CD-A245-0A23AD1B79BE}" type="pres">
      <dgm:prSet presAssocID="{B2211435-6734-4943-9FD6-F12150272F3F}" presName="bentUpArrow1" presStyleLbl="alignImgPlace1" presStyleIdx="0" presStyleCnt="2"/>
      <dgm:spPr/>
    </dgm:pt>
    <dgm:pt modelId="{F1C8758D-8962-446E-9B68-A48D49BAF322}" type="pres">
      <dgm:prSet presAssocID="{B2211435-6734-4943-9FD6-F12150272F3F}" presName="ParentText" presStyleLbl="node1" presStyleIdx="0" presStyleCnt="3">
        <dgm:presLayoutVars>
          <dgm:chMax val="1"/>
          <dgm:chPref val="1"/>
          <dgm:bulletEnabled val="1"/>
        </dgm:presLayoutVars>
      </dgm:prSet>
      <dgm:spPr/>
    </dgm:pt>
    <dgm:pt modelId="{E5EBD45C-9CA8-4618-8A8E-A8E8D070A2E5}" type="pres">
      <dgm:prSet presAssocID="{B2211435-6734-4943-9FD6-F12150272F3F}" presName="ChildText" presStyleLbl="revTx" presStyleIdx="0" presStyleCnt="2">
        <dgm:presLayoutVars>
          <dgm:chMax val="0"/>
          <dgm:chPref val="0"/>
          <dgm:bulletEnabled val="1"/>
        </dgm:presLayoutVars>
      </dgm:prSet>
      <dgm:spPr/>
    </dgm:pt>
    <dgm:pt modelId="{37BF670A-BBE9-40B8-B177-41359415FF00}" type="pres">
      <dgm:prSet presAssocID="{FFD225E3-6E60-4B92-B845-31042DCC5179}" presName="sibTrans" presStyleCnt="0"/>
      <dgm:spPr/>
    </dgm:pt>
    <dgm:pt modelId="{80793E1C-38C5-48DC-A6DA-FFCAE787FBCA}" type="pres">
      <dgm:prSet presAssocID="{BBBFCD05-1052-468E-BF9C-BBE45F2D6E9A}" presName="composite" presStyleCnt="0"/>
      <dgm:spPr/>
    </dgm:pt>
    <dgm:pt modelId="{C0C723EE-E0C3-4C3D-81C5-2FDF9BC215F1}" type="pres">
      <dgm:prSet presAssocID="{BBBFCD05-1052-468E-BF9C-BBE45F2D6E9A}" presName="bentUpArrow1" presStyleLbl="alignImgPlace1" presStyleIdx="1" presStyleCnt="2"/>
      <dgm:spPr/>
    </dgm:pt>
    <dgm:pt modelId="{09F9DD86-C58D-47AB-BFC6-9EAD81ADA1BD}" type="pres">
      <dgm:prSet presAssocID="{BBBFCD05-1052-468E-BF9C-BBE45F2D6E9A}" presName="ParentText" presStyleLbl="node1" presStyleIdx="1" presStyleCnt="3">
        <dgm:presLayoutVars>
          <dgm:chMax val="1"/>
          <dgm:chPref val="1"/>
          <dgm:bulletEnabled val="1"/>
        </dgm:presLayoutVars>
      </dgm:prSet>
      <dgm:spPr/>
    </dgm:pt>
    <dgm:pt modelId="{BD83D8FC-33BD-4B14-BBD2-75699067A83C}" type="pres">
      <dgm:prSet presAssocID="{BBBFCD05-1052-468E-BF9C-BBE45F2D6E9A}" presName="ChildText" presStyleLbl="revTx" presStyleIdx="1" presStyleCnt="2">
        <dgm:presLayoutVars>
          <dgm:chMax val="0"/>
          <dgm:chPref val="0"/>
          <dgm:bulletEnabled val="1"/>
        </dgm:presLayoutVars>
      </dgm:prSet>
      <dgm:spPr/>
    </dgm:pt>
    <dgm:pt modelId="{9CC84816-009B-4B0F-BE55-110EFB9AB0C2}" type="pres">
      <dgm:prSet presAssocID="{4FF00D9B-B949-4C42-AE97-D8F7FE14DE87}" presName="sibTrans" presStyleCnt="0"/>
      <dgm:spPr/>
    </dgm:pt>
    <dgm:pt modelId="{C8324798-475C-49D3-A336-95991B9324CB}" type="pres">
      <dgm:prSet presAssocID="{5B27DC36-85F5-4964-AA31-EF4AEA52AA02}" presName="composite" presStyleCnt="0"/>
      <dgm:spPr/>
    </dgm:pt>
    <dgm:pt modelId="{8F321A80-0890-4FA5-831D-B3572397B783}" type="pres">
      <dgm:prSet presAssocID="{5B27DC36-85F5-4964-AA31-EF4AEA52AA02}" presName="ParentText" presStyleLbl="node1" presStyleIdx="2" presStyleCnt="3">
        <dgm:presLayoutVars>
          <dgm:chMax val="1"/>
          <dgm:chPref val="1"/>
          <dgm:bulletEnabled val="1"/>
        </dgm:presLayoutVars>
      </dgm:prSet>
      <dgm:spPr/>
    </dgm:pt>
  </dgm:ptLst>
  <dgm:cxnLst>
    <dgm:cxn modelId="{1BA7B223-83B6-43C6-9B76-76D83781213E}" type="presOf" srcId="{1063D347-BDBF-4789-8F1A-610B6C33CA62}" destId="{F272BB6F-0484-4FEA-BE5F-5B099D862896}" srcOrd="0" destOrd="0" presId="urn:microsoft.com/office/officeart/2005/8/layout/StepDownProcess"/>
    <dgm:cxn modelId="{479E8C60-F8B4-4DEC-BA6E-F905961C06F3}" srcId="{1063D347-BDBF-4789-8F1A-610B6C33CA62}" destId="{5B27DC36-85F5-4964-AA31-EF4AEA52AA02}" srcOrd="2" destOrd="0" parTransId="{4A85ADEE-07D4-4C1D-ACEF-E600159498FC}" sibTransId="{0C9C11E9-6014-4191-A52F-289A8BA7630C}"/>
    <dgm:cxn modelId="{0EAE5377-1161-410E-8B25-961FA62D4CF8}" type="presOf" srcId="{BBBFCD05-1052-468E-BF9C-BBE45F2D6E9A}" destId="{09F9DD86-C58D-47AB-BFC6-9EAD81ADA1BD}" srcOrd="0" destOrd="0" presId="urn:microsoft.com/office/officeart/2005/8/layout/StepDownProcess"/>
    <dgm:cxn modelId="{79B21F95-4CB3-4D9D-8C45-C132F554E240}" type="presOf" srcId="{5B27DC36-85F5-4964-AA31-EF4AEA52AA02}" destId="{8F321A80-0890-4FA5-831D-B3572397B783}" srcOrd="0" destOrd="0" presId="urn:microsoft.com/office/officeart/2005/8/layout/StepDownProcess"/>
    <dgm:cxn modelId="{117DB09F-EE30-45AB-A9D5-22CBF9C6CD79}" type="presOf" srcId="{B2211435-6734-4943-9FD6-F12150272F3F}" destId="{F1C8758D-8962-446E-9B68-A48D49BAF322}" srcOrd="0" destOrd="0" presId="urn:microsoft.com/office/officeart/2005/8/layout/StepDownProcess"/>
    <dgm:cxn modelId="{C326EFE0-F51C-4A28-8778-67421A2A0C48}" srcId="{1063D347-BDBF-4789-8F1A-610B6C33CA62}" destId="{BBBFCD05-1052-468E-BF9C-BBE45F2D6E9A}" srcOrd="1" destOrd="0" parTransId="{50262C70-A2F8-45FA-8A75-94DAE884C802}" sibTransId="{4FF00D9B-B949-4C42-AE97-D8F7FE14DE87}"/>
    <dgm:cxn modelId="{7CC330FF-24B9-4711-AF4B-185E97D04A98}" srcId="{1063D347-BDBF-4789-8F1A-610B6C33CA62}" destId="{B2211435-6734-4943-9FD6-F12150272F3F}" srcOrd="0" destOrd="0" parTransId="{10035995-4DF0-4077-BB88-31CADE651D0E}" sibTransId="{FFD225E3-6E60-4B92-B845-31042DCC5179}"/>
    <dgm:cxn modelId="{FC2D3134-EE00-41FA-94AF-F09D7B70D6B4}" type="presParOf" srcId="{F272BB6F-0484-4FEA-BE5F-5B099D862896}" destId="{E996687A-CA72-47E3-A978-8AD33D8956CF}" srcOrd="0" destOrd="0" presId="urn:microsoft.com/office/officeart/2005/8/layout/StepDownProcess"/>
    <dgm:cxn modelId="{94F18842-A781-40B5-B8DD-A76D45F5C62C}" type="presParOf" srcId="{E996687A-CA72-47E3-A978-8AD33D8956CF}" destId="{9A70C0B8-235B-41CD-A245-0A23AD1B79BE}" srcOrd="0" destOrd="0" presId="urn:microsoft.com/office/officeart/2005/8/layout/StepDownProcess"/>
    <dgm:cxn modelId="{70875FF0-CD68-4A48-B004-CA0764958DD1}" type="presParOf" srcId="{E996687A-CA72-47E3-A978-8AD33D8956CF}" destId="{F1C8758D-8962-446E-9B68-A48D49BAF322}" srcOrd="1" destOrd="0" presId="urn:microsoft.com/office/officeart/2005/8/layout/StepDownProcess"/>
    <dgm:cxn modelId="{FE6B6E6A-5492-4CA5-AD47-2FE8BB514CE7}" type="presParOf" srcId="{E996687A-CA72-47E3-A978-8AD33D8956CF}" destId="{E5EBD45C-9CA8-4618-8A8E-A8E8D070A2E5}" srcOrd="2" destOrd="0" presId="urn:microsoft.com/office/officeart/2005/8/layout/StepDownProcess"/>
    <dgm:cxn modelId="{5A2C49B7-8375-40F0-9943-96192B4E6EA2}" type="presParOf" srcId="{F272BB6F-0484-4FEA-BE5F-5B099D862896}" destId="{37BF670A-BBE9-40B8-B177-41359415FF00}" srcOrd="1" destOrd="0" presId="urn:microsoft.com/office/officeart/2005/8/layout/StepDownProcess"/>
    <dgm:cxn modelId="{FC1A9FBF-ECDF-4188-B61A-4DAD87FBD1AD}" type="presParOf" srcId="{F272BB6F-0484-4FEA-BE5F-5B099D862896}" destId="{80793E1C-38C5-48DC-A6DA-FFCAE787FBCA}" srcOrd="2" destOrd="0" presId="urn:microsoft.com/office/officeart/2005/8/layout/StepDownProcess"/>
    <dgm:cxn modelId="{50FDE254-2B5A-4944-B86A-463445A2A221}" type="presParOf" srcId="{80793E1C-38C5-48DC-A6DA-FFCAE787FBCA}" destId="{C0C723EE-E0C3-4C3D-81C5-2FDF9BC215F1}" srcOrd="0" destOrd="0" presId="urn:microsoft.com/office/officeart/2005/8/layout/StepDownProcess"/>
    <dgm:cxn modelId="{6D703B10-22EF-4859-8E09-CB2ABD425034}" type="presParOf" srcId="{80793E1C-38C5-48DC-A6DA-FFCAE787FBCA}" destId="{09F9DD86-C58D-47AB-BFC6-9EAD81ADA1BD}" srcOrd="1" destOrd="0" presId="urn:microsoft.com/office/officeart/2005/8/layout/StepDownProcess"/>
    <dgm:cxn modelId="{C3DD50EB-3508-4B25-A493-9AF59910C3EF}" type="presParOf" srcId="{80793E1C-38C5-48DC-A6DA-FFCAE787FBCA}" destId="{BD83D8FC-33BD-4B14-BBD2-75699067A83C}" srcOrd="2" destOrd="0" presId="urn:microsoft.com/office/officeart/2005/8/layout/StepDownProcess"/>
    <dgm:cxn modelId="{40D302ED-5F91-461A-8128-167E1209AE9F}" type="presParOf" srcId="{F272BB6F-0484-4FEA-BE5F-5B099D862896}" destId="{9CC84816-009B-4B0F-BE55-110EFB9AB0C2}" srcOrd="3" destOrd="0" presId="urn:microsoft.com/office/officeart/2005/8/layout/StepDownProcess"/>
    <dgm:cxn modelId="{61E6587E-44EF-4447-8CC6-C294C75057E9}" type="presParOf" srcId="{F272BB6F-0484-4FEA-BE5F-5B099D862896}" destId="{C8324798-475C-49D3-A336-95991B9324CB}" srcOrd="4" destOrd="0" presId="urn:microsoft.com/office/officeart/2005/8/layout/StepDownProcess"/>
    <dgm:cxn modelId="{EC0FA868-28F6-42DB-9C2F-9EA356B57B43}" type="presParOf" srcId="{C8324798-475C-49D3-A336-95991B9324CB}" destId="{8F321A80-0890-4FA5-831D-B3572397B783}"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70C0B8-235B-41CD-A245-0A23AD1B79BE}">
      <dsp:nvSpPr>
        <dsp:cNvPr id="0" name=""/>
        <dsp:cNvSpPr/>
      </dsp:nvSpPr>
      <dsp:spPr>
        <a:xfrm rot="5400000">
          <a:off x="2531966" y="1103888"/>
          <a:ext cx="976293" cy="1111476"/>
        </a:xfrm>
        <a:prstGeom prst="bentUpArrow">
          <a:avLst>
            <a:gd name="adj1" fmla="val 32840"/>
            <a:gd name="adj2" fmla="val 25000"/>
            <a:gd name="adj3" fmla="val 35780"/>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C8758D-8962-446E-9B68-A48D49BAF322}">
      <dsp:nvSpPr>
        <dsp:cNvPr id="0" name=""/>
        <dsp:cNvSpPr/>
      </dsp:nvSpPr>
      <dsp:spPr>
        <a:xfrm>
          <a:off x="2273308" y="21646"/>
          <a:ext cx="1643504" cy="1150399"/>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eaford" panose="00000500000000000000" pitchFamily="2" charset="0"/>
            </a:rPr>
            <a:t>Amplitude Shift Keying (ASK)</a:t>
          </a:r>
        </a:p>
      </dsp:txBody>
      <dsp:txXfrm>
        <a:off x="2329476" y="77814"/>
        <a:ext cx="1531168" cy="1038063"/>
      </dsp:txXfrm>
    </dsp:sp>
    <dsp:sp modelId="{E5EBD45C-9CA8-4618-8A8E-A8E8D070A2E5}">
      <dsp:nvSpPr>
        <dsp:cNvPr id="0" name=""/>
        <dsp:cNvSpPr/>
      </dsp:nvSpPr>
      <dsp:spPr>
        <a:xfrm>
          <a:off x="3916812" y="131363"/>
          <a:ext cx="1195328" cy="929803"/>
        </a:xfrm>
        <a:prstGeom prst="rect">
          <a:avLst/>
        </a:prstGeom>
        <a:noFill/>
        <a:ln>
          <a:noFill/>
        </a:ln>
        <a:effectLst/>
      </dsp:spPr>
      <dsp:style>
        <a:lnRef idx="0">
          <a:scrgbClr r="0" g="0" b="0"/>
        </a:lnRef>
        <a:fillRef idx="0">
          <a:scrgbClr r="0" g="0" b="0"/>
        </a:fillRef>
        <a:effectRef idx="0">
          <a:scrgbClr r="0" g="0" b="0"/>
        </a:effectRef>
        <a:fontRef idx="minor"/>
      </dsp:style>
    </dsp:sp>
    <dsp:sp modelId="{C0C723EE-E0C3-4C3D-81C5-2FDF9BC215F1}">
      <dsp:nvSpPr>
        <dsp:cNvPr id="0" name=""/>
        <dsp:cNvSpPr/>
      </dsp:nvSpPr>
      <dsp:spPr>
        <a:xfrm rot="5400000">
          <a:off x="3894606" y="2396166"/>
          <a:ext cx="976293" cy="1111476"/>
        </a:xfrm>
        <a:prstGeom prst="bentUpArrow">
          <a:avLst>
            <a:gd name="adj1" fmla="val 32840"/>
            <a:gd name="adj2" fmla="val 25000"/>
            <a:gd name="adj3" fmla="val 35780"/>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F9DD86-C58D-47AB-BFC6-9EAD81ADA1BD}">
      <dsp:nvSpPr>
        <dsp:cNvPr id="0" name=""/>
        <dsp:cNvSpPr/>
      </dsp:nvSpPr>
      <dsp:spPr>
        <a:xfrm>
          <a:off x="3635947" y="1313925"/>
          <a:ext cx="1643504" cy="1150399"/>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Seaford" panose="00000500000000000000" pitchFamily="2" charset="0"/>
            </a:rPr>
            <a:t>Frequency Division Multiplexing</a:t>
          </a:r>
        </a:p>
        <a:p>
          <a:pPr marL="0" lvl="0" indent="0" algn="ctr" defTabSz="711200">
            <a:lnSpc>
              <a:spcPct val="90000"/>
            </a:lnSpc>
            <a:spcBef>
              <a:spcPct val="0"/>
            </a:spcBef>
            <a:spcAft>
              <a:spcPct val="35000"/>
            </a:spcAft>
            <a:buNone/>
          </a:pPr>
          <a:r>
            <a:rPr lang="en-US" sz="1600" kern="1200" dirty="0">
              <a:latin typeface="Seaford" panose="00000500000000000000" pitchFamily="2" charset="0"/>
            </a:rPr>
            <a:t>(FDM)</a:t>
          </a:r>
        </a:p>
      </dsp:txBody>
      <dsp:txXfrm>
        <a:off x="3692115" y="1370093"/>
        <a:ext cx="1531168" cy="1038063"/>
      </dsp:txXfrm>
    </dsp:sp>
    <dsp:sp modelId="{BD83D8FC-33BD-4B14-BBD2-75699067A83C}">
      <dsp:nvSpPr>
        <dsp:cNvPr id="0" name=""/>
        <dsp:cNvSpPr/>
      </dsp:nvSpPr>
      <dsp:spPr>
        <a:xfrm>
          <a:off x="5279452" y="1423642"/>
          <a:ext cx="1195328" cy="929803"/>
        </a:xfrm>
        <a:prstGeom prst="rect">
          <a:avLst/>
        </a:prstGeom>
        <a:noFill/>
        <a:ln>
          <a:noFill/>
        </a:ln>
        <a:effectLst/>
      </dsp:spPr>
      <dsp:style>
        <a:lnRef idx="0">
          <a:scrgbClr r="0" g="0" b="0"/>
        </a:lnRef>
        <a:fillRef idx="0">
          <a:scrgbClr r="0" g="0" b="0"/>
        </a:fillRef>
        <a:effectRef idx="0">
          <a:scrgbClr r="0" g="0" b="0"/>
        </a:effectRef>
        <a:fontRef idx="minor"/>
      </dsp:style>
    </dsp:sp>
    <dsp:sp modelId="{8F321A80-0890-4FA5-831D-B3572397B783}">
      <dsp:nvSpPr>
        <dsp:cNvPr id="0" name=""/>
        <dsp:cNvSpPr/>
      </dsp:nvSpPr>
      <dsp:spPr>
        <a:xfrm>
          <a:off x="4998587" y="2606203"/>
          <a:ext cx="1643504" cy="1150399"/>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Seaford" panose="00000500000000000000" pitchFamily="2" charset="0"/>
            </a:rPr>
            <a:t>Demultiplexing</a:t>
          </a:r>
        </a:p>
      </dsp:txBody>
      <dsp:txXfrm>
        <a:off x="5054755" y="2662371"/>
        <a:ext cx="1531168" cy="1038063"/>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AB2C1-100C-4402-8680-A75EAD6CE625}" type="datetimeFigureOut">
              <a:rPr lang="en-US" smtClean="0"/>
              <a:t>5/16/2024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3F376-E4DA-48A9-85FD-C9C1ECEFED63}" type="slidenum">
              <a:rPr lang="en-US" smtClean="0"/>
              <a:t>‹#›</a:t>
            </a:fld>
            <a:endParaRPr lang="en-US"/>
          </a:p>
        </p:txBody>
      </p:sp>
    </p:spTree>
    <p:extLst>
      <p:ext uri="{BB962C8B-B14F-4D97-AF65-F5344CB8AC3E}">
        <p14:creationId xmlns:p14="http://schemas.microsoft.com/office/powerpoint/2010/main" val="815045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63F376-E4DA-48A9-85FD-C9C1ECEFED63}" type="slidenum">
              <a:rPr lang="en-US" smtClean="0"/>
              <a:t>4</a:t>
            </a:fld>
            <a:endParaRPr lang="en-US"/>
          </a:p>
        </p:txBody>
      </p:sp>
    </p:spTree>
    <p:extLst>
      <p:ext uri="{BB962C8B-B14F-4D97-AF65-F5344CB8AC3E}">
        <p14:creationId xmlns:p14="http://schemas.microsoft.com/office/powerpoint/2010/main" val="735521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MATLAB code appears to be a simulation of Amplitude Shift Keying (ASK) modulation for a digital bit stream signal. Let's break down the code step by step:</a:t>
            </a:r>
          </a:p>
          <a:p>
            <a:endParaRPr lang="en-US" dirty="0"/>
          </a:p>
          <a:p>
            <a:r>
              <a:rPr lang="en-US" dirty="0"/>
              <a:t>1. **Initialization**: </a:t>
            </a:r>
          </a:p>
          <a:p>
            <a:r>
              <a:rPr lang="en-US" dirty="0"/>
              <a:t>   - `bit2`: An empty array initialized to store the digital signal.</a:t>
            </a:r>
          </a:p>
          <a:p>
            <a:r>
              <a:rPr lang="en-US" dirty="0"/>
              <a:t>   - `bp2`: Bit period (time duration for one bit), set to 1.</a:t>
            </a:r>
          </a:p>
          <a:p>
            <a:r>
              <a:rPr lang="en-US" dirty="0"/>
              <a:t>   </a:t>
            </a:r>
          </a:p>
          <a:p>
            <a:r>
              <a:rPr lang="en-US" dirty="0"/>
              <a:t>2. **Digital Signal Generation**:</a:t>
            </a:r>
          </a:p>
          <a:p>
            <a:r>
              <a:rPr lang="en-US" dirty="0"/>
              <a:t>   - A loop iterates over each bit `n` in the input signal `x2`.</a:t>
            </a:r>
          </a:p>
          <a:p>
            <a:r>
              <a:rPr lang="en-US" dirty="0"/>
              <a:t>   - If the bit is 1, a signal `se` with amplitude 3 is generated, consisting of 100 samples.</a:t>
            </a:r>
          </a:p>
          <a:p>
            <a:r>
              <a:rPr lang="en-US" dirty="0"/>
              <a:t>   - If the bit is 0, a signal `se` with amplitude 0 is generated, consisting of 100 samples.</a:t>
            </a:r>
          </a:p>
          <a:p>
            <a:r>
              <a:rPr lang="en-US" dirty="0"/>
              <a:t>   - The generated signal `se` is concatenated to `bit2`.</a:t>
            </a:r>
          </a:p>
          <a:p>
            <a:r>
              <a:rPr lang="en-US" dirty="0"/>
              <a:t>   </a:t>
            </a:r>
          </a:p>
          <a:p>
            <a:r>
              <a:rPr lang="en-US" dirty="0"/>
              <a:t>3. **Time Vector Generation**:</a:t>
            </a:r>
          </a:p>
          <a:p>
            <a:r>
              <a:rPr lang="en-US" dirty="0"/>
              <a:t>   - `tb2`: Time vector for plotting the digital signal, calculated based on the bit period and the length of the input signal.</a:t>
            </a:r>
          </a:p>
          <a:p>
            <a:endParaRPr lang="en-US" dirty="0"/>
          </a:p>
          <a:p>
            <a:r>
              <a:rPr lang="en-US" dirty="0"/>
              <a:t>4. **Plotting Digital Signal**:</a:t>
            </a:r>
          </a:p>
          <a:p>
            <a:r>
              <a:rPr lang="en-US" dirty="0"/>
              <a:t>   - The subplot command is used to create a figure with three subplots.</a:t>
            </a:r>
          </a:p>
          <a:p>
            <a:r>
              <a:rPr lang="en-US" dirty="0"/>
              <a:t>   - The first subplot plots the digital signal (`bit2`) against time (`tb2`).</a:t>
            </a:r>
          </a:p>
          <a:p>
            <a:endParaRPr lang="en-US" dirty="0"/>
          </a:p>
          <a:p>
            <a:r>
              <a:rPr lang="en-US" dirty="0"/>
              <a:t>5. **ASK Modulation**:</a:t>
            </a:r>
          </a:p>
          <a:p>
            <a:r>
              <a:rPr lang="en-US" dirty="0"/>
              <a:t>   - Parameters like carrier amplitude (`Am2`), frequency (`fm2`), and time vector (`tm2`) are defined.</a:t>
            </a:r>
          </a:p>
          <a:p>
            <a:r>
              <a:rPr lang="en-US" dirty="0"/>
              <a:t>   - Another loop iterates over each bit in the input signal `x2`.</a:t>
            </a:r>
          </a:p>
          <a:p>
            <a:r>
              <a:rPr lang="en-US" dirty="0"/>
              <a:t>   - Depending on the value of the bit, a sinusoidal signal (`y`) is generated either with amplitude `Am2` or amplitude 0.</a:t>
            </a:r>
          </a:p>
          <a:p>
            <a:r>
              <a:rPr lang="en-US" dirty="0"/>
              <a:t>   - The generated signal `y` is concatenated to `ask2`.</a:t>
            </a:r>
          </a:p>
          <a:p>
            <a:endParaRPr lang="en-US" dirty="0"/>
          </a:p>
          <a:p>
            <a:r>
              <a:rPr lang="en-US" dirty="0"/>
              <a:t>6. **Plotting ASK Signal**:</a:t>
            </a:r>
          </a:p>
          <a:p>
            <a:r>
              <a:rPr lang="en-US" dirty="0"/>
              <a:t>   - The second subplot plots the ASK modulated signal (`ask2`) against time (`tmp2`).</a:t>
            </a:r>
          </a:p>
          <a:p>
            <a:endParaRPr lang="en-US" dirty="0"/>
          </a:p>
          <a:p>
            <a:r>
              <a:rPr lang="en-US" dirty="0"/>
              <a:t>7. **Carrier Signal Generation for ASK**:</a:t>
            </a:r>
          </a:p>
          <a:p>
            <a:r>
              <a:rPr lang="en-US" dirty="0"/>
              <a:t>   - Parameters like carrier amplitude (`Ac2`), frequency (`fc2`), and time vector (`tc2`) are defined.</a:t>
            </a:r>
          </a:p>
          <a:p>
            <a:r>
              <a:rPr lang="en-US" dirty="0"/>
              <a:t>   - Another loop iterates over each bit in the input signal `x2`.</a:t>
            </a:r>
          </a:p>
          <a:p>
            <a:r>
              <a:rPr lang="en-US" dirty="0"/>
              <a:t>   - A carrier signal (`c2`) is generated with a fixed amplitude (`Ac2`) and frequency (`fc2`).</a:t>
            </a:r>
          </a:p>
          <a:p>
            <a:r>
              <a:rPr lang="en-US" dirty="0"/>
              <a:t>   </a:t>
            </a:r>
          </a:p>
          <a:p>
            <a:r>
              <a:rPr lang="en-US" dirty="0"/>
              <a:t>8. **Plotting Carrier Signal**:</a:t>
            </a:r>
          </a:p>
          <a:p>
            <a:r>
              <a:rPr lang="en-US" dirty="0"/>
              <a:t>   - The third subplot plots the carrier signal (`c2`) against time (`tcp2`).</a:t>
            </a:r>
          </a:p>
          <a:p>
            <a:endParaRPr lang="en-US" dirty="0"/>
          </a:p>
          <a:p>
            <a:r>
              <a:rPr lang="en-US" dirty="0"/>
              <a:t>Overall, this code simulates the generation of a digital bit stream, its modulation using ASK, and the generation of the carrier signal. </a:t>
            </a:r>
            <a:r>
              <a:rPr lang="en-US"/>
              <a:t>The subplots visualize the digital signal, the ASK modulated signal, and the carrier signal.</a:t>
            </a:r>
            <a:endParaRPr lang="en-US" dirty="0"/>
          </a:p>
        </p:txBody>
      </p:sp>
      <p:sp>
        <p:nvSpPr>
          <p:cNvPr id="4" name="Slide Number Placeholder 3"/>
          <p:cNvSpPr>
            <a:spLocks noGrp="1"/>
          </p:cNvSpPr>
          <p:nvPr>
            <p:ph type="sldNum" sz="quarter" idx="5"/>
          </p:nvPr>
        </p:nvSpPr>
        <p:spPr/>
        <p:txBody>
          <a:bodyPr/>
          <a:lstStyle/>
          <a:p>
            <a:fld id="{3863F376-E4DA-48A9-85FD-C9C1ECEFED63}" type="slidenum">
              <a:rPr lang="en-US" smtClean="0"/>
              <a:t>6</a:t>
            </a:fld>
            <a:endParaRPr lang="en-US"/>
          </a:p>
        </p:txBody>
      </p:sp>
    </p:spTree>
    <p:extLst>
      <p:ext uri="{BB962C8B-B14F-4D97-AF65-F5344CB8AC3E}">
        <p14:creationId xmlns:p14="http://schemas.microsoft.com/office/powerpoint/2010/main" val="3522760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63F376-E4DA-48A9-85FD-C9C1ECEFED63}" type="slidenum">
              <a:rPr lang="en-US" smtClean="0"/>
              <a:t>8</a:t>
            </a:fld>
            <a:endParaRPr lang="en-US"/>
          </a:p>
        </p:txBody>
      </p:sp>
    </p:spTree>
    <p:extLst>
      <p:ext uri="{BB962C8B-B14F-4D97-AF65-F5344CB8AC3E}">
        <p14:creationId xmlns:p14="http://schemas.microsoft.com/office/powerpoint/2010/main" val="2928823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B498A2-AED1-4248-A95D-D6D86C7CCFB2}"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FF03252-ADE8-4A55-ADB7-A5622EA0110D}" type="slidenum">
              <a:rPr lang="en-US" smtClean="0"/>
              <a:t>‹#›</a:t>
            </a:fld>
            <a:endParaRPr lang="en-US"/>
          </a:p>
        </p:txBody>
      </p:sp>
    </p:spTree>
    <p:extLst>
      <p:ext uri="{BB962C8B-B14F-4D97-AF65-F5344CB8AC3E}">
        <p14:creationId xmlns:p14="http://schemas.microsoft.com/office/powerpoint/2010/main" val="3878062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B498A2-AED1-4248-A95D-D6D86C7CCFB2}"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F03252-ADE8-4A55-ADB7-A5622EA0110D}" type="slidenum">
              <a:rPr lang="en-US" smtClean="0"/>
              <a:t>‹#›</a:t>
            </a:fld>
            <a:endParaRPr lang="en-US"/>
          </a:p>
        </p:txBody>
      </p:sp>
    </p:spTree>
    <p:extLst>
      <p:ext uri="{BB962C8B-B14F-4D97-AF65-F5344CB8AC3E}">
        <p14:creationId xmlns:p14="http://schemas.microsoft.com/office/powerpoint/2010/main" val="59218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B498A2-AED1-4248-A95D-D6D86C7CCFB2}"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F03252-ADE8-4A55-ADB7-A5622EA0110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86709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9B498A2-AED1-4248-A95D-D6D86C7CCFB2}"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F03252-ADE8-4A55-ADB7-A5622EA0110D}" type="slidenum">
              <a:rPr lang="en-US" smtClean="0"/>
              <a:t>‹#›</a:t>
            </a:fld>
            <a:endParaRPr lang="en-US"/>
          </a:p>
        </p:txBody>
      </p:sp>
    </p:spTree>
    <p:extLst>
      <p:ext uri="{BB962C8B-B14F-4D97-AF65-F5344CB8AC3E}">
        <p14:creationId xmlns:p14="http://schemas.microsoft.com/office/powerpoint/2010/main" val="2852463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9B498A2-AED1-4248-A95D-D6D86C7CCFB2}"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F03252-ADE8-4A55-ADB7-A5622EA0110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71199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9B498A2-AED1-4248-A95D-D6D86C7CCFB2}"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F03252-ADE8-4A55-ADB7-A5622EA0110D}" type="slidenum">
              <a:rPr lang="en-US" smtClean="0"/>
              <a:t>‹#›</a:t>
            </a:fld>
            <a:endParaRPr lang="en-US"/>
          </a:p>
        </p:txBody>
      </p:sp>
    </p:spTree>
    <p:extLst>
      <p:ext uri="{BB962C8B-B14F-4D97-AF65-F5344CB8AC3E}">
        <p14:creationId xmlns:p14="http://schemas.microsoft.com/office/powerpoint/2010/main" val="2638324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B498A2-AED1-4248-A95D-D6D86C7CCFB2}"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F03252-ADE8-4A55-ADB7-A5622EA0110D}" type="slidenum">
              <a:rPr lang="en-US" smtClean="0"/>
              <a:t>‹#›</a:t>
            </a:fld>
            <a:endParaRPr lang="en-US"/>
          </a:p>
        </p:txBody>
      </p:sp>
    </p:spTree>
    <p:extLst>
      <p:ext uri="{BB962C8B-B14F-4D97-AF65-F5344CB8AC3E}">
        <p14:creationId xmlns:p14="http://schemas.microsoft.com/office/powerpoint/2010/main" val="1052229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B498A2-AED1-4248-A95D-D6D86C7CCFB2}"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F03252-ADE8-4A55-ADB7-A5622EA0110D}" type="slidenum">
              <a:rPr lang="en-US" smtClean="0"/>
              <a:t>‹#›</a:t>
            </a:fld>
            <a:endParaRPr lang="en-US"/>
          </a:p>
        </p:txBody>
      </p:sp>
    </p:spTree>
    <p:extLst>
      <p:ext uri="{BB962C8B-B14F-4D97-AF65-F5344CB8AC3E}">
        <p14:creationId xmlns:p14="http://schemas.microsoft.com/office/powerpoint/2010/main" val="3240534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B498A2-AED1-4248-A95D-D6D86C7CCFB2}"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F03252-ADE8-4A55-ADB7-A5622EA0110D}" type="slidenum">
              <a:rPr lang="en-US" smtClean="0"/>
              <a:t>‹#›</a:t>
            </a:fld>
            <a:endParaRPr lang="en-US"/>
          </a:p>
        </p:txBody>
      </p:sp>
    </p:spTree>
    <p:extLst>
      <p:ext uri="{BB962C8B-B14F-4D97-AF65-F5344CB8AC3E}">
        <p14:creationId xmlns:p14="http://schemas.microsoft.com/office/powerpoint/2010/main" val="846656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B498A2-AED1-4248-A95D-D6D86C7CCFB2}"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F03252-ADE8-4A55-ADB7-A5622EA0110D}" type="slidenum">
              <a:rPr lang="en-US" smtClean="0"/>
              <a:t>‹#›</a:t>
            </a:fld>
            <a:endParaRPr lang="en-US"/>
          </a:p>
        </p:txBody>
      </p:sp>
    </p:spTree>
    <p:extLst>
      <p:ext uri="{BB962C8B-B14F-4D97-AF65-F5344CB8AC3E}">
        <p14:creationId xmlns:p14="http://schemas.microsoft.com/office/powerpoint/2010/main" val="1784534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B498A2-AED1-4248-A95D-D6D86C7CCFB2}"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F03252-ADE8-4A55-ADB7-A5622EA0110D}" type="slidenum">
              <a:rPr lang="en-US" smtClean="0"/>
              <a:t>‹#›</a:t>
            </a:fld>
            <a:endParaRPr lang="en-US"/>
          </a:p>
        </p:txBody>
      </p:sp>
    </p:spTree>
    <p:extLst>
      <p:ext uri="{BB962C8B-B14F-4D97-AF65-F5344CB8AC3E}">
        <p14:creationId xmlns:p14="http://schemas.microsoft.com/office/powerpoint/2010/main" val="2902879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B498A2-AED1-4248-A95D-D6D86C7CCFB2}"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FF03252-ADE8-4A55-ADB7-A5622EA0110D}" type="slidenum">
              <a:rPr lang="en-US" smtClean="0"/>
              <a:t>‹#›</a:t>
            </a:fld>
            <a:endParaRPr lang="en-US"/>
          </a:p>
        </p:txBody>
      </p:sp>
    </p:spTree>
    <p:extLst>
      <p:ext uri="{BB962C8B-B14F-4D97-AF65-F5344CB8AC3E}">
        <p14:creationId xmlns:p14="http://schemas.microsoft.com/office/powerpoint/2010/main" val="2389260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B498A2-AED1-4248-A95D-D6D86C7CCFB2}" type="datetimeFigureOut">
              <a:rPr lang="en-US" smtClean="0"/>
              <a:t>5/16/2024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FF03252-ADE8-4A55-ADB7-A5622EA0110D}" type="slidenum">
              <a:rPr lang="en-US" smtClean="0"/>
              <a:t>‹#›</a:t>
            </a:fld>
            <a:endParaRPr lang="en-US"/>
          </a:p>
        </p:txBody>
      </p:sp>
    </p:spTree>
    <p:extLst>
      <p:ext uri="{BB962C8B-B14F-4D97-AF65-F5344CB8AC3E}">
        <p14:creationId xmlns:p14="http://schemas.microsoft.com/office/powerpoint/2010/main" val="92764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B498A2-AED1-4248-A95D-D6D86C7CCFB2}" type="datetimeFigureOut">
              <a:rPr lang="en-US" smtClean="0"/>
              <a:t>5/16/2024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FF03252-ADE8-4A55-ADB7-A5622EA0110D}" type="slidenum">
              <a:rPr lang="en-US" smtClean="0"/>
              <a:t>‹#›</a:t>
            </a:fld>
            <a:endParaRPr lang="en-US"/>
          </a:p>
        </p:txBody>
      </p:sp>
    </p:spTree>
    <p:extLst>
      <p:ext uri="{BB962C8B-B14F-4D97-AF65-F5344CB8AC3E}">
        <p14:creationId xmlns:p14="http://schemas.microsoft.com/office/powerpoint/2010/main" val="203992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B498A2-AED1-4248-A95D-D6D86C7CCFB2}" type="datetimeFigureOut">
              <a:rPr lang="en-US" smtClean="0"/>
              <a:t>5/16/2024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FF03252-ADE8-4A55-ADB7-A5622EA0110D}" type="slidenum">
              <a:rPr lang="en-US" smtClean="0"/>
              <a:t>‹#›</a:t>
            </a:fld>
            <a:endParaRPr lang="en-US"/>
          </a:p>
        </p:txBody>
      </p:sp>
    </p:spTree>
    <p:extLst>
      <p:ext uri="{BB962C8B-B14F-4D97-AF65-F5344CB8AC3E}">
        <p14:creationId xmlns:p14="http://schemas.microsoft.com/office/powerpoint/2010/main" val="836815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B498A2-AED1-4248-A95D-D6D86C7CCFB2}"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FF03252-ADE8-4A55-ADB7-A5622EA0110D}" type="slidenum">
              <a:rPr lang="en-US" smtClean="0"/>
              <a:t>‹#›</a:t>
            </a:fld>
            <a:endParaRPr lang="en-US"/>
          </a:p>
        </p:txBody>
      </p:sp>
    </p:spTree>
    <p:extLst>
      <p:ext uri="{BB962C8B-B14F-4D97-AF65-F5344CB8AC3E}">
        <p14:creationId xmlns:p14="http://schemas.microsoft.com/office/powerpoint/2010/main" val="3837120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B498A2-AED1-4248-A95D-D6D86C7CCFB2}"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F03252-ADE8-4A55-ADB7-A5622EA0110D}" type="slidenum">
              <a:rPr lang="en-US" smtClean="0"/>
              <a:t>‹#›</a:t>
            </a:fld>
            <a:endParaRPr lang="en-US"/>
          </a:p>
        </p:txBody>
      </p:sp>
    </p:spTree>
    <p:extLst>
      <p:ext uri="{BB962C8B-B14F-4D97-AF65-F5344CB8AC3E}">
        <p14:creationId xmlns:p14="http://schemas.microsoft.com/office/powerpoint/2010/main" val="2564089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9B498A2-AED1-4248-A95D-D6D86C7CCFB2}" type="datetimeFigureOut">
              <a:rPr lang="en-US" smtClean="0"/>
              <a:t>5/16/2024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FF03252-ADE8-4A55-ADB7-A5622EA0110D}" type="slidenum">
              <a:rPr lang="en-US" smtClean="0"/>
              <a:t>‹#›</a:t>
            </a:fld>
            <a:endParaRPr lang="en-US"/>
          </a:p>
        </p:txBody>
      </p:sp>
    </p:spTree>
    <p:extLst>
      <p:ext uri="{BB962C8B-B14F-4D97-AF65-F5344CB8AC3E}">
        <p14:creationId xmlns:p14="http://schemas.microsoft.com/office/powerpoint/2010/main" val="370192022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88F37-E07E-9588-E6F7-22D5A354DA1E}"/>
              </a:ext>
            </a:extLst>
          </p:cNvPr>
          <p:cNvSpPr>
            <a:spLocks noGrp="1"/>
          </p:cNvSpPr>
          <p:nvPr>
            <p:ph type="ctrTitle"/>
          </p:nvPr>
        </p:nvSpPr>
        <p:spPr>
          <a:xfrm>
            <a:off x="3377380" y="914401"/>
            <a:ext cx="7964129" cy="545690"/>
          </a:xfrm>
        </p:spPr>
        <p:txBody>
          <a:bodyPr/>
          <a:lstStyle/>
          <a:p>
            <a:r>
              <a:rPr lang="en-US" sz="2800" b="1" dirty="0">
                <a:latin typeface="Seaford" panose="00000500000000000000" pitchFamily="2" charset="0"/>
              </a:rPr>
              <a:t>American International University - Bangladesh</a:t>
            </a:r>
          </a:p>
        </p:txBody>
      </p:sp>
      <p:sp>
        <p:nvSpPr>
          <p:cNvPr id="3" name="Subtitle 2">
            <a:extLst>
              <a:ext uri="{FF2B5EF4-FFF2-40B4-BE49-F238E27FC236}">
                <a16:creationId xmlns:a16="http://schemas.microsoft.com/office/drawing/2014/main" id="{409B78A8-EA32-0D52-565C-608281F2A4B3}"/>
              </a:ext>
            </a:extLst>
          </p:cNvPr>
          <p:cNvSpPr>
            <a:spLocks noGrp="1"/>
          </p:cNvSpPr>
          <p:nvPr>
            <p:ph type="subTitle" idx="1"/>
          </p:nvPr>
        </p:nvSpPr>
        <p:spPr>
          <a:xfrm>
            <a:off x="1103671" y="2302004"/>
            <a:ext cx="9984658" cy="1143684"/>
          </a:xfrm>
        </p:spPr>
        <p:txBody>
          <a:bodyPr>
            <a:normAutofit fontScale="85000" lnSpcReduction="10000"/>
          </a:bodyPr>
          <a:lstStyle/>
          <a:p>
            <a:pPr algn="just"/>
            <a:r>
              <a:rPr lang="en-US" sz="2400" b="1" dirty="0">
                <a:solidFill>
                  <a:schemeClr val="tx1"/>
                </a:solidFill>
                <a:latin typeface="Seaford" panose="00000500000000000000" pitchFamily="2" charset="0"/>
              </a:rPr>
              <a:t>Demonstrating Amplitude shift keying (ASK) of analog signal from binary bits and multiplexing (FDM) the analog signals to communicate as well as  Demultiplexing the composite signal and convert them back into individual analog signals</a:t>
            </a:r>
          </a:p>
        </p:txBody>
      </p:sp>
      <p:pic>
        <p:nvPicPr>
          <p:cNvPr id="5" name="Picture 4" descr="A blue circle with text and images&#10;&#10;Description automatically generated">
            <a:extLst>
              <a:ext uri="{FF2B5EF4-FFF2-40B4-BE49-F238E27FC236}">
                <a16:creationId xmlns:a16="http://schemas.microsoft.com/office/drawing/2014/main" id="{5DE04149-009D-C335-F843-142FA5453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171" y="618204"/>
            <a:ext cx="1462548" cy="1462548"/>
          </a:xfrm>
          <a:prstGeom prst="rect">
            <a:avLst/>
          </a:prstGeom>
        </p:spPr>
      </p:pic>
      <p:sp>
        <p:nvSpPr>
          <p:cNvPr id="6" name="TextBox 5">
            <a:extLst>
              <a:ext uri="{FF2B5EF4-FFF2-40B4-BE49-F238E27FC236}">
                <a16:creationId xmlns:a16="http://schemas.microsoft.com/office/drawing/2014/main" id="{9918021B-9ECC-CB46-38D1-40F4B0BBF64F}"/>
              </a:ext>
            </a:extLst>
          </p:cNvPr>
          <p:cNvSpPr txBox="1"/>
          <p:nvPr/>
        </p:nvSpPr>
        <p:spPr>
          <a:xfrm>
            <a:off x="4026308" y="3425505"/>
            <a:ext cx="4139381" cy="369332"/>
          </a:xfrm>
          <a:prstGeom prst="rect">
            <a:avLst/>
          </a:prstGeom>
          <a:noFill/>
        </p:spPr>
        <p:txBody>
          <a:bodyPr wrap="square" rtlCol="0">
            <a:spAutoFit/>
          </a:bodyPr>
          <a:lstStyle/>
          <a:p>
            <a:r>
              <a:rPr lang="en-US" b="1" dirty="0"/>
              <a:t>Data Communication [E] Group - 8</a:t>
            </a:r>
          </a:p>
        </p:txBody>
      </p:sp>
      <p:graphicFrame>
        <p:nvGraphicFramePr>
          <p:cNvPr id="7" name="Table 6">
            <a:extLst>
              <a:ext uri="{FF2B5EF4-FFF2-40B4-BE49-F238E27FC236}">
                <a16:creationId xmlns:a16="http://schemas.microsoft.com/office/drawing/2014/main" id="{1670456F-3623-14BC-3ED5-2856EDFC40E6}"/>
              </a:ext>
            </a:extLst>
          </p:cNvPr>
          <p:cNvGraphicFramePr>
            <a:graphicFrameLocks noGrp="1"/>
          </p:cNvGraphicFramePr>
          <p:nvPr>
            <p:extLst>
              <p:ext uri="{D42A27DB-BD31-4B8C-83A1-F6EECF244321}">
                <p14:modId xmlns:p14="http://schemas.microsoft.com/office/powerpoint/2010/main" val="3088434953"/>
              </p:ext>
            </p:extLst>
          </p:nvPr>
        </p:nvGraphicFramePr>
        <p:xfrm>
          <a:off x="1787832" y="4287601"/>
          <a:ext cx="8616335" cy="2225040"/>
        </p:xfrm>
        <a:graphic>
          <a:graphicData uri="http://schemas.openxmlformats.org/drawingml/2006/table">
            <a:tbl>
              <a:tblPr firstRow="1" bandRow="1">
                <a:tableStyleId>{5202B0CA-FC54-4496-8BCA-5EF66A818D29}</a:tableStyleId>
              </a:tblPr>
              <a:tblGrid>
                <a:gridCol w="2709333">
                  <a:extLst>
                    <a:ext uri="{9D8B030D-6E8A-4147-A177-3AD203B41FA5}">
                      <a16:colId xmlns:a16="http://schemas.microsoft.com/office/drawing/2014/main" val="2795342548"/>
                    </a:ext>
                  </a:extLst>
                </a:gridCol>
                <a:gridCol w="4122448">
                  <a:extLst>
                    <a:ext uri="{9D8B030D-6E8A-4147-A177-3AD203B41FA5}">
                      <a16:colId xmlns:a16="http://schemas.microsoft.com/office/drawing/2014/main" val="2337095191"/>
                    </a:ext>
                  </a:extLst>
                </a:gridCol>
                <a:gridCol w="1784554">
                  <a:extLst>
                    <a:ext uri="{9D8B030D-6E8A-4147-A177-3AD203B41FA5}">
                      <a16:colId xmlns:a16="http://schemas.microsoft.com/office/drawing/2014/main" val="1255748696"/>
                    </a:ext>
                  </a:extLst>
                </a:gridCol>
              </a:tblGrid>
              <a:tr h="370840">
                <a:tc>
                  <a:txBody>
                    <a:bodyPr/>
                    <a:lstStyle/>
                    <a:p>
                      <a:pPr algn="ctr"/>
                      <a:r>
                        <a:rPr lang="en-US" dirty="0"/>
                        <a:t>SL</a:t>
                      </a:r>
                    </a:p>
                  </a:txBody>
                  <a:tcPr/>
                </a:tc>
                <a:tc>
                  <a:txBody>
                    <a:bodyPr/>
                    <a:lstStyle/>
                    <a:p>
                      <a:pPr algn="ctr"/>
                      <a:r>
                        <a:rPr lang="en-US" dirty="0"/>
                        <a:t>NAME</a:t>
                      </a:r>
                    </a:p>
                  </a:txBody>
                  <a:tcPr/>
                </a:tc>
                <a:tc>
                  <a:txBody>
                    <a:bodyPr/>
                    <a:lstStyle/>
                    <a:p>
                      <a:pPr algn="ctr"/>
                      <a:r>
                        <a:rPr lang="en-US" dirty="0"/>
                        <a:t>ID</a:t>
                      </a:r>
                    </a:p>
                  </a:txBody>
                  <a:tcPr/>
                </a:tc>
                <a:extLst>
                  <a:ext uri="{0D108BD9-81ED-4DB2-BD59-A6C34878D82A}">
                    <a16:rowId xmlns:a16="http://schemas.microsoft.com/office/drawing/2014/main" val="3633710957"/>
                  </a:ext>
                </a:extLst>
              </a:tr>
              <a:tr h="370840">
                <a:tc>
                  <a:txBody>
                    <a:bodyPr/>
                    <a:lstStyle/>
                    <a:p>
                      <a:pPr algn="ctr"/>
                      <a:r>
                        <a:rPr lang="en-US" b="1" dirty="0"/>
                        <a:t>1</a:t>
                      </a:r>
                    </a:p>
                  </a:txBody>
                  <a:tcPr/>
                </a:tc>
                <a:tc>
                  <a:txBody>
                    <a:bodyPr/>
                    <a:lstStyle/>
                    <a:p>
                      <a:pPr algn="ctr"/>
                      <a:r>
                        <a:rPr lang="en-US" b="1" dirty="0"/>
                        <a:t>MD. TAHSIN HASIB</a:t>
                      </a:r>
                    </a:p>
                  </a:txBody>
                  <a:tcPr/>
                </a:tc>
                <a:tc>
                  <a:txBody>
                    <a:bodyPr/>
                    <a:lstStyle/>
                    <a:p>
                      <a:pPr algn="ctr"/>
                      <a:r>
                        <a:rPr lang="en-US" b="1" dirty="0"/>
                        <a:t>22-46026-1</a:t>
                      </a:r>
                    </a:p>
                  </a:txBody>
                  <a:tcPr/>
                </a:tc>
                <a:extLst>
                  <a:ext uri="{0D108BD9-81ED-4DB2-BD59-A6C34878D82A}">
                    <a16:rowId xmlns:a16="http://schemas.microsoft.com/office/drawing/2014/main" val="1590019407"/>
                  </a:ext>
                </a:extLst>
              </a:tr>
              <a:tr h="370840">
                <a:tc>
                  <a:txBody>
                    <a:bodyPr/>
                    <a:lstStyle/>
                    <a:p>
                      <a:pPr algn="ctr"/>
                      <a:r>
                        <a:rPr lang="en-US" b="1" dirty="0"/>
                        <a:t>2</a:t>
                      </a:r>
                    </a:p>
                  </a:txBody>
                  <a:tcPr/>
                </a:tc>
                <a:tc>
                  <a:txBody>
                    <a:bodyPr/>
                    <a:lstStyle/>
                    <a:p>
                      <a:pPr algn="ctr"/>
                      <a:r>
                        <a:rPr lang="en-US" b="1" dirty="0"/>
                        <a:t>MD. SHOHANUR RAHMAN SHOHAN</a:t>
                      </a:r>
                    </a:p>
                  </a:txBody>
                  <a:tcPr/>
                </a:tc>
                <a:tc>
                  <a:txBody>
                    <a:bodyPr/>
                    <a:lstStyle/>
                    <a:p>
                      <a:pPr algn="ctr"/>
                      <a:r>
                        <a:rPr lang="en-US" b="1" dirty="0"/>
                        <a:t>22-46013-1</a:t>
                      </a:r>
                    </a:p>
                  </a:txBody>
                  <a:tcPr/>
                </a:tc>
                <a:extLst>
                  <a:ext uri="{0D108BD9-81ED-4DB2-BD59-A6C34878D82A}">
                    <a16:rowId xmlns:a16="http://schemas.microsoft.com/office/drawing/2014/main" val="1914608750"/>
                  </a:ext>
                </a:extLst>
              </a:tr>
              <a:tr h="370840">
                <a:tc>
                  <a:txBody>
                    <a:bodyPr/>
                    <a:lstStyle/>
                    <a:p>
                      <a:pPr algn="ctr"/>
                      <a:r>
                        <a:rPr lang="en-US" b="1" dirty="0"/>
                        <a:t>3</a:t>
                      </a:r>
                    </a:p>
                  </a:txBody>
                  <a:tcPr/>
                </a:tc>
                <a:tc>
                  <a:txBody>
                    <a:bodyPr/>
                    <a:lstStyle/>
                    <a:p>
                      <a:pPr algn="ctr"/>
                      <a:r>
                        <a:rPr lang="en-US" b="1" dirty="0"/>
                        <a:t>KHUSHBU ALAM RAHI</a:t>
                      </a:r>
                    </a:p>
                  </a:txBody>
                  <a:tcPr/>
                </a:tc>
                <a:tc>
                  <a:txBody>
                    <a:bodyPr/>
                    <a:lstStyle/>
                    <a:p>
                      <a:pPr algn="ctr"/>
                      <a:r>
                        <a:rPr lang="en-US" b="1" dirty="0"/>
                        <a:t>22-46947-1</a:t>
                      </a:r>
                    </a:p>
                  </a:txBody>
                  <a:tcPr/>
                </a:tc>
                <a:extLst>
                  <a:ext uri="{0D108BD9-81ED-4DB2-BD59-A6C34878D82A}">
                    <a16:rowId xmlns:a16="http://schemas.microsoft.com/office/drawing/2014/main" val="3997349618"/>
                  </a:ext>
                </a:extLst>
              </a:tr>
              <a:tr h="370840">
                <a:tc>
                  <a:txBody>
                    <a:bodyPr/>
                    <a:lstStyle/>
                    <a:p>
                      <a:pPr algn="ctr"/>
                      <a:r>
                        <a:rPr lang="en-US" b="1" dirty="0"/>
                        <a:t>4</a:t>
                      </a:r>
                    </a:p>
                  </a:txBody>
                  <a:tcPr/>
                </a:tc>
                <a:tc>
                  <a:txBody>
                    <a:bodyPr/>
                    <a:lstStyle/>
                    <a:p>
                      <a:pPr algn="ctr"/>
                      <a:r>
                        <a:rPr lang="it-IT" b="1" dirty="0"/>
                        <a:t>A. F. M. RAFIUL HASSAN</a:t>
                      </a:r>
                      <a:endParaRPr lang="en-US" b="1" dirty="0"/>
                    </a:p>
                  </a:txBody>
                  <a:tcPr/>
                </a:tc>
                <a:tc>
                  <a:txBody>
                    <a:bodyPr/>
                    <a:lstStyle/>
                    <a:p>
                      <a:pPr algn="ctr"/>
                      <a:r>
                        <a:rPr lang="en-US" b="1" dirty="0"/>
                        <a:t>22-47048-1</a:t>
                      </a:r>
                    </a:p>
                  </a:txBody>
                  <a:tcPr/>
                </a:tc>
                <a:extLst>
                  <a:ext uri="{0D108BD9-81ED-4DB2-BD59-A6C34878D82A}">
                    <a16:rowId xmlns:a16="http://schemas.microsoft.com/office/drawing/2014/main" val="1925335663"/>
                  </a:ext>
                </a:extLst>
              </a:tr>
              <a:tr h="370840">
                <a:tc>
                  <a:txBody>
                    <a:bodyPr/>
                    <a:lstStyle/>
                    <a:p>
                      <a:pPr algn="ctr"/>
                      <a:r>
                        <a:rPr lang="en-US" b="1" dirty="0"/>
                        <a:t>5</a:t>
                      </a:r>
                    </a:p>
                  </a:txBody>
                  <a:tcPr/>
                </a:tc>
                <a:tc>
                  <a:txBody>
                    <a:bodyPr/>
                    <a:lstStyle/>
                    <a:p>
                      <a:pPr algn="ctr"/>
                      <a:r>
                        <a:rPr lang="en-US" b="1" dirty="0"/>
                        <a:t>MD. ASHIKUZZAMAN ABIR</a:t>
                      </a:r>
                    </a:p>
                  </a:txBody>
                  <a:tcPr/>
                </a:tc>
                <a:tc>
                  <a:txBody>
                    <a:bodyPr/>
                    <a:lstStyle/>
                    <a:p>
                      <a:pPr algn="ctr"/>
                      <a:r>
                        <a:rPr lang="en-US" b="1" dirty="0"/>
                        <a:t>22-47006-1</a:t>
                      </a:r>
                    </a:p>
                  </a:txBody>
                  <a:tcPr/>
                </a:tc>
                <a:extLst>
                  <a:ext uri="{0D108BD9-81ED-4DB2-BD59-A6C34878D82A}">
                    <a16:rowId xmlns:a16="http://schemas.microsoft.com/office/drawing/2014/main" val="3262693114"/>
                  </a:ext>
                </a:extLst>
              </a:tr>
            </a:tbl>
          </a:graphicData>
        </a:graphic>
      </p:graphicFrame>
    </p:spTree>
    <p:extLst>
      <p:ext uri="{BB962C8B-B14F-4D97-AF65-F5344CB8AC3E}">
        <p14:creationId xmlns:p14="http://schemas.microsoft.com/office/powerpoint/2010/main" val="2248566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53728-2994-E850-368E-B2CDD0C827C1}"/>
              </a:ext>
            </a:extLst>
          </p:cNvPr>
          <p:cNvSpPr txBox="1">
            <a:spLocks/>
          </p:cNvSpPr>
          <p:nvPr/>
        </p:nvSpPr>
        <p:spPr>
          <a:xfrm>
            <a:off x="1816175" y="655573"/>
            <a:ext cx="7785024" cy="762238"/>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latin typeface="Seaford" panose="00000500000000000000" pitchFamily="2" charset="0"/>
              </a:rPr>
              <a:t>Frequency Domain of ASK1, ASK2, ASK3</a:t>
            </a:r>
          </a:p>
        </p:txBody>
      </p:sp>
      <p:graphicFrame>
        <p:nvGraphicFramePr>
          <p:cNvPr id="4" name="Table 3">
            <a:extLst>
              <a:ext uri="{FF2B5EF4-FFF2-40B4-BE49-F238E27FC236}">
                <a16:creationId xmlns:a16="http://schemas.microsoft.com/office/drawing/2014/main" id="{C87A1688-C067-2344-E0F7-C4EFA2EC09D7}"/>
              </a:ext>
            </a:extLst>
          </p:cNvPr>
          <p:cNvGraphicFramePr>
            <a:graphicFrameLocks noGrp="1"/>
          </p:cNvGraphicFramePr>
          <p:nvPr>
            <p:extLst>
              <p:ext uri="{D42A27DB-BD31-4B8C-83A1-F6EECF244321}">
                <p14:modId xmlns:p14="http://schemas.microsoft.com/office/powerpoint/2010/main" val="254781932"/>
              </p:ext>
            </p:extLst>
          </p:nvPr>
        </p:nvGraphicFramePr>
        <p:xfrm>
          <a:off x="678425" y="1975539"/>
          <a:ext cx="11297265" cy="3655633"/>
        </p:xfrm>
        <a:graphic>
          <a:graphicData uri="http://schemas.openxmlformats.org/drawingml/2006/table">
            <a:tbl>
              <a:tblPr firstRow="1" bandRow="1">
                <a:tableStyleId>{5C22544A-7EE6-4342-B048-85BDC9FD1C3A}</a:tableStyleId>
              </a:tblPr>
              <a:tblGrid>
                <a:gridCol w="3820912">
                  <a:extLst>
                    <a:ext uri="{9D8B030D-6E8A-4147-A177-3AD203B41FA5}">
                      <a16:colId xmlns:a16="http://schemas.microsoft.com/office/drawing/2014/main" val="3729179858"/>
                    </a:ext>
                  </a:extLst>
                </a:gridCol>
                <a:gridCol w="3820912">
                  <a:extLst>
                    <a:ext uri="{9D8B030D-6E8A-4147-A177-3AD203B41FA5}">
                      <a16:colId xmlns:a16="http://schemas.microsoft.com/office/drawing/2014/main" val="4058311965"/>
                    </a:ext>
                  </a:extLst>
                </a:gridCol>
                <a:gridCol w="3655441">
                  <a:extLst>
                    <a:ext uri="{9D8B030D-6E8A-4147-A177-3AD203B41FA5}">
                      <a16:colId xmlns:a16="http://schemas.microsoft.com/office/drawing/2014/main" val="842825921"/>
                    </a:ext>
                  </a:extLst>
                </a:gridCol>
              </a:tblGrid>
              <a:tr h="3655633">
                <a:tc>
                  <a:txBody>
                    <a:bodyPr/>
                    <a:lstStyle/>
                    <a:p>
                      <a:r>
                        <a:rPr lang="en-US" sz="1400" b="0" dirty="0">
                          <a:solidFill>
                            <a:srgbClr val="008000"/>
                          </a:solidFill>
                          <a:effectLst/>
                          <a:highlight>
                            <a:srgbClr val="FFFFFF"/>
                          </a:highlight>
                          <a:latin typeface="Consolas" panose="020B0609020204030204" pitchFamily="49" charset="0"/>
                        </a:rPr>
                        <a:t>% Fourier Transform of ask1</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figure</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594</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M_ask1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abs</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74531F"/>
                          </a:solidFill>
                          <a:effectLst/>
                          <a:highlight>
                            <a:srgbClr val="FFFFFF"/>
                          </a:highlight>
                          <a:latin typeface="Consolas" panose="020B0609020204030204" pitchFamily="49" charset="0"/>
                        </a:rPr>
                        <a:t>fftshift</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74531F"/>
                          </a:solidFill>
                          <a:effectLst/>
                          <a:highlight>
                            <a:srgbClr val="FFFFFF"/>
                          </a:highlight>
                          <a:latin typeface="Consolas" panose="020B0609020204030204" pitchFamily="49" charset="0"/>
                        </a:rPr>
                        <a:t>fft</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ask1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f_bit1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74531F"/>
                          </a:solidFill>
                          <a:effectLst/>
                          <a:highlight>
                            <a:srgbClr val="FFFFFF"/>
                          </a:highlight>
                          <a:latin typeface="Consolas" panose="020B0609020204030204" pitchFamily="49" charset="0"/>
                        </a:rPr>
                        <a:t>linspace</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subplot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stem</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f_bit1</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M_ask1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axis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270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270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2.5</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xlabel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Frequency (Hz)</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ylabel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Amplitude</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title</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Frequency Domain - ASK of Digital Bit Stream Signal - 1</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endParaRPr lang="en-US" sz="1400" b="0" dirty="0">
                        <a:solidFill>
                          <a:srgbClr val="000000"/>
                        </a:solidFill>
                        <a:effectLst/>
                        <a:highlight>
                          <a:srgbClr val="FFFFFF"/>
                        </a:highlight>
                        <a:latin typeface="Consolas" panose="020B0609020204030204" pitchFamily="49" charset="0"/>
                      </a:endParaRPr>
                    </a:p>
                    <a:p>
                      <a:endParaRPr lang="en-US" sz="1200" dirty="0"/>
                    </a:p>
                  </a:txBody>
                  <a:tcPr>
                    <a:noFill/>
                  </a:tcPr>
                </a:tc>
                <a:tc>
                  <a:txBody>
                    <a:bodyPr/>
                    <a:lstStyle/>
                    <a:p>
                      <a:r>
                        <a:rPr lang="en-US" sz="1400" b="0" dirty="0">
                          <a:solidFill>
                            <a:srgbClr val="008000"/>
                          </a:solidFill>
                          <a:effectLst/>
                          <a:highlight>
                            <a:srgbClr val="FFFFFF"/>
                          </a:highlight>
                          <a:latin typeface="Consolas" panose="020B0609020204030204" pitchFamily="49" charset="0"/>
                        </a:rPr>
                        <a:t>% Fourier Transform of ask2</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M_ask2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abs</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74531F"/>
                          </a:solidFill>
                          <a:effectLst/>
                          <a:highlight>
                            <a:srgbClr val="FFFFFF"/>
                          </a:highlight>
                          <a:latin typeface="Consolas" panose="020B0609020204030204" pitchFamily="49" charset="0"/>
                        </a:rPr>
                        <a:t>fftshift</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74531F"/>
                          </a:solidFill>
                          <a:effectLst/>
                          <a:highlight>
                            <a:srgbClr val="FFFFFF"/>
                          </a:highlight>
                          <a:latin typeface="Consolas" panose="020B0609020204030204" pitchFamily="49" charset="0"/>
                        </a:rPr>
                        <a:t>fft</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ask2</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f_bit2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74531F"/>
                          </a:solidFill>
                          <a:effectLst/>
                          <a:highlight>
                            <a:srgbClr val="FFFFFF"/>
                          </a:highlight>
                          <a:latin typeface="Consolas" panose="020B0609020204030204" pitchFamily="49" charset="0"/>
                        </a:rPr>
                        <a:t>linspace</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subplot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stem</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f_bit2</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M_ask2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axis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270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270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2.5</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xlabel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Frequency (Hz)</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ylabel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Amplitude</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title</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Frequency Domain - ASK of Digital Bit Stream Signal - 2</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endParaRPr lang="en-US" sz="1400" dirty="0"/>
                    </a:p>
                  </a:txBody>
                  <a:tcPr>
                    <a:noFill/>
                  </a:tcPr>
                </a:tc>
                <a:tc>
                  <a:txBody>
                    <a:bodyPr/>
                    <a:lstStyle/>
                    <a:p>
                      <a:r>
                        <a:rPr lang="en-US" sz="1400" b="0" dirty="0">
                          <a:solidFill>
                            <a:srgbClr val="008000"/>
                          </a:solidFill>
                          <a:effectLst/>
                          <a:highlight>
                            <a:srgbClr val="FFFFFF"/>
                          </a:highlight>
                          <a:latin typeface="Consolas" panose="020B0609020204030204" pitchFamily="49" charset="0"/>
                        </a:rPr>
                        <a:t>% Fourier Transform of ask3</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M_ask3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abs</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74531F"/>
                          </a:solidFill>
                          <a:effectLst/>
                          <a:highlight>
                            <a:srgbClr val="FFFFFF"/>
                          </a:highlight>
                          <a:latin typeface="Consolas" panose="020B0609020204030204" pitchFamily="49" charset="0"/>
                        </a:rPr>
                        <a:t>fftshift</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74531F"/>
                          </a:solidFill>
                          <a:effectLst/>
                          <a:highlight>
                            <a:srgbClr val="FFFFFF"/>
                          </a:highlight>
                          <a:latin typeface="Consolas" panose="020B0609020204030204" pitchFamily="49" charset="0"/>
                        </a:rPr>
                        <a:t>fft</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ask3</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f_bit3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74531F"/>
                          </a:solidFill>
                          <a:effectLst/>
                          <a:highlight>
                            <a:srgbClr val="FFFFFF"/>
                          </a:highlight>
                          <a:latin typeface="Consolas" panose="020B0609020204030204" pitchFamily="49" charset="0"/>
                        </a:rPr>
                        <a:t>linspace</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subplot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stem</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f_bit3</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M_ask3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axis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270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270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2.5</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xlabel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Frequency (Hz)</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ylabel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Amplitude</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title</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Frequency Domain - ASK of Digital Bit Stream Signal - 3</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endParaRPr lang="en-US" sz="1400" dirty="0"/>
                    </a:p>
                  </a:txBody>
                  <a:tcPr>
                    <a:noFill/>
                  </a:tcPr>
                </a:tc>
                <a:extLst>
                  <a:ext uri="{0D108BD9-81ED-4DB2-BD59-A6C34878D82A}">
                    <a16:rowId xmlns:a16="http://schemas.microsoft.com/office/drawing/2014/main" val="1246556891"/>
                  </a:ext>
                </a:extLst>
              </a:tr>
            </a:tbl>
          </a:graphicData>
        </a:graphic>
      </p:graphicFrame>
    </p:spTree>
    <p:extLst>
      <p:ext uri="{BB962C8B-B14F-4D97-AF65-F5344CB8AC3E}">
        <p14:creationId xmlns:p14="http://schemas.microsoft.com/office/powerpoint/2010/main" val="1267085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987CF-BBC4-49B7-439F-7F4490A199E1}"/>
              </a:ext>
            </a:extLst>
          </p:cNvPr>
          <p:cNvSpPr>
            <a:spLocks noGrp="1"/>
          </p:cNvSpPr>
          <p:nvPr>
            <p:ph type="title"/>
          </p:nvPr>
        </p:nvSpPr>
        <p:spPr>
          <a:xfrm>
            <a:off x="1742435" y="565659"/>
            <a:ext cx="4353565" cy="762238"/>
          </a:xfrm>
        </p:spPr>
        <p:txBody>
          <a:bodyPr>
            <a:normAutofit fontScale="90000"/>
          </a:bodyPr>
          <a:lstStyle/>
          <a:p>
            <a:pPr marL="0" indent="0"/>
            <a:r>
              <a:rPr lang="en-US" sz="3600" b="1" i="0" dirty="0">
                <a:solidFill>
                  <a:srgbClr val="1F2328"/>
                </a:solidFill>
                <a:effectLst/>
                <a:highlight>
                  <a:srgbClr val="FFFFFF"/>
                </a:highlight>
                <a:latin typeface="Seaford" panose="00000500000000000000" pitchFamily="2" charset="0"/>
                <a:cs typeface="Times New Roman" panose="02020603050405020304" pitchFamily="18" charset="0"/>
              </a:rPr>
              <a:t>Composite signal</a:t>
            </a:r>
            <a:br>
              <a:rPr lang="en-US" sz="3600" b="1" i="0" dirty="0">
                <a:solidFill>
                  <a:srgbClr val="1F2328"/>
                </a:solidFill>
                <a:effectLst/>
                <a:highlight>
                  <a:srgbClr val="FFFFFF"/>
                </a:highlight>
                <a:latin typeface="Seaford" panose="00000500000000000000" pitchFamily="2" charset="0"/>
                <a:cs typeface="Times New Roman" panose="02020603050405020304" pitchFamily="18" charset="0"/>
              </a:rPr>
            </a:br>
            <a:br>
              <a:rPr lang="en-US" sz="3600" dirty="0">
                <a:latin typeface="Seaford" panose="00000500000000000000" pitchFamily="2" charset="0"/>
                <a:cs typeface="Times New Roman" panose="02020603050405020304" pitchFamily="18" charset="0"/>
              </a:rPr>
            </a:br>
            <a:endParaRPr lang="en-US" dirty="0">
              <a:latin typeface="Seaford" panose="00000500000000000000" pitchFamily="2" charset="0"/>
            </a:endParaRPr>
          </a:p>
        </p:txBody>
      </p:sp>
      <p:sp>
        <p:nvSpPr>
          <p:cNvPr id="3" name="Content Placeholder 2">
            <a:extLst>
              <a:ext uri="{FF2B5EF4-FFF2-40B4-BE49-F238E27FC236}">
                <a16:creationId xmlns:a16="http://schemas.microsoft.com/office/drawing/2014/main" id="{E2F65A9D-522F-B7ED-DC79-0325E1023E6A}"/>
              </a:ext>
            </a:extLst>
          </p:cNvPr>
          <p:cNvSpPr>
            <a:spLocks noGrp="1"/>
          </p:cNvSpPr>
          <p:nvPr>
            <p:ph idx="1"/>
          </p:nvPr>
        </p:nvSpPr>
        <p:spPr>
          <a:xfrm>
            <a:off x="1742435" y="1927123"/>
            <a:ext cx="8915400" cy="3777622"/>
          </a:xfrm>
        </p:spPr>
        <p:txBody>
          <a:bodyPr>
            <a:normAutofit fontScale="85000" lnSpcReduction="10000"/>
          </a:bodyPr>
          <a:lstStyle/>
          <a:p>
            <a:pPr>
              <a:buFont typeface="Wingdings" panose="05000000000000000000" pitchFamily="2" charset="2"/>
              <a:buChar char="v"/>
            </a:pPr>
            <a:r>
              <a:rPr lang="en-US" sz="2900" b="1" i="0" dirty="0">
                <a:solidFill>
                  <a:srgbClr val="0D0D0D"/>
                </a:solidFill>
                <a:effectLst/>
                <a:highlight>
                  <a:srgbClr val="FFFFFF"/>
                </a:highlight>
                <a:latin typeface="Seaford" panose="00000500000000000000" pitchFamily="2" charset="0"/>
              </a:rPr>
              <a:t>Introduction to Composite Signal:</a:t>
            </a:r>
            <a:br>
              <a:rPr lang="en-US" sz="2900" b="1" i="0" dirty="0">
                <a:solidFill>
                  <a:srgbClr val="0D0D0D"/>
                </a:solidFill>
                <a:effectLst/>
                <a:highlight>
                  <a:srgbClr val="FFFFFF"/>
                </a:highlight>
                <a:latin typeface="Seaford" panose="00000500000000000000" pitchFamily="2" charset="0"/>
              </a:rPr>
            </a:br>
            <a:br>
              <a:rPr lang="en-US" sz="2900" b="1" i="0" dirty="0">
                <a:solidFill>
                  <a:srgbClr val="0D0D0D"/>
                </a:solidFill>
                <a:effectLst/>
                <a:highlight>
                  <a:srgbClr val="FFFFFF"/>
                </a:highlight>
                <a:latin typeface="Seaford" panose="00000500000000000000" pitchFamily="2" charset="0"/>
              </a:rPr>
            </a:br>
            <a:r>
              <a:rPr lang="en-US" sz="2900" i="0" dirty="0">
                <a:solidFill>
                  <a:srgbClr val="0D0D0D"/>
                </a:solidFill>
                <a:effectLst/>
                <a:highlight>
                  <a:srgbClr val="FFFFFF"/>
                </a:highlight>
                <a:latin typeface="Seaford" panose="00000500000000000000" pitchFamily="2" charset="0"/>
              </a:rPr>
              <a:t>A composite signal is a combination of two or more simple sine waves with different frequency, phase and amplitude.</a:t>
            </a:r>
          </a:p>
          <a:p>
            <a:pPr>
              <a:buFont typeface="Wingdings" panose="05000000000000000000" pitchFamily="2" charset="2"/>
              <a:buChar char="v"/>
            </a:pPr>
            <a:endParaRPr lang="en-US" sz="2900" b="0" i="0" dirty="0">
              <a:solidFill>
                <a:srgbClr val="0D0D0D"/>
              </a:solidFill>
              <a:effectLst/>
              <a:highlight>
                <a:srgbClr val="FFFFFF"/>
              </a:highlight>
              <a:latin typeface="Seaford" panose="00000500000000000000" pitchFamily="2" charset="0"/>
            </a:endParaRPr>
          </a:p>
          <a:p>
            <a:pPr>
              <a:buFont typeface="Wingdings" panose="05000000000000000000" pitchFamily="2" charset="2"/>
              <a:buChar char="v"/>
            </a:pPr>
            <a:r>
              <a:rPr lang="en-US" sz="2900" b="1" i="0" dirty="0">
                <a:solidFill>
                  <a:srgbClr val="0D0D0D"/>
                </a:solidFill>
                <a:effectLst/>
                <a:highlight>
                  <a:srgbClr val="FFFFFF"/>
                </a:highlight>
                <a:latin typeface="Seaford" panose="00000500000000000000" pitchFamily="2" charset="0"/>
              </a:rPr>
              <a:t>Equation:</a:t>
            </a:r>
            <a:br>
              <a:rPr lang="en-US" sz="2900" b="0" i="0" dirty="0">
                <a:solidFill>
                  <a:srgbClr val="0D0D0D"/>
                </a:solidFill>
                <a:effectLst/>
                <a:highlight>
                  <a:srgbClr val="FFFFFF"/>
                </a:highlight>
                <a:latin typeface="Seaford" panose="00000500000000000000" pitchFamily="2" charset="0"/>
              </a:rPr>
            </a:br>
            <a:r>
              <a:rPr lang="en-US" sz="2600" i="0" dirty="0">
                <a:solidFill>
                  <a:srgbClr val="0D0D0D"/>
                </a:solidFill>
                <a:effectLst/>
                <a:highlight>
                  <a:srgbClr val="FFFFFF"/>
                </a:highlight>
                <a:latin typeface="Seaford" panose="00000500000000000000" pitchFamily="2" charset="0"/>
                <a:cs typeface="Arial" panose="020B0604020202020204" pitchFamily="34" charset="0"/>
              </a:rPr>
              <a:t>Composite signal: comp(𝑡)=𝐴</a:t>
            </a:r>
            <a:r>
              <a:rPr lang="en-US" sz="2600" i="0" baseline="-25000" dirty="0">
                <a:solidFill>
                  <a:srgbClr val="0D0D0D"/>
                </a:solidFill>
                <a:effectLst/>
                <a:highlight>
                  <a:srgbClr val="FFFFFF"/>
                </a:highlight>
                <a:latin typeface="Seaford" panose="00000500000000000000" pitchFamily="2" charset="0"/>
                <a:cs typeface="Arial" panose="020B0604020202020204" pitchFamily="34" charset="0"/>
              </a:rPr>
              <a:t>1</a:t>
            </a:r>
            <a:r>
              <a:rPr lang="en-US" sz="2600" i="0" dirty="0">
                <a:solidFill>
                  <a:srgbClr val="0D0D0D"/>
                </a:solidFill>
                <a:effectLst/>
                <a:highlight>
                  <a:srgbClr val="FFFFFF"/>
                </a:highlight>
                <a:latin typeface="Seaford" panose="00000500000000000000" pitchFamily="2" charset="0"/>
                <a:cs typeface="Arial" panose="020B0604020202020204" pitchFamily="34" charset="0"/>
              </a:rPr>
              <a:t>(𝑡)⋅sin⁡(2𝜋𝑓m</a:t>
            </a:r>
            <a:r>
              <a:rPr lang="en-US" sz="2600" i="0" baseline="-25000" dirty="0">
                <a:solidFill>
                  <a:srgbClr val="0D0D0D"/>
                </a:solidFill>
                <a:effectLst/>
                <a:highlight>
                  <a:srgbClr val="FFFFFF"/>
                </a:highlight>
                <a:latin typeface="Seaford" panose="00000500000000000000" pitchFamily="2" charset="0"/>
                <a:cs typeface="Arial" panose="020B0604020202020204" pitchFamily="34" charset="0"/>
              </a:rPr>
              <a:t>1</a:t>
            </a:r>
            <a:r>
              <a:rPr lang="en-US" sz="2600" i="0" dirty="0">
                <a:solidFill>
                  <a:srgbClr val="0D0D0D"/>
                </a:solidFill>
                <a:effectLst/>
                <a:highlight>
                  <a:srgbClr val="FFFFFF"/>
                </a:highlight>
                <a:latin typeface="Seaford" panose="00000500000000000000" pitchFamily="2" charset="0"/>
                <a:cs typeface="Arial" panose="020B0604020202020204" pitchFamily="34" charset="0"/>
              </a:rPr>
              <a:t>𝑡) + 𝐴</a:t>
            </a:r>
            <a:r>
              <a:rPr lang="en-US" sz="2600" i="0" baseline="-25000" dirty="0">
                <a:solidFill>
                  <a:srgbClr val="0D0D0D"/>
                </a:solidFill>
                <a:effectLst/>
                <a:highlight>
                  <a:srgbClr val="FFFFFF"/>
                </a:highlight>
                <a:latin typeface="Seaford" panose="00000500000000000000" pitchFamily="2" charset="0"/>
                <a:cs typeface="Arial" panose="020B0604020202020204" pitchFamily="34" charset="0"/>
              </a:rPr>
              <a:t>2</a:t>
            </a:r>
            <a:r>
              <a:rPr lang="en-US" sz="2600" i="0" dirty="0">
                <a:solidFill>
                  <a:srgbClr val="0D0D0D"/>
                </a:solidFill>
                <a:effectLst/>
                <a:highlight>
                  <a:srgbClr val="FFFFFF"/>
                </a:highlight>
                <a:latin typeface="Seaford" panose="00000500000000000000" pitchFamily="2" charset="0"/>
                <a:cs typeface="Arial" panose="020B0604020202020204" pitchFamily="34" charset="0"/>
              </a:rPr>
              <a:t>(𝑡)⋅sin⁡(2𝜋𝑓𝑐m</a:t>
            </a:r>
            <a:r>
              <a:rPr lang="en-US" sz="2600" i="0" baseline="-25000" dirty="0">
                <a:solidFill>
                  <a:srgbClr val="0D0D0D"/>
                </a:solidFill>
                <a:effectLst/>
                <a:highlight>
                  <a:srgbClr val="FFFFFF"/>
                </a:highlight>
                <a:latin typeface="Seaford" panose="00000500000000000000" pitchFamily="2" charset="0"/>
                <a:cs typeface="Arial" panose="020B0604020202020204" pitchFamily="34" charset="0"/>
              </a:rPr>
              <a:t>2</a:t>
            </a:r>
            <a:r>
              <a:rPr lang="en-US" sz="2600" i="0" dirty="0">
                <a:solidFill>
                  <a:srgbClr val="0D0D0D"/>
                </a:solidFill>
                <a:effectLst/>
                <a:highlight>
                  <a:srgbClr val="FFFFFF"/>
                </a:highlight>
                <a:latin typeface="Seaford" panose="00000500000000000000" pitchFamily="2" charset="0"/>
                <a:cs typeface="Arial" panose="020B0604020202020204" pitchFamily="34" charset="0"/>
              </a:rPr>
              <a:t>𝑡) + 𝐴</a:t>
            </a:r>
            <a:r>
              <a:rPr lang="en-US" sz="2600" i="0" baseline="-25000" dirty="0">
                <a:solidFill>
                  <a:srgbClr val="0D0D0D"/>
                </a:solidFill>
                <a:effectLst/>
                <a:highlight>
                  <a:srgbClr val="FFFFFF"/>
                </a:highlight>
                <a:latin typeface="Seaford" panose="00000500000000000000" pitchFamily="2" charset="0"/>
                <a:cs typeface="Arial" panose="020B0604020202020204" pitchFamily="34" charset="0"/>
              </a:rPr>
              <a:t>3</a:t>
            </a:r>
            <a:r>
              <a:rPr lang="en-US" sz="2600" i="0" dirty="0">
                <a:solidFill>
                  <a:srgbClr val="0D0D0D"/>
                </a:solidFill>
                <a:effectLst/>
                <a:highlight>
                  <a:srgbClr val="FFFFFF"/>
                </a:highlight>
                <a:latin typeface="Seaford" panose="00000500000000000000" pitchFamily="2" charset="0"/>
                <a:cs typeface="Arial" panose="020B0604020202020204" pitchFamily="34" charset="0"/>
              </a:rPr>
              <a:t>(𝑡)⋅sin⁡(2𝜋𝑓m</a:t>
            </a:r>
            <a:r>
              <a:rPr lang="en-US" sz="2600" i="0" baseline="-25000" dirty="0">
                <a:solidFill>
                  <a:srgbClr val="0D0D0D"/>
                </a:solidFill>
                <a:effectLst/>
                <a:highlight>
                  <a:srgbClr val="FFFFFF"/>
                </a:highlight>
                <a:latin typeface="Seaford" panose="00000500000000000000" pitchFamily="2" charset="0"/>
                <a:cs typeface="Arial" panose="020B0604020202020204" pitchFamily="34" charset="0"/>
              </a:rPr>
              <a:t>3</a:t>
            </a:r>
            <a:r>
              <a:rPr lang="en-US" sz="2600" i="0" dirty="0">
                <a:solidFill>
                  <a:srgbClr val="0D0D0D"/>
                </a:solidFill>
                <a:effectLst/>
                <a:highlight>
                  <a:srgbClr val="FFFFFF"/>
                </a:highlight>
                <a:latin typeface="Seaford" panose="00000500000000000000" pitchFamily="2" charset="0"/>
                <a:cs typeface="Arial" panose="020B0604020202020204" pitchFamily="34" charset="0"/>
              </a:rPr>
              <a:t>𝑡)</a:t>
            </a:r>
          </a:p>
          <a:p>
            <a:pPr marL="742950" lvl="1" indent="-285750" algn="l">
              <a:buFont typeface="Arial" panose="020B0604020202020204" pitchFamily="34" charset="0"/>
              <a:buChar char="•"/>
            </a:pPr>
            <a:r>
              <a:rPr lang="en-US" sz="2600" i="0" dirty="0">
                <a:solidFill>
                  <a:srgbClr val="0D0D0D"/>
                </a:solidFill>
                <a:effectLst/>
                <a:highlight>
                  <a:srgbClr val="FFFFFF"/>
                </a:highlight>
                <a:latin typeface="Seaford" panose="00000500000000000000" pitchFamily="2" charset="0"/>
                <a:cs typeface="Arial" panose="020B0604020202020204" pitchFamily="34" charset="0"/>
              </a:rPr>
              <a:t>Where </a:t>
            </a:r>
            <a:r>
              <a:rPr lang="en-US" sz="2600" i="1" dirty="0">
                <a:solidFill>
                  <a:srgbClr val="0D0D0D"/>
                </a:solidFill>
                <a:effectLst/>
                <a:highlight>
                  <a:srgbClr val="FFFFFF"/>
                </a:highlight>
                <a:latin typeface="Seaford" panose="00000500000000000000" pitchFamily="2" charset="0"/>
                <a:cs typeface="Arial" panose="020B0604020202020204" pitchFamily="34" charset="0"/>
              </a:rPr>
              <a:t>A</a:t>
            </a:r>
            <a:r>
              <a:rPr lang="en-US" sz="2600" i="0" dirty="0">
                <a:solidFill>
                  <a:srgbClr val="0D0D0D"/>
                </a:solidFill>
                <a:effectLst/>
                <a:highlight>
                  <a:srgbClr val="FFFFFF"/>
                </a:highlight>
                <a:latin typeface="Seaford" panose="00000500000000000000" pitchFamily="2" charset="0"/>
                <a:cs typeface="Arial" panose="020B0604020202020204" pitchFamily="34" charset="0"/>
              </a:rPr>
              <a:t>(</a:t>
            </a:r>
            <a:r>
              <a:rPr lang="en-US" sz="2600" i="1" dirty="0">
                <a:solidFill>
                  <a:srgbClr val="0D0D0D"/>
                </a:solidFill>
                <a:effectLst/>
                <a:highlight>
                  <a:srgbClr val="FFFFFF"/>
                </a:highlight>
                <a:latin typeface="Seaford" panose="00000500000000000000" pitchFamily="2" charset="0"/>
                <a:cs typeface="Arial" panose="020B0604020202020204" pitchFamily="34" charset="0"/>
              </a:rPr>
              <a:t>t</a:t>
            </a:r>
            <a:r>
              <a:rPr lang="en-US" sz="2600" i="0" dirty="0">
                <a:solidFill>
                  <a:srgbClr val="0D0D0D"/>
                </a:solidFill>
                <a:effectLst/>
                <a:highlight>
                  <a:srgbClr val="FFFFFF"/>
                </a:highlight>
                <a:latin typeface="Seaford" panose="00000500000000000000" pitchFamily="2" charset="0"/>
                <a:cs typeface="Arial" panose="020B0604020202020204" pitchFamily="34" charset="0"/>
              </a:rPr>
              <a:t>) represents the varying amplitude, and 𝑓𝑐</a:t>
            </a:r>
            <a:r>
              <a:rPr lang="en-US" sz="2600" i="1" dirty="0">
                <a:solidFill>
                  <a:srgbClr val="0D0D0D"/>
                </a:solidFill>
                <a:highlight>
                  <a:srgbClr val="FFFFFF"/>
                </a:highlight>
                <a:latin typeface="Seaford" panose="00000500000000000000" pitchFamily="2" charset="0"/>
                <a:cs typeface="Arial" panose="020B0604020202020204" pitchFamily="34" charset="0"/>
              </a:rPr>
              <a:t> </a:t>
            </a:r>
            <a:r>
              <a:rPr lang="en-US" sz="2600" i="0" dirty="0">
                <a:solidFill>
                  <a:srgbClr val="0D0D0D"/>
                </a:solidFill>
                <a:effectLst/>
                <a:highlight>
                  <a:srgbClr val="FFFFFF"/>
                </a:highlight>
                <a:latin typeface="Seaford" panose="00000500000000000000" pitchFamily="2" charset="0"/>
                <a:cs typeface="Arial" panose="020B0604020202020204" pitchFamily="34" charset="0"/>
              </a:rPr>
              <a:t>is the carrier frequency.</a:t>
            </a:r>
          </a:p>
          <a:p>
            <a:pPr algn="ctr">
              <a:buFont typeface="Arial" panose="020B0604020202020204" pitchFamily="34" charset="0"/>
              <a:buChar char="•"/>
            </a:pPr>
            <a:endParaRPr lang="en-US" sz="8000" dirty="0">
              <a:solidFill>
                <a:schemeClr val="tx1"/>
              </a:solidFill>
              <a:latin typeface="Seaford" panose="00000500000000000000" pitchFamily="2" charset="0"/>
              <a:cs typeface="Times New Roman" panose="02020603050405020304" pitchFamily="18" charset="0"/>
            </a:endParaRPr>
          </a:p>
        </p:txBody>
      </p:sp>
    </p:spTree>
    <p:extLst>
      <p:ext uri="{BB962C8B-B14F-4D97-AF65-F5344CB8AC3E}">
        <p14:creationId xmlns:p14="http://schemas.microsoft.com/office/powerpoint/2010/main" val="1603768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CC10863-2433-D22E-10CA-0BC9304E743C}"/>
              </a:ext>
            </a:extLst>
          </p:cNvPr>
          <p:cNvGraphicFramePr>
            <a:graphicFrameLocks noGrp="1"/>
          </p:cNvGraphicFramePr>
          <p:nvPr>
            <p:extLst>
              <p:ext uri="{D42A27DB-BD31-4B8C-83A1-F6EECF244321}">
                <p14:modId xmlns:p14="http://schemas.microsoft.com/office/powerpoint/2010/main" val="900572250"/>
              </p:ext>
            </p:extLst>
          </p:nvPr>
        </p:nvGraphicFramePr>
        <p:xfrm>
          <a:off x="1640347" y="719665"/>
          <a:ext cx="9597924" cy="5548399"/>
        </p:xfrm>
        <a:graphic>
          <a:graphicData uri="http://schemas.openxmlformats.org/drawingml/2006/table">
            <a:tbl>
              <a:tblPr firstRow="1" bandRow="1">
                <a:tableStyleId>{2D5ABB26-0587-4C30-8999-92F81FD0307C}</a:tableStyleId>
              </a:tblPr>
              <a:tblGrid>
                <a:gridCol w="4798962">
                  <a:extLst>
                    <a:ext uri="{9D8B030D-6E8A-4147-A177-3AD203B41FA5}">
                      <a16:colId xmlns:a16="http://schemas.microsoft.com/office/drawing/2014/main" val="481211221"/>
                    </a:ext>
                  </a:extLst>
                </a:gridCol>
                <a:gridCol w="4798962">
                  <a:extLst>
                    <a:ext uri="{9D8B030D-6E8A-4147-A177-3AD203B41FA5}">
                      <a16:colId xmlns:a16="http://schemas.microsoft.com/office/drawing/2014/main" val="1813634089"/>
                    </a:ext>
                  </a:extLst>
                </a:gridCol>
              </a:tblGrid>
              <a:tr h="5548399">
                <a:tc>
                  <a:txBody>
                    <a:bodyPr/>
                    <a:lstStyle/>
                    <a:p>
                      <a:r>
                        <a:rPr lang="en-US" sz="1600" b="0" dirty="0">
                          <a:solidFill>
                            <a:srgbClr val="008000"/>
                          </a:solidFill>
                          <a:effectLst/>
                          <a:highlight>
                            <a:srgbClr val="FFFFFF"/>
                          </a:highlight>
                          <a:latin typeface="Consolas" panose="020B0609020204030204" pitchFamily="49" charset="0"/>
                        </a:rPr>
                        <a:t>% plotting composite signal of ask1, ask2, ask3</a:t>
                      </a:r>
                      <a:endParaRPr lang="en-US" sz="1600" b="0" dirty="0">
                        <a:solidFill>
                          <a:srgbClr val="000000"/>
                        </a:solidFill>
                        <a:effectLst/>
                        <a:highlight>
                          <a:srgbClr val="FFFFFF"/>
                        </a:highlight>
                        <a:latin typeface="Consolas" panose="020B0609020204030204" pitchFamily="49" charset="0"/>
                      </a:endParaRPr>
                    </a:p>
                    <a:p>
                      <a:r>
                        <a:rPr lang="en-US" sz="1600" b="0" dirty="0" err="1">
                          <a:solidFill>
                            <a:srgbClr val="1F377F"/>
                          </a:solidFill>
                          <a:effectLst/>
                          <a:highlight>
                            <a:srgbClr val="FFFFFF"/>
                          </a:highlight>
                          <a:latin typeface="Consolas" panose="020B0609020204030204" pitchFamily="49" charset="0"/>
                        </a:rPr>
                        <a:t>tcomp</a:t>
                      </a:r>
                      <a:r>
                        <a:rPr lang="en-US" sz="1600" b="0" dirty="0">
                          <a:solidFill>
                            <a:srgbClr val="000000"/>
                          </a:solidFill>
                          <a:effectLst/>
                          <a:highlight>
                            <a:srgbClr val="FFFFFF"/>
                          </a:highlight>
                          <a:latin typeface="Consolas" panose="020B0609020204030204" pitchFamily="49" charset="0"/>
                        </a:rPr>
                        <a:t> = </a:t>
                      </a:r>
                      <a:r>
                        <a:rPr lang="en-US" sz="1600" b="0" dirty="0">
                          <a:solidFill>
                            <a:srgbClr val="1F377F"/>
                          </a:solidFill>
                          <a:effectLst/>
                          <a:highlight>
                            <a:srgbClr val="FFFFFF"/>
                          </a:highlight>
                          <a:latin typeface="Consolas" panose="020B0609020204030204" pitchFamily="49" charset="0"/>
                        </a:rPr>
                        <a:t>bp3</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99</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bp3</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99</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bp3</a:t>
                      </a:r>
                      <a:r>
                        <a:rPr lang="en-US" sz="1600" b="0" dirty="0">
                          <a:solidFill>
                            <a:srgbClr val="000000"/>
                          </a:solidFill>
                          <a:effectLst/>
                          <a:highlight>
                            <a:srgbClr val="FFFFFF"/>
                          </a:highlight>
                          <a:latin typeface="Consolas" panose="020B0609020204030204" pitchFamily="49" charset="0"/>
                        </a:rPr>
                        <a:t>*</a:t>
                      </a:r>
                      <a:r>
                        <a:rPr lang="en-US" sz="1600" b="0" dirty="0">
                          <a:solidFill>
                            <a:srgbClr val="74531F"/>
                          </a:solidFill>
                          <a:effectLst/>
                          <a:highlight>
                            <a:srgbClr val="FFFFFF"/>
                          </a:highlight>
                          <a:latin typeface="Consolas" panose="020B0609020204030204" pitchFamily="49" charset="0"/>
                        </a:rPr>
                        <a:t>length</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x3</a:t>
                      </a:r>
                      <a:r>
                        <a:rPr lang="en-US" sz="1600" b="0" dirty="0">
                          <a:solidFill>
                            <a:srgbClr val="000000"/>
                          </a:solidFill>
                          <a:effectLst/>
                          <a:highlight>
                            <a:srgbClr val="FFFFFF"/>
                          </a:highlight>
                          <a:latin typeface="Consolas" panose="020B0609020204030204" pitchFamily="49" charset="0"/>
                        </a:rPr>
                        <a:t>);</a:t>
                      </a:r>
                    </a:p>
                    <a:p>
                      <a:r>
                        <a:rPr lang="en-US" sz="1600" b="0" dirty="0" err="1">
                          <a:solidFill>
                            <a:srgbClr val="1F377F"/>
                          </a:solidFill>
                          <a:effectLst/>
                          <a:highlight>
                            <a:srgbClr val="FFFFFF"/>
                          </a:highlight>
                          <a:latin typeface="Consolas" panose="020B0609020204030204" pitchFamily="49" charset="0"/>
                        </a:rPr>
                        <a:t>comp_sig</a:t>
                      </a:r>
                      <a:r>
                        <a:rPr lang="en-US" sz="1600" b="0" dirty="0">
                          <a:solidFill>
                            <a:srgbClr val="000000"/>
                          </a:solidFill>
                          <a:effectLst/>
                          <a:highlight>
                            <a:srgbClr val="FFFFFF"/>
                          </a:highlight>
                          <a:latin typeface="Consolas" panose="020B0609020204030204" pitchFamily="49" charset="0"/>
                        </a:rPr>
                        <a:t> = (</a:t>
                      </a:r>
                      <a:r>
                        <a:rPr lang="en-US" sz="1600" b="0" dirty="0">
                          <a:solidFill>
                            <a:srgbClr val="1F377F"/>
                          </a:solidFill>
                          <a:effectLst/>
                          <a:highlight>
                            <a:srgbClr val="FFFFFF"/>
                          </a:highlight>
                          <a:latin typeface="Consolas" panose="020B0609020204030204" pitchFamily="49" charset="0"/>
                        </a:rPr>
                        <a:t>ask1</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c1</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ask2</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c2</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ask3</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c3</a:t>
                      </a:r>
                      <a:r>
                        <a:rPr lang="en-US" sz="1600" b="0" dirty="0">
                          <a:solidFill>
                            <a:srgbClr val="000000"/>
                          </a:solidFill>
                          <a:effectLst/>
                          <a:highlight>
                            <a:srgbClr val="FFFFFF"/>
                          </a:highlight>
                          <a:latin typeface="Consolas" panose="020B0609020204030204" pitchFamily="49" charset="0"/>
                        </a:rPr>
                        <a:t>;</a:t>
                      </a:r>
                    </a:p>
                    <a:p>
                      <a:br>
                        <a:rPr lang="en-US" sz="1600" b="0" dirty="0">
                          <a:solidFill>
                            <a:srgbClr val="000000"/>
                          </a:solidFill>
                          <a:effectLst/>
                          <a:highlight>
                            <a:srgbClr val="FFFFFF"/>
                          </a:highlight>
                          <a:latin typeface="Consolas" panose="020B0609020204030204" pitchFamily="49" charset="0"/>
                        </a:rPr>
                      </a:br>
                      <a:r>
                        <a:rPr lang="en-US" sz="1600" b="0" dirty="0">
                          <a:solidFill>
                            <a:srgbClr val="1F377F"/>
                          </a:solidFill>
                          <a:effectLst/>
                          <a:highlight>
                            <a:srgbClr val="FFFFFF"/>
                          </a:highlight>
                          <a:latin typeface="Consolas" panose="020B0609020204030204" pitchFamily="49" charset="0"/>
                        </a:rPr>
                        <a:t>figure</a:t>
                      </a:r>
                      <a:endParaRPr lang="en-US" sz="1600" b="0" dirty="0">
                        <a:solidFill>
                          <a:srgbClr val="000000"/>
                        </a:solidFill>
                        <a:effectLst/>
                        <a:highlight>
                          <a:srgbClr val="FFFFFF"/>
                        </a:highlight>
                        <a:latin typeface="Consolas" panose="020B0609020204030204" pitchFamily="49" charset="0"/>
                      </a:endParaRPr>
                    </a:p>
                    <a:p>
                      <a:r>
                        <a:rPr lang="en-US" sz="1600" b="0" dirty="0">
                          <a:solidFill>
                            <a:srgbClr val="74531F"/>
                          </a:solidFill>
                          <a:effectLst/>
                          <a:highlight>
                            <a:srgbClr val="FFFFFF"/>
                          </a:highlight>
                          <a:latin typeface="Consolas" panose="020B0609020204030204" pitchFamily="49" charset="0"/>
                        </a:rPr>
                        <a:t>subplot</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2</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1</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1</a:t>
                      </a:r>
                      <a:r>
                        <a:rPr lang="en-US" sz="1600" b="0" dirty="0">
                          <a:solidFill>
                            <a:srgbClr val="000000"/>
                          </a:solidFill>
                          <a:effectLst/>
                          <a:highlight>
                            <a:srgbClr val="FFFFFF"/>
                          </a:highlight>
                          <a:latin typeface="Consolas" panose="020B0609020204030204" pitchFamily="49" charset="0"/>
                        </a:rPr>
                        <a:t>)</a:t>
                      </a:r>
                    </a:p>
                    <a:p>
                      <a:r>
                        <a:rPr lang="en-US" sz="1600" b="0" dirty="0">
                          <a:solidFill>
                            <a:srgbClr val="74531F"/>
                          </a:solidFill>
                          <a:effectLst/>
                          <a:highlight>
                            <a:srgbClr val="FFFFFF"/>
                          </a:highlight>
                          <a:latin typeface="Consolas" panose="020B0609020204030204" pitchFamily="49" charset="0"/>
                        </a:rPr>
                        <a:t>plot</a:t>
                      </a:r>
                      <a:r>
                        <a:rPr lang="en-US" sz="1600" b="0" dirty="0">
                          <a:solidFill>
                            <a:srgbClr val="000000"/>
                          </a:solidFill>
                          <a:effectLst/>
                          <a:highlight>
                            <a:srgbClr val="FFFFFF"/>
                          </a:highlight>
                          <a:latin typeface="Consolas" panose="020B0609020204030204" pitchFamily="49" charset="0"/>
                        </a:rPr>
                        <a:t>(</a:t>
                      </a:r>
                      <a:r>
                        <a:rPr lang="en-US" sz="1600" b="0" dirty="0" err="1">
                          <a:solidFill>
                            <a:srgbClr val="1F377F"/>
                          </a:solidFill>
                          <a:effectLst/>
                          <a:highlight>
                            <a:srgbClr val="FFFFFF"/>
                          </a:highlight>
                          <a:latin typeface="Consolas" panose="020B0609020204030204" pitchFamily="49" charset="0"/>
                        </a:rPr>
                        <a:t>tcomp</a:t>
                      </a:r>
                      <a:r>
                        <a:rPr lang="en-US" sz="1600" b="0" dirty="0">
                          <a:solidFill>
                            <a:srgbClr val="000000"/>
                          </a:solidFill>
                          <a:effectLst/>
                          <a:highlight>
                            <a:srgbClr val="FFFFFF"/>
                          </a:highlight>
                          <a:latin typeface="Consolas" panose="020B0609020204030204" pitchFamily="49" charset="0"/>
                        </a:rPr>
                        <a:t>, </a:t>
                      </a:r>
                      <a:r>
                        <a:rPr lang="en-US" sz="1600" b="0" dirty="0" err="1">
                          <a:solidFill>
                            <a:srgbClr val="1F377F"/>
                          </a:solidFill>
                          <a:effectLst/>
                          <a:highlight>
                            <a:srgbClr val="FFFFFF"/>
                          </a:highlight>
                          <a:latin typeface="Consolas" panose="020B0609020204030204" pitchFamily="49" charset="0"/>
                        </a:rPr>
                        <a:t>comp_sig</a:t>
                      </a:r>
                      <a:r>
                        <a:rPr lang="en-US" sz="1600" b="0" dirty="0">
                          <a:solidFill>
                            <a:srgbClr val="000000"/>
                          </a:solidFill>
                          <a:effectLst/>
                          <a:highlight>
                            <a:srgbClr val="FFFFFF"/>
                          </a:highlight>
                          <a:latin typeface="Consolas" panose="020B0609020204030204" pitchFamily="49" charset="0"/>
                        </a:rPr>
                        <a:t>);</a:t>
                      </a:r>
                    </a:p>
                    <a:p>
                      <a:r>
                        <a:rPr lang="en-US" sz="1600" b="0" dirty="0">
                          <a:solidFill>
                            <a:srgbClr val="74531F"/>
                          </a:solidFill>
                          <a:effectLst/>
                          <a:highlight>
                            <a:srgbClr val="FFFFFF"/>
                          </a:highlight>
                          <a:latin typeface="Consolas" panose="020B0609020204030204" pitchFamily="49" charset="0"/>
                        </a:rPr>
                        <a:t>axis</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0</a:t>
                      </a:r>
                      <a:r>
                        <a:rPr lang="en-US" sz="1600" b="0" dirty="0">
                          <a:solidFill>
                            <a:srgbClr val="000000"/>
                          </a:solidFill>
                          <a:effectLst/>
                          <a:highlight>
                            <a:srgbClr val="FFFFFF"/>
                          </a:highlight>
                          <a:latin typeface="Consolas" panose="020B0609020204030204" pitchFamily="49" charset="0"/>
                        </a:rPr>
                        <a:t> </a:t>
                      </a:r>
                      <a:r>
                        <a:rPr lang="en-US" sz="1600" b="0" dirty="0">
                          <a:solidFill>
                            <a:srgbClr val="098658"/>
                          </a:solidFill>
                          <a:effectLst/>
                          <a:highlight>
                            <a:srgbClr val="FFFFFF"/>
                          </a:highlight>
                          <a:latin typeface="Consolas" panose="020B0609020204030204" pitchFamily="49" charset="0"/>
                        </a:rPr>
                        <a:t>6</a:t>
                      </a:r>
                      <a:r>
                        <a:rPr lang="en-US" sz="1600" b="0" dirty="0">
                          <a:solidFill>
                            <a:srgbClr val="000000"/>
                          </a:solidFill>
                          <a:effectLst/>
                          <a:highlight>
                            <a:srgbClr val="FFFFFF"/>
                          </a:highlight>
                          <a:latin typeface="Consolas" panose="020B0609020204030204" pitchFamily="49" charset="0"/>
                        </a:rPr>
                        <a:t> -</a:t>
                      </a:r>
                      <a:r>
                        <a:rPr lang="en-US" sz="1600" b="0" dirty="0">
                          <a:solidFill>
                            <a:srgbClr val="098658"/>
                          </a:solidFill>
                          <a:effectLst/>
                          <a:highlight>
                            <a:srgbClr val="FFFFFF"/>
                          </a:highlight>
                          <a:latin typeface="Consolas" panose="020B0609020204030204" pitchFamily="49" charset="0"/>
                        </a:rPr>
                        <a:t>20</a:t>
                      </a:r>
                      <a:r>
                        <a:rPr lang="en-US" sz="1600" b="0" dirty="0">
                          <a:solidFill>
                            <a:srgbClr val="000000"/>
                          </a:solidFill>
                          <a:effectLst/>
                          <a:highlight>
                            <a:srgbClr val="FFFFFF"/>
                          </a:highlight>
                          <a:latin typeface="Consolas" panose="020B0609020204030204" pitchFamily="49" charset="0"/>
                        </a:rPr>
                        <a:t> </a:t>
                      </a:r>
                      <a:r>
                        <a:rPr lang="en-US" sz="1600" b="0" dirty="0">
                          <a:solidFill>
                            <a:srgbClr val="098658"/>
                          </a:solidFill>
                          <a:effectLst/>
                          <a:highlight>
                            <a:srgbClr val="FFFFFF"/>
                          </a:highlight>
                          <a:latin typeface="Consolas" panose="020B0609020204030204" pitchFamily="49" charset="0"/>
                        </a:rPr>
                        <a:t>20</a:t>
                      </a:r>
                      <a:r>
                        <a:rPr lang="en-US" sz="1600" b="0" dirty="0">
                          <a:solidFill>
                            <a:srgbClr val="000000"/>
                          </a:solidFill>
                          <a:effectLst/>
                          <a:highlight>
                            <a:srgbClr val="FFFFFF"/>
                          </a:highlight>
                          <a:latin typeface="Consolas" panose="020B0609020204030204" pitchFamily="49" charset="0"/>
                        </a:rPr>
                        <a:t>]);</a:t>
                      </a:r>
                    </a:p>
                    <a:p>
                      <a:r>
                        <a:rPr lang="en-US" sz="1600" b="0" dirty="0" err="1">
                          <a:solidFill>
                            <a:srgbClr val="74531F"/>
                          </a:solidFill>
                          <a:effectLst/>
                          <a:highlight>
                            <a:srgbClr val="FFFFFF"/>
                          </a:highlight>
                          <a:latin typeface="Consolas" panose="020B0609020204030204" pitchFamily="49" charset="0"/>
                        </a:rPr>
                        <a:t>xlabel</a:t>
                      </a:r>
                      <a:r>
                        <a:rPr lang="en-US" sz="1600" b="0" dirty="0">
                          <a:solidFill>
                            <a:srgbClr val="000000"/>
                          </a:solidFill>
                          <a:effectLst/>
                          <a:highlight>
                            <a:srgbClr val="FFFFFF"/>
                          </a:highlight>
                          <a:latin typeface="Consolas" panose="020B0609020204030204" pitchFamily="49" charset="0"/>
                        </a:rPr>
                        <a:t>(</a:t>
                      </a:r>
                      <a:r>
                        <a:rPr lang="en-US" sz="1600" b="0" dirty="0">
                          <a:solidFill>
                            <a:srgbClr val="E21F1F"/>
                          </a:solidFill>
                          <a:effectLst/>
                          <a:highlight>
                            <a:srgbClr val="FFFFFF"/>
                          </a:highlight>
                          <a:latin typeface="Consolas" panose="020B0609020204030204" pitchFamily="49" charset="0"/>
                        </a:rPr>
                        <a:t>'</a:t>
                      </a:r>
                      <a:r>
                        <a:rPr lang="en-US" sz="1600" b="0" dirty="0">
                          <a:solidFill>
                            <a:srgbClr val="A31515"/>
                          </a:solidFill>
                          <a:effectLst/>
                          <a:highlight>
                            <a:srgbClr val="FFFFFF"/>
                          </a:highlight>
                          <a:latin typeface="Consolas" panose="020B0609020204030204" pitchFamily="49" charset="0"/>
                        </a:rPr>
                        <a:t>Time(sec)</a:t>
                      </a:r>
                      <a:r>
                        <a:rPr lang="en-US" sz="1600" b="0" dirty="0">
                          <a:solidFill>
                            <a:srgbClr val="E21F1F"/>
                          </a:solidFill>
                          <a:effectLst/>
                          <a:highlight>
                            <a:srgbClr val="FFFFFF"/>
                          </a:highlight>
                          <a:latin typeface="Consolas" panose="020B0609020204030204" pitchFamily="49" charset="0"/>
                        </a:rPr>
                        <a:t>'</a:t>
                      </a:r>
                      <a:r>
                        <a:rPr lang="en-US" sz="1600" b="0" dirty="0">
                          <a:solidFill>
                            <a:srgbClr val="000000"/>
                          </a:solidFill>
                          <a:effectLst/>
                          <a:highlight>
                            <a:srgbClr val="FFFFFF"/>
                          </a:highlight>
                          <a:latin typeface="Consolas" panose="020B0609020204030204" pitchFamily="49" charset="0"/>
                        </a:rPr>
                        <a:t>);</a:t>
                      </a:r>
                    </a:p>
                    <a:p>
                      <a:r>
                        <a:rPr lang="en-US" sz="1600" b="0" dirty="0" err="1">
                          <a:solidFill>
                            <a:srgbClr val="74531F"/>
                          </a:solidFill>
                          <a:effectLst/>
                          <a:highlight>
                            <a:srgbClr val="FFFFFF"/>
                          </a:highlight>
                          <a:latin typeface="Consolas" panose="020B0609020204030204" pitchFamily="49" charset="0"/>
                        </a:rPr>
                        <a:t>ylabel</a:t>
                      </a:r>
                      <a:r>
                        <a:rPr lang="en-US" sz="1600" b="0" dirty="0">
                          <a:solidFill>
                            <a:srgbClr val="000000"/>
                          </a:solidFill>
                          <a:effectLst/>
                          <a:highlight>
                            <a:srgbClr val="FFFFFF"/>
                          </a:highlight>
                          <a:latin typeface="Consolas" panose="020B0609020204030204" pitchFamily="49" charset="0"/>
                        </a:rPr>
                        <a:t>(</a:t>
                      </a:r>
                      <a:r>
                        <a:rPr lang="en-US" sz="1600" b="0" dirty="0">
                          <a:solidFill>
                            <a:srgbClr val="E21F1F"/>
                          </a:solidFill>
                          <a:effectLst/>
                          <a:highlight>
                            <a:srgbClr val="FFFFFF"/>
                          </a:highlight>
                          <a:latin typeface="Consolas" panose="020B0609020204030204" pitchFamily="49" charset="0"/>
                        </a:rPr>
                        <a:t>'</a:t>
                      </a:r>
                      <a:r>
                        <a:rPr lang="en-US" sz="1600" b="0" dirty="0">
                          <a:solidFill>
                            <a:srgbClr val="A31515"/>
                          </a:solidFill>
                          <a:effectLst/>
                          <a:highlight>
                            <a:srgbClr val="FFFFFF"/>
                          </a:highlight>
                          <a:latin typeface="Consolas" panose="020B0609020204030204" pitchFamily="49" charset="0"/>
                        </a:rPr>
                        <a:t>Amplitude(volt)</a:t>
                      </a:r>
                      <a:r>
                        <a:rPr lang="en-US" sz="1600" b="0" dirty="0">
                          <a:solidFill>
                            <a:srgbClr val="E21F1F"/>
                          </a:solidFill>
                          <a:effectLst/>
                          <a:highlight>
                            <a:srgbClr val="FFFFFF"/>
                          </a:highlight>
                          <a:latin typeface="Consolas" panose="020B0609020204030204" pitchFamily="49" charset="0"/>
                        </a:rPr>
                        <a:t>'</a:t>
                      </a:r>
                      <a:r>
                        <a:rPr lang="en-US" sz="1600" b="0" dirty="0">
                          <a:solidFill>
                            <a:srgbClr val="000000"/>
                          </a:solidFill>
                          <a:effectLst/>
                          <a:highlight>
                            <a:srgbClr val="FFFFFF"/>
                          </a:highlight>
                          <a:latin typeface="Consolas" panose="020B0609020204030204" pitchFamily="49" charset="0"/>
                        </a:rPr>
                        <a:t>);</a:t>
                      </a:r>
                    </a:p>
                    <a:p>
                      <a:r>
                        <a:rPr lang="en-US" sz="1600" b="0" dirty="0">
                          <a:solidFill>
                            <a:srgbClr val="74531F"/>
                          </a:solidFill>
                          <a:effectLst/>
                          <a:highlight>
                            <a:srgbClr val="FFFFFF"/>
                          </a:highlight>
                          <a:latin typeface="Consolas" panose="020B0609020204030204" pitchFamily="49" charset="0"/>
                        </a:rPr>
                        <a:t>title</a:t>
                      </a:r>
                      <a:r>
                        <a:rPr lang="en-US" sz="1600" b="0" dirty="0">
                          <a:solidFill>
                            <a:srgbClr val="000000"/>
                          </a:solidFill>
                          <a:effectLst/>
                          <a:highlight>
                            <a:srgbClr val="FFFFFF"/>
                          </a:highlight>
                          <a:latin typeface="Consolas" panose="020B0609020204030204" pitchFamily="49" charset="0"/>
                        </a:rPr>
                        <a:t>(</a:t>
                      </a:r>
                      <a:r>
                        <a:rPr lang="en-US" sz="1600" b="0" dirty="0">
                          <a:solidFill>
                            <a:srgbClr val="E21F1F"/>
                          </a:solidFill>
                          <a:effectLst/>
                          <a:highlight>
                            <a:srgbClr val="FFFFFF"/>
                          </a:highlight>
                          <a:latin typeface="Consolas" panose="020B0609020204030204" pitchFamily="49" charset="0"/>
                        </a:rPr>
                        <a:t>'</a:t>
                      </a:r>
                      <a:r>
                        <a:rPr lang="en-US" sz="1600" b="0" dirty="0">
                          <a:solidFill>
                            <a:srgbClr val="A31515"/>
                          </a:solidFill>
                          <a:effectLst/>
                          <a:highlight>
                            <a:srgbClr val="FFFFFF"/>
                          </a:highlight>
                          <a:latin typeface="Consolas" panose="020B0609020204030204" pitchFamily="49" charset="0"/>
                        </a:rPr>
                        <a:t>Composite Signal: ASK1 + ASK2 + ASK3</a:t>
                      </a:r>
                      <a:r>
                        <a:rPr lang="en-US" sz="1600" b="0" dirty="0">
                          <a:solidFill>
                            <a:srgbClr val="E21F1F"/>
                          </a:solidFill>
                          <a:effectLst/>
                          <a:highlight>
                            <a:srgbClr val="FFFFFF"/>
                          </a:highlight>
                          <a:latin typeface="Consolas" panose="020B0609020204030204" pitchFamily="49" charset="0"/>
                        </a:rPr>
                        <a:t>'</a:t>
                      </a:r>
                      <a:r>
                        <a:rPr lang="en-US" sz="1600" b="0" dirty="0">
                          <a:solidFill>
                            <a:srgbClr val="000000"/>
                          </a:solidFill>
                          <a:effectLst/>
                          <a:highlight>
                            <a:srgbClr val="FFFFFF"/>
                          </a:highlight>
                          <a:latin typeface="Consolas" panose="020B0609020204030204" pitchFamily="49" charset="0"/>
                        </a:rPr>
                        <a:t>);</a:t>
                      </a:r>
                    </a:p>
                    <a:p>
                      <a:endParaRPr lang="en-US" sz="1600" dirty="0"/>
                    </a:p>
                  </a:txBody>
                  <a:tcPr/>
                </a:tc>
                <a:tc>
                  <a:txBody>
                    <a:bodyPr/>
                    <a:lstStyle/>
                    <a:p>
                      <a:r>
                        <a:rPr lang="en-US" sz="1600" b="0" dirty="0">
                          <a:solidFill>
                            <a:srgbClr val="008000"/>
                          </a:solidFill>
                          <a:effectLst/>
                          <a:highlight>
                            <a:srgbClr val="FFFFFF"/>
                          </a:highlight>
                          <a:latin typeface="Consolas" panose="020B0609020204030204" pitchFamily="49" charset="0"/>
                        </a:rPr>
                        <a:t>% Fourier Transform of composite signal</a:t>
                      </a:r>
                      <a:endParaRPr lang="en-US" sz="1600" b="0" dirty="0">
                        <a:solidFill>
                          <a:srgbClr val="000000"/>
                        </a:solidFill>
                        <a:effectLst/>
                        <a:highlight>
                          <a:srgbClr val="FFFFFF"/>
                        </a:highlight>
                        <a:latin typeface="Consolas" panose="020B0609020204030204" pitchFamily="49" charset="0"/>
                      </a:endParaRPr>
                    </a:p>
                    <a:p>
                      <a:r>
                        <a:rPr lang="en-US" sz="1600" b="0" dirty="0" err="1">
                          <a:solidFill>
                            <a:srgbClr val="1F377F"/>
                          </a:solidFill>
                          <a:effectLst/>
                          <a:highlight>
                            <a:srgbClr val="FFFFFF"/>
                          </a:highlight>
                          <a:latin typeface="Consolas" panose="020B0609020204030204" pitchFamily="49" charset="0"/>
                        </a:rPr>
                        <a:t>M_comp</a:t>
                      </a:r>
                      <a:r>
                        <a:rPr lang="en-US" sz="1600" b="0" dirty="0">
                          <a:solidFill>
                            <a:srgbClr val="000000"/>
                          </a:solidFill>
                          <a:effectLst/>
                          <a:highlight>
                            <a:srgbClr val="FFFFFF"/>
                          </a:highlight>
                          <a:latin typeface="Consolas" panose="020B0609020204030204" pitchFamily="49" charset="0"/>
                        </a:rPr>
                        <a:t> = </a:t>
                      </a:r>
                      <a:r>
                        <a:rPr lang="en-US" sz="1600" b="0" dirty="0">
                          <a:solidFill>
                            <a:srgbClr val="74531F"/>
                          </a:solidFill>
                          <a:effectLst/>
                          <a:highlight>
                            <a:srgbClr val="FFFFFF"/>
                          </a:highlight>
                          <a:latin typeface="Consolas" panose="020B0609020204030204" pitchFamily="49" charset="0"/>
                        </a:rPr>
                        <a:t>abs</a:t>
                      </a:r>
                      <a:r>
                        <a:rPr lang="en-US" sz="1600" b="0" dirty="0">
                          <a:solidFill>
                            <a:srgbClr val="000000"/>
                          </a:solidFill>
                          <a:effectLst/>
                          <a:highlight>
                            <a:srgbClr val="FFFFFF"/>
                          </a:highlight>
                          <a:latin typeface="Consolas" panose="020B0609020204030204" pitchFamily="49" charset="0"/>
                        </a:rPr>
                        <a:t>(</a:t>
                      </a:r>
                      <a:r>
                        <a:rPr lang="en-US" sz="1600" b="0" dirty="0" err="1">
                          <a:solidFill>
                            <a:srgbClr val="74531F"/>
                          </a:solidFill>
                          <a:effectLst/>
                          <a:highlight>
                            <a:srgbClr val="FFFFFF"/>
                          </a:highlight>
                          <a:latin typeface="Consolas" panose="020B0609020204030204" pitchFamily="49" charset="0"/>
                        </a:rPr>
                        <a:t>fftshift</a:t>
                      </a:r>
                      <a:r>
                        <a:rPr lang="en-US" sz="1600" b="0" dirty="0">
                          <a:solidFill>
                            <a:srgbClr val="000000"/>
                          </a:solidFill>
                          <a:effectLst/>
                          <a:highlight>
                            <a:srgbClr val="FFFFFF"/>
                          </a:highlight>
                          <a:latin typeface="Consolas" panose="020B0609020204030204" pitchFamily="49" charset="0"/>
                        </a:rPr>
                        <a:t>(</a:t>
                      </a:r>
                      <a:r>
                        <a:rPr lang="en-US" sz="1600" b="0" dirty="0" err="1">
                          <a:solidFill>
                            <a:srgbClr val="74531F"/>
                          </a:solidFill>
                          <a:effectLst/>
                          <a:highlight>
                            <a:srgbClr val="FFFFFF"/>
                          </a:highlight>
                          <a:latin typeface="Consolas" panose="020B0609020204030204" pitchFamily="49" charset="0"/>
                        </a:rPr>
                        <a:t>fft</a:t>
                      </a:r>
                      <a:r>
                        <a:rPr lang="en-US" sz="1600" b="0" dirty="0">
                          <a:solidFill>
                            <a:srgbClr val="000000"/>
                          </a:solidFill>
                          <a:effectLst/>
                          <a:highlight>
                            <a:srgbClr val="FFFFFF"/>
                          </a:highlight>
                          <a:latin typeface="Consolas" panose="020B0609020204030204" pitchFamily="49" charset="0"/>
                        </a:rPr>
                        <a:t>(</a:t>
                      </a:r>
                      <a:r>
                        <a:rPr lang="en-US" sz="1600" b="0" dirty="0" err="1">
                          <a:solidFill>
                            <a:srgbClr val="1F377F"/>
                          </a:solidFill>
                          <a:effectLst/>
                          <a:highlight>
                            <a:srgbClr val="FFFFFF"/>
                          </a:highlight>
                          <a:latin typeface="Consolas" panose="020B0609020204030204" pitchFamily="49" charset="0"/>
                        </a:rPr>
                        <a:t>comp_sig</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fs</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2</a:t>
                      </a:r>
                      <a:r>
                        <a:rPr lang="en-US" sz="1600" b="0" dirty="0">
                          <a:solidFill>
                            <a:srgbClr val="000000"/>
                          </a:solidFill>
                          <a:effectLst/>
                          <a:highlight>
                            <a:srgbClr val="FFFFFF"/>
                          </a:highlight>
                          <a:latin typeface="Consolas" panose="020B0609020204030204" pitchFamily="49" charset="0"/>
                        </a:rPr>
                        <a:t>); </a:t>
                      </a:r>
                    </a:p>
                    <a:p>
                      <a:r>
                        <a:rPr lang="en-US" sz="1600" b="0" dirty="0" err="1">
                          <a:solidFill>
                            <a:srgbClr val="1F377F"/>
                          </a:solidFill>
                          <a:effectLst/>
                          <a:highlight>
                            <a:srgbClr val="FFFFFF"/>
                          </a:highlight>
                          <a:latin typeface="Consolas" panose="020B0609020204030204" pitchFamily="49" charset="0"/>
                        </a:rPr>
                        <a:t>f_bitcomp</a:t>
                      </a:r>
                      <a:r>
                        <a:rPr lang="en-US" sz="1600" b="0" dirty="0">
                          <a:solidFill>
                            <a:srgbClr val="000000"/>
                          </a:solidFill>
                          <a:effectLst/>
                          <a:highlight>
                            <a:srgbClr val="FFFFFF"/>
                          </a:highlight>
                          <a:latin typeface="Consolas" panose="020B0609020204030204" pitchFamily="49" charset="0"/>
                        </a:rPr>
                        <a:t> = </a:t>
                      </a:r>
                      <a:r>
                        <a:rPr lang="en-US" sz="1600" b="0" dirty="0">
                          <a:solidFill>
                            <a:srgbClr val="1F377F"/>
                          </a:solidFill>
                          <a:effectLst/>
                          <a:highlight>
                            <a:srgbClr val="FFFFFF"/>
                          </a:highlight>
                          <a:latin typeface="Consolas" panose="020B0609020204030204" pitchFamily="49" charset="0"/>
                        </a:rPr>
                        <a:t>fs</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2</a:t>
                      </a:r>
                      <a:r>
                        <a:rPr lang="en-US" sz="1600" b="0" dirty="0">
                          <a:solidFill>
                            <a:srgbClr val="000000"/>
                          </a:solidFill>
                          <a:effectLst/>
                          <a:highlight>
                            <a:srgbClr val="FFFFFF"/>
                          </a:highlight>
                          <a:latin typeface="Consolas" panose="020B0609020204030204" pitchFamily="49" charset="0"/>
                        </a:rPr>
                        <a:t>*</a:t>
                      </a:r>
                      <a:r>
                        <a:rPr lang="en-US" sz="1600" b="0" dirty="0" err="1">
                          <a:solidFill>
                            <a:srgbClr val="74531F"/>
                          </a:solidFill>
                          <a:effectLst/>
                          <a:highlight>
                            <a:srgbClr val="FFFFFF"/>
                          </a:highlight>
                          <a:latin typeface="Consolas" panose="020B0609020204030204" pitchFamily="49" charset="0"/>
                        </a:rPr>
                        <a:t>linspace</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1</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1</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fs</a:t>
                      </a:r>
                      <a:r>
                        <a:rPr lang="en-US" sz="1600" b="0" dirty="0">
                          <a:solidFill>
                            <a:srgbClr val="000000"/>
                          </a:solidFill>
                          <a:effectLst/>
                          <a:highlight>
                            <a:srgbClr val="FFFFFF"/>
                          </a:highlight>
                          <a:latin typeface="Consolas" panose="020B0609020204030204" pitchFamily="49" charset="0"/>
                        </a:rPr>
                        <a:t>);</a:t>
                      </a:r>
                    </a:p>
                    <a:p>
                      <a:r>
                        <a:rPr lang="en-US" sz="1600" b="0" dirty="0">
                          <a:solidFill>
                            <a:srgbClr val="74531F"/>
                          </a:solidFill>
                          <a:effectLst/>
                          <a:highlight>
                            <a:srgbClr val="FFFFFF"/>
                          </a:highlight>
                          <a:latin typeface="Consolas" panose="020B0609020204030204" pitchFamily="49" charset="0"/>
                        </a:rPr>
                        <a:t>subplot</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2</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1</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2</a:t>
                      </a:r>
                      <a:r>
                        <a:rPr lang="en-US" sz="1600" b="0" dirty="0">
                          <a:solidFill>
                            <a:srgbClr val="000000"/>
                          </a:solidFill>
                          <a:effectLst/>
                          <a:highlight>
                            <a:srgbClr val="FFFFFF"/>
                          </a:highlight>
                          <a:latin typeface="Consolas" panose="020B0609020204030204" pitchFamily="49" charset="0"/>
                        </a:rPr>
                        <a:t>)</a:t>
                      </a:r>
                    </a:p>
                    <a:p>
                      <a:r>
                        <a:rPr lang="en-US" sz="1600" b="0" dirty="0">
                          <a:solidFill>
                            <a:srgbClr val="74531F"/>
                          </a:solidFill>
                          <a:effectLst/>
                          <a:highlight>
                            <a:srgbClr val="FFFFFF"/>
                          </a:highlight>
                          <a:latin typeface="Consolas" panose="020B0609020204030204" pitchFamily="49" charset="0"/>
                        </a:rPr>
                        <a:t>stem</a:t>
                      </a:r>
                      <a:r>
                        <a:rPr lang="en-US" sz="1600" b="0" dirty="0">
                          <a:solidFill>
                            <a:srgbClr val="000000"/>
                          </a:solidFill>
                          <a:effectLst/>
                          <a:highlight>
                            <a:srgbClr val="FFFFFF"/>
                          </a:highlight>
                          <a:latin typeface="Consolas" panose="020B0609020204030204" pitchFamily="49" charset="0"/>
                        </a:rPr>
                        <a:t>(</a:t>
                      </a:r>
                      <a:r>
                        <a:rPr lang="en-US" sz="1600" b="0" dirty="0" err="1">
                          <a:solidFill>
                            <a:srgbClr val="1F377F"/>
                          </a:solidFill>
                          <a:effectLst/>
                          <a:highlight>
                            <a:srgbClr val="FFFFFF"/>
                          </a:highlight>
                          <a:latin typeface="Consolas" panose="020B0609020204030204" pitchFamily="49" charset="0"/>
                        </a:rPr>
                        <a:t>f_bitcomp</a:t>
                      </a:r>
                      <a:r>
                        <a:rPr lang="en-US" sz="1600" b="0" dirty="0">
                          <a:solidFill>
                            <a:srgbClr val="000000"/>
                          </a:solidFill>
                          <a:effectLst/>
                          <a:highlight>
                            <a:srgbClr val="FFFFFF"/>
                          </a:highlight>
                          <a:latin typeface="Consolas" panose="020B0609020204030204" pitchFamily="49" charset="0"/>
                        </a:rPr>
                        <a:t>, </a:t>
                      </a:r>
                      <a:r>
                        <a:rPr lang="en-US" sz="1600" b="0" dirty="0" err="1">
                          <a:solidFill>
                            <a:srgbClr val="1F377F"/>
                          </a:solidFill>
                          <a:effectLst/>
                          <a:highlight>
                            <a:srgbClr val="FFFFFF"/>
                          </a:highlight>
                          <a:latin typeface="Consolas" panose="020B0609020204030204" pitchFamily="49" charset="0"/>
                        </a:rPr>
                        <a:t>M_comp</a:t>
                      </a:r>
                      <a:r>
                        <a:rPr lang="en-US" sz="1600" b="0" dirty="0">
                          <a:solidFill>
                            <a:srgbClr val="000000"/>
                          </a:solidFill>
                          <a:effectLst/>
                          <a:highlight>
                            <a:srgbClr val="FFFFFF"/>
                          </a:highlight>
                          <a:latin typeface="Consolas" panose="020B0609020204030204" pitchFamily="49" charset="0"/>
                        </a:rPr>
                        <a:t>)</a:t>
                      </a:r>
                    </a:p>
                    <a:p>
                      <a:r>
                        <a:rPr lang="en-US" sz="1600" b="0" dirty="0">
                          <a:solidFill>
                            <a:srgbClr val="74531F"/>
                          </a:solidFill>
                          <a:effectLst/>
                          <a:highlight>
                            <a:srgbClr val="FFFFFF"/>
                          </a:highlight>
                          <a:latin typeface="Consolas" panose="020B0609020204030204" pitchFamily="49" charset="0"/>
                        </a:rPr>
                        <a:t>axis</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270</a:t>
                      </a:r>
                      <a:r>
                        <a:rPr lang="en-US" sz="1600" b="0" dirty="0">
                          <a:solidFill>
                            <a:srgbClr val="000000"/>
                          </a:solidFill>
                          <a:effectLst/>
                          <a:highlight>
                            <a:srgbClr val="FFFFFF"/>
                          </a:highlight>
                          <a:latin typeface="Consolas" panose="020B0609020204030204" pitchFamily="49" charset="0"/>
                        </a:rPr>
                        <a:t> </a:t>
                      </a:r>
                      <a:r>
                        <a:rPr lang="en-US" sz="1600" b="0" dirty="0">
                          <a:solidFill>
                            <a:srgbClr val="098658"/>
                          </a:solidFill>
                          <a:effectLst/>
                          <a:highlight>
                            <a:srgbClr val="FFFFFF"/>
                          </a:highlight>
                          <a:latin typeface="Consolas" panose="020B0609020204030204" pitchFamily="49" charset="0"/>
                        </a:rPr>
                        <a:t>270</a:t>
                      </a:r>
                      <a:r>
                        <a:rPr lang="en-US" sz="1600" b="0" dirty="0">
                          <a:solidFill>
                            <a:srgbClr val="000000"/>
                          </a:solidFill>
                          <a:effectLst/>
                          <a:highlight>
                            <a:srgbClr val="FFFFFF"/>
                          </a:highlight>
                          <a:latin typeface="Consolas" panose="020B0609020204030204" pitchFamily="49" charset="0"/>
                        </a:rPr>
                        <a:t> </a:t>
                      </a:r>
                      <a:r>
                        <a:rPr lang="en-US" sz="1600" b="0" dirty="0">
                          <a:solidFill>
                            <a:srgbClr val="098658"/>
                          </a:solidFill>
                          <a:effectLst/>
                          <a:highlight>
                            <a:srgbClr val="FFFFFF"/>
                          </a:highlight>
                          <a:latin typeface="Consolas" panose="020B0609020204030204" pitchFamily="49" charset="0"/>
                        </a:rPr>
                        <a:t>0</a:t>
                      </a:r>
                      <a:r>
                        <a:rPr lang="en-US" sz="1600" b="0" dirty="0">
                          <a:solidFill>
                            <a:srgbClr val="000000"/>
                          </a:solidFill>
                          <a:effectLst/>
                          <a:highlight>
                            <a:srgbClr val="FFFFFF"/>
                          </a:highlight>
                          <a:latin typeface="Consolas" panose="020B0609020204030204" pitchFamily="49" charset="0"/>
                        </a:rPr>
                        <a:t> </a:t>
                      </a:r>
                      <a:r>
                        <a:rPr lang="en-US" sz="1600" b="0" dirty="0">
                          <a:solidFill>
                            <a:srgbClr val="098658"/>
                          </a:solidFill>
                          <a:effectLst/>
                          <a:highlight>
                            <a:srgbClr val="FFFFFF"/>
                          </a:highlight>
                          <a:latin typeface="Consolas" panose="020B0609020204030204" pitchFamily="49" charset="0"/>
                        </a:rPr>
                        <a:t>3.5</a:t>
                      </a:r>
                      <a:r>
                        <a:rPr lang="en-US" sz="1600" b="0" dirty="0">
                          <a:solidFill>
                            <a:srgbClr val="000000"/>
                          </a:solidFill>
                          <a:effectLst/>
                          <a:highlight>
                            <a:srgbClr val="FFFFFF"/>
                          </a:highlight>
                          <a:latin typeface="Consolas" panose="020B0609020204030204" pitchFamily="49" charset="0"/>
                        </a:rPr>
                        <a:t>])</a:t>
                      </a:r>
                    </a:p>
                    <a:p>
                      <a:r>
                        <a:rPr lang="en-US" sz="1600" b="0" dirty="0" err="1">
                          <a:solidFill>
                            <a:srgbClr val="74531F"/>
                          </a:solidFill>
                          <a:effectLst/>
                          <a:highlight>
                            <a:srgbClr val="FFFFFF"/>
                          </a:highlight>
                          <a:latin typeface="Consolas" panose="020B0609020204030204" pitchFamily="49" charset="0"/>
                        </a:rPr>
                        <a:t>xlabel</a:t>
                      </a:r>
                      <a:r>
                        <a:rPr lang="en-US" sz="1600" b="0" dirty="0">
                          <a:solidFill>
                            <a:srgbClr val="000000"/>
                          </a:solidFill>
                          <a:effectLst/>
                          <a:highlight>
                            <a:srgbClr val="FFFFFF"/>
                          </a:highlight>
                          <a:latin typeface="Consolas" panose="020B0609020204030204" pitchFamily="49" charset="0"/>
                        </a:rPr>
                        <a:t>(</a:t>
                      </a:r>
                      <a:r>
                        <a:rPr lang="en-US" sz="1600" b="0" dirty="0">
                          <a:solidFill>
                            <a:srgbClr val="E21F1F"/>
                          </a:solidFill>
                          <a:effectLst/>
                          <a:highlight>
                            <a:srgbClr val="FFFFFF"/>
                          </a:highlight>
                          <a:latin typeface="Consolas" panose="020B0609020204030204" pitchFamily="49" charset="0"/>
                        </a:rPr>
                        <a:t>'</a:t>
                      </a:r>
                      <a:r>
                        <a:rPr lang="en-US" sz="1600" b="0" dirty="0">
                          <a:solidFill>
                            <a:srgbClr val="A31515"/>
                          </a:solidFill>
                          <a:effectLst/>
                          <a:highlight>
                            <a:srgbClr val="FFFFFF"/>
                          </a:highlight>
                          <a:latin typeface="Consolas" panose="020B0609020204030204" pitchFamily="49" charset="0"/>
                        </a:rPr>
                        <a:t>Frequency (Hz)</a:t>
                      </a:r>
                      <a:r>
                        <a:rPr lang="en-US" sz="1600" b="0" dirty="0">
                          <a:solidFill>
                            <a:srgbClr val="E21F1F"/>
                          </a:solidFill>
                          <a:effectLst/>
                          <a:highlight>
                            <a:srgbClr val="FFFFFF"/>
                          </a:highlight>
                          <a:latin typeface="Consolas" panose="020B0609020204030204" pitchFamily="49" charset="0"/>
                        </a:rPr>
                        <a:t>'</a:t>
                      </a:r>
                      <a:r>
                        <a:rPr lang="en-US" sz="1600" b="0" dirty="0">
                          <a:solidFill>
                            <a:srgbClr val="000000"/>
                          </a:solidFill>
                          <a:effectLst/>
                          <a:highlight>
                            <a:srgbClr val="FFFFFF"/>
                          </a:highlight>
                          <a:latin typeface="Consolas" panose="020B0609020204030204" pitchFamily="49" charset="0"/>
                        </a:rPr>
                        <a:t>)</a:t>
                      </a:r>
                    </a:p>
                    <a:p>
                      <a:r>
                        <a:rPr lang="en-US" sz="1600" b="0" dirty="0" err="1">
                          <a:solidFill>
                            <a:srgbClr val="74531F"/>
                          </a:solidFill>
                          <a:effectLst/>
                          <a:highlight>
                            <a:srgbClr val="FFFFFF"/>
                          </a:highlight>
                          <a:latin typeface="Consolas" panose="020B0609020204030204" pitchFamily="49" charset="0"/>
                        </a:rPr>
                        <a:t>ylabel</a:t>
                      </a:r>
                      <a:r>
                        <a:rPr lang="en-US" sz="1600" b="0" dirty="0">
                          <a:solidFill>
                            <a:srgbClr val="000000"/>
                          </a:solidFill>
                          <a:effectLst/>
                          <a:highlight>
                            <a:srgbClr val="FFFFFF"/>
                          </a:highlight>
                          <a:latin typeface="Consolas" panose="020B0609020204030204" pitchFamily="49" charset="0"/>
                        </a:rPr>
                        <a:t>(</a:t>
                      </a:r>
                      <a:r>
                        <a:rPr lang="en-US" sz="1600" b="0" dirty="0">
                          <a:solidFill>
                            <a:srgbClr val="E21F1F"/>
                          </a:solidFill>
                          <a:effectLst/>
                          <a:highlight>
                            <a:srgbClr val="FFFFFF"/>
                          </a:highlight>
                          <a:latin typeface="Consolas" panose="020B0609020204030204" pitchFamily="49" charset="0"/>
                        </a:rPr>
                        <a:t>'</a:t>
                      </a:r>
                      <a:r>
                        <a:rPr lang="en-US" sz="1600" b="0" dirty="0">
                          <a:solidFill>
                            <a:srgbClr val="A31515"/>
                          </a:solidFill>
                          <a:effectLst/>
                          <a:highlight>
                            <a:srgbClr val="FFFFFF"/>
                          </a:highlight>
                          <a:latin typeface="Consolas" panose="020B0609020204030204" pitchFamily="49" charset="0"/>
                        </a:rPr>
                        <a:t>Amplitude</a:t>
                      </a:r>
                      <a:r>
                        <a:rPr lang="en-US" sz="1600" b="0" dirty="0">
                          <a:solidFill>
                            <a:srgbClr val="E21F1F"/>
                          </a:solidFill>
                          <a:effectLst/>
                          <a:highlight>
                            <a:srgbClr val="FFFFFF"/>
                          </a:highlight>
                          <a:latin typeface="Consolas" panose="020B0609020204030204" pitchFamily="49" charset="0"/>
                        </a:rPr>
                        <a:t>'</a:t>
                      </a:r>
                      <a:r>
                        <a:rPr lang="en-US" sz="1600" b="0" dirty="0">
                          <a:solidFill>
                            <a:srgbClr val="000000"/>
                          </a:solidFill>
                          <a:effectLst/>
                          <a:highlight>
                            <a:srgbClr val="FFFFFF"/>
                          </a:highlight>
                          <a:latin typeface="Consolas" panose="020B0609020204030204" pitchFamily="49" charset="0"/>
                        </a:rPr>
                        <a:t>)</a:t>
                      </a:r>
                    </a:p>
                    <a:p>
                      <a:r>
                        <a:rPr lang="en-US" sz="1600" b="0" dirty="0">
                          <a:solidFill>
                            <a:srgbClr val="74531F"/>
                          </a:solidFill>
                          <a:effectLst/>
                          <a:highlight>
                            <a:srgbClr val="FFFFFF"/>
                          </a:highlight>
                          <a:latin typeface="Consolas" panose="020B0609020204030204" pitchFamily="49" charset="0"/>
                        </a:rPr>
                        <a:t>title</a:t>
                      </a:r>
                      <a:r>
                        <a:rPr lang="en-US" sz="1600" b="0" dirty="0">
                          <a:solidFill>
                            <a:srgbClr val="000000"/>
                          </a:solidFill>
                          <a:effectLst/>
                          <a:highlight>
                            <a:srgbClr val="FFFFFF"/>
                          </a:highlight>
                          <a:latin typeface="Consolas" panose="020B0609020204030204" pitchFamily="49" charset="0"/>
                        </a:rPr>
                        <a:t>(</a:t>
                      </a:r>
                      <a:r>
                        <a:rPr lang="en-US" sz="1600" b="0" dirty="0">
                          <a:solidFill>
                            <a:srgbClr val="E21F1F"/>
                          </a:solidFill>
                          <a:effectLst/>
                          <a:highlight>
                            <a:srgbClr val="FFFFFF"/>
                          </a:highlight>
                          <a:latin typeface="Consolas" panose="020B0609020204030204" pitchFamily="49" charset="0"/>
                        </a:rPr>
                        <a:t>'</a:t>
                      </a:r>
                      <a:r>
                        <a:rPr lang="en-US" sz="1600" b="0" dirty="0">
                          <a:solidFill>
                            <a:srgbClr val="A31515"/>
                          </a:solidFill>
                          <a:effectLst/>
                          <a:highlight>
                            <a:srgbClr val="FFFFFF"/>
                          </a:highlight>
                          <a:latin typeface="Consolas" panose="020B0609020204030204" pitchFamily="49" charset="0"/>
                        </a:rPr>
                        <a:t>Frequency Domain - Composite Signal (ASK1 + ASK2 + ASK3)</a:t>
                      </a:r>
                      <a:r>
                        <a:rPr lang="en-US" sz="1600" b="0" dirty="0">
                          <a:solidFill>
                            <a:srgbClr val="E21F1F"/>
                          </a:solidFill>
                          <a:effectLst/>
                          <a:highlight>
                            <a:srgbClr val="FFFFFF"/>
                          </a:highlight>
                          <a:latin typeface="Consolas" panose="020B0609020204030204" pitchFamily="49" charset="0"/>
                        </a:rPr>
                        <a:t>'</a:t>
                      </a:r>
                      <a:r>
                        <a:rPr lang="en-US" sz="1600" b="0" dirty="0">
                          <a:solidFill>
                            <a:srgbClr val="000000"/>
                          </a:solidFill>
                          <a:effectLst/>
                          <a:highlight>
                            <a:srgbClr val="FFFFFF"/>
                          </a:highlight>
                          <a:latin typeface="Consolas" panose="020B0609020204030204" pitchFamily="49" charset="0"/>
                        </a:rPr>
                        <a:t>)</a:t>
                      </a:r>
                    </a:p>
                    <a:p>
                      <a:endParaRPr lang="en-US" sz="1600" dirty="0"/>
                    </a:p>
                  </a:txBody>
                  <a:tcPr/>
                </a:tc>
                <a:extLst>
                  <a:ext uri="{0D108BD9-81ED-4DB2-BD59-A6C34878D82A}">
                    <a16:rowId xmlns:a16="http://schemas.microsoft.com/office/drawing/2014/main" val="2595366828"/>
                  </a:ext>
                </a:extLst>
              </a:tr>
            </a:tbl>
          </a:graphicData>
        </a:graphic>
      </p:graphicFrame>
    </p:spTree>
    <p:extLst>
      <p:ext uri="{BB962C8B-B14F-4D97-AF65-F5344CB8AC3E}">
        <p14:creationId xmlns:p14="http://schemas.microsoft.com/office/powerpoint/2010/main" val="2465198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graph&#10;&#10;Description automatically generated">
            <a:extLst>
              <a:ext uri="{FF2B5EF4-FFF2-40B4-BE49-F238E27FC236}">
                <a16:creationId xmlns:a16="http://schemas.microsoft.com/office/drawing/2014/main" id="{FDA2F2AC-04AD-E97E-FA31-63EFD3114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2977" y="869233"/>
            <a:ext cx="6826045" cy="5119534"/>
          </a:xfrm>
          <a:prstGeom prst="rect">
            <a:avLst/>
          </a:prstGeom>
        </p:spPr>
      </p:pic>
    </p:spTree>
    <p:extLst>
      <p:ext uri="{BB962C8B-B14F-4D97-AF65-F5344CB8AC3E}">
        <p14:creationId xmlns:p14="http://schemas.microsoft.com/office/powerpoint/2010/main" val="3385294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987CF-BBC4-49B7-439F-7F4490A199E1}"/>
              </a:ext>
            </a:extLst>
          </p:cNvPr>
          <p:cNvSpPr>
            <a:spLocks noGrp="1"/>
          </p:cNvSpPr>
          <p:nvPr>
            <p:ph type="title"/>
          </p:nvPr>
        </p:nvSpPr>
        <p:spPr>
          <a:xfrm>
            <a:off x="1899750" y="624110"/>
            <a:ext cx="4043849" cy="894974"/>
          </a:xfrm>
        </p:spPr>
        <p:txBody>
          <a:bodyPr/>
          <a:lstStyle/>
          <a:p>
            <a:r>
              <a:rPr lang="en-US" b="1" dirty="0">
                <a:latin typeface="Seaford" panose="00000500000000000000" pitchFamily="2" charset="0"/>
              </a:rPr>
              <a:t>Demultiplexing</a:t>
            </a:r>
          </a:p>
        </p:txBody>
      </p:sp>
      <p:sp>
        <p:nvSpPr>
          <p:cNvPr id="6" name="Content Placeholder 2">
            <a:extLst>
              <a:ext uri="{FF2B5EF4-FFF2-40B4-BE49-F238E27FC236}">
                <a16:creationId xmlns:a16="http://schemas.microsoft.com/office/drawing/2014/main" id="{6449A13A-F3D7-633D-015C-FC92BC629D23}"/>
              </a:ext>
            </a:extLst>
          </p:cNvPr>
          <p:cNvSpPr>
            <a:spLocks noGrp="1"/>
          </p:cNvSpPr>
          <p:nvPr>
            <p:ph idx="1"/>
          </p:nvPr>
        </p:nvSpPr>
        <p:spPr>
          <a:xfrm>
            <a:off x="1194619" y="1696066"/>
            <a:ext cx="10441858" cy="4144296"/>
          </a:xfrm>
        </p:spPr>
        <p:txBody>
          <a:bodyPr>
            <a:normAutofit/>
          </a:bodyPr>
          <a:lstStyle/>
          <a:p>
            <a:pPr>
              <a:buFont typeface="Wingdings" panose="05000000000000000000" pitchFamily="2" charset="2"/>
              <a:buChar char="v"/>
            </a:pPr>
            <a:r>
              <a:rPr lang="en-US" sz="2400" b="1" i="0" dirty="0">
                <a:solidFill>
                  <a:srgbClr val="0D0D0D"/>
                </a:solidFill>
                <a:effectLst/>
                <a:highlight>
                  <a:srgbClr val="FFFFFF"/>
                </a:highlight>
                <a:latin typeface="Seaford" panose="00000500000000000000" pitchFamily="2" charset="0"/>
              </a:rPr>
              <a:t>Demultiplexing process:</a:t>
            </a:r>
            <a:br>
              <a:rPr lang="en-US" sz="2400" b="1" i="0" dirty="0">
                <a:solidFill>
                  <a:srgbClr val="0D0D0D"/>
                </a:solidFill>
                <a:effectLst/>
                <a:highlight>
                  <a:srgbClr val="FFFFFF"/>
                </a:highlight>
                <a:latin typeface="Seaford" panose="00000500000000000000" pitchFamily="2" charset="0"/>
              </a:rPr>
            </a:br>
            <a:endParaRPr lang="en-US" sz="2400" b="1" i="0" dirty="0">
              <a:solidFill>
                <a:srgbClr val="0D0D0D"/>
              </a:solidFill>
              <a:effectLst/>
              <a:highlight>
                <a:srgbClr val="FFFFFF"/>
              </a:highlight>
              <a:latin typeface="Seaford" panose="00000500000000000000" pitchFamily="2" charset="0"/>
            </a:endParaRPr>
          </a:p>
          <a:p>
            <a:pPr>
              <a:buFont typeface="Arial" panose="020B0604020202020204" pitchFamily="34" charset="0"/>
              <a:buChar char="•"/>
            </a:pPr>
            <a:r>
              <a:rPr lang="en-US" sz="2400" dirty="0">
                <a:solidFill>
                  <a:srgbClr val="0D0D0D"/>
                </a:solidFill>
                <a:highlight>
                  <a:srgbClr val="FFFFFF"/>
                </a:highlight>
                <a:latin typeface="Seaford" panose="00000500000000000000" pitchFamily="2" charset="0"/>
              </a:rPr>
              <a:t>Demultiplexing</a:t>
            </a:r>
            <a:r>
              <a:rPr lang="en-US" sz="2400" i="0" dirty="0">
                <a:solidFill>
                  <a:srgbClr val="0D0D0D"/>
                </a:solidFill>
                <a:effectLst/>
                <a:highlight>
                  <a:srgbClr val="FFFFFF"/>
                </a:highlight>
                <a:latin typeface="Seaford" panose="00000500000000000000" pitchFamily="2" charset="0"/>
              </a:rPr>
              <a:t> process effectively recovers the original digital information from the modulated signals. </a:t>
            </a:r>
          </a:p>
          <a:p>
            <a:pPr>
              <a:buFont typeface="Arial" panose="020B0604020202020204" pitchFamily="34" charset="0"/>
              <a:buChar char="•"/>
            </a:pPr>
            <a:r>
              <a:rPr lang="en-US" sz="2400" dirty="0">
                <a:solidFill>
                  <a:srgbClr val="0D0D0D"/>
                </a:solidFill>
                <a:highlight>
                  <a:srgbClr val="FFFFFF"/>
                </a:highlight>
                <a:latin typeface="Seaford" panose="00000500000000000000" pitchFamily="2" charset="0"/>
              </a:rPr>
              <a:t>P</a:t>
            </a:r>
            <a:r>
              <a:rPr lang="en-US" sz="2400" i="0" dirty="0">
                <a:solidFill>
                  <a:srgbClr val="0D0D0D"/>
                </a:solidFill>
                <a:effectLst/>
                <a:highlight>
                  <a:srgbClr val="FFFFFF"/>
                </a:highlight>
                <a:latin typeface="Seaford" panose="00000500000000000000" pitchFamily="2" charset="0"/>
              </a:rPr>
              <a:t>assing the composite signal through bandpass filters</a:t>
            </a:r>
          </a:p>
          <a:p>
            <a:pPr>
              <a:buFont typeface="Arial" panose="020B0604020202020204" pitchFamily="34" charset="0"/>
              <a:buChar char="•"/>
            </a:pPr>
            <a:r>
              <a:rPr lang="en-US" sz="2400" dirty="0">
                <a:solidFill>
                  <a:srgbClr val="0D0D0D"/>
                </a:solidFill>
                <a:highlight>
                  <a:srgbClr val="FFFFFF"/>
                </a:highlight>
                <a:latin typeface="Seaford" panose="00000500000000000000" pitchFamily="2" charset="0"/>
              </a:rPr>
              <a:t>R</a:t>
            </a:r>
            <a:r>
              <a:rPr lang="en-US" sz="2400" b="0" i="0" dirty="0">
                <a:solidFill>
                  <a:srgbClr val="0D0D0D"/>
                </a:solidFill>
                <a:effectLst/>
                <a:highlight>
                  <a:srgbClr val="FFFFFF"/>
                </a:highlight>
                <a:latin typeface="Seaford" panose="00000500000000000000" pitchFamily="2" charset="0"/>
              </a:rPr>
              <a:t>eceived signal may differ from the original analog signal because of the noise that affected them while modulation</a:t>
            </a:r>
          </a:p>
          <a:p>
            <a:pPr marL="0" indent="0">
              <a:buNone/>
            </a:pPr>
            <a:r>
              <a:rPr lang="en-US" sz="2800" dirty="0">
                <a:latin typeface="Seaford" panose="00000500000000000000" pitchFamily="2" charset="0"/>
              </a:rPr>
              <a:t> </a:t>
            </a:r>
          </a:p>
        </p:txBody>
      </p:sp>
    </p:spTree>
    <p:extLst>
      <p:ext uri="{BB962C8B-B14F-4D97-AF65-F5344CB8AC3E}">
        <p14:creationId xmlns:p14="http://schemas.microsoft.com/office/powerpoint/2010/main" val="3819984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FA3F0B4-9111-6F12-931E-0316A499B4E9}"/>
              </a:ext>
            </a:extLst>
          </p:cNvPr>
          <p:cNvGraphicFramePr>
            <a:graphicFrameLocks noGrp="1"/>
          </p:cNvGraphicFramePr>
          <p:nvPr>
            <p:extLst>
              <p:ext uri="{D42A27DB-BD31-4B8C-83A1-F6EECF244321}">
                <p14:modId xmlns:p14="http://schemas.microsoft.com/office/powerpoint/2010/main" val="2114282391"/>
              </p:ext>
            </p:extLst>
          </p:nvPr>
        </p:nvGraphicFramePr>
        <p:xfrm>
          <a:off x="678425" y="530943"/>
          <a:ext cx="11297265" cy="5821680"/>
        </p:xfrm>
        <a:graphic>
          <a:graphicData uri="http://schemas.openxmlformats.org/drawingml/2006/table">
            <a:tbl>
              <a:tblPr firstRow="1" bandRow="1">
                <a:tableStyleId>{5C22544A-7EE6-4342-B048-85BDC9FD1C3A}</a:tableStyleId>
              </a:tblPr>
              <a:tblGrid>
                <a:gridCol w="3820912">
                  <a:extLst>
                    <a:ext uri="{9D8B030D-6E8A-4147-A177-3AD203B41FA5}">
                      <a16:colId xmlns:a16="http://schemas.microsoft.com/office/drawing/2014/main" val="3729179858"/>
                    </a:ext>
                  </a:extLst>
                </a:gridCol>
                <a:gridCol w="3820912">
                  <a:extLst>
                    <a:ext uri="{9D8B030D-6E8A-4147-A177-3AD203B41FA5}">
                      <a16:colId xmlns:a16="http://schemas.microsoft.com/office/drawing/2014/main" val="4058311965"/>
                    </a:ext>
                  </a:extLst>
                </a:gridCol>
                <a:gridCol w="3655441">
                  <a:extLst>
                    <a:ext uri="{9D8B030D-6E8A-4147-A177-3AD203B41FA5}">
                      <a16:colId xmlns:a16="http://schemas.microsoft.com/office/drawing/2014/main" val="842825921"/>
                    </a:ext>
                  </a:extLst>
                </a:gridCol>
              </a:tblGrid>
              <a:tr h="5648632">
                <a:tc>
                  <a:txBody>
                    <a:bodyPr/>
                    <a:lstStyle/>
                    <a:p>
                      <a:r>
                        <a:rPr lang="en-US" sz="1400" b="0" dirty="0">
                          <a:solidFill>
                            <a:srgbClr val="008000"/>
                          </a:solidFill>
                          <a:effectLst/>
                          <a:highlight>
                            <a:srgbClr val="FFFFFF"/>
                          </a:highlight>
                          <a:latin typeface="Consolas" panose="020B0609020204030204" pitchFamily="49" charset="0"/>
                        </a:rPr>
                        <a:t>% demultiplexing the original analog ask1, ask2, ask3 signals</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300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08000"/>
                          </a:solidFill>
                          <a:effectLst/>
                          <a:highlight>
                            <a:srgbClr val="FFFFFF"/>
                          </a:highlight>
                          <a:latin typeface="Consolas" panose="020B0609020204030204" pitchFamily="49" charset="0"/>
                        </a:rPr>
                        <a:t>%Sampling Frequency</a:t>
                      </a:r>
                      <a:endParaRPr lang="en-US" sz="1400" b="0" dirty="0">
                        <a:solidFill>
                          <a:srgbClr val="000000"/>
                        </a:solidFill>
                        <a:effectLst/>
                        <a:highlight>
                          <a:srgbClr val="FFFFFF"/>
                        </a:highlight>
                        <a:latin typeface="Consolas" panose="020B0609020204030204" pitchFamily="49" charset="0"/>
                      </a:endParaRPr>
                    </a:p>
                    <a:p>
                      <a:r>
                        <a:rPr lang="en-US" sz="1400" b="0" dirty="0" err="1">
                          <a:solidFill>
                            <a:srgbClr val="1F377F"/>
                          </a:solidFill>
                          <a:effectLst/>
                          <a:highlight>
                            <a:srgbClr val="FFFFFF"/>
                          </a:highlight>
                          <a:latin typeface="Consolas" panose="020B0609020204030204" pitchFamily="49" charset="0"/>
                        </a:rPr>
                        <a:t>trec</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x3</a:t>
                      </a:r>
                      <a:r>
                        <a:rPr lang="en-US" sz="1400" b="0" dirty="0">
                          <a:solidFill>
                            <a:srgbClr val="000000"/>
                          </a:solidFill>
                          <a:effectLst/>
                          <a:highlight>
                            <a:srgbClr val="FFFFFF"/>
                          </a:highlight>
                          <a:latin typeface="Consolas" panose="020B0609020204030204" pitchFamily="49" charset="0"/>
                        </a:rPr>
                        <a:t>); </a:t>
                      </a:r>
                      <a:r>
                        <a:rPr lang="en-US" sz="1400" b="0" dirty="0">
                          <a:solidFill>
                            <a:srgbClr val="008000"/>
                          </a:solidFill>
                          <a:effectLst/>
                          <a:highlight>
                            <a:srgbClr val="FFFFFF"/>
                          </a:highlight>
                          <a:latin typeface="Consolas" panose="020B0609020204030204" pitchFamily="49" charset="0"/>
                        </a:rPr>
                        <a:t>%Generating Time axis</a:t>
                      </a:r>
                      <a:endParaRPr lang="en-US" sz="1400" b="0" dirty="0">
                        <a:solidFill>
                          <a:srgbClr val="000000"/>
                        </a:solidFill>
                        <a:effectLst/>
                        <a:highlight>
                          <a:srgbClr val="FFFFFF"/>
                        </a:highlight>
                        <a:latin typeface="Consolas" panose="020B0609020204030204" pitchFamily="49" charset="0"/>
                      </a:endParaRPr>
                    </a:p>
                    <a:p>
                      <a:br>
                        <a:rPr lang="en-US" sz="1400" b="0" dirty="0">
                          <a:solidFill>
                            <a:srgbClr val="000000"/>
                          </a:solidFill>
                          <a:effectLst/>
                          <a:highlight>
                            <a:srgbClr val="FFFFFF"/>
                          </a:highlight>
                          <a:latin typeface="Consolas" panose="020B0609020204030204" pitchFamily="49" charset="0"/>
                        </a:rPr>
                      </a:br>
                      <a:r>
                        <a:rPr lang="en-US" sz="1400" b="0" dirty="0">
                          <a:solidFill>
                            <a:srgbClr val="008000"/>
                          </a:solidFill>
                          <a:effectLst/>
                          <a:highlight>
                            <a:srgbClr val="FFFFFF"/>
                          </a:highlight>
                          <a:latin typeface="Consolas" panose="020B0609020204030204" pitchFamily="49" charset="0"/>
                        </a:rPr>
                        <a:t>% Passing the Composite Signal Through Bandpass Filter</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8000"/>
                          </a:solidFill>
                          <a:effectLst/>
                          <a:highlight>
                            <a:srgbClr val="FFFFFF"/>
                          </a:highlight>
                          <a:latin typeface="Consolas" panose="020B0609020204030204" pitchFamily="49" charset="0"/>
                        </a:rPr>
                        <a:t>% Normalize cutoff frequencies</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fc1_norm</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fc1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fm1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fh1_norm</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fc1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fm1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num1</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den1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butter</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fc1_norm</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fh1_norm</a:t>
                      </a:r>
                      <a:r>
                        <a:rPr lang="en-US" sz="1400" b="0" dirty="0">
                          <a:solidFill>
                            <a:srgbClr val="000000"/>
                          </a:solidFill>
                          <a:effectLst/>
                          <a:highlight>
                            <a:srgbClr val="FFFFFF"/>
                          </a:highlight>
                          <a:latin typeface="Consolas" panose="020B0609020204030204" pitchFamily="49" charset="0"/>
                        </a:rPr>
                        <a:t>]); </a:t>
                      </a:r>
                      <a:r>
                        <a:rPr lang="en-US" sz="1400" b="0" dirty="0">
                          <a:solidFill>
                            <a:srgbClr val="008000"/>
                          </a:solidFill>
                          <a:effectLst/>
                          <a:highlight>
                            <a:srgbClr val="FFFFFF"/>
                          </a:highlight>
                          <a:latin typeface="Consolas" panose="020B0609020204030204" pitchFamily="49" charset="0"/>
                        </a:rPr>
                        <a:t>% Design filter for signal 1</a:t>
                      </a:r>
                      <a:endParaRPr lang="en-US" sz="1400" b="0" dirty="0">
                        <a:solidFill>
                          <a:srgbClr val="000000"/>
                        </a:solidFill>
                        <a:effectLst/>
                        <a:highlight>
                          <a:srgbClr val="FFFFFF"/>
                        </a:highlight>
                        <a:latin typeface="Consolas" panose="020B0609020204030204" pitchFamily="49" charset="0"/>
                      </a:endParaRPr>
                    </a:p>
                    <a:p>
                      <a:br>
                        <a:rPr lang="en-US" sz="1400" b="0" dirty="0">
                          <a:solidFill>
                            <a:srgbClr val="000000"/>
                          </a:solidFill>
                          <a:effectLst/>
                          <a:highlight>
                            <a:srgbClr val="FFFFFF"/>
                          </a:highlight>
                          <a:latin typeface="Consolas" panose="020B0609020204030204" pitchFamily="49" charset="0"/>
                        </a:rPr>
                      </a:br>
                      <a:r>
                        <a:rPr lang="en-US" sz="1400" b="0" dirty="0">
                          <a:solidFill>
                            <a:srgbClr val="1F377F"/>
                          </a:solidFill>
                          <a:effectLst/>
                          <a:highlight>
                            <a:srgbClr val="FFFFFF"/>
                          </a:highlight>
                          <a:latin typeface="Consolas" panose="020B0609020204030204" pitchFamily="49" charset="0"/>
                        </a:rPr>
                        <a:t>fc2_norm</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fc2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fm2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fh2_norm</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fc2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fm2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num2</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den2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butter</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fc2_norm</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fh2_norm</a:t>
                      </a:r>
                      <a:r>
                        <a:rPr lang="en-US" sz="1400" b="0" dirty="0">
                          <a:solidFill>
                            <a:srgbClr val="000000"/>
                          </a:solidFill>
                          <a:effectLst/>
                          <a:highlight>
                            <a:srgbClr val="FFFFFF"/>
                          </a:highlight>
                          <a:latin typeface="Consolas" panose="020B0609020204030204" pitchFamily="49" charset="0"/>
                        </a:rPr>
                        <a:t>]); </a:t>
                      </a:r>
                      <a:r>
                        <a:rPr lang="en-US" sz="1400" b="0" dirty="0">
                          <a:solidFill>
                            <a:srgbClr val="008000"/>
                          </a:solidFill>
                          <a:effectLst/>
                          <a:highlight>
                            <a:srgbClr val="FFFFFF"/>
                          </a:highlight>
                          <a:latin typeface="Consolas" panose="020B0609020204030204" pitchFamily="49" charset="0"/>
                        </a:rPr>
                        <a:t>% Design filter for signal 2</a:t>
                      </a:r>
                      <a:endParaRPr lang="en-US" sz="1400" b="0" dirty="0">
                        <a:solidFill>
                          <a:srgbClr val="000000"/>
                        </a:solidFill>
                        <a:effectLst/>
                        <a:highlight>
                          <a:srgbClr val="FFFFFF"/>
                        </a:highlight>
                        <a:latin typeface="Consolas" panose="020B0609020204030204" pitchFamily="49" charset="0"/>
                      </a:endParaRPr>
                    </a:p>
                    <a:p>
                      <a:br>
                        <a:rPr lang="en-US" sz="1400" b="0" dirty="0">
                          <a:solidFill>
                            <a:srgbClr val="000000"/>
                          </a:solidFill>
                          <a:effectLst/>
                          <a:highlight>
                            <a:srgbClr val="FFFFFF"/>
                          </a:highlight>
                          <a:latin typeface="Consolas" panose="020B0609020204030204" pitchFamily="49" charset="0"/>
                        </a:rPr>
                      </a:br>
                      <a:r>
                        <a:rPr lang="en-US" sz="1400" b="0" dirty="0">
                          <a:solidFill>
                            <a:srgbClr val="1F377F"/>
                          </a:solidFill>
                          <a:effectLst/>
                          <a:highlight>
                            <a:srgbClr val="FFFFFF"/>
                          </a:highlight>
                          <a:latin typeface="Consolas" panose="020B0609020204030204" pitchFamily="49" charset="0"/>
                        </a:rPr>
                        <a:t>fc3_norm</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fc3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fm3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fh3_norm</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fc3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fm3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num3</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den3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butter</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fc3_norm</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fh3_norm</a:t>
                      </a:r>
                      <a:r>
                        <a:rPr lang="en-US" sz="1400" b="0" dirty="0">
                          <a:solidFill>
                            <a:srgbClr val="000000"/>
                          </a:solidFill>
                          <a:effectLst/>
                          <a:highlight>
                            <a:srgbClr val="FFFFFF"/>
                          </a:highlight>
                          <a:latin typeface="Consolas" panose="020B0609020204030204" pitchFamily="49" charset="0"/>
                        </a:rPr>
                        <a:t>]); </a:t>
                      </a:r>
                      <a:r>
                        <a:rPr lang="en-US" sz="1400" b="0" dirty="0">
                          <a:solidFill>
                            <a:srgbClr val="008000"/>
                          </a:solidFill>
                          <a:effectLst/>
                          <a:highlight>
                            <a:srgbClr val="FFFFFF"/>
                          </a:highlight>
                          <a:latin typeface="Consolas" panose="020B0609020204030204" pitchFamily="49" charset="0"/>
                        </a:rPr>
                        <a:t>% Design filter for signal 3</a:t>
                      </a:r>
                      <a:endParaRPr lang="en-US" sz="1400" b="0" dirty="0">
                        <a:solidFill>
                          <a:srgbClr val="000000"/>
                        </a:solidFill>
                        <a:effectLst/>
                        <a:highlight>
                          <a:srgbClr val="FFFFFF"/>
                        </a:highlight>
                        <a:latin typeface="Consolas" panose="020B0609020204030204" pitchFamily="49" charset="0"/>
                      </a:endParaRPr>
                    </a:p>
                    <a:p>
                      <a:endParaRPr lang="en-US" sz="1200" dirty="0"/>
                    </a:p>
                  </a:txBody>
                  <a:tcPr>
                    <a:noFill/>
                  </a:tcPr>
                </a:tc>
                <a:tc>
                  <a:txBody>
                    <a:bodyPr/>
                    <a:lstStyle/>
                    <a:p>
                      <a:r>
                        <a:rPr lang="en-US" sz="1400" b="0" dirty="0">
                          <a:solidFill>
                            <a:srgbClr val="008000"/>
                          </a:solidFill>
                          <a:effectLst/>
                          <a:highlight>
                            <a:srgbClr val="FFFFFF"/>
                          </a:highlight>
                          <a:latin typeface="Consolas" panose="020B0609020204030204" pitchFamily="49" charset="0"/>
                        </a:rPr>
                        <a:t>% Filter the composite signal (assuming </a:t>
                      </a:r>
                      <a:r>
                        <a:rPr lang="en-US" sz="1400" b="0" dirty="0" err="1">
                          <a:solidFill>
                            <a:srgbClr val="008000"/>
                          </a:solidFill>
                          <a:effectLst/>
                          <a:highlight>
                            <a:srgbClr val="FFFFFF"/>
                          </a:highlight>
                          <a:latin typeface="Consolas" panose="020B0609020204030204" pitchFamily="49" charset="0"/>
                        </a:rPr>
                        <a:t>comp_sig</a:t>
                      </a:r>
                      <a:r>
                        <a:rPr lang="en-US" sz="1400" b="0" dirty="0">
                          <a:solidFill>
                            <a:srgbClr val="008000"/>
                          </a:solidFill>
                          <a:effectLst/>
                          <a:highlight>
                            <a:srgbClr val="FFFFFF"/>
                          </a:highlight>
                          <a:latin typeface="Consolas" panose="020B0609020204030204" pitchFamily="49" charset="0"/>
                        </a:rPr>
                        <a:t> is defined)</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bpf1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filter</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num1</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den1</a:t>
                      </a:r>
                      <a:r>
                        <a:rPr lang="en-US" sz="1400" b="0" dirty="0">
                          <a:solidFill>
                            <a:srgbClr val="000000"/>
                          </a:solidFill>
                          <a:effectLst/>
                          <a:highlight>
                            <a:srgbClr val="FFFFFF"/>
                          </a:highlight>
                          <a:latin typeface="Consolas" panose="020B0609020204030204" pitchFamily="49" charset="0"/>
                        </a:rPr>
                        <a:t>, </a:t>
                      </a:r>
                      <a:r>
                        <a:rPr lang="en-US" sz="1400" b="0" dirty="0" err="1">
                          <a:solidFill>
                            <a:srgbClr val="1F377F"/>
                          </a:solidFill>
                          <a:effectLst/>
                          <a:highlight>
                            <a:srgbClr val="FFFFFF"/>
                          </a:highlight>
                          <a:latin typeface="Consolas" panose="020B0609020204030204" pitchFamily="49" charset="0"/>
                        </a:rPr>
                        <a:t>comp_sig</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bpf2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filter</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num2</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den2</a:t>
                      </a:r>
                      <a:r>
                        <a:rPr lang="en-US" sz="1400" b="0" dirty="0">
                          <a:solidFill>
                            <a:srgbClr val="000000"/>
                          </a:solidFill>
                          <a:effectLst/>
                          <a:highlight>
                            <a:srgbClr val="FFFFFF"/>
                          </a:highlight>
                          <a:latin typeface="Consolas" panose="020B0609020204030204" pitchFamily="49" charset="0"/>
                        </a:rPr>
                        <a:t>, </a:t>
                      </a:r>
                      <a:r>
                        <a:rPr lang="en-US" sz="1400" b="0" dirty="0" err="1">
                          <a:solidFill>
                            <a:srgbClr val="1F377F"/>
                          </a:solidFill>
                          <a:effectLst/>
                          <a:highlight>
                            <a:srgbClr val="FFFFFF"/>
                          </a:highlight>
                          <a:latin typeface="Consolas" panose="020B0609020204030204" pitchFamily="49" charset="0"/>
                        </a:rPr>
                        <a:t>comp_sig</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bpf3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filter</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num3</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den3</a:t>
                      </a:r>
                      <a:r>
                        <a:rPr lang="en-US" sz="1400" b="0" dirty="0">
                          <a:solidFill>
                            <a:srgbClr val="000000"/>
                          </a:solidFill>
                          <a:effectLst/>
                          <a:highlight>
                            <a:srgbClr val="FFFFFF"/>
                          </a:highlight>
                          <a:latin typeface="Consolas" panose="020B0609020204030204" pitchFamily="49" charset="0"/>
                        </a:rPr>
                        <a:t>, </a:t>
                      </a:r>
                      <a:r>
                        <a:rPr lang="en-US" sz="1400" b="0" dirty="0" err="1">
                          <a:solidFill>
                            <a:srgbClr val="1F377F"/>
                          </a:solidFill>
                          <a:effectLst/>
                          <a:highlight>
                            <a:srgbClr val="FFFFFF"/>
                          </a:highlight>
                          <a:latin typeface="Consolas" panose="020B0609020204030204" pitchFamily="49" charset="0"/>
                        </a:rPr>
                        <a:t>comp_sig</a:t>
                      </a:r>
                      <a:r>
                        <a:rPr lang="en-US" sz="1400" b="0" dirty="0">
                          <a:solidFill>
                            <a:srgbClr val="000000"/>
                          </a:solidFill>
                          <a:effectLst/>
                          <a:highlight>
                            <a:srgbClr val="FFFFFF"/>
                          </a:highlight>
                          <a:latin typeface="Consolas" panose="020B0609020204030204" pitchFamily="49" charset="0"/>
                        </a:rPr>
                        <a:t>);</a:t>
                      </a:r>
                    </a:p>
                    <a:p>
                      <a:br>
                        <a:rPr lang="en-US" sz="1400" b="0" dirty="0">
                          <a:solidFill>
                            <a:srgbClr val="000000"/>
                          </a:solidFill>
                          <a:effectLst/>
                          <a:highlight>
                            <a:srgbClr val="FFFFFF"/>
                          </a:highlight>
                          <a:latin typeface="Consolas" panose="020B0609020204030204" pitchFamily="49" charset="0"/>
                        </a:rPr>
                      </a:br>
                      <a:r>
                        <a:rPr lang="en-US" sz="1400" b="0" dirty="0">
                          <a:solidFill>
                            <a:srgbClr val="008000"/>
                          </a:solidFill>
                          <a:effectLst/>
                          <a:highlight>
                            <a:srgbClr val="FFFFFF"/>
                          </a:highlight>
                          <a:latin typeface="Consolas" panose="020B0609020204030204" pitchFamily="49" charset="0"/>
                        </a:rPr>
                        <a:t>% Demodulation (assuming Am1, Am2, Am3 are defined)</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z1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bpf1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c1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z2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bpf2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c2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z3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bpf3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c3</a:t>
                      </a:r>
                      <a:r>
                        <a:rPr lang="en-US" sz="1400" b="0" dirty="0">
                          <a:solidFill>
                            <a:srgbClr val="000000"/>
                          </a:solidFill>
                          <a:effectLst/>
                          <a:highlight>
                            <a:srgbClr val="FFFFFF"/>
                          </a:highlight>
                          <a:latin typeface="Consolas" panose="020B0609020204030204" pitchFamily="49" charset="0"/>
                        </a:rPr>
                        <a:t>;</a:t>
                      </a:r>
                    </a:p>
                    <a:p>
                      <a:br>
                        <a:rPr lang="en-US" sz="1400" b="0" dirty="0">
                          <a:solidFill>
                            <a:srgbClr val="000000"/>
                          </a:solidFill>
                          <a:effectLst/>
                          <a:highlight>
                            <a:srgbClr val="FFFFFF"/>
                          </a:highlight>
                          <a:latin typeface="Consolas" panose="020B0609020204030204" pitchFamily="49" charset="0"/>
                        </a:rPr>
                      </a:br>
                      <a:r>
                        <a:rPr lang="en-US" sz="1400" b="0" dirty="0">
                          <a:solidFill>
                            <a:srgbClr val="008000"/>
                          </a:solidFill>
                          <a:effectLst/>
                          <a:highlight>
                            <a:srgbClr val="FFFFFF"/>
                          </a:highlight>
                          <a:latin typeface="Consolas" panose="020B0609020204030204" pitchFamily="49" charset="0"/>
                        </a:rPr>
                        <a:t>% Normalize cutoff frequencies for demodulation filters</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fm1_norm</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fm1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num5</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den5</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butter</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fm1_norm</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Rec1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filter</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num5</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den5</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z1</a:t>
                      </a:r>
                      <a:r>
                        <a:rPr lang="en-US" sz="1400" b="0" dirty="0">
                          <a:solidFill>
                            <a:srgbClr val="000000"/>
                          </a:solidFill>
                          <a:effectLst/>
                          <a:highlight>
                            <a:srgbClr val="FFFFFF"/>
                          </a:highlight>
                          <a:latin typeface="Consolas" panose="020B0609020204030204" pitchFamily="49" charset="0"/>
                        </a:rPr>
                        <a:t>);</a:t>
                      </a:r>
                    </a:p>
                    <a:p>
                      <a:br>
                        <a:rPr lang="en-US" sz="1400" b="0" dirty="0">
                          <a:solidFill>
                            <a:srgbClr val="000000"/>
                          </a:solidFill>
                          <a:effectLst/>
                          <a:highlight>
                            <a:srgbClr val="FFFFFF"/>
                          </a:highlight>
                          <a:latin typeface="Consolas" panose="020B0609020204030204" pitchFamily="49" charset="0"/>
                        </a:rPr>
                      </a:br>
                      <a:r>
                        <a:rPr lang="en-US" sz="1400" b="0" dirty="0">
                          <a:solidFill>
                            <a:srgbClr val="1F377F"/>
                          </a:solidFill>
                          <a:effectLst/>
                          <a:highlight>
                            <a:srgbClr val="FFFFFF"/>
                          </a:highlight>
                          <a:latin typeface="Consolas" panose="020B0609020204030204" pitchFamily="49" charset="0"/>
                        </a:rPr>
                        <a:t>fm2_norm</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fm2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num6</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den6</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butter</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fm2_norm</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Rec2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filter</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num6</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den6</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z2</a:t>
                      </a:r>
                      <a:r>
                        <a:rPr lang="en-US" sz="1400" b="0" dirty="0">
                          <a:solidFill>
                            <a:srgbClr val="000000"/>
                          </a:solidFill>
                          <a:effectLst/>
                          <a:highlight>
                            <a:srgbClr val="FFFFFF"/>
                          </a:highlight>
                          <a:latin typeface="Consolas" panose="020B0609020204030204" pitchFamily="49" charset="0"/>
                        </a:rPr>
                        <a:t>);</a:t>
                      </a:r>
                    </a:p>
                    <a:p>
                      <a:br>
                        <a:rPr lang="en-US" sz="1400" b="0" dirty="0">
                          <a:solidFill>
                            <a:srgbClr val="000000"/>
                          </a:solidFill>
                          <a:effectLst/>
                          <a:highlight>
                            <a:srgbClr val="FFFFFF"/>
                          </a:highlight>
                          <a:latin typeface="Consolas" panose="020B0609020204030204" pitchFamily="49" charset="0"/>
                        </a:rPr>
                      </a:br>
                      <a:r>
                        <a:rPr lang="en-US" sz="1400" b="0" dirty="0">
                          <a:solidFill>
                            <a:srgbClr val="1F377F"/>
                          </a:solidFill>
                          <a:effectLst/>
                          <a:highlight>
                            <a:srgbClr val="FFFFFF"/>
                          </a:highlight>
                          <a:latin typeface="Consolas" panose="020B0609020204030204" pitchFamily="49" charset="0"/>
                        </a:rPr>
                        <a:t>fm3_norm</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fm3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num7</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den7</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butter</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fm3_norm</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Rec3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filter</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num7</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den7</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z3</a:t>
                      </a:r>
                      <a:r>
                        <a:rPr lang="en-US" sz="1400" b="0" dirty="0">
                          <a:solidFill>
                            <a:srgbClr val="000000"/>
                          </a:solidFill>
                          <a:effectLst/>
                          <a:highlight>
                            <a:srgbClr val="FFFFFF"/>
                          </a:highlight>
                          <a:latin typeface="Consolas" panose="020B0609020204030204" pitchFamily="49" charset="0"/>
                        </a:rPr>
                        <a:t>);</a:t>
                      </a:r>
                    </a:p>
                    <a:p>
                      <a:endParaRPr lang="en-US" sz="1400" dirty="0"/>
                    </a:p>
                  </a:txBody>
                  <a:tcPr>
                    <a:noFill/>
                  </a:tcPr>
                </a:tc>
                <a:tc>
                  <a:txBody>
                    <a:bodyPr/>
                    <a:lstStyle/>
                    <a:p>
                      <a:r>
                        <a:rPr lang="en-US" sz="1400" b="0" dirty="0">
                          <a:solidFill>
                            <a:srgbClr val="008000"/>
                          </a:solidFill>
                          <a:effectLst/>
                          <a:highlight>
                            <a:srgbClr val="FFFFFF"/>
                          </a:highlight>
                          <a:latin typeface="Consolas" panose="020B0609020204030204" pitchFamily="49" charset="0"/>
                        </a:rPr>
                        <a:t>% Plotting the Received Signals in Time-Domain and Frequency Domain</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figure</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74531F"/>
                          </a:solidFill>
                          <a:effectLst/>
                          <a:highlight>
                            <a:srgbClr val="FFFFFF"/>
                          </a:highlight>
                          <a:latin typeface="Consolas" panose="020B0609020204030204" pitchFamily="49" charset="0"/>
                        </a:rPr>
                        <a:t>subplot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plot</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1F377F"/>
                          </a:solidFill>
                          <a:effectLst/>
                          <a:highlight>
                            <a:srgbClr val="FFFFFF"/>
                          </a:highlight>
                          <a:latin typeface="Consolas" panose="020B0609020204030204" pitchFamily="49" charset="0"/>
                        </a:rPr>
                        <a:t>trec</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Rec1</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xlabel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time</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ylabel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amplitude</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title</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received signal 1 in time domain</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subplot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trec</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Rec2</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xlabel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time</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ylabel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amplitude</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title</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received signal 2 in time domain</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subplot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trec</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Rec3</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xlabel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time</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ylabel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amplitude</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title</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received signal 3 in time domain</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br>
                        <a:rPr lang="en-US" sz="1400" b="0" dirty="0">
                          <a:solidFill>
                            <a:srgbClr val="000000"/>
                          </a:solidFill>
                          <a:effectLst/>
                          <a:highlight>
                            <a:srgbClr val="FFFFFF"/>
                          </a:highlight>
                          <a:latin typeface="Consolas" panose="020B0609020204030204" pitchFamily="49" charset="0"/>
                        </a:rPr>
                      </a:br>
                      <a:endParaRPr lang="en-US" sz="1400" b="0" dirty="0">
                        <a:solidFill>
                          <a:srgbClr val="000000"/>
                        </a:solidFill>
                        <a:effectLst/>
                        <a:highlight>
                          <a:srgbClr val="FFFFFF"/>
                        </a:highlight>
                        <a:latin typeface="Consolas" panose="020B0609020204030204" pitchFamily="49" charset="0"/>
                      </a:endParaRPr>
                    </a:p>
                    <a:p>
                      <a:endParaRPr lang="en-US" sz="1400" dirty="0"/>
                    </a:p>
                  </a:txBody>
                  <a:tcPr>
                    <a:noFill/>
                  </a:tcPr>
                </a:tc>
                <a:extLst>
                  <a:ext uri="{0D108BD9-81ED-4DB2-BD59-A6C34878D82A}">
                    <a16:rowId xmlns:a16="http://schemas.microsoft.com/office/drawing/2014/main" val="1246556891"/>
                  </a:ext>
                </a:extLst>
              </a:tr>
            </a:tbl>
          </a:graphicData>
        </a:graphic>
      </p:graphicFrame>
    </p:spTree>
    <p:extLst>
      <p:ext uri="{BB962C8B-B14F-4D97-AF65-F5344CB8AC3E}">
        <p14:creationId xmlns:p14="http://schemas.microsoft.com/office/powerpoint/2010/main" val="2206597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veral signal waves&#10;&#10;Description automatically generated with medium confidence">
            <a:extLst>
              <a:ext uri="{FF2B5EF4-FFF2-40B4-BE49-F238E27FC236}">
                <a16:creationId xmlns:a16="http://schemas.microsoft.com/office/drawing/2014/main" id="{B4BE8298-6D15-86E7-AE0D-DEEEED00E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533" y="696400"/>
            <a:ext cx="7286933" cy="5465200"/>
          </a:xfrm>
          <a:prstGeom prst="rect">
            <a:avLst/>
          </a:prstGeom>
        </p:spPr>
      </p:pic>
    </p:spTree>
    <p:extLst>
      <p:ext uri="{BB962C8B-B14F-4D97-AF65-F5344CB8AC3E}">
        <p14:creationId xmlns:p14="http://schemas.microsoft.com/office/powerpoint/2010/main" val="4026314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D99F0A9-162B-5456-576F-CEFE8B47A56D}"/>
              </a:ext>
            </a:extLst>
          </p:cNvPr>
          <p:cNvGraphicFramePr>
            <a:graphicFrameLocks noGrp="1"/>
          </p:cNvGraphicFramePr>
          <p:nvPr>
            <p:extLst>
              <p:ext uri="{D42A27DB-BD31-4B8C-83A1-F6EECF244321}">
                <p14:modId xmlns:p14="http://schemas.microsoft.com/office/powerpoint/2010/main" val="3593754239"/>
              </p:ext>
            </p:extLst>
          </p:nvPr>
        </p:nvGraphicFramePr>
        <p:xfrm>
          <a:off x="678426" y="1283110"/>
          <a:ext cx="11297265" cy="4291780"/>
        </p:xfrm>
        <a:graphic>
          <a:graphicData uri="http://schemas.openxmlformats.org/drawingml/2006/table">
            <a:tbl>
              <a:tblPr firstRow="1" bandRow="1">
                <a:tableStyleId>{5C22544A-7EE6-4342-B048-85BDC9FD1C3A}</a:tableStyleId>
              </a:tblPr>
              <a:tblGrid>
                <a:gridCol w="3820912">
                  <a:extLst>
                    <a:ext uri="{9D8B030D-6E8A-4147-A177-3AD203B41FA5}">
                      <a16:colId xmlns:a16="http://schemas.microsoft.com/office/drawing/2014/main" val="3729179858"/>
                    </a:ext>
                  </a:extLst>
                </a:gridCol>
                <a:gridCol w="3820912">
                  <a:extLst>
                    <a:ext uri="{9D8B030D-6E8A-4147-A177-3AD203B41FA5}">
                      <a16:colId xmlns:a16="http://schemas.microsoft.com/office/drawing/2014/main" val="4058311965"/>
                    </a:ext>
                  </a:extLst>
                </a:gridCol>
                <a:gridCol w="3655441">
                  <a:extLst>
                    <a:ext uri="{9D8B030D-6E8A-4147-A177-3AD203B41FA5}">
                      <a16:colId xmlns:a16="http://schemas.microsoft.com/office/drawing/2014/main" val="842825921"/>
                    </a:ext>
                  </a:extLst>
                </a:gridCol>
              </a:tblGrid>
              <a:tr h="4291780">
                <a:tc>
                  <a:txBody>
                    <a:bodyPr/>
                    <a:lstStyle/>
                    <a:p>
                      <a:r>
                        <a:rPr lang="en-US" sz="1600" b="0" dirty="0">
                          <a:solidFill>
                            <a:srgbClr val="008000"/>
                          </a:solidFill>
                          <a:effectLst/>
                          <a:highlight>
                            <a:srgbClr val="FFFFFF"/>
                          </a:highlight>
                          <a:latin typeface="Consolas" panose="020B0609020204030204" pitchFamily="49" charset="0"/>
                        </a:rPr>
                        <a:t>% Fourier Transform of rec1</a:t>
                      </a:r>
                      <a:endParaRPr lang="en-US" sz="1600" b="0" dirty="0">
                        <a:solidFill>
                          <a:srgbClr val="000000"/>
                        </a:solidFill>
                        <a:effectLst/>
                        <a:highlight>
                          <a:srgbClr val="FFFFFF"/>
                        </a:highlight>
                        <a:latin typeface="Consolas" panose="020B0609020204030204" pitchFamily="49" charset="0"/>
                      </a:endParaRPr>
                    </a:p>
                    <a:p>
                      <a:r>
                        <a:rPr lang="en-US" sz="1600" b="0" dirty="0">
                          <a:solidFill>
                            <a:srgbClr val="1F377F"/>
                          </a:solidFill>
                          <a:effectLst/>
                          <a:highlight>
                            <a:srgbClr val="FFFFFF"/>
                          </a:highlight>
                          <a:latin typeface="Consolas" panose="020B0609020204030204" pitchFamily="49" charset="0"/>
                        </a:rPr>
                        <a:t>figure</a:t>
                      </a:r>
                      <a:endParaRPr lang="en-US" sz="1600" b="0" dirty="0">
                        <a:solidFill>
                          <a:srgbClr val="000000"/>
                        </a:solidFill>
                        <a:effectLst/>
                        <a:highlight>
                          <a:srgbClr val="FFFFFF"/>
                        </a:highlight>
                        <a:latin typeface="Consolas" panose="020B0609020204030204" pitchFamily="49" charset="0"/>
                      </a:endParaRPr>
                    </a:p>
                    <a:p>
                      <a:r>
                        <a:rPr lang="en-US" sz="1600" b="0" dirty="0">
                          <a:solidFill>
                            <a:srgbClr val="1F377F"/>
                          </a:solidFill>
                          <a:effectLst/>
                          <a:highlight>
                            <a:srgbClr val="FFFFFF"/>
                          </a:highlight>
                          <a:latin typeface="Consolas" panose="020B0609020204030204" pitchFamily="49" charset="0"/>
                        </a:rPr>
                        <a:t>fs</a:t>
                      </a:r>
                      <a:r>
                        <a:rPr lang="en-US" sz="1600" b="0" dirty="0">
                          <a:solidFill>
                            <a:srgbClr val="000000"/>
                          </a:solidFill>
                          <a:effectLst/>
                          <a:highlight>
                            <a:srgbClr val="FFFFFF"/>
                          </a:highlight>
                          <a:latin typeface="Consolas" panose="020B0609020204030204" pitchFamily="49" charset="0"/>
                        </a:rPr>
                        <a:t> = </a:t>
                      </a:r>
                      <a:r>
                        <a:rPr lang="en-US" sz="1600" b="0" dirty="0">
                          <a:solidFill>
                            <a:srgbClr val="098658"/>
                          </a:solidFill>
                          <a:effectLst/>
                          <a:highlight>
                            <a:srgbClr val="FFFFFF"/>
                          </a:highlight>
                          <a:latin typeface="Consolas" panose="020B0609020204030204" pitchFamily="49" charset="0"/>
                        </a:rPr>
                        <a:t>594</a:t>
                      </a:r>
                      <a:r>
                        <a:rPr lang="en-US" sz="1600" b="0" dirty="0">
                          <a:solidFill>
                            <a:srgbClr val="000000"/>
                          </a:solidFill>
                          <a:effectLst/>
                          <a:highlight>
                            <a:srgbClr val="FFFFFF"/>
                          </a:highlight>
                          <a:latin typeface="Consolas" panose="020B0609020204030204" pitchFamily="49" charset="0"/>
                        </a:rPr>
                        <a:t>;</a:t>
                      </a:r>
                    </a:p>
                    <a:p>
                      <a:r>
                        <a:rPr lang="en-US" sz="1600" b="0" dirty="0">
                          <a:solidFill>
                            <a:srgbClr val="1F377F"/>
                          </a:solidFill>
                          <a:effectLst/>
                          <a:highlight>
                            <a:srgbClr val="FFFFFF"/>
                          </a:highlight>
                          <a:latin typeface="Consolas" panose="020B0609020204030204" pitchFamily="49" charset="0"/>
                        </a:rPr>
                        <a:t>M_rec1</a:t>
                      </a:r>
                      <a:r>
                        <a:rPr lang="en-US" sz="1600" b="0" dirty="0">
                          <a:solidFill>
                            <a:srgbClr val="000000"/>
                          </a:solidFill>
                          <a:effectLst/>
                          <a:highlight>
                            <a:srgbClr val="FFFFFF"/>
                          </a:highlight>
                          <a:latin typeface="Consolas" panose="020B0609020204030204" pitchFamily="49" charset="0"/>
                        </a:rPr>
                        <a:t> = </a:t>
                      </a:r>
                      <a:r>
                        <a:rPr lang="en-US" sz="1600" b="0" dirty="0">
                          <a:solidFill>
                            <a:srgbClr val="74531F"/>
                          </a:solidFill>
                          <a:effectLst/>
                          <a:highlight>
                            <a:srgbClr val="FFFFFF"/>
                          </a:highlight>
                          <a:latin typeface="Consolas" panose="020B0609020204030204" pitchFamily="49" charset="0"/>
                        </a:rPr>
                        <a:t>abs</a:t>
                      </a:r>
                      <a:r>
                        <a:rPr lang="en-US" sz="1600" b="0" dirty="0">
                          <a:solidFill>
                            <a:srgbClr val="000000"/>
                          </a:solidFill>
                          <a:effectLst/>
                          <a:highlight>
                            <a:srgbClr val="FFFFFF"/>
                          </a:highlight>
                          <a:latin typeface="Consolas" panose="020B0609020204030204" pitchFamily="49" charset="0"/>
                        </a:rPr>
                        <a:t>(</a:t>
                      </a:r>
                      <a:r>
                        <a:rPr lang="en-US" sz="1600" b="0" dirty="0" err="1">
                          <a:solidFill>
                            <a:srgbClr val="74531F"/>
                          </a:solidFill>
                          <a:effectLst/>
                          <a:highlight>
                            <a:srgbClr val="FFFFFF"/>
                          </a:highlight>
                          <a:latin typeface="Consolas" panose="020B0609020204030204" pitchFamily="49" charset="0"/>
                        </a:rPr>
                        <a:t>fftshift</a:t>
                      </a:r>
                      <a:r>
                        <a:rPr lang="en-US" sz="1600" b="0" dirty="0">
                          <a:solidFill>
                            <a:srgbClr val="000000"/>
                          </a:solidFill>
                          <a:effectLst/>
                          <a:highlight>
                            <a:srgbClr val="FFFFFF"/>
                          </a:highlight>
                          <a:latin typeface="Consolas" panose="020B0609020204030204" pitchFamily="49" charset="0"/>
                        </a:rPr>
                        <a:t>(</a:t>
                      </a:r>
                      <a:r>
                        <a:rPr lang="en-US" sz="1600" b="0" dirty="0" err="1">
                          <a:solidFill>
                            <a:srgbClr val="74531F"/>
                          </a:solidFill>
                          <a:effectLst/>
                          <a:highlight>
                            <a:srgbClr val="FFFFFF"/>
                          </a:highlight>
                          <a:latin typeface="Consolas" panose="020B0609020204030204" pitchFamily="49" charset="0"/>
                        </a:rPr>
                        <a:t>fft</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Rec1</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fs</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2</a:t>
                      </a:r>
                      <a:r>
                        <a:rPr lang="en-US" sz="1600" b="0" dirty="0">
                          <a:solidFill>
                            <a:srgbClr val="000000"/>
                          </a:solidFill>
                          <a:effectLst/>
                          <a:highlight>
                            <a:srgbClr val="FFFFFF"/>
                          </a:highlight>
                          <a:latin typeface="Consolas" panose="020B0609020204030204" pitchFamily="49" charset="0"/>
                        </a:rPr>
                        <a:t>); </a:t>
                      </a:r>
                    </a:p>
                    <a:p>
                      <a:r>
                        <a:rPr lang="en-US" sz="1600" b="0" dirty="0">
                          <a:solidFill>
                            <a:srgbClr val="1F377F"/>
                          </a:solidFill>
                          <a:effectLst/>
                          <a:highlight>
                            <a:srgbClr val="FFFFFF"/>
                          </a:highlight>
                          <a:latin typeface="Consolas" panose="020B0609020204030204" pitchFamily="49" charset="0"/>
                        </a:rPr>
                        <a:t>f_rec1</a:t>
                      </a:r>
                      <a:r>
                        <a:rPr lang="en-US" sz="1600" b="0" dirty="0">
                          <a:solidFill>
                            <a:srgbClr val="000000"/>
                          </a:solidFill>
                          <a:effectLst/>
                          <a:highlight>
                            <a:srgbClr val="FFFFFF"/>
                          </a:highlight>
                          <a:latin typeface="Consolas" panose="020B0609020204030204" pitchFamily="49" charset="0"/>
                        </a:rPr>
                        <a:t> = </a:t>
                      </a:r>
                      <a:r>
                        <a:rPr lang="en-US" sz="1600" b="0" dirty="0">
                          <a:solidFill>
                            <a:srgbClr val="1F377F"/>
                          </a:solidFill>
                          <a:effectLst/>
                          <a:highlight>
                            <a:srgbClr val="FFFFFF"/>
                          </a:highlight>
                          <a:latin typeface="Consolas" panose="020B0609020204030204" pitchFamily="49" charset="0"/>
                        </a:rPr>
                        <a:t>fs</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2</a:t>
                      </a:r>
                      <a:r>
                        <a:rPr lang="en-US" sz="1600" b="0" dirty="0">
                          <a:solidFill>
                            <a:srgbClr val="000000"/>
                          </a:solidFill>
                          <a:effectLst/>
                          <a:highlight>
                            <a:srgbClr val="FFFFFF"/>
                          </a:highlight>
                          <a:latin typeface="Consolas" panose="020B0609020204030204" pitchFamily="49" charset="0"/>
                        </a:rPr>
                        <a:t>*</a:t>
                      </a:r>
                      <a:r>
                        <a:rPr lang="en-US" sz="1600" b="0" dirty="0" err="1">
                          <a:solidFill>
                            <a:srgbClr val="74531F"/>
                          </a:solidFill>
                          <a:effectLst/>
                          <a:highlight>
                            <a:srgbClr val="FFFFFF"/>
                          </a:highlight>
                          <a:latin typeface="Consolas" panose="020B0609020204030204" pitchFamily="49" charset="0"/>
                        </a:rPr>
                        <a:t>linspace</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1</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1</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fs</a:t>
                      </a:r>
                      <a:r>
                        <a:rPr lang="en-US" sz="1600" b="0" dirty="0">
                          <a:solidFill>
                            <a:srgbClr val="000000"/>
                          </a:solidFill>
                          <a:effectLst/>
                          <a:highlight>
                            <a:srgbClr val="FFFFFF"/>
                          </a:highlight>
                          <a:latin typeface="Consolas" panose="020B0609020204030204" pitchFamily="49" charset="0"/>
                        </a:rPr>
                        <a:t>);</a:t>
                      </a:r>
                    </a:p>
                    <a:p>
                      <a:r>
                        <a:rPr lang="en-US" sz="1600" b="0" dirty="0">
                          <a:solidFill>
                            <a:srgbClr val="74531F"/>
                          </a:solidFill>
                          <a:effectLst/>
                          <a:highlight>
                            <a:srgbClr val="FFFFFF"/>
                          </a:highlight>
                          <a:latin typeface="Consolas" panose="020B0609020204030204" pitchFamily="49" charset="0"/>
                        </a:rPr>
                        <a:t>subplot</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3</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1</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1</a:t>
                      </a:r>
                      <a:r>
                        <a:rPr lang="en-US" sz="1600" b="0" dirty="0">
                          <a:solidFill>
                            <a:srgbClr val="000000"/>
                          </a:solidFill>
                          <a:effectLst/>
                          <a:highlight>
                            <a:srgbClr val="FFFFFF"/>
                          </a:highlight>
                          <a:latin typeface="Consolas" panose="020B0609020204030204" pitchFamily="49" charset="0"/>
                        </a:rPr>
                        <a:t>)</a:t>
                      </a:r>
                    </a:p>
                    <a:p>
                      <a:r>
                        <a:rPr lang="en-US" sz="1600" b="0" dirty="0">
                          <a:solidFill>
                            <a:srgbClr val="74531F"/>
                          </a:solidFill>
                          <a:effectLst/>
                          <a:highlight>
                            <a:srgbClr val="FFFFFF"/>
                          </a:highlight>
                          <a:latin typeface="Consolas" panose="020B0609020204030204" pitchFamily="49" charset="0"/>
                        </a:rPr>
                        <a:t>stem</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f_bit1</a:t>
                      </a:r>
                      <a:r>
                        <a:rPr lang="en-US" sz="1600" b="0" dirty="0">
                          <a:solidFill>
                            <a:srgbClr val="000000"/>
                          </a:solidFill>
                          <a:effectLst/>
                          <a:highlight>
                            <a:srgbClr val="FFFFFF"/>
                          </a:highlight>
                          <a:latin typeface="Consolas" panose="020B0609020204030204" pitchFamily="49" charset="0"/>
                        </a:rPr>
                        <a:t>, </a:t>
                      </a:r>
                      <a:r>
                        <a:rPr lang="en-US" sz="1600" b="0" dirty="0">
                          <a:solidFill>
                            <a:srgbClr val="1F377F"/>
                          </a:solidFill>
                          <a:effectLst/>
                          <a:highlight>
                            <a:srgbClr val="FFFFFF"/>
                          </a:highlight>
                          <a:latin typeface="Consolas" panose="020B0609020204030204" pitchFamily="49" charset="0"/>
                        </a:rPr>
                        <a:t>M_rec1</a:t>
                      </a:r>
                      <a:r>
                        <a:rPr lang="en-US" sz="1600" b="0" dirty="0">
                          <a:solidFill>
                            <a:srgbClr val="000000"/>
                          </a:solidFill>
                          <a:effectLst/>
                          <a:highlight>
                            <a:srgbClr val="FFFFFF"/>
                          </a:highlight>
                          <a:latin typeface="Consolas" panose="020B0609020204030204" pitchFamily="49" charset="0"/>
                        </a:rPr>
                        <a:t>)</a:t>
                      </a:r>
                    </a:p>
                    <a:p>
                      <a:br>
                        <a:rPr lang="en-US" sz="1600" b="0" dirty="0">
                          <a:solidFill>
                            <a:srgbClr val="000000"/>
                          </a:solidFill>
                          <a:effectLst/>
                          <a:highlight>
                            <a:srgbClr val="FFFFFF"/>
                          </a:highlight>
                          <a:latin typeface="Consolas" panose="020B0609020204030204" pitchFamily="49" charset="0"/>
                        </a:rPr>
                      </a:br>
                      <a:r>
                        <a:rPr lang="en-US" sz="1600" b="0" dirty="0" err="1">
                          <a:solidFill>
                            <a:srgbClr val="74531F"/>
                          </a:solidFill>
                          <a:effectLst/>
                          <a:highlight>
                            <a:srgbClr val="FFFFFF"/>
                          </a:highlight>
                          <a:latin typeface="Consolas" panose="020B0609020204030204" pitchFamily="49" charset="0"/>
                        </a:rPr>
                        <a:t>xlabel</a:t>
                      </a:r>
                      <a:r>
                        <a:rPr lang="en-US" sz="1600" b="0" dirty="0">
                          <a:solidFill>
                            <a:srgbClr val="000000"/>
                          </a:solidFill>
                          <a:effectLst/>
                          <a:highlight>
                            <a:srgbClr val="FFFFFF"/>
                          </a:highlight>
                          <a:latin typeface="Consolas" panose="020B0609020204030204" pitchFamily="49" charset="0"/>
                        </a:rPr>
                        <a:t>(</a:t>
                      </a:r>
                      <a:r>
                        <a:rPr lang="en-US" sz="1600" b="0" dirty="0">
                          <a:solidFill>
                            <a:srgbClr val="E21F1F"/>
                          </a:solidFill>
                          <a:effectLst/>
                          <a:highlight>
                            <a:srgbClr val="FFFFFF"/>
                          </a:highlight>
                          <a:latin typeface="Consolas" panose="020B0609020204030204" pitchFamily="49" charset="0"/>
                        </a:rPr>
                        <a:t>'</a:t>
                      </a:r>
                      <a:r>
                        <a:rPr lang="en-US" sz="1600" b="0" dirty="0">
                          <a:solidFill>
                            <a:srgbClr val="A31515"/>
                          </a:solidFill>
                          <a:effectLst/>
                          <a:highlight>
                            <a:srgbClr val="FFFFFF"/>
                          </a:highlight>
                          <a:latin typeface="Consolas" panose="020B0609020204030204" pitchFamily="49" charset="0"/>
                        </a:rPr>
                        <a:t>Frequency (Hz)</a:t>
                      </a:r>
                      <a:r>
                        <a:rPr lang="en-US" sz="1600" b="0" dirty="0">
                          <a:solidFill>
                            <a:srgbClr val="E21F1F"/>
                          </a:solidFill>
                          <a:effectLst/>
                          <a:highlight>
                            <a:srgbClr val="FFFFFF"/>
                          </a:highlight>
                          <a:latin typeface="Consolas" panose="020B0609020204030204" pitchFamily="49" charset="0"/>
                        </a:rPr>
                        <a:t>'</a:t>
                      </a:r>
                      <a:r>
                        <a:rPr lang="en-US" sz="1600" b="0" dirty="0">
                          <a:solidFill>
                            <a:srgbClr val="000000"/>
                          </a:solidFill>
                          <a:effectLst/>
                          <a:highlight>
                            <a:srgbClr val="FFFFFF"/>
                          </a:highlight>
                          <a:latin typeface="Consolas" panose="020B0609020204030204" pitchFamily="49" charset="0"/>
                        </a:rPr>
                        <a:t>)</a:t>
                      </a:r>
                    </a:p>
                    <a:p>
                      <a:r>
                        <a:rPr lang="en-US" sz="1600" b="0" dirty="0" err="1">
                          <a:solidFill>
                            <a:srgbClr val="74531F"/>
                          </a:solidFill>
                          <a:effectLst/>
                          <a:highlight>
                            <a:srgbClr val="FFFFFF"/>
                          </a:highlight>
                          <a:latin typeface="Consolas" panose="020B0609020204030204" pitchFamily="49" charset="0"/>
                        </a:rPr>
                        <a:t>ylabel</a:t>
                      </a:r>
                      <a:r>
                        <a:rPr lang="en-US" sz="1600" b="0" dirty="0">
                          <a:solidFill>
                            <a:srgbClr val="000000"/>
                          </a:solidFill>
                          <a:effectLst/>
                          <a:highlight>
                            <a:srgbClr val="FFFFFF"/>
                          </a:highlight>
                          <a:latin typeface="Consolas" panose="020B0609020204030204" pitchFamily="49" charset="0"/>
                        </a:rPr>
                        <a:t>(</a:t>
                      </a:r>
                      <a:r>
                        <a:rPr lang="en-US" sz="1600" b="0" dirty="0">
                          <a:solidFill>
                            <a:srgbClr val="E21F1F"/>
                          </a:solidFill>
                          <a:effectLst/>
                          <a:highlight>
                            <a:srgbClr val="FFFFFF"/>
                          </a:highlight>
                          <a:latin typeface="Consolas" panose="020B0609020204030204" pitchFamily="49" charset="0"/>
                        </a:rPr>
                        <a:t>'</a:t>
                      </a:r>
                      <a:r>
                        <a:rPr lang="en-US" sz="1600" b="0" dirty="0">
                          <a:solidFill>
                            <a:srgbClr val="A31515"/>
                          </a:solidFill>
                          <a:effectLst/>
                          <a:highlight>
                            <a:srgbClr val="FFFFFF"/>
                          </a:highlight>
                          <a:latin typeface="Consolas" panose="020B0609020204030204" pitchFamily="49" charset="0"/>
                        </a:rPr>
                        <a:t>Amplitude</a:t>
                      </a:r>
                      <a:r>
                        <a:rPr lang="en-US" sz="1600" b="0" dirty="0">
                          <a:solidFill>
                            <a:srgbClr val="E21F1F"/>
                          </a:solidFill>
                          <a:effectLst/>
                          <a:highlight>
                            <a:srgbClr val="FFFFFF"/>
                          </a:highlight>
                          <a:latin typeface="Consolas" panose="020B0609020204030204" pitchFamily="49" charset="0"/>
                        </a:rPr>
                        <a:t>'</a:t>
                      </a:r>
                      <a:r>
                        <a:rPr lang="en-US" sz="1600" b="0" dirty="0">
                          <a:solidFill>
                            <a:srgbClr val="000000"/>
                          </a:solidFill>
                          <a:effectLst/>
                          <a:highlight>
                            <a:srgbClr val="FFFFFF"/>
                          </a:highlight>
                          <a:latin typeface="Consolas" panose="020B0609020204030204" pitchFamily="49" charset="0"/>
                        </a:rPr>
                        <a:t>)</a:t>
                      </a:r>
                    </a:p>
                    <a:p>
                      <a:r>
                        <a:rPr lang="en-US" sz="1600" b="0" dirty="0">
                          <a:solidFill>
                            <a:srgbClr val="74531F"/>
                          </a:solidFill>
                          <a:effectLst/>
                          <a:highlight>
                            <a:srgbClr val="FFFFFF"/>
                          </a:highlight>
                          <a:latin typeface="Consolas" panose="020B0609020204030204" pitchFamily="49" charset="0"/>
                        </a:rPr>
                        <a:t>title</a:t>
                      </a:r>
                      <a:r>
                        <a:rPr lang="en-US" sz="1600" b="0" dirty="0">
                          <a:solidFill>
                            <a:srgbClr val="000000"/>
                          </a:solidFill>
                          <a:effectLst/>
                          <a:highlight>
                            <a:srgbClr val="FFFFFF"/>
                          </a:highlight>
                          <a:latin typeface="Consolas" panose="020B0609020204030204" pitchFamily="49" charset="0"/>
                        </a:rPr>
                        <a:t>(</a:t>
                      </a:r>
                      <a:r>
                        <a:rPr lang="en-US" sz="1600" b="0" dirty="0">
                          <a:solidFill>
                            <a:srgbClr val="E21F1F"/>
                          </a:solidFill>
                          <a:effectLst/>
                          <a:highlight>
                            <a:srgbClr val="FFFFFF"/>
                          </a:highlight>
                          <a:latin typeface="Consolas" panose="020B0609020204030204" pitchFamily="49" charset="0"/>
                        </a:rPr>
                        <a:t>'</a:t>
                      </a:r>
                      <a:r>
                        <a:rPr lang="en-US" sz="1600" b="0" dirty="0">
                          <a:solidFill>
                            <a:srgbClr val="A31515"/>
                          </a:solidFill>
                          <a:effectLst/>
                          <a:highlight>
                            <a:srgbClr val="FFFFFF"/>
                          </a:highlight>
                          <a:latin typeface="Consolas" panose="020B0609020204030204" pitchFamily="49" charset="0"/>
                        </a:rPr>
                        <a:t>Frequency Domain - Received ASK of Digital Bit Stream Signal - 1</a:t>
                      </a:r>
                      <a:r>
                        <a:rPr lang="en-US" sz="1600" b="0" dirty="0">
                          <a:solidFill>
                            <a:srgbClr val="E21F1F"/>
                          </a:solidFill>
                          <a:effectLst/>
                          <a:highlight>
                            <a:srgbClr val="FFFFFF"/>
                          </a:highlight>
                          <a:latin typeface="Consolas" panose="020B0609020204030204" pitchFamily="49" charset="0"/>
                        </a:rPr>
                        <a:t>'</a:t>
                      </a:r>
                      <a:r>
                        <a:rPr lang="en-US" sz="1600" b="0" dirty="0">
                          <a:solidFill>
                            <a:srgbClr val="000000"/>
                          </a:solidFill>
                          <a:effectLst/>
                          <a:highlight>
                            <a:srgbClr val="FFFFFF"/>
                          </a:highlight>
                          <a:latin typeface="Consolas" panose="020B0609020204030204" pitchFamily="49" charset="0"/>
                        </a:rPr>
                        <a:t>)</a:t>
                      </a:r>
                    </a:p>
                    <a:p>
                      <a:endParaRPr lang="en-US" sz="1600" dirty="0"/>
                    </a:p>
                  </a:txBody>
                  <a:tcPr>
                    <a:noFill/>
                  </a:tcPr>
                </a:tc>
                <a:tc>
                  <a:txBody>
                    <a:bodyPr/>
                    <a:lstStyle/>
                    <a:p>
                      <a:r>
                        <a:rPr lang="en-US" sz="1600" b="0" dirty="0">
                          <a:solidFill>
                            <a:srgbClr val="008000"/>
                          </a:solidFill>
                          <a:effectLst/>
                          <a:highlight>
                            <a:srgbClr val="FFFFFF"/>
                          </a:highlight>
                          <a:latin typeface="Consolas" panose="020B0609020204030204" pitchFamily="49" charset="0"/>
                        </a:rPr>
                        <a:t>% Fourier Transform of rec2</a:t>
                      </a:r>
                      <a:endParaRPr lang="en-US" sz="1600" b="0" dirty="0">
                        <a:solidFill>
                          <a:srgbClr val="000000"/>
                        </a:solidFill>
                        <a:effectLst/>
                        <a:highlight>
                          <a:srgbClr val="FFFFFF"/>
                        </a:highlight>
                        <a:latin typeface="Consolas" panose="020B0609020204030204" pitchFamily="49" charset="0"/>
                      </a:endParaRPr>
                    </a:p>
                    <a:p>
                      <a:r>
                        <a:rPr lang="en-US" sz="1600" b="0" dirty="0">
                          <a:solidFill>
                            <a:srgbClr val="1F377F"/>
                          </a:solidFill>
                          <a:effectLst/>
                          <a:highlight>
                            <a:srgbClr val="FFFFFF"/>
                          </a:highlight>
                          <a:latin typeface="Consolas" panose="020B0609020204030204" pitchFamily="49" charset="0"/>
                        </a:rPr>
                        <a:t>M_rec2</a:t>
                      </a:r>
                      <a:r>
                        <a:rPr lang="en-US" sz="1600" b="0" dirty="0">
                          <a:solidFill>
                            <a:srgbClr val="000000"/>
                          </a:solidFill>
                          <a:effectLst/>
                          <a:highlight>
                            <a:srgbClr val="FFFFFF"/>
                          </a:highlight>
                          <a:latin typeface="Consolas" panose="020B0609020204030204" pitchFamily="49" charset="0"/>
                        </a:rPr>
                        <a:t> = </a:t>
                      </a:r>
                      <a:r>
                        <a:rPr lang="en-US" sz="1600" b="0" dirty="0">
                          <a:solidFill>
                            <a:srgbClr val="74531F"/>
                          </a:solidFill>
                          <a:effectLst/>
                          <a:highlight>
                            <a:srgbClr val="FFFFFF"/>
                          </a:highlight>
                          <a:latin typeface="Consolas" panose="020B0609020204030204" pitchFamily="49" charset="0"/>
                        </a:rPr>
                        <a:t>abs</a:t>
                      </a:r>
                      <a:r>
                        <a:rPr lang="en-US" sz="1600" b="0" dirty="0">
                          <a:solidFill>
                            <a:srgbClr val="000000"/>
                          </a:solidFill>
                          <a:effectLst/>
                          <a:highlight>
                            <a:srgbClr val="FFFFFF"/>
                          </a:highlight>
                          <a:latin typeface="Consolas" panose="020B0609020204030204" pitchFamily="49" charset="0"/>
                        </a:rPr>
                        <a:t>(</a:t>
                      </a:r>
                      <a:r>
                        <a:rPr lang="en-US" sz="1600" b="0" dirty="0" err="1">
                          <a:solidFill>
                            <a:srgbClr val="74531F"/>
                          </a:solidFill>
                          <a:effectLst/>
                          <a:highlight>
                            <a:srgbClr val="FFFFFF"/>
                          </a:highlight>
                          <a:latin typeface="Consolas" panose="020B0609020204030204" pitchFamily="49" charset="0"/>
                        </a:rPr>
                        <a:t>fftshift</a:t>
                      </a:r>
                      <a:r>
                        <a:rPr lang="en-US" sz="1600" b="0" dirty="0">
                          <a:solidFill>
                            <a:srgbClr val="000000"/>
                          </a:solidFill>
                          <a:effectLst/>
                          <a:highlight>
                            <a:srgbClr val="FFFFFF"/>
                          </a:highlight>
                          <a:latin typeface="Consolas" panose="020B0609020204030204" pitchFamily="49" charset="0"/>
                        </a:rPr>
                        <a:t>(</a:t>
                      </a:r>
                      <a:r>
                        <a:rPr lang="en-US" sz="1600" b="0" dirty="0" err="1">
                          <a:solidFill>
                            <a:srgbClr val="74531F"/>
                          </a:solidFill>
                          <a:effectLst/>
                          <a:highlight>
                            <a:srgbClr val="FFFFFF"/>
                          </a:highlight>
                          <a:latin typeface="Consolas" panose="020B0609020204030204" pitchFamily="49" charset="0"/>
                        </a:rPr>
                        <a:t>fft</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Rec2</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fs</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2</a:t>
                      </a:r>
                      <a:r>
                        <a:rPr lang="en-US" sz="1600" b="0" dirty="0">
                          <a:solidFill>
                            <a:srgbClr val="000000"/>
                          </a:solidFill>
                          <a:effectLst/>
                          <a:highlight>
                            <a:srgbClr val="FFFFFF"/>
                          </a:highlight>
                          <a:latin typeface="Consolas" panose="020B0609020204030204" pitchFamily="49" charset="0"/>
                        </a:rPr>
                        <a:t>); </a:t>
                      </a:r>
                    </a:p>
                    <a:p>
                      <a:r>
                        <a:rPr lang="en-US" sz="1600" b="0" dirty="0">
                          <a:solidFill>
                            <a:srgbClr val="1F377F"/>
                          </a:solidFill>
                          <a:effectLst/>
                          <a:highlight>
                            <a:srgbClr val="FFFFFF"/>
                          </a:highlight>
                          <a:latin typeface="Consolas" panose="020B0609020204030204" pitchFamily="49" charset="0"/>
                        </a:rPr>
                        <a:t>f_rec2</a:t>
                      </a:r>
                      <a:r>
                        <a:rPr lang="en-US" sz="1600" b="0" dirty="0">
                          <a:solidFill>
                            <a:srgbClr val="000000"/>
                          </a:solidFill>
                          <a:effectLst/>
                          <a:highlight>
                            <a:srgbClr val="FFFFFF"/>
                          </a:highlight>
                          <a:latin typeface="Consolas" panose="020B0609020204030204" pitchFamily="49" charset="0"/>
                        </a:rPr>
                        <a:t> = </a:t>
                      </a:r>
                      <a:r>
                        <a:rPr lang="en-US" sz="1600" b="0" dirty="0">
                          <a:solidFill>
                            <a:srgbClr val="1F377F"/>
                          </a:solidFill>
                          <a:effectLst/>
                          <a:highlight>
                            <a:srgbClr val="FFFFFF"/>
                          </a:highlight>
                          <a:latin typeface="Consolas" panose="020B0609020204030204" pitchFamily="49" charset="0"/>
                        </a:rPr>
                        <a:t>fs</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2</a:t>
                      </a:r>
                      <a:r>
                        <a:rPr lang="en-US" sz="1600" b="0" dirty="0">
                          <a:solidFill>
                            <a:srgbClr val="000000"/>
                          </a:solidFill>
                          <a:effectLst/>
                          <a:highlight>
                            <a:srgbClr val="FFFFFF"/>
                          </a:highlight>
                          <a:latin typeface="Consolas" panose="020B0609020204030204" pitchFamily="49" charset="0"/>
                        </a:rPr>
                        <a:t>*</a:t>
                      </a:r>
                      <a:r>
                        <a:rPr lang="en-US" sz="1600" b="0" dirty="0" err="1">
                          <a:solidFill>
                            <a:srgbClr val="74531F"/>
                          </a:solidFill>
                          <a:effectLst/>
                          <a:highlight>
                            <a:srgbClr val="FFFFFF"/>
                          </a:highlight>
                          <a:latin typeface="Consolas" panose="020B0609020204030204" pitchFamily="49" charset="0"/>
                        </a:rPr>
                        <a:t>linspace</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1</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1</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fs</a:t>
                      </a:r>
                      <a:r>
                        <a:rPr lang="en-US" sz="1600" b="0" dirty="0">
                          <a:solidFill>
                            <a:srgbClr val="000000"/>
                          </a:solidFill>
                          <a:effectLst/>
                          <a:highlight>
                            <a:srgbClr val="FFFFFF"/>
                          </a:highlight>
                          <a:latin typeface="Consolas" panose="020B0609020204030204" pitchFamily="49" charset="0"/>
                        </a:rPr>
                        <a:t>);</a:t>
                      </a:r>
                    </a:p>
                    <a:p>
                      <a:r>
                        <a:rPr lang="en-US" sz="1600" b="0" dirty="0">
                          <a:solidFill>
                            <a:srgbClr val="74531F"/>
                          </a:solidFill>
                          <a:effectLst/>
                          <a:highlight>
                            <a:srgbClr val="FFFFFF"/>
                          </a:highlight>
                          <a:latin typeface="Consolas" panose="020B0609020204030204" pitchFamily="49" charset="0"/>
                        </a:rPr>
                        <a:t>subplot</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3</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1</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2</a:t>
                      </a:r>
                      <a:r>
                        <a:rPr lang="en-US" sz="1600" b="0" dirty="0">
                          <a:solidFill>
                            <a:srgbClr val="000000"/>
                          </a:solidFill>
                          <a:effectLst/>
                          <a:highlight>
                            <a:srgbClr val="FFFFFF"/>
                          </a:highlight>
                          <a:latin typeface="Consolas" panose="020B0609020204030204" pitchFamily="49" charset="0"/>
                        </a:rPr>
                        <a:t>)</a:t>
                      </a:r>
                    </a:p>
                    <a:p>
                      <a:r>
                        <a:rPr lang="en-US" sz="1600" b="0" dirty="0">
                          <a:solidFill>
                            <a:srgbClr val="74531F"/>
                          </a:solidFill>
                          <a:effectLst/>
                          <a:highlight>
                            <a:srgbClr val="FFFFFF"/>
                          </a:highlight>
                          <a:latin typeface="Consolas" panose="020B0609020204030204" pitchFamily="49" charset="0"/>
                        </a:rPr>
                        <a:t>stem</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f_rec2</a:t>
                      </a:r>
                      <a:r>
                        <a:rPr lang="en-US" sz="1600" b="0" dirty="0">
                          <a:solidFill>
                            <a:srgbClr val="000000"/>
                          </a:solidFill>
                          <a:effectLst/>
                          <a:highlight>
                            <a:srgbClr val="FFFFFF"/>
                          </a:highlight>
                          <a:latin typeface="Consolas" panose="020B0609020204030204" pitchFamily="49" charset="0"/>
                        </a:rPr>
                        <a:t>, </a:t>
                      </a:r>
                      <a:r>
                        <a:rPr lang="en-US" sz="1600" b="0" dirty="0">
                          <a:solidFill>
                            <a:srgbClr val="1F377F"/>
                          </a:solidFill>
                          <a:effectLst/>
                          <a:highlight>
                            <a:srgbClr val="FFFFFF"/>
                          </a:highlight>
                          <a:latin typeface="Consolas" panose="020B0609020204030204" pitchFamily="49" charset="0"/>
                        </a:rPr>
                        <a:t>M_rec2</a:t>
                      </a:r>
                      <a:r>
                        <a:rPr lang="en-US" sz="1600" b="0" dirty="0">
                          <a:solidFill>
                            <a:srgbClr val="000000"/>
                          </a:solidFill>
                          <a:effectLst/>
                          <a:highlight>
                            <a:srgbClr val="FFFFFF"/>
                          </a:highlight>
                          <a:latin typeface="Consolas" panose="020B0609020204030204" pitchFamily="49" charset="0"/>
                        </a:rPr>
                        <a:t>)</a:t>
                      </a:r>
                    </a:p>
                    <a:p>
                      <a:br>
                        <a:rPr lang="en-US" sz="1600" b="0" dirty="0">
                          <a:solidFill>
                            <a:srgbClr val="000000"/>
                          </a:solidFill>
                          <a:effectLst/>
                          <a:highlight>
                            <a:srgbClr val="FFFFFF"/>
                          </a:highlight>
                          <a:latin typeface="Consolas" panose="020B0609020204030204" pitchFamily="49" charset="0"/>
                        </a:rPr>
                      </a:br>
                      <a:r>
                        <a:rPr lang="en-US" sz="1600" b="0" dirty="0" err="1">
                          <a:solidFill>
                            <a:srgbClr val="74531F"/>
                          </a:solidFill>
                          <a:effectLst/>
                          <a:highlight>
                            <a:srgbClr val="FFFFFF"/>
                          </a:highlight>
                          <a:latin typeface="Consolas" panose="020B0609020204030204" pitchFamily="49" charset="0"/>
                        </a:rPr>
                        <a:t>xlabel</a:t>
                      </a:r>
                      <a:r>
                        <a:rPr lang="en-US" sz="1600" b="0" dirty="0">
                          <a:solidFill>
                            <a:srgbClr val="000000"/>
                          </a:solidFill>
                          <a:effectLst/>
                          <a:highlight>
                            <a:srgbClr val="FFFFFF"/>
                          </a:highlight>
                          <a:latin typeface="Consolas" panose="020B0609020204030204" pitchFamily="49" charset="0"/>
                        </a:rPr>
                        <a:t>(</a:t>
                      </a:r>
                      <a:r>
                        <a:rPr lang="en-US" sz="1600" b="0" dirty="0">
                          <a:solidFill>
                            <a:srgbClr val="E21F1F"/>
                          </a:solidFill>
                          <a:effectLst/>
                          <a:highlight>
                            <a:srgbClr val="FFFFFF"/>
                          </a:highlight>
                          <a:latin typeface="Consolas" panose="020B0609020204030204" pitchFamily="49" charset="0"/>
                        </a:rPr>
                        <a:t>'</a:t>
                      </a:r>
                      <a:r>
                        <a:rPr lang="en-US" sz="1600" b="0" dirty="0">
                          <a:solidFill>
                            <a:srgbClr val="A31515"/>
                          </a:solidFill>
                          <a:effectLst/>
                          <a:highlight>
                            <a:srgbClr val="FFFFFF"/>
                          </a:highlight>
                          <a:latin typeface="Consolas" panose="020B0609020204030204" pitchFamily="49" charset="0"/>
                        </a:rPr>
                        <a:t>Frequency (Hz)</a:t>
                      </a:r>
                      <a:r>
                        <a:rPr lang="en-US" sz="1600" b="0" dirty="0">
                          <a:solidFill>
                            <a:srgbClr val="E21F1F"/>
                          </a:solidFill>
                          <a:effectLst/>
                          <a:highlight>
                            <a:srgbClr val="FFFFFF"/>
                          </a:highlight>
                          <a:latin typeface="Consolas" panose="020B0609020204030204" pitchFamily="49" charset="0"/>
                        </a:rPr>
                        <a:t>'</a:t>
                      </a:r>
                      <a:r>
                        <a:rPr lang="en-US" sz="1600" b="0" dirty="0">
                          <a:solidFill>
                            <a:srgbClr val="000000"/>
                          </a:solidFill>
                          <a:effectLst/>
                          <a:highlight>
                            <a:srgbClr val="FFFFFF"/>
                          </a:highlight>
                          <a:latin typeface="Consolas" panose="020B0609020204030204" pitchFamily="49" charset="0"/>
                        </a:rPr>
                        <a:t>)</a:t>
                      </a:r>
                    </a:p>
                    <a:p>
                      <a:r>
                        <a:rPr lang="en-US" sz="1600" b="0" dirty="0" err="1">
                          <a:solidFill>
                            <a:srgbClr val="74531F"/>
                          </a:solidFill>
                          <a:effectLst/>
                          <a:highlight>
                            <a:srgbClr val="FFFFFF"/>
                          </a:highlight>
                          <a:latin typeface="Consolas" panose="020B0609020204030204" pitchFamily="49" charset="0"/>
                        </a:rPr>
                        <a:t>ylabel</a:t>
                      </a:r>
                      <a:r>
                        <a:rPr lang="en-US" sz="1600" b="0" dirty="0">
                          <a:solidFill>
                            <a:srgbClr val="000000"/>
                          </a:solidFill>
                          <a:effectLst/>
                          <a:highlight>
                            <a:srgbClr val="FFFFFF"/>
                          </a:highlight>
                          <a:latin typeface="Consolas" panose="020B0609020204030204" pitchFamily="49" charset="0"/>
                        </a:rPr>
                        <a:t>(</a:t>
                      </a:r>
                      <a:r>
                        <a:rPr lang="en-US" sz="1600" b="0" dirty="0">
                          <a:solidFill>
                            <a:srgbClr val="E21F1F"/>
                          </a:solidFill>
                          <a:effectLst/>
                          <a:highlight>
                            <a:srgbClr val="FFFFFF"/>
                          </a:highlight>
                          <a:latin typeface="Consolas" panose="020B0609020204030204" pitchFamily="49" charset="0"/>
                        </a:rPr>
                        <a:t>'</a:t>
                      </a:r>
                      <a:r>
                        <a:rPr lang="en-US" sz="1600" b="0" dirty="0">
                          <a:solidFill>
                            <a:srgbClr val="A31515"/>
                          </a:solidFill>
                          <a:effectLst/>
                          <a:highlight>
                            <a:srgbClr val="FFFFFF"/>
                          </a:highlight>
                          <a:latin typeface="Consolas" panose="020B0609020204030204" pitchFamily="49" charset="0"/>
                        </a:rPr>
                        <a:t>Amplitude</a:t>
                      </a:r>
                      <a:r>
                        <a:rPr lang="en-US" sz="1600" b="0" dirty="0">
                          <a:solidFill>
                            <a:srgbClr val="E21F1F"/>
                          </a:solidFill>
                          <a:effectLst/>
                          <a:highlight>
                            <a:srgbClr val="FFFFFF"/>
                          </a:highlight>
                          <a:latin typeface="Consolas" panose="020B0609020204030204" pitchFamily="49" charset="0"/>
                        </a:rPr>
                        <a:t>'</a:t>
                      </a:r>
                      <a:r>
                        <a:rPr lang="en-US" sz="1600" b="0" dirty="0">
                          <a:solidFill>
                            <a:srgbClr val="000000"/>
                          </a:solidFill>
                          <a:effectLst/>
                          <a:highlight>
                            <a:srgbClr val="FFFFFF"/>
                          </a:highlight>
                          <a:latin typeface="Consolas" panose="020B0609020204030204" pitchFamily="49" charset="0"/>
                        </a:rPr>
                        <a:t>)</a:t>
                      </a:r>
                    </a:p>
                    <a:p>
                      <a:r>
                        <a:rPr lang="en-US" sz="1600" b="0" dirty="0">
                          <a:solidFill>
                            <a:srgbClr val="74531F"/>
                          </a:solidFill>
                          <a:effectLst/>
                          <a:highlight>
                            <a:srgbClr val="FFFFFF"/>
                          </a:highlight>
                          <a:latin typeface="Consolas" panose="020B0609020204030204" pitchFamily="49" charset="0"/>
                        </a:rPr>
                        <a:t>title</a:t>
                      </a:r>
                      <a:r>
                        <a:rPr lang="en-US" sz="1600" b="0" dirty="0">
                          <a:solidFill>
                            <a:srgbClr val="000000"/>
                          </a:solidFill>
                          <a:effectLst/>
                          <a:highlight>
                            <a:srgbClr val="FFFFFF"/>
                          </a:highlight>
                          <a:latin typeface="Consolas" panose="020B0609020204030204" pitchFamily="49" charset="0"/>
                        </a:rPr>
                        <a:t>(</a:t>
                      </a:r>
                      <a:r>
                        <a:rPr lang="en-US" sz="1600" b="0" dirty="0">
                          <a:solidFill>
                            <a:srgbClr val="E21F1F"/>
                          </a:solidFill>
                          <a:effectLst/>
                          <a:highlight>
                            <a:srgbClr val="FFFFFF"/>
                          </a:highlight>
                          <a:latin typeface="Consolas" panose="020B0609020204030204" pitchFamily="49" charset="0"/>
                        </a:rPr>
                        <a:t>'</a:t>
                      </a:r>
                      <a:r>
                        <a:rPr lang="en-US" sz="1600" b="0" dirty="0">
                          <a:solidFill>
                            <a:srgbClr val="A31515"/>
                          </a:solidFill>
                          <a:effectLst/>
                          <a:highlight>
                            <a:srgbClr val="FFFFFF"/>
                          </a:highlight>
                          <a:latin typeface="Consolas" panose="020B0609020204030204" pitchFamily="49" charset="0"/>
                        </a:rPr>
                        <a:t>Frequency Domain - Received ASK of Digital Bit Stream Signal - 2</a:t>
                      </a:r>
                      <a:r>
                        <a:rPr lang="en-US" sz="1600" b="0" dirty="0">
                          <a:solidFill>
                            <a:srgbClr val="E21F1F"/>
                          </a:solidFill>
                          <a:effectLst/>
                          <a:highlight>
                            <a:srgbClr val="FFFFFF"/>
                          </a:highlight>
                          <a:latin typeface="Consolas" panose="020B0609020204030204" pitchFamily="49" charset="0"/>
                        </a:rPr>
                        <a:t>'</a:t>
                      </a:r>
                      <a:r>
                        <a:rPr lang="en-US" sz="1600" b="0" dirty="0">
                          <a:solidFill>
                            <a:srgbClr val="000000"/>
                          </a:solidFill>
                          <a:effectLst/>
                          <a:highlight>
                            <a:srgbClr val="FFFFFF"/>
                          </a:highlight>
                          <a:latin typeface="Consolas" panose="020B0609020204030204" pitchFamily="49" charset="0"/>
                        </a:rPr>
                        <a:t>)</a:t>
                      </a:r>
                    </a:p>
                    <a:p>
                      <a:endParaRPr lang="en-US" sz="1600" dirty="0"/>
                    </a:p>
                  </a:txBody>
                  <a:tcPr>
                    <a:noFill/>
                  </a:tcPr>
                </a:tc>
                <a:tc>
                  <a:txBody>
                    <a:bodyPr/>
                    <a:lstStyle/>
                    <a:p>
                      <a:r>
                        <a:rPr lang="en-US" sz="1600" b="0" dirty="0">
                          <a:solidFill>
                            <a:srgbClr val="008000"/>
                          </a:solidFill>
                          <a:effectLst/>
                          <a:highlight>
                            <a:srgbClr val="FFFFFF"/>
                          </a:highlight>
                          <a:latin typeface="Consolas" panose="020B0609020204030204" pitchFamily="49" charset="0"/>
                        </a:rPr>
                        <a:t>% Fourier Transform of ask3</a:t>
                      </a:r>
                      <a:endParaRPr lang="en-US" sz="1600" b="0" dirty="0">
                        <a:solidFill>
                          <a:srgbClr val="000000"/>
                        </a:solidFill>
                        <a:effectLst/>
                        <a:highlight>
                          <a:srgbClr val="FFFFFF"/>
                        </a:highlight>
                        <a:latin typeface="Consolas" panose="020B0609020204030204" pitchFamily="49" charset="0"/>
                      </a:endParaRPr>
                    </a:p>
                    <a:p>
                      <a:r>
                        <a:rPr lang="en-US" sz="1600" b="0" dirty="0">
                          <a:solidFill>
                            <a:srgbClr val="1F377F"/>
                          </a:solidFill>
                          <a:effectLst/>
                          <a:highlight>
                            <a:srgbClr val="FFFFFF"/>
                          </a:highlight>
                          <a:latin typeface="Consolas" panose="020B0609020204030204" pitchFamily="49" charset="0"/>
                        </a:rPr>
                        <a:t>M_rec3</a:t>
                      </a:r>
                      <a:r>
                        <a:rPr lang="en-US" sz="1600" b="0" dirty="0">
                          <a:solidFill>
                            <a:srgbClr val="000000"/>
                          </a:solidFill>
                          <a:effectLst/>
                          <a:highlight>
                            <a:srgbClr val="FFFFFF"/>
                          </a:highlight>
                          <a:latin typeface="Consolas" panose="020B0609020204030204" pitchFamily="49" charset="0"/>
                        </a:rPr>
                        <a:t> = </a:t>
                      </a:r>
                      <a:r>
                        <a:rPr lang="en-US" sz="1600" b="0" dirty="0">
                          <a:solidFill>
                            <a:srgbClr val="74531F"/>
                          </a:solidFill>
                          <a:effectLst/>
                          <a:highlight>
                            <a:srgbClr val="FFFFFF"/>
                          </a:highlight>
                          <a:latin typeface="Consolas" panose="020B0609020204030204" pitchFamily="49" charset="0"/>
                        </a:rPr>
                        <a:t>abs</a:t>
                      </a:r>
                      <a:r>
                        <a:rPr lang="en-US" sz="1600" b="0" dirty="0">
                          <a:solidFill>
                            <a:srgbClr val="000000"/>
                          </a:solidFill>
                          <a:effectLst/>
                          <a:highlight>
                            <a:srgbClr val="FFFFFF"/>
                          </a:highlight>
                          <a:latin typeface="Consolas" panose="020B0609020204030204" pitchFamily="49" charset="0"/>
                        </a:rPr>
                        <a:t>(</a:t>
                      </a:r>
                      <a:r>
                        <a:rPr lang="en-US" sz="1600" b="0" dirty="0" err="1">
                          <a:solidFill>
                            <a:srgbClr val="74531F"/>
                          </a:solidFill>
                          <a:effectLst/>
                          <a:highlight>
                            <a:srgbClr val="FFFFFF"/>
                          </a:highlight>
                          <a:latin typeface="Consolas" panose="020B0609020204030204" pitchFamily="49" charset="0"/>
                        </a:rPr>
                        <a:t>fftshift</a:t>
                      </a:r>
                      <a:r>
                        <a:rPr lang="en-US" sz="1600" b="0" dirty="0">
                          <a:solidFill>
                            <a:srgbClr val="000000"/>
                          </a:solidFill>
                          <a:effectLst/>
                          <a:highlight>
                            <a:srgbClr val="FFFFFF"/>
                          </a:highlight>
                          <a:latin typeface="Consolas" panose="020B0609020204030204" pitchFamily="49" charset="0"/>
                        </a:rPr>
                        <a:t>(</a:t>
                      </a:r>
                      <a:r>
                        <a:rPr lang="en-US" sz="1600" b="0" dirty="0" err="1">
                          <a:solidFill>
                            <a:srgbClr val="74531F"/>
                          </a:solidFill>
                          <a:effectLst/>
                          <a:highlight>
                            <a:srgbClr val="FFFFFF"/>
                          </a:highlight>
                          <a:latin typeface="Consolas" panose="020B0609020204030204" pitchFamily="49" charset="0"/>
                        </a:rPr>
                        <a:t>fft</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Rec3</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fs</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2</a:t>
                      </a:r>
                      <a:r>
                        <a:rPr lang="en-US" sz="1600" b="0" dirty="0">
                          <a:solidFill>
                            <a:srgbClr val="000000"/>
                          </a:solidFill>
                          <a:effectLst/>
                          <a:highlight>
                            <a:srgbClr val="FFFFFF"/>
                          </a:highlight>
                          <a:latin typeface="Consolas" panose="020B0609020204030204" pitchFamily="49" charset="0"/>
                        </a:rPr>
                        <a:t>); </a:t>
                      </a:r>
                    </a:p>
                    <a:p>
                      <a:r>
                        <a:rPr lang="en-US" sz="1600" b="0" dirty="0">
                          <a:solidFill>
                            <a:srgbClr val="1F377F"/>
                          </a:solidFill>
                          <a:effectLst/>
                          <a:highlight>
                            <a:srgbClr val="FFFFFF"/>
                          </a:highlight>
                          <a:latin typeface="Consolas" panose="020B0609020204030204" pitchFamily="49" charset="0"/>
                        </a:rPr>
                        <a:t>f_rec3</a:t>
                      </a:r>
                      <a:r>
                        <a:rPr lang="en-US" sz="1600" b="0" dirty="0">
                          <a:solidFill>
                            <a:srgbClr val="000000"/>
                          </a:solidFill>
                          <a:effectLst/>
                          <a:highlight>
                            <a:srgbClr val="FFFFFF"/>
                          </a:highlight>
                          <a:latin typeface="Consolas" panose="020B0609020204030204" pitchFamily="49" charset="0"/>
                        </a:rPr>
                        <a:t> = </a:t>
                      </a:r>
                      <a:r>
                        <a:rPr lang="en-US" sz="1600" b="0" dirty="0">
                          <a:solidFill>
                            <a:srgbClr val="1F377F"/>
                          </a:solidFill>
                          <a:effectLst/>
                          <a:highlight>
                            <a:srgbClr val="FFFFFF"/>
                          </a:highlight>
                          <a:latin typeface="Consolas" panose="020B0609020204030204" pitchFamily="49" charset="0"/>
                        </a:rPr>
                        <a:t>fs</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2</a:t>
                      </a:r>
                      <a:r>
                        <a:rPr lang="en-US" sz="1600" b="0" dirty="0">
                          <a:solidFill>
                            <a:srgbClr val="000000"/>
                          </a:solidFill>
                          <a:effectLst/>
                          <a:highlight>
                            <a:srgbClr val="FFFFFF"/>
                          </a:highlight>
                          <a:latin typeface="Consolas" panose="020B0609020204030204" pitchFamily="49" charset="0"/>
                        </a:rPr>
                        <a:t>*</a:t>
                      </a:r>
                      <a:r>
                        <a:rPr lang="en-US" sz="1600" b="0" dirty="0" err="1">
                          <a:solidFill>
                            <a:srgbClr val="74531F"/>
                          </a:solidFill>
                          <a:effectLst/>
                          <a:highlight>
                            <a:srgbClr val="FFFFFF"/>
                          </a:highlight>
                          <a:latin typeface="Consolas" panose="020B0609020204030204" pitchFamily="49" charset="0"/>
                        </a:rPr>
                        <a:t>linspace</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1</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1</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fs</a:t>
                      </a:r>
                      <a:r>
                        <a:rPr lang="en-US" sz="1600" b="0" dirty="0">
                          <a:solidFill>
                            <a:srgbClr val="000000"/>
                          </a:solidFill>
                          <a:effectLst/>
                          <a:highlight>
                            <a:srgbClr val="FFFFFF"/>
                          </a:highlight>
                          <a:latin typeface="Consolas" panose="020B0609020204030204" pitchFamily="49" charset="0"/>
                        </a:rPr>
                        <a:t>);</a:t>
                      </a:r>
                    </a:p>
                    <a:p>
                      <a:r>
                        <a:rPr lang="en-US" sz="1600" b="0" dirty="0">
                          <a:solidFill>
                            <a:srgbClr val="74531F"/>
                          </a:solidFill>
                          <a:effectLst/>
                          <a:highlight>
                            <a:srgbClr val="FFFFFF"/>
                          </a:highlight>
                          <a:latin typeface="Consolas" panose="020B0609020204030204" pitchFamily="49" charset="0"/>
                        </a:rPr>
                        <a:t>subplot</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3</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1</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3</a:t>
                      </a:r>
                      <a:r>
                        <a:rPr lang="en-US" sz="1600" b="0" dirty="0">
                          <a:solidFill>
                            <a:srgbClr val="000000"/>
                          </a:solidFill>
                          <a:effectLst/>
                          <a:highlight>
                            <a:srgbClr val="FFFFFF"/>
                          </a:highlight>
                          <a:latin typeface="Consolas" panose="020B0609020204030204" pitchFamily="49" charset="0"/>
                        </a:rPr>
                        <a:t>)</a:t>
                      </a:r>
                    </a:p>
                    <a:p>
                      <a:r>
                        <a:rPr lang="en-US" sz="1600" b="0" dirty="0">
                          <a:solidFill>
                            <a:srgbClr val="74531F"/>
                          </a:solidFill>
                          <a:effectLst/>
                          <a:highlight>
                            <a:srgbClr val="FFFFFF"/>
                          </a:highlight>
                          <a:latin typeface="Consolas" panose="020B0609020204030204" pitchFamily="49" charset="0"/>
                        </a:rPr>
                        <a:t>stem</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f_rec3</a:t>
                      </a:r>
                      <a:r>
                        <a:rPr lang="en-US" sz="1600" b="0" dirty="0">
                          <a:solidFill>
                            <a:srgbClr val="000000"/>
                          </a:solidFill>
                          <a:effectLst/>
                          <a:highlight>
                            <a:srgbClr val="FFFFFF"/>
                          </a:highlight>
                          <a:latin typeface="Consolas" panose="020B0609020204030204" pitchFamily="49" charset="0"/>
                        </a:rPr>
                        <a:t>, </a:t>
                      </a:r>
                      <a:r>
                        <a:rPr lang="en-US" sz="1600" b="0" dirty="0">
                          <a:solidFill>
                            <a:srgbClr val="1F377F"/>
                          </a:solidFill>
                          <a:effectLst/>
                          <a:highlight>
                            <a:srgbClr val="FFFFFF"/>
                          </a:highlight>
                          <a:latin typeface="Consolas" panose="020B0609020204030204" pitchFamily="49" charset="0"/>
                        </a:rPr>
                        <a:t>M_rec3</a:t>
                      </a:r>
                      <a:r>
                        <a:rPr lang="en-US" sz="1600" b="0" dirty="0">
                          <a:solidFill>
                            <a:srgbClr val="000000"/>
                          </a:solidFill>
                          <a:effectLst/>
                          <a:highlight>
                            <a:srgbClr val="FFFFFF"/>
                          </a:highlight>
                          <a:latin typeface="Consolas" panose="020B0609020204030204" pitchFamily="49" charset="0"/>
                        </a:rPr>
                        <a:t>)</a:t>
                      </a:r>
                    </a:p>
                    <a:p>
                      <a:br>
                        <a:rPr lang="en-US" sz="1600" b="0" dirty="0">
                          <a:solidFill>
                            <a:srgbClr val="000000"/>
                          </a:solidFill>
                          <a:effectLst/>
                          <a:highlight>
                            <a:srgbClr val="FFFFFF"/>
                          </a:highlight>
                          <a:latin typeface="Consolas" panose="020B0609020204030204" pitchFamily="49" charset="0"/>
                        </a:rPr>
                      </a:br>
                      <a:r>
                        <a:rPr lang="en-US" sz="1600" b="0" dirty="0" err="1">
                          <a:solidFill>
                            <a:srgbClr val="74531F"/>
                          </a:solidFill>
                          <a:effectLst/>
                          <a:highlight>
                            <a:srgbClr val="FFFFFF"/>
                          </a:highlight>
                          <a:latin typeface="Consolas" panose="020B0609020204030204" pitchFamily="49" charset="0"/>
                        </a:rPr>
                        <a:t>xlabel</a:t>
                      </a:r>
                      <a:r>
                        <a:rPr lang="en-US" sz="1600" b="0" dirty="0">
                          <a:solidFill>
                            <a:srgbClr val="000000"/>
                          </a:solidFill>
                          <a:effectLst/>
                          <a:highlight>
                            <a:srgbClr val="FFFFFF"/>
                          </a:highlight>
                          <a:latin typeface="Consolas" panose="020B0609020204030204" pitchFamily="49" charset="0"/>
                        </a:rPr>
                        <a:t>(</a:t>
                      </a:r>
                      <a:r>
                        <a:rPr lang="en-US" sz="1600" b="0" dirty="0">
                          <a:solidFill>
                            <a:srgbClr val="E21F1F"/>
                          </a:solidFill>
                          <a:effectLst/>
                          <a:highlight>
                            <a:srgbClr val="FFFFFF"/>
                          </a:highlight>
                          <a:latin typeface="Consolas" panose="020B0609020204030204" pitchFamily="49" charset="0"/>
                        </a:rPr>
                        <a:t>'</a:t>
                      </a:r>
                      <a:r>
                        <a:rPr lang="en-US" sz="1600" b="0" dirty="0">
                          <a:solidFill>
                            <a:srgbClr val="A31515"/>
                          </a:solidFill>
                          <a:effectLst/>
                          <a:highlight>
                            <a:srgbClr val="FFFFFF"/>
                          </a:highlight>
                          <a:latin typeface="Consolas" panose="020B0609020204030204" pitchFamily="49" charset="0"/>
                        </a:rPr>
                        <a:t>Frequency (Hz)</a:t>
                      </a:r>
                      <a:r>
                        <a:rPr lang="en-US" sz="1600" b="0" dirty="0">
                          <a:solidFill>
                            <a:srgbClr val="E21F1F"/>
                          </a:solidFill>
                          <a:effectLst/>
                          <a:highlight>
                            <a:srgbClr val="FFFFFF"/>
                          </a:highlight>
                          <a:latin typeface="Consolas" panose="020B0609020204030204" pitchFamily="49" charset="0"/>
                        </a:rPr>
                        <a:t>'</a:t>
                      </a:r>
                      <a:r>
                        <a:rPr lang="en-US" sz="1600" b="0" dirty="0">
                          <a:solidFill>
                            <a:srgbClr val="000000"/>
                          </a:solidFill>
                          <a:effectLst/>
                          <a:highlight>
                            <a:srgbClr val="FFFFFF"/>
                          </a:highlight>
                          <a:latin typeface="Consolas" panose="020B0609020204030204" pitchFamily="49" charset="0"/>
                        </a:rPr>
                        <a:t>)</a:t>
                      </a:r>
                    </a:p>
                    <a:p>
                      <a:r>
                        <a:rPr lang="en-US" sz="1600" b="0" dirty="0" err="1">
                          <a:solidFill>
                            <a:srgbClr val="74531F"/>
                          </a:solidFill>
                          <a:effectLst/>
                          <a:highlight>
                            <a:srgbClr val="FFFFFF"/>
                          </a:highlight>
                          <a:latin typeface="Consolas" panose="020B0609020204030204" pitchFamily="49" charset="0"/>
                        </a:rPr>
                        <a:t>ylabel</a:t>
                      </a:r>
                      <a:r>
                        <a:rPr lang="en-US" sz="1600" b="0" dirty="0">
                          <a:solidFill>
                            <a:srgbClr val="000000"/>
                          </a:solidFill>
                          <a:effectLst/>
                          <a:highlight>
                            <a:srgbClr val="FFFFFF"/>
                          </a:highlight>
                          <a:latin typeface="Consolas" panose="020B0609020204030204" pitchFamily="49" charset="0"/>
                        </a:rPr>
                        <a:t>(</a:t>
                      </a:r>
                      <a:r>
                        <a:rPr lang="en-US" sz="1600" b="0" dirty="0">
                          <a:solidFill>
                            <a:srgbClr val="E21F1F"/>
                          </a:solidFill>
                          <a:effectLst/>
                          <a:highlight>
                            <a:srgbClr val="FFFFFF"/>
                          </a:highlight>
                          <a:latin typeface="Consolas" panose="020B0609020204030204" pitchFamily="49" charset="0"/>
                        </a:rPr>
                        <a:t>'</a:t>
                      </a:r>
                      <a:r>
                        <a:rPr lang="en-US" sz="1600" b="0" dirty="0">
                          <a:solidFill>
                            <a:srgbClr val="A31515"/>
                          </a:solidFill>
                          <a:effectLst/>
                          <a:highlight>
                            <a:srgbClr val="FFFFFF"/>
                          </a:highlight>
                          <a:latin typeface="Consolas" panose="020B0609020204030204" pitchFamily="49" charset="0"/>
                        </a:rPr>
                        <a:t>Amplitude</a:t>
                      </a:r>
                      <a:r>
                        <a:rPr lang="en-US" sz="1600" b="0" dirty="0">
                          <a:solidFill>
                            <a:srgbClr val="E21F1F"/>
                          </a:solidFill>
                          <a:effectLst/>
                          <a:highlight>
                            <a:srgbClr val="FFFFFF"/>
                          </a:highlight>
                          <a:latin typeface="Consolas" panose="020B0609020204030204" pitchFamily="49" charset="0"/>
                        </a:rPr>
                        <a:t>'</a:t>
                      </a:r>
                      <a:r>
                        <a:rPr lang="en-US" sz="1600" b="0" dirty="0">
                          <a:solidFill>
                            <a:srgbClr val="000000"/>
                          </a:solidFill>
                          <a:effectLst/>
                          <a:highlight>
                            <a:srgbClr val="FFFFFF"/>
                          </a:highlight>
                          <a:latin typeface="Consolas" panose="020B0609020204030204" pitchFamily="49" charset="0"/>
                        </a:rPr>
                        <a:t>)</a:t>
                      </a:r>
                    </a:p>
                    <a:p>
                      <a:r>
                        <a:rPr lang="en-US" sz="1600" b="0" dirty="0">
                          <a:solidFill>
                            <a:srgbClr val="74531F"/>
                          </a:solidFill>
                          <a:effectLst/>
                          <a:highlight>
                            <a:srgbClr val="FFFFFF"/>
                          </a:highlight>
                          <a:latin typeface="Consolas" panose="020B0609020204030204" pitchFamily="49" charset="0"/>
                        </a:rPr>
                        <a:t>title</a:t>
                      </a:r>
                      <a:r>
                        <a:rPr lang="en-US" sz="1600" b="0" dirty="0">
                          <a:solidFill>
                            <a:srgbClr val="000000"/>
                          </a:solidFill>
                          <a:effectLst/>
                          <a:highlight>
                            <a:srgbClr val="FFFFFF"/>
                          </a:highlight>
                          <a:latin typeface="Consolas" panose="020B0609020204030204" pitchFamily="49" charset="0"/>
                        </a:rPr>
                        <a:t>(</a:t>
                      </a:r>
                      <a:r>
                        <a:rPr lang="en-US" sz="1600" b="0" dirty="0">
                          <a:solidFill>
                            <a:srgbClr val="E21F1F"/>
                          </a:solidFill>
                          <a:effectLst/>
                          <a:highlight>
                            <a:srgbClr val="FFFFFF"/>
                          </a:highlight>
                          <a:latin typeface="Consolas" panose="020B0609020204030204" pitchFamily="49" charset="0"/>
                        </a:rPr>
                        <a:t>'</a:t>
                      </a:r>
                      <a:r>
                        <a:rPr lang="en-US" sz="1600" b="0" dirty="0">
                          <a:solidFill>
                            <a:srgbClr val="A31515"/>
                          </a:solidFill>
                          <a:effectLst/>
                          <a:highlight>
                            <a:srgbClr val="FFFFFF"/>
                          </a:highlight>
                          <a:latin typeface="Consolas" panose="020B0609020204030204" pitchFamily="49" charset="0"/>
                        </a:rPr>
                        <a:t>Frequency Domain - Received ASK of Digital Bit Stream Signal - 3</a:t>
                      </a:r>
                      <a:r>
                        <a:rPr lang="en-US" sz="1600" b="0" dirty="0">
                          <a:solidFill>
                            <a:srgbClr val="E21F1F"/>
                          </a:solidFill>
                          <a:effectLst/>
                          <a:highlight>
                            <a:srgbClr val="FFFFFF"/>
                          </a:highlight>
                          <a:latin typeface="Consolas" panose="020B0609020204030204" pitchFamily="49" charset="0"/>
                        </a:rPr>
                        <a:t>'</a:t>
                      </a:r>
                      <a:r>
                        <a:rPr lang="en-US" sz="1600" b="0" dirty="0">
                          <a:solidFill>
                            <a:srgbClr val="000000"/>
                          </a:solidFill>
                          <a:effectLst/>
                          <a:highlight>
                            <a:srgbClr val="FFFFFF"/>
                          </a:highlight>
                          <a:latin typeface="Consolas" panose="020B0609020204030204" pitchFamily="49" charset="0"/>
                        </a:rPr>
                        <a:t>)</a:t>
                      </a:r>
                    </a:p>
                    <a:p>
                      <a:br>
                        <a:rPr lang="en-US" sz="1600" b="0" dirty="0">
                          <a:solidFill>
                            <a:srgbClr val="000000"/>
                          </a:solidFill>
                          <a:effectLst/>
                          <a:highlight>
                            <a:srgbClr val="FFFFFF"/>
                          </a:highlight>
                          <a:latin typeface="Consolas" panose="020B0609020204030204" pitchFamily="49" charset="0"/>
                        </a:rPr>
                      </a:br>
                      <a:endParaRPr lang="en-US" sz="1600" b="0" dirty="0">
                        <a:solidFill>
                          <a:srgbClr val="000000"/>
                        </a:solidFill>
                        <a:effectLst/>
                        <a:highlight>
                          <a:srgbClr val="FFFFFF"/>
                        </a:highlight>
                        <a:latin typeface="Consolas" panose="020B0609020204030204" pitchFamily="49" charset="0"/>
                      </a:endParaRPr>
                    </a:p>
                    <a:p>
                      <a:endParaRPr lang="en-US" sz="1600" dirty="0"/>
                    </a:p>
                  </a:txBody>
                  <a:tcPr>
                    <a:noFill/>
                  </a:tcPr>
                </a:tc>
                <a:extLst>
                  <a:ext uri="{0D108BD9-81ED-4DB2-BD59-A6C34878D82A}">
                    <a16:rowId xmlns:a16="http://schemas.microsoft.com/office/drawing/2014/main" val="1246556891"/>
                  </a:ext>
                </a:extLst>
              </a:tr>
            </a:tbl>
          </a:graphicData>
        </a:graphic>
      </p:graphicFrame>
    </p:spTree>
    <p:extLst>
      <p:ext uri="{BB962C8B-B14F-4D97-AF65-F5344CB8AC3E}">
        <p14:creationId xmlns:p14="http://schemas.microsoft.com/office/powerpoint/2010/main" val="254737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frequency domain&#10;&#10;Description automatically generated with medium confidence">
            <a:extLst>
              <a:ext uri="{FF2B5EF4-FFF2-40B4-BE49-F238E27FC236}">
                <a16:creationId xmlns:a16="http://schemas.microsoft.com/office/drawing/2014/main" id="{AEEBC131-3718-ED08-2253-0437D608E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828" y="743871"/>
            <a:ext cx="7160343" cy="5370257"/>
          </a:xfrm>
          <a:prstGeom prst="rect">
            <a:avLst/>
          </a:prstGeom>
        </p:spPr>
      </p:pic>
    </p:spTree>
    <p:extLst>
      <p:ext uri="{BB962C8B-B14F-4D97-AF65-F5344CB8AC3E}">
        <p14:creationId xmlns:p14="http://schemas.microsoft.com/office/powerpoint/2010/main" val="3910823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92825" y="196406"/>
            <a:ext cx="9984657" cy="1042458"/>
          </a:xfrm>
        </p:spPr>
        <p:txBody>
          <a:bodyPr>
            <a:normAutofit fontScale="90000"/>
          </a:bodyPr>
          <a:lstStyle/>
          <a:p>
            <a:r>
              <a:rPr lang="en-GB" sz="3600" b="1" dirty="0">
                <a:latin typeface="Seaford" panose="00000500000000000000" pitchFamily="2" charset="0"/>
              </a:rPr>
              <a:t>Impact of ASK and FDM on Society, Health, Safety &amp; Culture:</a:t>
            </a:r>
            <a:br>
              <a:rPr lang="en-US" sz="3600" b="1" dirty="0">
                <a:latin typeface="Seaford" panose="00000500000000000000" pitchFamily="2" charset="0"/>
              </a:rPr>
            </a:br>
            <a:endParaRPr lang="en-US" dirty="0">
              <a:latin typeface="Seaford" panose="00000500000000000000" pitchFamily="2" charset="0"/>
            </a:endParaRPr>
          </a:p>
        </p:txBody>
      </p:sp>
      <p:sp>
        <p:nvSpPr>
          <p:cNvPr id="2" name="Content Placeholder 8">
            <a:extLst>
              <a:ext uri="{FF2B5EF4-FFF2-40B4-BE49-F238E27FC236}">
                <a16:creationId xmlns:a16="http://schemas.microsoft.com/office/drawing/2014/main" id="{E501A410-3834-B29C-94A4-D2A218636738}"/>
              </a:ext>
            </a:extLst>
          </p:cNvPr>
          <p:cNvSpPr>
            <a:spLocks noGrp="1"/>
          </p:cNvSpPr>
          <p:nvPr>
            <p:ph idx="1"/>
          </p:nvPr>
        </p:nvSpPr>
        <p:spPr>
          <a:xfrm>
            <a:off x="1144319" y="1526981"/>
            <a:ext cx="10433163" cy="4928135"/>
          </a:xfrm>
        </p:spPr>
        <p:txBody>
          <a:bodyPr>
            <a:normAutofit/>
          </a:bodyPr>
          <a:lstStyle/>
          <a:p>
            <a:r>
              <a:rPr lang="en-GB" b="1" u="sng" dirty="0">
                <a:latin typeface="Seaford" panose="00000500000000000000" pitchFamily="2" charset="0"/>
              </a:rPr>
              <a:t>Global Connectivity: </a:t>
            </a:r>
            <a:r>
              <a:rPr lang="en-GB" dirty="0">
                <a:latin typeface="Seaford" panose="00000500000000000000" pitchFamily="2" charset="0"/>
              </a:rPr>
              <a:t>Enable transmission of vast data volumes across various mediums, fostering growth of telecommunication networks. This revolutionizes communication, interaction, and business practices, promoting global connectedness.</a:t>
            </a:r>
          </a:p>
          <a:p>
            <a:r>
              <a:rPr lang="en-GB" b="1" u="sng" dirty="0">
                <a:latin typeface="Seaford" panose="00000500000000000000" pitchFamily="2" charset="0"/>
              </a:rPr>
              <a:t>Telemedicine: </a:t>
            </a:r>
            <a:r>
              <a:rPr lang="en-GB" dirty="0">
                <a:latin typeface="Seaford" panose="00000500000000000000" pitchFamily="2" charset="0"/>
              </a:rPr>
              <a:t>Facilitate transmission of medical data, enabling remote consultations, diagnoses, and medical advice for patients in remote areas.</a:t>
            </a:r>
          </a:p>
          <a:p>
            <a:r>
              <a:rPr lang="en-GB" b="1" u="sng" dirty="0">
                <a:latin typeface="Seaford" panose="00000500000000000000" pitchFamily="2" charset="0"/>
              </a:rPr>
              <a:t>Medical Monitoring: </a:t>
            </a:r>
            <a:r>
              <a:rPr lang="en-GB" dirty="0">
                <a:latin typeface="Seaford" panose="00000500000000000000" pitchFamily="2" charset="0"/>
              </a:rPr>
              <a:t>FDM is crucial for real-time monitoring of vital signs like blood pressure and heart rate, leading to improved health outcomes and patient care.</a:t>
            </a:r>
          </a:p>
          <a:p>
            <a:r>
              <a:rPr lang="en-GB" b="1" u="sng" dirty="0">
                <a:latin typeface="Seaford" panose="00000500000000000000" pitchFamily="2" charset="0"/>
              </a:rPr>
              <a:t>Emergency Communication: </a:t>
            </a:r>
            <a:r>
              <a:rPr lang="en-GB" dirty="0">
                <a:latin typeface="Seaford" panose="00000500000000000000" pitchFamily="2" charset="0"/>
              </a:rPr>
              <a:t>ASK and FDM are essential for emergency systems to transmit distress signals, location information, and critical data quickly and reliably during disasters or accidents, facilitating rescue operations.</a:t>
            </a:r>
          </a:p>
          <a:p>
            <a:r>
              <a:rPr lang="en-GB" b="1" u="sng" dirty="0">
                <a:latin typeface="Seaford" panose="00000500000000000000" pitchFamily="2" charset="0"/>
              </a:rPr>
              <a:t>Transportation Safety: </a:t>
            </a:r>
            <a:r>
              <a:rPr lang="en-GB" dirty="0">
                <a:latin typeface="Seaford" panose="00000500000000000000" pitchFamily="2" charset="0"/>
              </a:rPr>
              <a:t>FDM is used in aviation and maritime communication, ensuring secure and effective communication between control </a:t>
            </a:r>
            <a:r>
              <a:rPr lang="en-GB" dirty="0" err="1">
                <a:latin typeface="Seaford" panose="00000500000000000000" pitchFamily="2" charset="0"/>
              </a:rPr>
              <a:t>centers</a:t>
            </a:r>
            <a:r>
              <a:rPr lang="en-GB" dirty="0">
                <a:latin typeface="Seaford" panose="00000500000000000000" pitchFamily="2" charset="0"/>
              </a:rPr>
              <a:t>, vehicles, and personnel, enhancing operational efficiency and safety.</a:t>
            </a:r>
          </a:p>
          <a:p>
            <a:r>
              <a:rPr lang="en-GB" b="1" u="sng" dirty="0">
                <a:latin typeface="Seaford" panose="00000500000000000000" pitchFamily="2" charset="0"/>
              </a:rPr>
              <a:t>Cultural Exchange: </a:t>
            </a:r>
            <a:r>
              <a:rPr lang="en-GB" dirty="0">
                <a:latin typeface="Seaford" panose="00000500000000000000" pitchFamily="2" charset="0"/>
              </a:rPr>
              <a:t>Facilitate global distribution of diverse cultural content, promoting exchange and understanding between cultures.</a:t>
            </a:r>
          </a:p>
        </p:txBody>
      </p:sp>
    </p:spTree>
    <p:extLst>
      <p:ext uri="{BB962C8B-B14F-4D97-AF65-F5344CB8AC3E}">
        <p14:creationId xmlns:p14="http://schemas.microsoft.com/office/powerpoint/2010/main" val="3347562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14F2C-B5C0-DFD8-8FE5-36FE4ED3DDAD}"/>
              </a:ext>
            </a:extLst>
          </p:cNvPr>
          <p:cNvSpPr>
            <a:spLocks noGrp="1"/>
          </p:cNvSpPr>
          <p:nvPr>
            <p:ph type="title"/>
          </p:nvPr>
        </p:nvSpPr>
        <p:spPr>
          <a:xfrm>
            <a:off x="1638300" y="572490"/>
            <a:ext cx="9734806" cy="1280890"/>
          </a:xfrm>
        </p:spPr>
        <p:txBody>
          <a:bodyPr/>
          <a:lstStyle/>
          <a:p>
            <a:r>
              <a:rPr lang="en-US" b="1" dirty="0">
                <a:latin typeface="Seaford" panose="00000500000000000000" pitchFamily="2" charset="0"/>
              </a:rPr>
              <a:t>Objectives</a:t>
            </a:r>
          </a:p>
        </p:txBody>
      </p:sp>
      <p:graphicFrame>
        <p:nvGraphicFramePr>
          <p:cNvPr id="4" name="Content Placeholder 3">
            <a:extLst>
              <a:ext uri="{FF2B5EF4-FFF2-40B4-BE49-F238E27FC236}">
                <a16:creationId xmlns:a16="http://schemas.microsoft.com/office/drawing/2014/main" id="{2198F8E8-7928-66BB-3191-6B48E07BF765}"/>
              </a:ext>
            </a:extLst>
          </p:cNvPr>
          <p:cNvGraphicFramePr>
            <a:graphicFrameLocks noGrp="1"/>
          </p:cNvGraphicFramePr>
          <p:nvPr>
            <p:ph idx="1"/>
            <p:extLst>
              <p:ext uri="{D42A27DB-BD31-4B8C-83A1-F6EECF244321}">
                <p14:modId xmlns:p14="http://schemas.microsoft.com/office/powerpoint/2010/main" val="4189556753"/>
              </p:ext>
            </p:extLst>
          </p:nvPr>
        </p:nvGraphicFramePr>
        <p:xfrm>
          <a:off x="1638300" y="1646903"/>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3286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0858" b="8676"/>
          <a:stretch/>
        </p:blipFill>
        <p:spPr>
          <a:xfrm>
            <a:off x="2544277" y="790091"/>
            <a:ext cx="7103445" cy="2638909"/>
          </a:xfrm>
        </p:spPr>
      </p:pic>
    </p:spTree>
    <p:extLst>
      <p:ext uri="{BB962C8B-B14F-4D97-AF65-F5344CB8AC3E}">
        <p14:creationId xmlns:p14="http://schemas.microsoft.com/office/powerpoint/2010/main" val="2095130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987CF-BBC4-49B7-439F-7F4490A199E1}"/>
              </a:ext>
            </a:extLst>
          </p:cNvPr>
          <p:cNvSpPr>
            <a:spLocks noGrp="1"/>
          </p:cNvSpPr>
          <p:nvPr>
            <p:ph type="title"/>
          </p:nvPr>
        </p:nvSpPr>
        <p:spPr>
          <a:xfrm>
            <a:off x="1641649" y="486699"/>
            <a:ext cx="8018543" cy="825908"/>
          </a:xfrm>
        </p:spPr>
        <p:txBody>
          <a:bodyPr>
            <a:normAutofit fontScale="90000"/>
          </a:bodyPr>
          <a:lstStyle/>
          <a:p>
            <a:pPr marL="0" indent="0"/>
            <a:r>
              <a:rPr lang="en-US" sz="4000" b="1" dirty="0">
                <a:latin typeface="Seaford" panose="00000500000000000000" pitchFamily="2" charset="0"/>
              </a:rPr>
              <a:t>Amplitude Shift Keying (ASK)</a:t>
            </a:r>
            <a:br>
              <a:rPr lang="en-US" sz="4000" dirty="0">
                <a:latin typeface="Seaford" panose="00000500000000000000" pitchFamily="2" charset="0"/>
              </a:rPr>
            </a:br>
            <a:endParaRPr lang="en-US" sz="4000" dirty="0">
              <a:latin typeface="Seaford" panose="00000500000000000000" pitchFamily="2" charset="0"/>
            </a:endParaRPr>
          </a:p>
        </p:txBody>
      </p:sp>
      <p:sp>
        <p:nvSpPr>
          <p:cNvPr id="3" name="Content Placeholder 2">
            <a:extLst>
              <a:ext uri="{FF2B5EF4-FFF2-40B4-BE49-F238E27FC236}">
                <a16:creationId xmlns:a16="http://schemas.microsoft.com/office/drawing/2014/main" id="{E2F65A9D-522F-B7ED-DC79-0325E1023E6A}"/>
              </a:ext>
            </a:extLst>
          </p:cNvPr>
          <p:cNvSpPr>
            <a:spLocks noGrp="1"/>
          </p:cNvSpPr>
          <p:nvPr>
            <p:ph idx="1"/>
          </p:nvPr>
        </p:nvSpPr>
        <p:spPr>
          <a:xfrm>
            <a:off x="897193" y="1696064"/>
            <a:ext cx="10663083" cy="4675237"/>
          </a:xfrm>
        </p:spPr>
        <p:txBody>
          <a:bodyPr>
            <a:normAutofit fontScale="77500" lnSpcReduction="20000"/>
          </a:bodyPr>
          <a:lstStyle/>
          <a:p>
            <a:pPr>
              <a:buFont typeface="Wingdings" panose="05000000000000000000" pitchFamily="2" charset="2"/>
              <a:buChar char="v"/>
            </a:pPr>
            <a:r>
              <a:rPr lang="en-US" sz="2900" b="1" i="0" dirty="0">
                <a:solidFill>
                  <a:srgbClr val="0D0D0D"/>
                </a:solidFill>
                <a:effectLst/>
                <a:highlight>
                  <a:srgbClr val="FFFFFF"/>
                </a:highlight>
                <a:latin typeface="Seaford" panose="00000500000000000000" pitchFamily="2" charset="0"/>
              </a:rPr>
              <a:t>Introduction to ASK:</a:t>
            </a:r>
            <a:br>
              <a:rPr lang="en-US" sz="2900" b="1" i="0" dirty="0">
                <a:solidFill>
                  <a:srgbClr val="0D0D0D"/>
                </a:solidFill>
                <a:effectLst/>
                <a:highlight>
                  <a:srgbClr val="FFFFFF"/>
                </a:highlight>
                <a:latin typeface="Seaford" panose="00000500000000000000" pitchFamily="2" charset="0"/>
              </a:rPr>
            </a:br>
            <a:br>
              <a:rPr lang="en-US" sz="2900" b="1" i="0" dirty="0">
                <a:solidFill>
                  <a:srgbClr val="0D0D0D"/>
                </a:solidFill>
                <a:effectLst/>
                <a:highlight>
                  <a:srgbClr val="FFFFFF"/>
                </a:highlight>
                <a:latin typeface="Seaford" panose="00000500000000000000" pitchFamily="2" charset="0"/>
              </a:rPr>
            </a:br>
            <a:r>
              <a:rPr lang="en-US" sz="2900" b="0" i="0" dirty="0">
                <a:solidFill>
                  <a:srgbClr val="0D0D0D"/>
                </a:solidFill>
                <a:effectLst/>
                <a:highlight>
                  <a:srgbClr val="FFFFFF"/>
                </a:highlight>
                <a:latin typeface="Seaford" panose="00000500000000000000" pitchFamily="2" charset="0"/>
              </a:rPr>
              <a:t>Amplitude Shift Keying (ASK) is a modulation technique where the amplitude of the    carrier signal is varied in accordance with the digital data signal.</a:t>
            </a:r>
          </a:p>
          <a:p>
            <a:pPr algn="l">
              <a:buFont typeface="Arial" panose="020B0604020202020204" pitchFamily="34" charset="0"/>
              <a:buChar char="•"/>
            </a:pPr>
            <a:r>
              <a:rPr lang="en-US" sz="2900" b="0" i="0" dirty="0">
                <a:solidFill>
                  <a:srgbClr val="0D0D0D"/>
                </a:solidFill>
                <a:effectLst/>
                <a:highlight>
                  <a:srgbClr val="FFFFFF"/>
                </a:highlight>
                <a:latin typeface="Seaford" panose="00000500000000000000" pitchFamily="2" charset="0"/>
              </a:rPr>
              <a:t>Uses two amplitude levels to represent binary data (0s and 1s).</a:t>
            </a:r>
          </a:p>
          <a:p>
            <a:pPr algn="l">
              <a:buFont typeface="Arial" panose="020B0604020202020204" pitchFamily="34" charset="0"/>
              <a:buChar char="•"/>
            </a:pPr>
            <a:r>
              <a:rPr lang="en-US" sz="2900" b="0" i="0" dirty="0">
                <a:solidFill>
                  <a:srgbClr val="0D0D0D"/>
                </a:solidFill>
                <a:effectLst/>
                <a:highlight>
                  <a:srgbClr val="FFFFFF"/>
                </a:highlight>
                <a:latin typeface="Seaford" panose="00000500000000000000" pitchFamily="2" charset="0"/>
              </a:rPr>
              <a:t>For example, a higher amplitude represents a binary '1' and a lower (or zero) amplitude represents a binary ‘0’.</a:t>
            </a:r>
          </a:p>
          <a:p>
            <a:pPr algn="l">
              <a:buFont typeface="Arial" panose="020B0604020202020204" pitchFamily="34" charset="0"/>
              <a:buChar char="•"/>
            </a:pPr>
            <a:br>
              <a:rPr lang="en-US" sz="2900" b="0" i="0" dirty="0">
                <a:solidFill>
                  <a:srgbClr val="0D0D0D"/>
                </a:solidFill>
                <a:effectLst/>
                <a:highlight>
                  <a:srgbClr val="FFFFFF"/>
                </a:highlight>
                <a:latin typeface="Seaford" panose="00000500000000000000" pitchFamily="2" charset="0"/>
              </a:rPr>
            </a:br>
            <a:r>
              <a:rPr lang="en-US" sz="2900" b="1" i="0" dirty="0">
                <a:solidFill>
                  <a:srgbClr val="0D0D0D"/>
                </a:solidFill>
                <a:effectLst/>
                <a:highlight>
                  <a:srgbClr val="FFFFFF"/>
                </a:highlight>
                <a:latin typeface="Seaford" panose="00000500000000000000" pitchFamily="2" charset="0"/>
              </a:rPr>
              <a:t>Equation:</a:t>
            </a:r>
            <a:endParaRPr lang="en-US" sz="2900" b="0" i="0" dirty="0">
              <a:solidFill>
                <a:srgbClr val="0D0D0D"/>
              </a:solidFill>
              <a:effectLst/>
              <a:highlight>
                <a:srgbClr val="FFFFFF"/>
              </a:highlight>
              <a:latin typeface="Seaford" panose="00000500000000000000" pitchFamily="2" charset="0"/>
            </a:endParaRPr>
          </a:p>
          <a:p>
            <a:pPr marL="742950" lvl="1" indent="-285750" algn="l">
              <a:buFont typeface="Arial" panose="020B0604020202020204" pitchFamily="34" charset="0"/>
              <a:buChar char="•"/>
            </a:pPr>
            <a:r>
              <a:rPr lang="en-US" sz="2600" i="0" dirty="0">
                <a:solidFill>
                  <a:srgbClr val="0D0D0D"/>
                </a:solidFill>
                <a:effectLst/>
                <a:highlight>
                  <a:srgbClr val="FFFFFF"/>
                </a:highlight>
                <a:latin typeface="Seaford" panose="00000500000000000000" pitchFamily="2" charset="0"/>
                <a:cs typeface="Arial" panose="020B0604020202020204" pitchFamily="34" charset="0"/>
              </a:rPr>
              <a:t>ASK signal: 𝑠(𝑡)=𝐴(𝑡)⋅sin⁡(2𝜋𝑓𝑐𝑡)</a:t>
            </a:r>
          </a:p>
          <a:p>
            <a:pPr marL="742950" lvl="1" indent="-285750" algn="l">
              <a:buFont typeface="Arial" panose="020B0604020202020204" pitchFamily="34" charset="0"/>
              <a:buChar char="•"/>
            </a:pPr>
            <a:r>
              <a:rPr lang="en-US" sz="2600" i="0" dirty="0">
                <a:solidFill>
                  <a:srgbClr val="0D0D0D"/>
                </a:solidFill>
                <a:effectLst/>
                <a:highlight>
                  <a:srgbClr val="FFFFFF"/>
                </a:highlight>
                <a:latin typeface="Seaford" panose="00000500000000000000" pitchFamily="2" charset="0"/>
                <a:cs typeface="Arial" panose="020B0604020202020204" pitchFamily="34" charset="0"/>
              </a:rPr>
              <a:t>Where </a:t>
            </a:r>
            <a:r>
              <a:rPr lang="en-US" sz="2600" i="1" dirty="0">
                <a:solidFill>
                  <a:srgbClr val="0D0D0D"/>
                </a:solidFill>
                <a:effectLst/>
                <a:highlight>
                  <a:srgbClr val="FFFFFF"/>
                </a:highlight>
                <a:latin typeface="Seaford" panose="00000500000000000000" pitchFamily="2" charset="0"/>
                <a:cs typeface="Arial" panose="020B0604020202020204" pitchFamily="34" charset="0"/>
              </a:rPr>
              <a:t>A</a:t>
            </a:r>
            <a:r>
              <a:rPr lang="en-US" sz="2600" i="0" dirty="0">
                <a:solidFill>
                  <a:srgbClr val="0D0D0D"/>
                </a:solidFill>
                <a:effectLst/>
                <a:highlight>
                  <a:srgbClr val="FFFFFF"/>
                </a:highlight>
                <a:latin typeface="Seaford" panose="00000500000000000000" pitchFamily="2" charset="0"/>
                <a:cs typeface="Arial" panose="020B0604020202020204" pitchFamily="34" charset="0"/>
              </a:rPr>
              <a:t>(</a:t>
            </a:r>
            <a:r>
              <a:rPr lang="en-US" sz="2600" i="1" dirty="0">
                <a:solidFill>
                  <a:srgbClr val="0D0D0D"/>
                </a:solidFill>
                <a:effectLst/>
                <a:highlight>
                  <a:srgbClr val="FFFFFF"/>
                </a:highlight>
                <a:latin typeface="Seaford" panose="00000500000000000000" pitchFamily="2" charset="0"/>
                <a:cs typeface="Arial" panose="020B0604020202020204" pitchFamily="34" charset="0"/>
              </a:rPr>
              <a:t>t</a:t>
            </a:r>
            <a:r>
              <a:rPr lang="en-US" sz="2600" i="0" dirty="0">
                <a:solidFill>
                  <a:srgbClr val="0D0D0D"/>
                </a:solidFill>
                <a:effectLst/>
                <a:highlight>
                  <a:srgbClr val="FFFFFF"/>
                </a:highlight>
                <a:latin typeface="Seaford" panose="00000500000000000000" pitchFamily="2" charset="0"/>
                <a:cs typeface="Arial" panose="020B0604020202020204" pitchFamily="34" charset="0"/>
              </a:rPr>
              <a:t>) represents the varying amplitude, and 𝑓𝑐</a:t>
            </a:r>
            <a:r>
              <a:rPr lang="en-US" sz="2600" i="1" dirty="0">
                <a:solidFill>
                  <a:srgbClr val="0D0D0D"/>
                </a:solidFill>
                <a:highlight>
                  <a:srgbClr val="FFFFFF"/>
                </a:highlight>
                <a:latin typeface="Seaford" panose="00000500000000000000" pitchFamily="2" charset="0"/>
                <a:cs typeface="Arial" panose="020B0604020202020204" pitchFamily="34" charset="0"/>
              </a:rPr>
              <a:t> </a:t>
            </a:r>
            <a:r>
              <a:rPr lang="en-US" sz="2600" i="0" dirty="0">
                <a:solidFill>
                  <a:srgbClr val="0D0D0D"/>
                </a:solidFill>
                <a:effectLst/>
                <a:highlight>
                  <a:srgbClr val="FFFFFF"/>
                </a:highlight>
                <a:latin typeface="Seaford" panose="00000500000000000000" pitchFamily="2" charset="0"/>
                <a:cs typeface="Arial" panose="020B0604020202020204" pitchFamily="34" charset="0"/>
              </a:rPr>
              <a:t>is the carrier frequency.</a:t>
            </a:r>
          </a:p>
          <a:p>
            <a:pPr algn="l">
              <a:buFont typeface="Arial" panose="020B0604020202020204" pitchFamily="34" charset="0"/>
              <a:buChar char="•"/>
            </a:pPr>
            <a:endParaRPr lang="en-US" b="0" i="0" dirty="0">
              <a:solidFill>
                <a:srgbClr val="0D0D0D"/>
              </a:solidFill>
              <a:effectLst/>
              <a:highlight>
                <a:srgbClr val="FFFFFF"/>
              </a:highlight>
              <a:latin typeface="Seaford" panose="00000500000000000000" pitchFamily="2" charset="0"/>
            </a:endParaRPr>
          </a:p>
          <a:p>
            <a:pPr marL="0" indent="0">
              <a:buNone/>
            </a:pPr>
            <a:r>
              <a:rPr lang="en-US" dirty="0">
                <a:latin typeface="Seaford" panose="00000500000000000000" pitchFamily="2" charset="0"/>
              </a:rPr>
              <a:t> </a:t>
            </a:r>
          </a:p>
        </p:txBody>
      </p:sp>
    </p:spTree>
    <p:extLst>
      <p:ext uri="{BB962C8B-B14F-4D97-AF65-F5344CB8AC3E}">
        <p14:creationId xmlns:p14="http://schemas.microsoft.com/office/powerpoint/2010/main" val="2910587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2EBB581F-9F4C-1605-20BF-DE50B940C337}"/>
              </a:ext>
            </a:extLst>
          </p:cNvPr>
          <p:cNvGraphicFramePr>
            <a:graphicFrameLocks noGrp="1"/>
          </p:cNvGraphicFramePr>
          <p:nvPr>
            <p:extLst>
              <p:ext uri="{D42A27DB-BD31-4B8C-83A1-F6EECF244321}">
                <p14:modId xmlns:p14="http://schemas.microsoft.com/office/powerpoint/2010/main" val="860972191"/>
              </p:ext>
            </p:extLst>
          </p:nvPr>
        </p:nvGraphicFramePr>
        <p:xfrm>
          <a:off x="663677" y="132735"/>
          <a:ext cx="11238270" cy="6675120"/>
        </p:xfrm>
        <a:graphic>
          <a:graphicData uri="http://schemas.openxmlformats.org/drawingml/2006/table">
            <a:tbl>
              <a:tblPr firstRow="1" bandRow="1">
                <a:tableStyleId>{5C22544A-7EE6-4342-B048-85BDC9FD1C3A}</a:tableStyleId>
              </a:tblPr>
              <a:tblGrid>
                <a:gridCol w="3746090">
                  <a:extLst>
                    <a:ext uri="{9D8B030D-6E8A-4147-A177-3AD203B41FA5}">
                      <a16:colId xmlns:a16="http://schemas.microsoft.com/office/drawing/2014/main" val="3729179858"/>
                    </a:ext>
                  </a:extLst>
                </a:gridCol>
                <a:gridCol w="3746090">
                  <a:extLst>
                    <a:ext uri="{9D8B030D-6E8A-4147-A177-3AD203B41FA5}">
                      <a16:colId xmlns:a16="http://schemas.microsoft.com/office/drawing/2014/main" val="4058311965"/>
                    </a:ext>
                  </a:extLst>
                </a:gridCol>
                <a:gridCol w="3746090">
                  <a:extLst>
                    <a:ext uri="{9D8B030D-6E8A-4147-A177-3AD203B41FA5}">
                      <a16:colId xmlns:a16="http://schemas.microsoft.com/office/drawing/2014/main" val="842825921"/>
                    </a:ext>
                  </a:extLst>
                </a:gridCol>
              </a:tblGrid>
              <a:tr h="5958349">
                <a:tc>
                  <a:txBody>
                    <a:bodyPr/>
                    <a:lstStyle/>
                    <a:p>
                      <a:r>
                        <a:rPr lang="en-US" sz="1400" b="0" dirty="0">
                          <a:solidFill>
                            <a:srgbClr val="008000"/>
                          </a:solidFill>
                          <a:effectLst/>
                          <a:highlight>
                            <a:srgbClr val="FFFFFF"/>
                          </a:highlight>
                          <a:latin typeface="Consolas" panose="020B0609020204030204" pitchFamily="49" charset="0"/>
                        </a:rPr>
                        <a:t>% digital bit stream</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x1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x2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x3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p>
                    <a:p>
                      <a:br>
                        <a:rPr lang="en-US" sz="1400" b="0" dirty="0">
                          <a:solidFill>
                            <a:srgbClr val="000000"/>
                          </a:solidFill>
                          <a:effectLst/>
                          <a:highlight>
                            <a:srgbClr val="FFFFFF"/>
                          </a:highlight>
                          <a:latin typeface="Consolas" panose="020B0609020204030204" pitchFamily="49" charset="0"/>
                        </a:rPr>
                      </a:br>
                      <a:r>
                        <a:rPr lang="en-US" sz="1400" b="0" dirty="0">
                          <a:solidFill>
                            <a:srgbClr val="1F377F"/>
                          </a:solidFill>
                          <a:effectLst/>
                          <a:highlight>
                            <a:srgbClr val="FFFFFF"/>
                          </a:highlight>
                          <a:latin typeface="Consolas" panose="020B0609020204030204" pitchFamily="49" charset="0"/>
                        </a:rPr>
                        <a:t>bit1</a:t>
                      </a:r>
                      <a:r>
                        <a:rPr lang="en-US" sz="1400" b="0" dirty="0">
                          <a:solidFill>
                            <a:srgbClr val="000000"/>
                          </a:solidFill>
                          <a:effectLst/>
                          <a:highlight>
                            <a:srgbClr val="FFFFFF"/>
                          </a:highlight>
                          <a:latin typeface="Consolas" panose="020B0609020204030204" pitchFamily="49" charset="0"/>
                        </a:rPr>
                        <a:t> = []; </a:t>
                      </a:r>
                    </a:p>
                    <a:p>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8F08C4"/>
                          </a:solidFill>
                          <a:effectLst/>
                          <a:highlight>
                            <a:srgbClr val="FFFFFF"/>
                          </a:highlight>
                          <a:latin typeface="Consolas" panose="020B0609020204030204" pitchFamily="49" charset="0"/>
                        </a:rPr>
                        <a:t>for</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n</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if</a:t>
                      </a:r>
                      <a:r>
                        <a:rPr lang="en-US" sz="1400" b="0" dirty="0">
                          <a:solidFill>
                            <a:srgbClr val="000000"/>
                          </a:solidFill>
                          <a:effectLst/>
                          <a:highlight>
                            <a:srgbClr val="FFFFFF"/>
                          </a:highlight>
                          <a:latin typeface="Consolas" panose="020B0609020204030204" pitchFamily="49" charset="0"/>
                        </a:rPr>
                        <a:t> </a:t>
                      </a:r>
                      <a:r>
                        <a:rPr lang="en-US" sz="1400" b="0" dirty="0">
                          <a:solidFill>
                            <a:srgbClr val="74531F"/>
                          </a:solidFill>
                          <a:effectLst/>
                          <a:highlight>
                            <a:srgbClr val="FFFFFF"/>
                          </a:highlight>
                          <a:latin typeface="Consolas" panose="020B0609020204030204" pitchFamily="49" charset="0"/>
                        </a:rPr>
                        <a:t>x1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se</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ones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else</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74531F"/>
                          </a:solidFill>
                          <a:effectLst/>
                          <a:highlight>
                            <a:srgbClr val="FFFFFF"/>
                          </a:highlight>
                          <a:latin typeface="Consolas" panose="020B0609020204030204" pitchFamily="49" charset="0"/>
                        </a:rPr>
                        <a:t>x1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se</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zeros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bit1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bit1</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se</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br>
                        <a:rPr lang="en-US" sz="1400" b="0" dirty="0">
                          <a:solidFill>
                            <a:srgbClr val="000000"/>
                          </a:solidFill>
                          <a:effectLst/>
                          <a:highlight>
                            <a:srgbClr val="FFFFFF"/>
                          </a:highlight>
                          <a:latin typeface="Consolas" panose="020B0609020204030204" pitchFamily="49" charset="0"/>
                        </a:rPr>
                      </a:br>
                      <a:r>
                        <a:rPr lang="en-US" sz="1400" b="0" dirty="0">
                          <a:solidFill>
                            <a:srgbClr val="1F377F"/>
                          </a:solidFill>
                          <a:effectLst/>
                          <a:highlight>
                            <a:srgbClr val="FFFFFF"/>
                          </a:highlight>
                          <a:latin typeface="Consolas" panose="020B0609020204030204" pitchFamily="49" charset="0"/>
                        </a:rPr>
                        <a:t>tb1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p>
                    <a:p>
                      <a:br>
                        <a:rPr lang="en-US" sz="1400" b="0" dirty="0">
                          <a:solidFill>
                            <a:srgbClr val="000000"/>
                          </a:solidFill>
                          <a:effectLst/>
                          <a:highlight>
                            <a:srgbClr val="FFFFFF"/>
                          </a:highlight>
                          <a:latin typeface="Consolas" panose="020B0609020204030204" pitchFamily="49" charset="0"/>
                        </a:rPr>
                      </a:br>
                      <a:r>
                        <a:rPr lang="en-US" sz="1400" b="0" dirty="0">
                          <a:solidFill>
                            <a:srgbClr val="1F377F"/>
                          </a:solidFill>
                          <a:effectLst/>
                          <a:highlight>
                            <a:srgbClr val="FFFFFF"/>
                          </a:highlight>
                          <a:latin typeface="Consolas" panose="020B0609020204030204" pitchFamily="49" charset="0"/>
                        </a:rPr>
                        <a:t>figure</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74531F"/>
                          </a:solidFill>
                          <a:effectLst/>
                          <a:highlight>
                            <a:srgbClr val="FFFFFF"/>
                          </a:highlight>
                          <a:latin typeface="Consolas" panose="020B0609020204030204" pitchFamily="49" charset="0"/>
                        </a:rPr>
                        <a:t>subplot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tb1</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bit1</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lineWidth</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2.5</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grid</a:t>
                      </a:r>
                      <a:r>
                        <a:rPr lang="en-US" sz="1400" b="0" dirty="0">
                          <a:solidFill>
                            <a:srgbClr val="000000"/>
                          </a:solidFill>
                          <a:effectLst/>
                          <a:highlight>
                            <a:srgbClr val="FFFFFF"/>
                          </a:highlight>
                          <a:latin typeface="Consolas" panose="020B0609020204030204" pitchFamily="49" charset="0"/>
                        </a:rPr>
                        <a:t> </a:t>
                      </a:r>
                      <a:r>
                        <a:rPr lang="en-US" sz="1400" b="0" dirty="0">
                          <a:solidFill>
                            <a:srgbClr val="A31515"/>
                          </a:solidFill>
                          <a:effectLst/>
                          <a:highlight>
                            <a:srgbClr val="FFFFFF"/>
                          </a:highlight>
                          <a:latin typeface="Consolas" panose="020B0609020204030204" pitchFamily="49" charset="0"/>
                        </a:rPr>
                        <a:t>on</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axis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ylabel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Amplitude(volt)</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xlabel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Time(sec)</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title</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Digital Bit Stream Signal - 1</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endParaRPr lang="en-US" sz="1200" dirty="0"/>
                    </a:p>
                  </a:txBody>
                  <a:tcPr>
                    <a:noFill/>
                  </a:tcPr>
                </a:tc>
                <a:tc>
                  <a:txBody>
                    <a:bodyPr/>
                    <a:lstStyle/>
                    <a:p>
                      <a:r>
                        <a:rPr lang="en-US" sz="1400" b="0" dirty="0">
                          <a:solidFill>
                            <a:srgbClr val="1F377F"/>
                          </a:solidFill>
                          <a:effectLst/>
                          <a:highlight>
                            <a:srgbClr val="FFFFFF"/>
                          </a:highlight>
                          <a:latin typeface="Consolas" panose="020B0609020204030204" pitchFamily="49" charset="0"/>
                        </a:rPr>
                        <a:t>Am1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A</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brm1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fm1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brm1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tm1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ask1</a:t>
                      </a:r>
                      <a:r>
                        <a:rPr lang="en-US" sz="1400" b="0" dirty="0">
                          <a:solidFill>
                            <a:srgbClr val="000000"/>
                          </a:solidFill>
                          <a:effectLst/>
                          <a:highlight>
                            <a:srgbClr val="FFFFFF"/>
                          </a:highlight>
                          <a:latin typeface="Consolas" panose="020B0609020204030204" pitchFamily="49" charset="0"/>
                        </a:rPr>
                        <a:t> = [];</a:t>
                      </a:r>
                    </a:p>
                    <a:p>
                      <a:r>
                        <a:rPr lang="en-US" sz="1400" b="0" dirty="0">
                          <a:solidFill>
                            <a:srgbClr val="8F08C4"/>
                          </a:solidFill>
                          <a:effectLst/>
                          <a:highlight>
                            <a:srgbClr val="FFFFFF"/>
                          </a:highlight>
                          <a:latin typeface="Consolas" panose="020B0609020204030204" pitchFamily="49" charset="0"/>
                        </a:rPr>
                        <a:t>for</a:t>
                      </a:r>
                      <a:r>
                        <a:rPr lang="en-US" sz="1400" b="0" dirty="0">
                          <a:solidFill>
                            <a:srgbClr val="000000"/>
                          </a:solidFill>
                          <a:effectLst/>
                          <a:highlight>
                            <a:srgbClr val="FFFFFF"/>
                          </a:highlight>
                          <a:latin typeface="Consolas" panose="020B0609020204030204" pitchFamily="49" charset="0"/>
                        </a:rPr>
                        <a:t> </a:t>
                      </a:r>
                      <a:r>
                        <a:rPr lang="en-US" sz="1400" b="0" dirty="0" err="1">
                          <a:solidFill>
                            <a:srgbClr val="1F377F"/>
                          </a:solidFill>
                          <a:effectLst/>
                          <a:highlight>
                            <a:srgbClr val="FFFFFF"/>
                          </a:highlight>
                          <a:latin typeface="Consolas" panose="020B0609020204030204" pitchFamily="49" charset="0"/>
                        </a:rPr>
                        <a:t>i</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if</a:t>
                      </a:r>
                      <a:r>
                        <a:rPr lang="en-US" sz="1400" b="0" dirty="0">
                          <a:solidFill>
                            <a:srgbClr val="000000"/>
                          </a:solidFill>
                          <a:effectLst/>
                          <a:highlight>
                            <a:srgbClr val="FFFFFF"/>
                          </a:highlight>
                          <a:latin typeface="Consolas" panose="020B0609020204030204" pitchFamily="49" charset="0"/>
                        </a:rPr>
                        <a:t> (</a:t>
                      </a:r>
                      <a:r>
                        <a:rPr lang="en-US" sz="1400" b="0" dirty="0">
                          <a:solidFill>
                            <a:srgbClr val="74531F"/>
                          </a:solidFill>
                          <a:effectLst/>
                          <a:highlight>
                            <a:srgbClr val="FFFFFF"/>
                          </a:highlight>
                          <a:latin typeface="Consolas" panose="020B0609020204030204" pitchFamily="49" charset="0"/>
                        </a:rPr>
                        <a:t>x1</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1F377F"/>
                          </a:solidFill>
                          <a:effectLst/>
                          <a:highlight>
                            <a:srgbClr val="FFFFFF"/>
                          </a:highlight>
                          <a:latin typeface="Consolas" panose="020B0609020204030204" pitchFamily="49" charset="0"/>
                        </a:rPr>
                        <a:t>i</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Am1</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sin</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pi</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fm1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tm1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else</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A</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sin</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pi</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fm1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tm1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ask1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ask1</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8000"/>
                          </a:solidFill>
                          <a:effectLst/>
                          <a:highlight>
                            <a:srgbClr val="FFFFFF"/>
                          </a:highlight>
                          <a:latin typeface="Consolas" panose="020B0609020204030204" pitchFamily="49" charset="0"/>
                        </a:rPr>
                        <a:t>% plotting ask1</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tmp1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subplot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tmp1</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ask1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axis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xlabel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Time(sec)</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ylabel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Amplitude(volt)</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title</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ASK of Digital Bit Stream Signal - 1</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endParaRPr lang="en-US" sz="1400" dirty="0"/>
                    </a:p>
                  </a:txBody>
                  <a:tcPr>
                    <a:noFill/>
                  </a:tcPr>
                </a:tc>
                <a:tc>
                  <a:txBody>
                    <a:bodyPr/>
                    <a:lstStyle/>
                    <a:p>
                      <a:r>
                        <a:rPr lang="en-US" sz="1400" b="0" dirty="0">
                          <a:solidFill>
                            <a:srgbClr val="1F377F"/>
                          </a:solidFill>
                          <a:effectLst/>
                          <a:highlight>
                            <a:srgbClr val="FFFFFF"/>
                          </a:highlight>
                          <a:latin typeface="Consolas" panose="020B0609020204030204" pitchFamily="49" charset="0"/>
                        </a:rPr>
                        <a:t>Ac1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brc1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fc1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brc1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tc1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c1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8F08C4"/>
                          </a:solidFill>
                          <a:effectLst/>
                          <a:highlight>
                            <a:srgbClr val="FFFFFF"/>
                          </a:highlight>
                          <a:latin typeface="Consolas" panose="020B0609020204030204" pitchFamily="49" charset="0"/>
                        </a:rPr>
                        <a:t>for</a:t>
                      </a:r>
                      <a:r>
                        <a:rPr lang="en-US" sz="1400" b="0" dirty="0">
                          <a:solidFill>
                            <a:srgbClr val="000000"/>
                          </a:solidFill>
                          <a:effectLst/>
                          <a:highlight>
                            <a:srgbClr val="FFFFFF"/>
                          </a:highlight>
                          <a:latin typeface="Consolas" panose="020B0609020204030204" pitchFamily="49" charset="0"/>
                        </a:rPr>
                        <a:t> </a:t>
                      </a:r>
                      <a:r>
                        <a:rPr lang="en-US" sz="1400" b="0" dirty="0" err="1">
                          <a:solidFill>
                            <a:srgbClr val="1F377F"/>
                          </a:solidFill>
                          <a:effectLst/>
                          <a:highlight>
                            <a:srgbClr val="FFFFFF"/>
                          </a:highlight>
                          <a:latin typeface="Consolas" panose="020B0609020204030204" pitchFamily="49" charset="0"/>
                        </a:rPr>
                        <a:t>i</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if</a:t>
                      </a:r>
                      <a:r>
                        <a:rPr lang="en-US" sz="1400" b="0" dirty="0">
                          <a:solidFill>
                            <a:srgbClr val="000000"/>
                          </a:solidFill>
                          <a:effectLst/>
                          <a:highlight>
                            <a:srgbClr val="FFFFFF"/>
                          </a:highlight>
                          <a:latin typeface="Consolas" panose="020B0609020204030204" pitchFamily="49" charset="0"/>
                        </a:rPr>
                        <a:t> (</a:t>
                      </a:r>
                      <a:r>
                        <a:rPr lang="en-US" sz="1400" b="0" dirty="0">
                          <a:solidFill>
                            <a:srgbClr val="74531F"/>
                          </a:solidFill>
                          <a:effectLst/>
                          <a:highlight>
                            <a:srgbClr val="FFFFFF"/>
                          </a:highlight>
                          <a:latin typeface="Consolas" panose="020B0609020204030204" pitchFamily="49" charset="0"/>
                        </a:rPr>
                        <a:t>x1</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1F377F"/>
                          </a:solidFill>
                          <a:effectLst/>
                          <a:highlight>
                            <a:srgbClr val="FFFFFF"/>
                          </a:highlight>
                          <a:latin typeface="Consolas" panose="020B0609020204030204" pitchFamily="49" charset="0"/>
                        </a:rPr>
                        <a:t>i</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Ac1</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sin</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pi</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fc1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tc1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else</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Ac1</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sin</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pi</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fc1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tc1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c1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c1</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br>
                        <a:rPr lang="en-US" sz="1400" b="0" dirty="0">
                          <a:solidFill>
                            <a:srgbClr val="000000"/>
                          </a:solidFill>
                          <a:effectLst/>
                          <a:highlight>
                            <a:srgbClr val="FFFFFF"/>
                          </a:highlight>
                          <a:latin typeface="Consolas" panose="020B0609020204030204" pitchFamily="49" charset="0"/>
                        </a:rPr>
                      </a:br>
                      <a:r>
                        <a:rPr lang="en-US" sz="1400" b="0" dirty="0">
                          <a:solidFill>
                            <a:srgbClr val="1F377F"/>
                          </a:solidFill>
                          <a:effectLst/>
                          <a:highlight>
                            <a:srgbClr val="FFFFFF"/>
                          </a:highlight>
                          <a:latin typeface="Consolas" panose="020B0609020204030204" pitchFamily="49" charset="0"/>
                        </a:rPr>
                        <a:t>tcp1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subplot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tcp1</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c1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axis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xlabel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Time(sec)</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ylabel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Amplitude(volt)</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title</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Carrier Signal for ASK - 1</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endParaRPr lang="en-US" sz="1400" dirty="0"/>
                    </a:p>
                  </a:txBody>
                  <a:tcPr>
                    <a:noFill/>
                  </a:tcPr>
                </a:tc>
                <a:extLst>
                  <a:ext uri="{0D108BD9-81ED-4DB2-BD59-A6C34878D82A}">
                    <a16:rowId xmlns:a16="http://schemas.microsoft.com/office/drawing/2014/main" val="1246556891"/>
                  </a:ext>
                </a:extLst>
              </a:tr>
            </a:tbl>
          </a:graphicData>
        </a:graphic>
      </p:graphicFrame>
    </p:spTree>
    <p:extLst>
      <p:ext uri="{BB962C8B-B14F-4D97-AF65-F5344CB8AC3E}">
        <p14:creationId xmlns:p14="http://schemas.microsoft.com/office/powerpoint/2010/main" val="967728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Freeform 11">
            <a:extLst>
              <a:ext uri="{FF2B5EF4-FFF2-40B4-BE49-F238E27FC236}">
                <a16:creationId xmlns:a16="http://schemas.microsoft.com/office/drawing/2014/main" id="{7E1C44A2-4B37-4B14-B90B-368A88D05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pic>
        <p:nvPicPr>
          <p:cNvPr id="7" name="Picture 6" descr="A diagram of a digital bit stream signal&#10;&#10;Description automatically generated">
            <a:extLst>
              <a:ext uri="{FF2B5EF4-FFF2-40B4-BE49-F238E27FC236}">
                <a16:creationId xmlns:a16="http://schemas.microsoft.com/office/drawing/2014/main" id="{269D5C16-4787-E959-E799-1C09AF22A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1360" y="748020"/>
            <a:ext cx="7149280" cy="5361960"/>
          </a:xfrm>
          <a:prstGeom prst="rect">
            <a:avLst/>
          </a:prstGeom>
        </p:spPr>
      </p:pic>
    </p:spTree>
    <p:extLst>
      <p:ext uri="{BB962C8B-B14F-4D97-AF65-F5344CB8AC3E}">
        <p14:creationId xmlns:p14="http://schemas.microsoft.com/office/powerpoint/2010/main" val="1838201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2EBB581F-9F4C-1605-20BF-DE50B940C337}"/>
              </a:ext>
            </a:extLst>
          </p:cNvPr>
          <p:cNvGraphicFramePr>
            <a:graphicFrameLocks noGrp="1"/>
          </p:cNvGraphicFramePr>
          <p:nvPr>
            <p:extLst>
              <p:ext uri="{D42A27DB-BD31-4B8C-83A1-F6EECF244321}">
                <p14:modId xmlns:p14="http://schemas.microsoft.com/office/powerpoint/2010/main" val="3357656854"/>
              </p:ext>
            </p:extLst>
          </p:nvPr>
        </p:nvGraphicFramePr>
        <p:xfrm>
          <a:off x="648928" y="604683"/>
          <a:ext cx="11238270" cy="5648633"/>
        </p:xfrm>
        <a:graphic>
          <a:graphicData uri="http://schemas.openxmlformats.org/drawingml/2006/table">
            <a:tbl>
              <a:tblPr firstRow="1" bandRow="1">
                <a:tableStyleId>{5C22544A-7EE6-4342-B048-85BDC9FD1C3A}</a:tableStyleId>
              </a:tblPr>
              <a:tblGrid>
                <a:gridCol w="3746090">
                  <a:extLst>
                    <a:ext uri="{9D8B030D-6E8A-4147-A177-3AD203B41FA5}">
                      <a16:colId xmlns:a16="http://schemas.microsoft.com/office/drawing/2014/main" val="3729179858"/>
                    </a:ext>
                  </a:extLst>
                </a:gridCol>
                <a:gridCol w="3746090">
                  <a:extLst>
                    <a:ext uri="{9D8B030D-6E8A-4147-A177-3AD203B41FA5}">
                      <a16:colId xmlns:a16="http://schemas.microsoft.com/office/drawing/2014/main" val="4058311965"/>
                    </a:ext>
                  </a:extLst>
                </a:gridCol>
                <a:gridCol w="3746090">
                  <a:extLst>
                    <a:ext uri="{9D8B030D-6E8A-4147-A177-3AD203B41FA5}">
                      <a16:colId xmlns:a16="http://schemas.microsoft.com/office/drawing/2014/main" val="842825921"/>
                    </a:ext>
                  </a:extLst>
                </a:gridCol>
              </a:tblGrid>
              <a:tr h="5648633">
                <a:tc>
                  <a:txBody>
                    <a:bodyPr/>
                    <a:lstStyle/>
                    <a:p>
                      <a:r>
                        <a:rPr lang="en-US" sz="1400" b="0" dirty="0">
                          <a:solidFill>
                            <a:srgbClr val="1F377F"/>
                          </a:solidFill>
                          <a:effectLst/>
                          <a:highlight>
                            <a:srgbClr val="FFFFFF"/>
                          </a:highlight>
                          <a:latin typeface="Consolas" panose="020B0609020204030204" pitchFamily="49" charset="0"/>
                        </a:rPr>
                        <a:t>bit2</a:t>
                      </a:r>
                      <a:r>
                        <a:rPr lang="en-US" sz="1400" b="0" dirty="0">
                          <a:solidFill>
                            <a:srgbClr val="000000"/>
                          </a:solidFill>
                          <a:effectLst/>
                          <a:highlight>
                            <a:srgbClr val="FFFFFF"/>
                          </a:highlight>
                          <a:latin typeface="Consolas" panose="020B0609020204030204" pitchFamily="49" charset="0"/>
                        </a:rPr>
                        <a:t> = []; </a:t>
                      </a:r>
                    </a:p>
                    <a:p>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8F08C4"/>
                          </a:solidFill>
                          <a:effectLst/>
                          <a:highlight>
                            <a:srgbClr val="FFFFFF"/>
                          </a:highlight>
                          <a:latin typeface="Consolas" panose="020B0609020204030204" pitchFamily="49" charset="0"/>
                        </a:rPr>
                        <a:t>for</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n</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if</a:t>
                      </a:r>
                      <a:r>
                        <a:rPr lang="en-US" sz="1400" b="0" dirty="0">
                          <a:solidFill>
                            <a:srgbClr val="000000"/>
                          </a:solidFill>
                          <a:effectLst/>
                          <a:highlight>
                            <a:srgbClr val="FFFFFF"/>
                          </a:highlight>
                          <a:latin typeface="Consolas" panose="020B0609020204030204" pitchFamily="49" charset="0"/>
                        </a:rPr>
                        <a:t> </a:t>
                      </a:r>
                      <a:r>
                        <a:rPr lang="en-US" sz="1400" b="0" dirty="0">
                          <a:solidFill>
                            <a:srgbClr val="74531F"/>
                          </a:solidFill>
                          <a:effectLst/>
                          <a:highlight>
                            <a:srgbClr val="FFFFFF"/>
                          </a:highlight>
                          <a:latin typeface="Consolas" panose="020B0609020204030204" pitchFamily="49" charset="0"/>
                        </a:rPr>
                        <a:t>x2</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se</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ones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else</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74531F"/>
                          </a:solidFill>
                          <a:effectLst/>
                          <a:highlight>
                            <a:srgbClr val="FFFFFF"/>
                          </a:highlight>
                          <a:latin typeface="Consolas" panose="020B0609020204030204" pitchFamily="49" charset="0"/>
                        </a:rPr>
                        <a:t>x2</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se</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zeros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bit2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bit2</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se</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br>
                        <a:rPr lang="en-US" sz="1400" b="0" dirty="0">
                          <a:solidFill>
                            <a:srgbClr val="000000"/>
                          </a:solidFill>
                          <a:effectLst/>
                          <a:highlight>
                            <a:srgbClr val="FFFFFF"/>
                          </a:highlight>
                          <a:latin typeface="Consolas" panose="020B0609020204030204" pitchFamily="49" charset="0"/>
                        </a:rPr>
                      </a:br>
                      <a:r>
                        <a:rPr lang="en-US" sz="1400" b="0" dirty="0">
                          <a:solidFill>
                            <a:srgbClr val="1F377F"/>
                          </a:solidFill>
                          <a:effectLst/>
                          <a:highlight>
                            <a:srgbClr val="FFFFFF"/>
                          </a:highlight>
                          <a:latin typeface="Consolas" panose="020B0609020204030204" pitchFamily="49" charset="0"/>
                        </a:rPr>
                        <a:t>tb2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x2</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p>
                    <a:p>
                      <a:br>
                        <a:rPr lang="en-US" sz="1400" b="0" dirty="0">
                          <a:solidFill>
                            <a:srgbClr val="000000"/>
                          </a:solidFill>
                          <a:effectLst/>
                          <a:highlight>
                            <a:srgbClr val="FFFFFF"/>
                          </a:highlight>
                          <a:latin typeface="Consolas" panose="020B0609020204030204" pitchFamily="49" charset="0"/>
                        </a:rPr>
                      </a:br>
                      <a:r>
                        <a:rPr lang="en-US" sz="1400" b="0" dirty="0">
                          <a:solidFill>
                            <a:srgbClr val="1F377F"/>
                          </a:solidFill>
                          <a:effectLst/>
                          <a:highlight>
                            <a:srgbClr val="FFFFFF"/>
                          </a:highlight>
                          <a:latin typeface="Consolas" panose="020B0609020204030204" pitchFamily="49" charset="0"/>
                        </a:rPr>
                        <a:t>figure</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74531F"/>
                          </a:solidFill>
                          <a:effectLst/>
                          <a:highlight>
                            <a:srgbClr val="FFFFFF"/>
                          </a:highlight>
                          <a:latin typeface="Consolas" panose="020B0609020204030204" pitchFamily="49" charset="0"/>
                        </a:rPr>
                        <a:t>subplot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tb2</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bit2</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lineWidth</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2.5</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grid</a:t>
                      </a:r>
                      <a:r>
                        <a:rPr lang="en-US" sz="1400" b="0" dirty="0">
                          <a:solidFill>
                            <a:srgbClr val="000000"/>
                          </a:solidFill>
                          <a:effectLst/>
                          <a:highlight>
                            <a:srgbClr val="FFFFFF"/>
                          </a:highlight>
                          <a:latin typeface="Consolas" panose="020B0609020204030204" pitchFamily="49" charset="0"/>
                        </a:rPr>
                        <a:t> </a:t>
                      </a:r>
                      <a:r>
                        <a:rPr lang="en-US" sz="1400" b="0" dirty="0">
                          <a:solidFill>
                            <a:srgbClr val="A31515"/>
                          </a:solidFill>
                          <a:effectLst/>
                          <a:highlight>
                            <a:srgbClr val="FFFFFF"/>
                          </a:highlight>
                          <a:latin typeface="Consolas" panose="020B0609020204030204" pitchFamily="49" charset="0"/>
                        </a:rPr>
                        <a:t>on</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axis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xlabel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Time(sec)</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ylabel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Amplitude(volt)</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title</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Digital Bit Stream Signal - 2</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endParaRPr lang="en-US" sz="1200" dirty="0"/>
                    </a:p>
                  </a:txBody>
                  <a:tcPr>
                    <a:noFill/>
                  </a:tcPr>
                </a:tc>
                <a:tc>
                  <a:txBody>
                    <a:bodyPr/>
                    <a:lstStyle/>
                    <a:p>
                      <a:r>
                        <a:rPr lang="en-US" sz="1400" b="0" dirty="0">
                          <a:solidFill>
                            <a:srgbClr val="1F377F"/>
                          </a:solidFill>
                          <a:effectLst/>
                          <a:highlight>
                            <a:srgbClr val="FFFFFF"/>
                          </a:highlight>
                          <a:latin typeface="Consolas" panose="020B0609020204030204" pitchFamily="49" charset="0"/>
                        </a:rPr>
                        <a:t>Am2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A</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brm2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fm2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brm2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4</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tm2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ask2</a:t>
                      </a:r>
                      <a:r>
                        <a:rPr lang="en-US" sz="1400" b="0" dirty="0">
                          <a:solidFill>
                            <a:srgbClr val="000000"/>
                          </a:solidFill>
                          <a:effectLst/>
                          <a:highlight>
                            <a:srgbClr val="FFFFFF"/>
                          </a:highlight>
                          <a:latin typeface="Consolas" panose="020B0609020204030204" pitchFamily="49" charset="0"/>
                        </a:rPr>
                        <a:t> = [];</a:t>
                      </a:r>
                    </a:p>
                    <a:p>
                      <a:r>
                        <a:rPr lang="en-US" sz="1400" b="0" dirty="0">
                          <a:solidFill>
                            <a:srgbClr val="8F08C4"/>
                          </a:solidFill>
                          <a:effectLst/>
                          <a:highlight>
                            <a:srgbClr val="FFFFFF"/>
                          </a:highlight>
                          <a:latin typeface="Consolas" panose="020B0609020204030204" pitchFamily="49" charset="0"/>
                        </a:rPr>
                        <a:t>for</a:t>
                      </a:r>
                      <a:r>
                        <a:rPr lang="en-US" sz="1400" b="0" dirty="0">
                          <a:solidFill>
                            <a:srgbClr val="000000"/>
                          </a:solidFill>
                          <a:effectLst/>
                          <a:highlight>
                            <a:srgbClr val="FFFFFF"/>
                          </a:highlight>
                          <a:latin typeface="Consolas" panose="020B0609020204030204" pitchFamily="49" charset="0"/>
                        </a:rPr>
                        <a:t> </a:t>
                      </a:r>
                      <a:r>
                        <a:rPr lang="en-US" sz="1400" b="0" dirty="0" err="1">
                          <a:solidFill>
                            <a:srgbClr val="1F377F"/>
                          </a:solidFill>
                          <a:effectLst/>
                          <a:highlight>
                            <a:srgbClr val="FFFFFF"/>
                          </a:highlight>
                          <a:latin typeface="Consolas" panose="020B0609020204030204" pitchFamily="49" charset="0"/>
                        </a:rPr>
                        <a:t>i</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if</a:t>
                      </a:r>
                      <a:r>
                        <a:rPr lang="en-US" sz="1400" b="0" dirty="0">
                          <a:solidFill>
                            <a:srgbClr val="000000"/>
                          </a:solidFill>
                          <a:effectLst/>
                          <a:highlight>
                            <a:srgbClr val="FFFFFF"/>
                          </a:highlight>
                          <a:latin typeface="Consolas" panose="020B0609020204030204" pitchFamily="49" charset="0"/>
                        </a:rPr>
                        <a:t> (</a:t>
                      </a:r>
                      <a:r>
                        <a:rPr lang="en-US" sz="1400" b="0" dirty="0">
                          <a:solidFill>
                            <a:srgbClr val="74531F"/>
                          </a:solidFill>
                          <a:effectLst/>
                          <a:highlight>
                            <a:srgbClr val="FFFFFF"/>
                          </a:highlight>
                          <a:latin typeface="Consolas" panose="020B0609020204030204" pitchFamily="49" charset="0"/>
                        </a:rPr>
                        <a:t>x2</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1F377F"/>
                          </a:solidFill>
                          <a:effectLst/>
                          <a:highlight>
                            <a:srgbClr val="FFFFFF"/>
                          </a:highlight>
                          <a:latin typeface="Consolas" panose="020B0609020204030204" pitchFamily="49" charset="0"/>
                        </a:rPr>
                        <a:t>i</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Am2</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sin</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pi</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fm2</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tm2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else</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A</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sin</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pi</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fm2</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tm2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ask2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ask2</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8000"/>
                          </a:solidFill>
                          <a:effectLst/>
                          <a:highlight>
                            <a:srgbClr val="FFFFFF"/>
                          </a:highlight>
                          <a:latin typeface="Consolas" panose="020B0609020204030204" pitchFamily="49" charset="0"/>
                        </a:rPr>
                        <a:t>% plotting ask2</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tmp2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subplot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tmp2</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ask2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axis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xlabel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Time(sec)</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ylabel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Amplitude(volt)</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title</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ASK of Digital Bit Stream Signal - 2</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endParaRPr lang="en-US" sz="1400" dirty="0"/>
                    </a:p>
                  </a:txBody>
                  <a:tcPr>
                    <a:noFill/>
                  </a:tcPr>
                </a:tc>
                <a:tc>
                  <a:txBody>
                    <a:bodyPr/>
                    <a:lstStyle/>
                    <a:p>
                      <a:r>
                        <a:rPr lang="en-US" sz="1400" b="0" dirty="0">
                          <a:solidFill>
                            <a:srgbClr val="008000"/>
                          </a:solidFill>
                          <a:effectLst/>
                          <a:highlight>
                            <a:srgbClr val="FFFFFF"/>
                          </a:highlight>
                          <a:latin typeface="Consolas" panose="020B0609020204030204" pitchFamily="49" charset="0"/>
                        </a:rPr>
                        <a:t>% carrier for ask2</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Ac2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brc2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fc2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brc2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105</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tc2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c2</a:t>
                      </a:r>
                      <a:r>
                        <a:rPr lang="en-US" sz="1400" b="0" dirty="0">
                          <a:solidFill>
                            <a:srgbClr val="000000"/>
                          </a:solidFill>
                          <a:effectLst/>
                          <a:highlight>
                            <a:srgbClr val="FFFFFF"/>
                          </a:highlight>
                          <a:latin typeface="Consolas" panose="020B0609020204030204" pitchFamily="49" charset="0"/>
                        </a:rPr>
                        <a:t> = [];</a:t>
                      </a:r>
                    </a:p>
                    <a:p>
                      <a:r>
                        <a:rPr lang="en-US" sz="1400" b="0" dirty="0">
                          <a:solidFill>
                            <a:srgbClr val="8F08C4"/>
                          </a:solidFill>
                          <a:effectLst/>
                          <a:highlight>
                            <a:srgbClr val="FFFFFF"/>
                          </a:highlight>
                          <a:latin typeface="Consolas" panose="020B0609020204030204" pitchFamily="49" charset="0"/>
                        </a:rPr>
                        <a:t>for</a:t>
                      </a:r>
                      <a:r>
                        <a:rPr lang="en-US" sz="1400" b="0" dirty="0">
                          <a:solidFill>
                            <a:srgbClr val="000000"/>
                          </a:solidFill>
                          <a:effectLst/>
                          <a:highlight>
                            <a:srgbClr val="FFFFFF"/>
                          </a:highlight>
                          <a:latin typeface="Consolas" panose="020B0609020204030204" pitchFamily="49" charset="0"/>
                        </a:rPr>
                        <a:t> </a:t>
                      </a:r>
                      <a:r>
                        <a:rPr lang="en-US" sz="1400" b="0" dirty="0" err="1">
                          <a:solidFill>
                            <a:srgbClr val="1F377F"/>
                          </a:solidFill>
                          <a:effectLst/>
                          <a:highlight>
                            <a:srgbClr val="FFFFFF"/>
                          </a:highlight>
                          <a:latin typeface="Consolas" panose="020B0609020204030204" pitchFamily="49" charset="0"/>
                        </a:rPr>
                        <a:t>i</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if</a:t>
                      </a:r>
                      <a:r>
                        <a:rPr lang="en-US" sz="1400" b="0" dirty="0">
                          <a:solidFill>
                            <a:srgbClr val="000000"/>
                          </a:solidFill>
                          <a:effectLst/>
                          <a:highlight>
                            <a:srgbClr val="FFFFFF"/>
                          </a:highlight>
                          <a:latin typeface="Consolas" panose="020B0609020204030204" pitchFamily="49" charset="0"/>
                        </a:rPr>
                        <a:t> (</a:t>
                      </a:r>
                      <a:r>
                        <a:rPr lang="en-US" sz="1400" b="0" dirty="0">
                          <a:solidFill>
                            <a:srgbClr val="74531F"/>
                          </a:solidFill>
                          <a:effectLst/>
                          <a:highlight>
                            <a:srgbClr val="FFFFFF"/>
                          </a:highlight>
                          <a:latin typeface="Consolas" panose="020B0609020204030204" pitchFamily="49" charset="0"/>
                        </a:rPr>
                        <a:t>x2</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1F377F"/>
                          </a:solidFill>
                          <a:effectLst/>
                          <a:highlight>
                            <a:srgbClr val="FFFFFF"/>
                          </a:highlight>
                          <a:latin typeface="Consolas" panose="020B0609020204030204" pitchFamily="49" charset="0"/>
                        </a:rPr>
                        <a:t>i</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Ac2</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sin</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pi</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fc2</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tc2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else</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Ac2</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sin</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pi</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fc2</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tc2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c2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c2</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8000"/>
                          </a:solidFill>
                          <a:effectLst/>
                          <a:highlight>
                            <a:srgbClr val="FFFFFF"/>
                          </a:highlight>
                          <a:latin typeface="Consolas" panose="020B0609020204030204" pitchFamily="49" charset="0"/>
                        </a:rPr>
                        <a:t>% plotting carrier for ask - 2</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tcp2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subplot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tcp2</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c2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axis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xlabel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Time(sec)</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ylabel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Amplitude(volt)</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title</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Carrier Signal for ASK - 2</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endParaRPr lang="en-US" sz="1400" dirty="0"/>
                    </a:p>
                  </a:txBody>
                  <a:tcPr>
                    <a:noFill/>
                  </a:tcPr>
                </a:tc>
                <a:extLst>
                  <a:ext uri="{0D108BD9-81ED-4DB2-BD59-A6C34878D82A}">
                    <a16:rowId xmlns:a16="http://schemas.microsoft.com/office/drawing/2014/main" val="1246556891"/>
                  </a:ext>
                </a:extLst>
              </a:tr>
            </a:tbl>
          </a:graphicData>
        </a:graphic>
      </p:graphicFrame>
    </p:spTree>
    <p:extLst>
      <p:ext uri="{BB962C8B-B14F-4D97-AF65-F5344CB8AC3E}">
        <p14:creationId xmlns:p14="http://schemas.microsoft.com/office/powerpoint/2010/main" val="3198871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bit stream signal&#10;&#10;Description automatically generated">
            <a:extLst>
              <a:ext uri="{FF2B5EF4-FFF2-40B4-BE49-F238E27FC236}">
                <a16:creationId xmlns:a16="http://schemas.microsoft.com/office/drawing/2014/main" id="{18D946D7-3BCC-7C00-C345-7F897BD93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216" y="660912"/>
            <a:ext cx="7381568" cy="5536176"/>
          </a:xfrm>
          <a:prstGeom prst="rect">
            <a:avLst/>
          </a:prstGeom>
        </p:spPr>
      </p:pic>
    </p:spTree>
    <p:extLst>
      <p:ext uri="{BB962C8B-B14F-4D97-AF65-F5344CB8AC3E}">
        <p14:creationId xmlns:p14="http://schemas.microsoft.com/office/powerpoint/2010/main" val="1377446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2EBB581F-9F4C-1605-20BF-DE50B940C337}"/>
              </a:ext>
            </a:extLst>
          </p:cNvPr>
          <p:cNvGraphicFramePr>
            <a:graphicFrameLocks noGrp="1"/>
          </p:cNvGraphicFramePr>
          <p:nvPr>
            <p:extLst>
              <p:ext uri="{D42A27DB-BD31-4B8C-83A1-F6EECF244321}">
                <p14:modId xmlns:p14="http://schemas.microsoft.com/office/powerpoint/2010/main" val="520272470"/>
              </p:ext>
            </p:extLst>
          </p:nvPr>
        </p:nvGraphicFramePr>
        <p:xfrm>
          <a:off x="737418" y="518160"/>
          <a:ext cx="11238270" cy="5821680"/>
        </p:xfrm>
        <a:graphic>
          <a:graphicData uri="http://schemas.openxmlformats.org/drawingml/2006/table">
            <a:tbl>
              <a:tblPr firstRow="1" bandRow="1">
                <a:tableStyleId>{5C22544A-7EE6-4342-B048-85BDC9FD1C3A}</a:tableStyleId>
              </a:tblPr>
              <a:tblGrid>
                <a:gridCol w="3746090">
                  <a:extLst>
                    <a:ext uri="{9D8B030D-6E8A-4147-A177-3AD203B41FA5}">
                      <a16:colId xmlns:a16="http://schemas.microsoft.com/office/drawing/2014/main" val="3729179858"/>
                    </a:ext>
                  </a:extLst>
                </a:gridCol>
                <a:gridCol w="3746090">
                  <a:extLst>
                    <a:ext uri="{9D8B030D-6E8A-4147-A177-3AD203B41FA5}">
                      <a16:colId xmlns:a16="http://schemas.microsoft.com/office/drawing/2014/main" val="4058311965"/>
                    </a:ext>
                  </a:extLst>
                </a:gridCol>
                <a:gridCol w="3746090">
                  <a:extLst>
                    <a:ext uri="{9D8B030D-6E8A-4147-A177-3AD203B41FA5}">
                      <a16:colId xmlns:a16="http://schemas.microsoft.com/office/drawing/2014/main" val="842825921"/>
                    </a:ext>
                  </a:extLst>
                </a:gridCol>
              </a:tblGrid>
              <a:tr h="5648633">
                <a:tc>
                  <a:txBody>
                    <a:bodyPr/>
                    <a:lstStyle/>
                    <a:p>
                      <a:r>
                        <a:rPr lang="en-US" sz="1400" b="0" dirty="0">
                          <a:solidFill>
                            <a:srgbClr val="008000"/>
                          </a:solidFill>
                          <a:effectLst/>
                          <a:highlight>
                            <a:srgbClr val="FFFFFF"/>
                          </a:highlight>
                          <a:latin typeface="Consolas" panose="020B0609020204030204" pitchFamily="49" charset="0"/>
                        </a:rPr>
                        <a:t>% third Signal</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bit3</a:t>
                      </a:r>
                      <a:r>
                        <a:rPr lang="en-US" sz="1400" b="0" dirty="0">
                          <a:solidFill>
                            <a:srgbClr val="000000"/>
                          </a:solidFill>
                          <a:effectLst/>
                          <a:highlight>
                            <a:srgbClr val="FFFFFF"/>
                          </a:highlight>
                          <a:latin typeface="Consolas" panose="020B0609020204030204" pitchFamily="49" charset="0"/>
                        </a:rPr>
                        <a:t> = []; </a:t>
                      </a:r>
                    </a:p>
                    <a:p>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8F08C4"/>
                          </a:solidFill>
                          <a:effectLst/>
                          <a:highlight>
                            <a:srgbClr val="FFFFFF"/>
                          </a:highlight>
                          <a:latin typeface="Consolas" panose="020B0609020204030204" pitchFamily="49" charset="0"/>
                        </a:rPr>
                        <a:t>for</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n</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if</a:t>
                      </a:r>
                      <a:r>
                        <a:rPr lang="en-US" sz="1400" b="0" dirty="0">
                          <a:solidFill>
                            <a:srgbClr val="000000"/>
                          </a:solidFill>
                          <a:effectLst/>
                          <a:highlight>
                            <a:srgbClr val="FFFFFF"/>
                          </a:highlight>
                          <a:latin typeface="Consolas" panose="020B0609020204030204" pitchFamily="49" charset="0"/>
                        </a:rPr>
                        <a:t> </a:t>
                      </a:r>
                      <a:r>
                        <a:rPr lang="en-US" sz="1400" b="0" dirty="0">
                          <a:solidFill>
                            <a:srgbClr val="74531F"/>
                          </a:solidFill>
                          <a:effectLst/>
                          <a:highlight>
                            <a:srgbClr val="FFFFFF"/>
                          </a:highlight>
                          <a:latin typeface="Consolas" panose="020B0609020204030204" pitchFamily="49" charset="0"/>
                        </a:rPr>
                        <a:t>x3</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se</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ones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else</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74531F"/>
                          </a:solidFill>
                          <a:effectLst/>
                          <a:highlight>
                            <a:srgbClr val="FFFFFF"/>
                          </a:highlight>
                          <a:latin typeface="Consolas" panose="020B0609020204030204" pitchFamily="49" charset="0"/>
                        </a:rPr>
                        <a:t>x3</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se</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zeros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bit3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bit3</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se</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br>
                        <a:rPr lang="en-US" sz="1400" b="0" dirty="0">
                          <a:solidFill>
                            <a:srgbClr val="000000"/>
                          </a:solidFill>
                          <a:effectLst/>
                          <a:highlight>
                            <a:srgbClr val="FFFFFF"/>
                          </a:highlight>
                          <a:latin typeface="Consolas" panose="020B0609020204030204" pitchFamily="49" charset="0"/>
                        </a:rPr>
                      </a:br>
                      <a:r>
                        <a:rPr lang="en-US" sz="1400" b="0" dirty="0">
                          <a:solidFill>
                            <a:srgbClr val="1F377F"/>
                          </a:solidFill>
                          <a:effectLst/>
                          <a:highlight>
                            <a:srgbClr val="FFFFFF"/>
                          </a:highlight>
                          <a:latin typeface="Consolas" panose="020B0609020204030204" pitchFamily="49" charset="0"/>
                        </a:rPr>
                        <a:t>tb3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p>
                    <a:p>
                      <a:br>
                        <a:rPr lang="en-US" sz="1400" b="0" dirty="0">
                          <a:solidFill>
                            <a:srgbClr val="000000"/>
                          </a:solidFill>
                          <a:effectLst/>
                          <a:highlight>
                            <a:srgbClr val="FFFFFF"/>
                          </a:highlight>
                          <a:latin typeface="Consolas" panose="020B0609020204030204" pitchFamily="49" charset="0"/>
                        </a:rPr>
                      </a:br>
                      <a:r>
                        <a:rPr lang="en-US" sz="1400" b="0" dirty="0">
                          <a:solidFill>
                            <a:srgbClr val="1F377F"/>
                          </a:solidFill>
                          <a:effectLst/>
                          <a:highlight>
                            <a:srgbClr val="FFFFFF"/>
                          </a:highlight>
                          <a:latin typeface="Consolas" panose="020B0609020204030204" pitchFamily="49" charset="0"/>
                        </a:rPr>
                        <a:t>figure</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74531F"/>
                          </a:solidFill>
                          <a:effectLst/>
                          <a:highlight>
                            <a:srgbClr val="FFFFFF"/>
                          </a:highlight>
                          <a:latin typeface="Consolas" panose="020B0609020204030204" pitchFamily="49" charset="0"/>
                        </a:rPr>
                        <a:t>subplot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tb3</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bit3</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lineWidth</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2.5</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grid</a:t>
                      </a:r>
                      <a:r>
                        <a:rPr lang="en-US" sz="1400" b="0" dirty="0">
                          <a:solidFill>
                            <a:srgbClr val="000000"/>
                          </a:solidFill>
                          <a:effectLst/>
                          <a:highlight>
                            <a:srgbClr val="FFFFFF"/>
                          </a:highlight>
                          <a:latin typeface="Consolas" panose="020B0609020204030204" pitchFamily="49" charset="0"/>
                        </a:rPr>
                        <a:t> </a:t>
                      </a:r>
                      <a:r>
                        <a:rPr lang="en-US" sz="1400" b="0" dirty="0">
                          <a:solidFill>
                            <a:srgbClr val="A31515"/>
                          </a:solidFill>
                          <a:effectLst/>
                          <a:highlight>
                            <a:srgbClr val="FFFFFF"/>
                          </a:highlight>
                          <a:latin typeface="Consolas" panose="020B0609020204030204" pitchFamily="49" charset="0"/>
                        </a:rPr>
                        <a:t>on</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axis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xlabel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Time(sec)</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ylabel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Amplitude(volt)</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title</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Digital Bit Stream Signal - 3</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endParaRPr lang="en-US" sz="1200" dirty="0"/>
                    </a:p>
                  </a:txBody>
                  <a:tcPr>
                    <a:noFill/>
                  </a:tcPr>
                </a:tc>
                <a:tc>
                  <a:txBody>
                    <a:bodyPr/>
                    <a:lstStyle/>
                    <a:p>
                      <a:r>
                        <a:rPr lang="en-US" sz="1400" b="0" dirty="0">
                          <a:solidFill>
                            <a:srgbClr val="1F377F"/>
                          </a:solidFill>
                          <a:effectLst/>
                          <a:highlight>
                            <a:srgbClr val="FFFFFF"/>
                          </a:highlight>
                          <a:latin typeface="Consolas" panose="020B0609020204030204" pitchFamily="49" charset="0"/>
                        </a:rPr>
                        <a:t>Am3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A</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brm3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fm3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brm3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tm3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ask3</a:t>
                      </a:r>
                      <a:r>
                        <a:rPr lang="en-US" sz="1400" b="0" dirty="0">
                          <a:solidFill>
                            <a:srgbClr val="000000"/>
                          </a:solidFill>
                          <a:effectLst/>
                          <a:highlight>
                            <a:srgbClr val="FFFFFF"/>
                          </a:highlight>
                          <a:latin typeface="Consolas" panose="020B0609020204030204" pitchFamily="49" charset="0"/>
                        </a:rPr>
                        <a:t> = [];</a:t>
                      </a:r>
                    </a:p>
                    <a:p>
                      <a:r>
                        <a:rPr lang="en-US" sz="1400" b="0" dirty="0">
                          <a:solidFill>
                            <a:srgbClr val="8F08C4"/>
                          </a:solidFill>
                          <a:effectLst/>
                          <a:highlight>
                            <a:srgbClr val="FFFFFF"/>
                          </a:highlight>
                          <a:latin typeface="Consolas" panose="020B0609020204030204" pitchFamily="49" charset="0"/>
                        </a:rPr>
                        <a:t>for</a:t>
                      </a:r>
                      <a:r>
                        <a:rPr lang="en-US" sz="1400" b="0" dirty="0">
                          <a:solidFill>
                            <a:srgbClr val="000000"/>
                          </a:solidFill>
                          <a:effectLst/>
                          <a:highlight>
                            <a:srgbClr val="FFFFFF"/>
                          </a:highlight>
                          <a:latin typeface="Consolas" panose="020B0609020204030204" pitchFamily="49" charset="0"/>
                        </a:rPr>
                        <a:t> </a:t>
                      </a:r>
                      <a:r>
                        <a:rPr lang="en-US" sz="1400" b="0" dirty="0" err="1">
                          <a:solidFill>
                            <a:srgbClr val="1F377F"/>
                          </a:solidFill>
                          <a:effectLst/>
                          <a:highlight>
                            <a:srgbClr val="FFFFFF"/>
                          </a:highlight>
                          <a:latin typeface="Consolas" panose="020B0609020204030204" pitchFamily="49" charset="0"/>
                        </a:rPr>
                        <a:t>i</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if</a:t>
                      </a:r>
                      <a:r>
                        <a:rPr lang="en-US" sz="1400" b="0" dirty="0">
                          <a:solidFill>
                            <a:srgbClr val="000000"/>
                          </a:solidFill>
                          <a:effectLst/>
                          <a:highlight>
                            <a:srgbClr val="FFFFFF"/>
                          </a:highlight>
                          <a:latin typeface="Consolas" panose="020B0609020204030204" pitchFamily="49" charset="0"/>
                        </a:rPr>
                        <a:t> (</a:t>
                      </a:r>
                      <a:r>
                        <a:rPr lang="en-US" sz="1400" b="0" dirty="0">
                          <a:solidFill>
                            <a:srgbClr val="74531F"/>
                          </a:solidFill>
                          <a:effectLst/>
                          <a:highlight>
                            <a:srgbClr val="FFFFFF"/>
                          </a:highlight>
                          <a:latin typeface="Consolas" panose="020B0609020204030204" pitchFamily="49" charset="0"/>
                        </a:rPr>
                        <a:t>x3</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1F377F"/>
                          </a:solidFill>
                          <a:effectLst/>
                          <a:highlight>
                            <a:srgbClr val="FFFFFF"/>
                          </a:highlight>
                          <a:latin typeface="Consolas" panose="020B0609020204030204" pitchFamily="49" charset="0"/>
                        </a:rPr>
                        <a:t>i</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Am3</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sin</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pi</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fm3</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tm3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else</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A</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sin</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pi</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fm3</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tm3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ask3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ask3</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8000"/>
                          </a:solidFill>
                          <a:effectLst/>
                          <a:highlight>
                            <a:srgbClr val="FFFFFF"/>
                          </a:highlight>
                          <a:latin typeface="Consolas" panose="020B0609020204030204" pitchFamily="49" charset="0"/>
                        </a:rPr>
                        <a:t>% plotting ask - 3</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tmp3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subplot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tmp3</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ask3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axis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xlabel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Time(sec)</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ylabel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Amplitude(volt)</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title</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ASK of Digital Bit Stream Signal - 3</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endParaRPr lang="en-US" sz="1400" dirty="0"/>
                    </a:p>
                  </a:txBody>
                  <a:tcPr>
                    <a:noFill/>
                  </a:tcPr>
                </a:tc>
                <a:tc>
                  <a:txBody>
                    <a:bodyPr/>
                    <a:lstStyle/>
                    <a:p>
                      <a:r>
                        <a:rPr lang="en-US" sz="1400" b="0" dirty="0">
                          <a:solidFill>
                            <a:srgbClr val="1F377F"/>
                          </a:solidFill>
                          <a:effectLst/>
                          <a:highlight>
                            <a:srgbClr val="FFFFFF"/>
                          </a:highlight>
                          <a:latin typeface="Consolas" panose="020B0609020204030204" pitchFamily="49" charset="0"/>
                        </a:rPr>
                        <a:t>Ac3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brc3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fc3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brc3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110</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tc3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c3</a:t>
                      </a:r>
                      <a:r>
                        <a:rPr lang="en-US" sz="1400" b="0" dirty="0">
                          <a:solidFill>
                            <a:srgbClr val="000000"/>
                          </a:solidFill>
                          <a:effectLst/>
                          <a:highlight>
                            <a:srgbClr val="FFFFFF"/>
                          </a:highlight>
                          <a:latin typeface="Consolas" panose="020B0609020204030204" pitchFamily="49" charset="0"/>
                        </a:rPr>
                        <a:t> = [];</a:t>
                      </a:r>
                    </a:p>
                    <a:p>
                      <a:r>
                        <a:rPr lang="en-US" sz="1400" b="0" dirty="0">
                          <a:solidFill>
                            <a:srgbClr val="8F08C4"/>
                          </a:solidFill>
                          <a:effectLst/>
                          <a:highlight>
                            <a:srgbClr val="FFFFFF"/>
                          </a:highlight>
                          <a:latin typeface="Consolas" panose="020B0609020204030204" pitchFamily="49" charset="0"/>
                        </a:rPr>
                        <a:t>for</a:t>
                      </a:r>
                      <a:r>
                        <a:rPr lang="en-US" sz="1400" b="0" dirty="0">
                          <a:solidFill>
                            <a:srgbClr val="000000"/>
                          </a:solidFill>
                          <a:effectLst/>
                          <a:highlight>
                            <a:srgbClr val="FFFFFF"/>
                          </a:highlight>
                          <a:latin typeface="Consolas" panose="020B0609020204030204" pitchFamily="49" charset="0"/>
                        </a:rPr>
                        <a:t> </a:t>
                      </a:r>
                      <a:r>
                        <a:rPr lang="en-US" sz="1400" b="0" dirty="0" err="1">
                          <a:solidFill>
                            <a:srgbClr val="1F377F"/>
                          </a:solidFill>
                          <a:effectLst/>
                          <a:highlight>
                            <a:srgbClr val="FFFFFF"/>
                          </a:highlight>
                          <a:latin typeface="Consolas" panose="020B0609020204030204" pitchFamily="49" charset="0"/>
                        </a:rPr>
                        <a:t>i</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if</a:t>
                      </a:r>
                      <a:r>
                        <a:rPr lang="en-US" sz="1400" b="0" dirty="0">
                          <a:solidFill>
                            <a:srgbClr val="000000"/>
                          </a:solidFill>
                          <a:effectLst/>
                          <a:highlight>
                            <a:srgbClr val="FFFFFF"/>
                          </a:highlight>
                          <a:latin typeface="Consolas" panose="020B0609020204030204" pitchFamily="49" charset="0"/>
                        </a:rPr>
                        <a:t> (</a:t>
                      </a:r>
                      <a:r>
                        <a:rPr lang="en-US" sz="1400" b="0" dirty="0">
                          <a:solidFill>
                            <a:srgbClr val="74531F"/>
                          </a:solidFill>
                          <a:effectLst/>
                          <a:highlight>
                            <a:srgbClr val="FFFFFF"/>
                          </a:highlight>
                          <a:latin typeface="Consolas" panose="020B0609020204030204" pitchFamily="49" charset="0"/>
                        </a:rPr>
                        <a:t>x3</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1F377F"/>
                          </a:solidFill>
                          <a:effectLst/>
                          <a:highlight>
                            <a:srgbClr val="FFFFFF"/>
                          </a:highlight>
                          <a:latin typeface="Consolas" panose="020B0609020204030204" pitchFamily="49" charset="0"/>
                        </a:rPr>
                        <a:t>i</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Ac3</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sin</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pi</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fc3</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tc3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else</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Ac3</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sin</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pi</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fc3</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tc3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c3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c3</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8000"/>
                          </a:solidFill>
                          <a:effectLst/>
                          <a:highlight>
                            <a:srgbClr val="FFFFFF"/>
                          </a:highlight>
                          <a:latin typeface="Consolas" panose="020B0609020204030204" pitchFamily="49" charset="0"/>
                        </a:rPr>
                        <a:t>% plotting carrier for ask - 3</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tcp3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subplot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tcp3</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c3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axis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xlabel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Time(sec)</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ylabel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Amplitude(volt)</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title</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Carrier Signal for ASK - 3</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endParaRPr lang="en-US" sz="1400" dirty="0"/>
                    </a:p>
                  </a:txBody>
                  <a:tcPr>
                    <a:noFill/>
                  </a:tcPr>
                </a:tc>
                <a:extLst>
                  <a:ext uri="{0D108BD9-81ED-4DB2-BD59-A6C34878D82A}">
                    <a16:rowId xmlns:a16="http://schemas.microsoft.com/office/drawing/2014/main" val="1246556891"/>
                  </a:ext>
                </a:extLst>
              </a:tr>
            </a:tbl>
          </a:graphicData>
        </a:graphic>
      </p:graphicFrame>
    </p:spTree>
    <p:extLst>
      <p:ext uri="{BB962C8B-B14F-4D97-AF65-F5344CB8AC3E}">
        <p14:creationId xmlns:p14="http://schemas.microsoft.com/office/powerpoint/2010/main" val="2151116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bit stream signal&#10;&#10;Description automatically generated">
            <a:extLst>
              <a:ext uri="{FF2B5EF4-FFF2-40B4-BE49-F238E27FC236}">
                <a16:creationId xmlns:a16="http://schemas.microsoft.com/office/drawing/2014/main" id="{B4FE3C2B-2284-A869-BB6D-CFBAEC2F7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6164" y="729123"/>
            <a:ext cx="7199672" cy="5399754"/>
          </a:xfrm>
          <a:prstGeom prst="rect">
            <a:avLst/>
          </a:prstGeom>
        </p:spPr>
      </p:pic>
    </p:spTree>
    <p:extLst>
      <p:ext uri="{BB962C8B-B14F-4D97-AF65-F5344CB8AC3E}">
        <p14:creationId xmlns:p14="http://schemas.microsoft.com/office/powerpoint/2010/main" val="219052580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TM02892315[[fn=Wisp]]</Template>
  <TotalTime>326</TotalTime>
  <Words>3477</Words>
  <Application>Microsoft Office PowerPoint</Application>
  <PresentationFormat>Widescreen</PresentationFormat>
  <Paragraphs>413</Paragraphs>
  <Slides>20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Aptos</vt:lpstr>
      <vt:lpstr>Arial</vt:lpstr>
      <vt:lpstr>Century Gothic</vt:lpstr>
      <vt:lpstr>Consolas</vt:lpstr>
      <vt:lpstr>Seaford</vt:lpstr>
      <vt:lpstr>Wingdings</vt:lpstr>
      <vt:lpstr>Wingdings 3</vt:lpstr>
      <vt:lpstr>Wisp</vt:lpstr>
      <vt:lpstr>American International University - Bangladesh</vt:lpstr>
      <vt:lpstr>Objectives</vt:lpstr>
      <vt:lpstr>Amplitude Shift Keying (ASK)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Composite signal  </vt:lpstr>
      <vt:lpstr>PowerPoint Presentation</vt:lpstr>
      <vt:lpstr>PowerPoint Presentation</vt:lpstr>
      <vt:lpstr>Demultiplexing</vt:lpstr>
      <vt:lpstr>PowerPoint Presentation</vt:lpstr>
      <vt:lpstr>PowerPoint Presentation</vt:lpstr>
      <vt:lpstr>PowerPoint Presentation</vt:lpstr>
      <vt:lpstr>PowerPoint Presentation</vt:lpstr>
      <vt:lpstr>Impact of ASK and FDM on Society, Health, Safety &amp; Culture: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KHUSHBU ALAM RAHI</dc:creator>
  <cp:lastModifiedBy>MD. SHOHANUR RAHMAN SHOHAN</cp:lastModifiedBy>
  <cp:revision>48</cp:revision>
  <dcterms:created xsi:type="dcterms:W3CDTF">2024-05-15T04:56:52Z</dcterms:created>
  <dcterms:modified xsi:type="dcterms:W3CDTF">2024-05-16T15:59:53Z</dcterms:modified>
</cp:coreProperties>
</file>