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9" r:id="rId2"/>
    <p:sldId id="275" r:id="rId3"/>
    <p:sldId id="257" r:id="rId4"/>
    <p:sldId id="274" r:id="rId5"/>
    <p:sldId id="276" r:id="rId6"/>
    <p:sldId id="266" r:id="rId7"/>
    <p:sldId id="278" r:id="rId8"/>
    <p:sldId id="279" r:id="rId9"/>
    <p:sldId id="280" r:id="rId10"/>
    <p:sldId id="283" r:id="rId11"/>
    <p:sldId id="286" r:id="rId12"/>
    <p:sldId id="287" r:id="rId13"/>
    <p:sldId id="288" r:id="rId14"/>
    <p:sldId id="290" r:id="rId15"/>
    <p:sldId id="291" r:id="rId16"/>
    <p:sldId id="298" r:id="rId17"/>
    <p:sldId id="297" r:id="rId18"/>
    <p:sldId id="296" r:id="rId19"/>
    <p:sldId id="295" r:id="rId20"/>
    <p:sldId id="299" r:id="rId21"/>
    <p:sldId id="300" r:id="rId22"/>
    <p:sldId id="265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Md. Sakir Hossain" initials="DMSH" lastIdx="1" clrIdx="0">
    <p:extLst>
      <p:ext uri="{19B8F6BF-5375-455C-9EA6-DF929625EA0E}">
        <p15:presenceInfo xmlns:p15="http://schemas.microsoft.com/office/powerpoint/2012/main" userId="Dr. Md. Sakir Hossa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FARUK ABDULLAH AL SOHAN" userId="49b838b6-cc57-4ff1-b78b-f35f84b7c1b1" providerId="ADAL" clId="{8D5D1B92-9778-40D1-AE01-857999CF2CC2}"/>
    <pc:docChg chg="undo custSel modSld">
      <pc:chgData name="MD. FARUK ABDULLAH AL SOHAN" userId="49b838b6-cc57-4ff1-b78b-f35f84b7c1b1" providerId="ADAL" clId="{8D5D1B92-9778-40D1-AE01-857999CF2CC2}" dt="2024-07-15T18:38:22.308" v="24" actId="20577"/>
      <pc:docMkLst>
        <pc:docMk/>
      </pc:docMkLst>
      <pc:sldChg chg="modSp mod">
        <pc:chgData name="MD. FARUK ABDULLAH AL SOHAN" userId="49b838b6-cc57-4ff1-b78b-f35f84b7c1b1" providerId="ADAL" clId="{8D5D1B92-9778-40D1-AE01-857999CF2CC2}" dt="2024-07-15T18:33:07.913" v="10"/>
        <pc:sldMkLst>
          <pc:docMk/>
          <pc:sldMk cId="3608977895" sldId="269"/>
        </pc:sldMkLst>
        <pc:graphicFrameChg chg="mod modGraphic">
          <ac:chgData name="MD. FARUK ABDULLAH AL SOHAN" userId="49b838b6-cc57-4ff1-b78b-f35f84b7c1b1" providerId="ADAL" clId="{8D5D1B92-9778-40D1-AE01-857999CF2CC2}" dt="2024-07-15T18:33:07.913" v="10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  <pc:sldChg chg="addSp delSp modSp mod">
        <pc:chgData name="MD. FARUK ABDULLAH AL SOHAN" userId="49b838b6-cc57-4ff1-b78b-f35f84b7c1b1" providerId="ADAL" clId="{8D5D1B92-9778-40D1-AE01-857999CF2CC2}" dt="2024-07-15T18:38:22.308" v="24" actId="20577"/>
        <pc:sldMkLst>
          <pc:docMk/>
          <pc:sldMk cId="917670333" sldId="278"/>
        </pc:sldMkLst>
        <pc:spChg chg="mod">
          <ac:chgData name="MD. FARUK ABDULLAH AL SOHAN" userId="49b838b6-cc57-4ff1-b78b-f35f84b7c1b1" providerId="ADAL" clId="{8D5D1B92-9778-40D1-AE01-857999CF2CC2}" dt="2024-07-15T18:38:22.308" v="24" actId="20577"/>
          <ac:spMkLst>
            <pc:docMk/>
            <pc:sldMk cId="917670333" sldId="278"/>
            <ac:spMk id="4" creationId="{D208EB48-F50B-44C8-B8BF-E314B1B2A34D}"/>
          </ac:spMkLst>
        </pc:spChg>
        <pc:spChg chg="mod">
          <ac:chgData name="MD. FARUK ABDULLAH AL SOHAN" userId="49b838b6-cc57-4ff1-b78b-f35f84b7c1b1" providerId="ADAL" clId="{8D5D1B92-9778-40D1-AE01-857999CF2CC2}" dt="2024-07-15T18:37:07.381" v="14" actId="164"/>
          <ac:spMkLst>
            <pc:docMk/>
            <pc:sldMk cId="917670333" sldId="278"/>
            <ac:spMk id="8" creationId="{4E1E2BDC-C12A-4093-A5A6-B15D4F82E11B}"/>
          </ac:spMkLst>
        </pc:spChg>
        <pc:spChg chg="mod">
          <ac:chgData name="MD. FARUK ABDULLAH AL SOHAN" userId="49b838b6-cc57-4ff1-b78b-f35f84b7c1b1" providerId="ADAL" clId="{8D5D1B92-9778-40D1-AE01-857999CF2CC2}" dt="2024-07-15T18:36:56.038" v="13" actId="164"/>
          <ac:spMkLst>
            <pc:docMk/>
            <pc:sldMk cId="917670333" sldId="278"/>
            <ac:spMk id="9" creationId="{E3CD3813-FB9F-4B27-ACF0-464E54AFC959}"/>
          </ac:spMkLst>
        </pc:spChg>
        <pc:spChg chg="mod">
          <ac:chgData name="MD. FARUK ABDULLAH AL SOHAN" userId="49b838b6-cc57-4ff1-b78b-f35f84b7c1b1" providerId="ADAL" clId="{8D5D1B92-9778-40D1-AE01-857999CF2CC2}" dt="2024-07-15T18:37:40.791" v="19"/>
          <ac:spMkLst>
            <pc:docMk/>
            <pc:sldMk cId="917670333" sldId="278"/>
            <ac:spMk id="14" creationId="{E3CD3813-FB9F-4B27-ACF0-464E54AFC959}"/>
          </ac:spMkLst>
        </pc:spChg>
        <pc:grpChg chg="add del mod">
          <ac:chgData name="MD. FARUK ABDULLAH AL SOHAN" userId="49b838b6-cc57-4ff1-b78b-f35f84b7c1b1" providerId="ADAL" clId="{8D5D1B92-9778-40D1-AE01-857999CF2CC2}" dt="2024-07-15T18:37:31.192" v="17" actId="21"/>
          <ac:grpSpMkLst>
            <pc:docMk/>
            <pc:sldMk cId="917670333" sldId="278"/>
            <ac:grpSpMk id="3" creationId="{C8398103-87E2-792B-48DA-F768EF092CD7}"/>
          </ac:grpSpMkLst>
        </pc:grpChg>
        <pc:grpChg chg="add mod">
          <ac:chgData name="MD. FARUK ABDULLAH AL SOHAN" userId="49b838b6-cc57-4ff1-b78b-f35f84b7c1b1" providerId="ADAL" clId="{8D5D1B92-9778-40D1-AE01-857999CF2CC2}" dt="2024-07-15T18:38:10.355" v="21" actId="1076"/>
          <ac:grpSpMkLst>
            <pc:docMk/>
            <pc:sldMk cId="917670333" sldId="278"/>
            <ac:grpSpMk id="11" creationId="{5729F4D0-AF03-B600-FAD5-F8EA028D9AAD}"/>
          </ac:grpSpMkLst>
        </pc:grpChg>
        <pc:grpChg chg="add mod">
          <ac:chgData name="MD. FARUK ABDULLAH AL SOHAN" userId="49b838b6-cc57-4ff1-b78b-f35f84b7c1b1" providerId="ADAL" clId="{8D5D1B92-9778-40D1-AE01-857999CF2CC2}" dt="2024-07-15T18:37:49.172" v="20" actId="1076"/>
          <ac:grpSpMkLst>
            <pc:docMk/>
            <pc:sldMk cId="917670333" sldId="278"/>
            <ac:grpSpMk id="12" creationId="{C8398103-87E2-792B-48DA-F768EF092CD7}"/>
          </ac:grpSpMkLst>
        </pc:grpChg>
        <pc:cxnChg chg="mod">
          <ac:chgData name="MD. FARUK ABDULLAH AL SOHAN" userId="49b838b6-cc57-4ff1-b78b-f35f84b7c1b1" providerId="ADAL" clId="{8D5D1B92-9778-40D1-AE01-857999CF2CC2}" dt="2024-07-15T18:37:07.381" v="14" actId="164"/>
          <ac:cxnSpMkLst>
            <pc:docMk/>
            <pc:sldMk cId="917670333" sldId="278"/>
            <ac:cxnSpMk id="6" creationId="{0BF013F3-549B-4363-BDFC-BAFACEEF86B3}"/>
          </ac:cxnSpMkLst>
        </pc:cxnChg>
        <pc:cxnChg chg="mod">
          <ac:chgData name="MD. FARUK ABDULLAH AL SOHAN" userId="49b838b6-cc57-4ff1-b78b-f35f84b7c1b1" providerId="ADAL" clId="{8D5D1B92-9778-40D1-AE01-857999CF2CC2}" dt="2024-07-15T18:36:56.038" v="13" actId="164"/>
          <ac:cxnSpMkLst>
            <pc:docMk/>
            <pc:sldMk cId="917670333" sldId="278"/>
            <ac:cxnSpMk id="7" creationId="{39D966BB-1DB6-4B24-AAB2-140A9CA92A9D}"/>
          </ac:cxnSpMkLst>
        </pc:cxnChg>
        <pc:cxnChg chg="mod">
          <ac:chgData name="MD. FARUK ABDULLAH AL SOHAN" userId="49b838b6-cc57-4ff1-b78b-f35f84b7c1b1" providerId="ADAL" clId="{8D5D1B92-9778-40D1-AE01-857999CF2CC2}" dt="2024-07-15T18:37:40.791" v="19"/>
          <ac:cxnSpMkLst>
            <pc:docMk/>
            <pc:sldMk cId="917670333" sldId="278"/>
            <ac:cxnSpMk id="13" creationId="{39D966BB-1DB6-4B24-AAB2-140A9CA92A9D}"/>
          </ac:cxnSpMkLst>
        </pc:cxnChg>
      </pc:sldChg>
    </pc:docChg>
  </pc:docChgLst>
  <pc:docChgLst>
    <pc:chgData name="Dr. Md Mehedi Hasan" userId="S::mmhasan@aiub.edu::5eb39d97-deb0-466a-af4c-298e34812974" providerId="AD" clId="Web-{2CBC09EE-53AA-DDFB-EC94-C0A2D050CA3D}"/>
    <pc:docChg chg="modSld">
      <pc:chgData name="Dr. Md Mehedi Hasan" userId="S::mmhasan@aiub.edu::5eb39d97-deb0-466a-af4c-298e34812974" providerId="AD" clId="Web-{2CBC09EE-53AA-DDFB-EC94-C0A2D050CA3D}" dt="2023-11-06T06:12:23.114" v="21"/>
      <pc:docMkLst>
        <pc:docMk/>
      </pc:docMkLst>
      <pc:sldChg chg="modSp">
        <pc:chgData name="Dr. Md Mehedi Hasan" userId="S::mmhasan@aiub.edu::5eb39d97-deb0-466a-af4c-298e34812974" providerId="AD" clId="Web-{2CBC09EE-53AA-DDFB-EC94-C0A2D050CA3D}" dt="2023-11-06T06:12:23.114" v="21"/>
        <pc:sldMkLst>
          <pc:docMk/>
          <pc:sldMk cId="3608977895" sldId="269"/>
        </pc:sldMkLst>
        <pc:graphicFrameChg chg="mod modGraphic">
          <ac:chgData name="Dr. Md Mehedi Hasan" userId="S::mmhasan@aiub.edu::5eb39d97-deb0-466a-af4c-298e34812974" providerId="AD" clId="Web-{2CBC09EE-53AA-DDFB-EC94-C0A2D050CA3D}" dt="2023-11-06T06:12:23.114" v="21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</pc:docChg>
  </pc:docChgLst>
  <pc:docChgLst>
    <pc:chgData name="MD. FARUK ABDULLAH AL SOHAN" userId="49b838b6-cc57-4ff1-b78b-f35f84b7c1b1" providerId="ADAL" clId="{3E4D9F8D-7730-4003-8AAC-3F02B43FF378}"/>
    <pc:docChg chg="modSld">
      <pc:chgData name="MD. FARUK ABDULLAH AL SOHAN" userId="49b838b6-cc57-4ff1-b78b-f35f84b7c1b1" providerId="ADAL" clId="{3E4D9F8D-7730-4003-8AAC-3F02B43FF378}" dt="2024-08-18T03:34:17.945" v="31" actId="1076"/>
      <pc:docMkLst>
        <pc:docMk/>
      </pc:docMkLst>
      <pc:sldChg chg="modSp mod">
        <pc:chgData name="MD. FARUK ABDULLAH AL SOHAN" userId="49b838b6-cc57-4ff1-b78b-f35f84b7c1b1" providerId="ADAL" clId="{3E4D9F8D-7730-4003-8AAC-3F02B43FF378}" dt="2024-08-17T18:59:37.590" v="0" actId="20577"/>
        <pc:sldMkLst>
          <pc:docMk/>
          <pc:sldMk cId="297669513" sldId="299"/>
        </pc:sldMkLst>
        <pc:spChg chg="mod">
          <ac:chgData name="MD. FARUK ABDULLAH AL SOHAN" userId="49b838b6-cc57-4ff1-b78b-f35f84b7c1b1" providerId="ADAL" clId="{3E4D9F8D-7730-4003-8AAC-3F02B43FF378}" dt="2024-08-17T18:59:37.590" v="0" actId="20577"/>
          <ac:spMkLst>
            <pc:docMk/>
            <pc:sldMk cId="297669513" sldId="299"/>
            <ac:spMk id="12" creationId="{47B4FE30-6612-45F6-8CA7-A0A1102D1D78}"/>
          </ac:spMkLst>
        </pc:spChg>
      </pc:sldChg>
      <pc:sldChg chg="addSp modSp mod">
        <pc:chgData name="MD. FARUK ABDULLAH AL SOHAN" userId="49b838b6-cc57-4ff1-b78b-f35f84b7c1b1" providerId="ADAL" clId="{3E4D9F8D-7730-4003-8AAC-3F02B43FF378}" dt="2024-08-18T03:34:17.945" v="31" actId="1076"/>
        <pc:sldMkLst>
          <pc:docMk/>
          <pc:sldMk cId="2682823847" sldId="300"/>
        </pc:sldMkLst>
        <pc:spChg chg="mod">
          <ac:chgData name="MD. FARUK ABDULLAH AL SOHAN" userId="49b838b6-cc57-4ff1-b78b-f35f84b7c1b1" providerId="ADAL" clId="{3E4D9F8D-7730-4003-8AAC-3F02B43FF378}" dt="2024-08-18T03:33:17.969" v="1"/>
          <ac:spMkLst>
            <pc:docMk/>
            <pc:sldMk cId="2682823847" sldId="300"/>
            <ac:spMk id="6" creationId="{26B77D95-7165-4AF7-98A2-889206E22479}"/>
          </ac:spMkLst>
        </pc:spChg>
        <pc:spChg chg="add mod">
          <ac:chgData name="MD. FARUK ABDULLAH AL SOHAN" userId="49b838b6-cc57-4ff1-b78b-f35f84b7c1b1" providerId="ADAL" clId="{3E4D9F8D-7730-4003-8AAC-3F02B43FF378}" dt="2024-08-18T03:34:17.945" v="31" actId="1076"/>
          <ac:spMkLst>
            <pc:docMk/>
            <pc:sldMk cId="2682823847" sldId="300"/>
            <ac:spMk id="8" creationId="{9E723847-04B3-DB0C-1D5C-ABA952BC8F21}"/>
          </ac:spMkLst>
        </pc:spChg>
      </pc:sldChg>
    </pc:docChg>
  </pc:docChgLst>
  <pc:docChgLst>
    <pc:chgData name="MD. SHOHANUR RAHMAN SHOHAN" userId="5d7f12b6-0a6a-48dd-adaa-5f72beb33e17" providerId="ADAL" clId="{9BA57FC6-9905-452B-ADB7-25A2C7DA4961}"/>
    <pc:docChg chg="undo redo custSel modSld">
      <pc:chgData name="MD. SHOHANUR RAHMAN SHOHAN" userId="5d7f12b6-0a6a-48dd-adaa-5f72beb33e17" providerId="ADAL" clId="{9BA57FC6-9905-452B-ADB7-25A2C7DA4961}" dt="2024-08-18T16:33:04.517" v="49" actId="13926"/>
      <pc:docMkLst>
        <pc:docMk/>
      </pc:docMkLst>
      <pc:sldChg chg="modSp">
        <pc:chgData name="MD. SHOHANUR RAHMAN SHOHAN" userId="5d7f12b6-0a6a-48dd-adaa-5f72beb33e17" providerId="ADAL" clId="{9BA57FC6-9905-452B-ADB7-25A2C7DA4961}" dt="2024-08-18T15:59:18.638" v="8" actId="13926"/>
        <pc:sldMkLst>
          <pc:docMk/>
          <pc:sldMk cId="424874041" sldId="257"/>
        </pc:sldMkLst>
        <pc:spChg chg="mod">
          <ac:chgData name="MD. SHOHANUR RAHMAN SHOHAN" userId="5d7f12b6-0a6a-48dd-adaa-5f72beb33e17" providerId="ADAL" clId="{9BA57FC6-9905-452B-ADB7-25A2C7DA4961}" dt="2024-08-18T15:59:18.638" v="8" actId="13926"/>
          <ac:spMkLst>
            <pc:docMk/>
            <pc:sldMk cId="424874041" sldId="257"/>
            <ac:spMk id="9" creationId="{D577117A-95A3-4C1C-A7D5-D1A216AA73A5}"/>
          </ac:spMkLst>
        </pc:spChg>
      </pc:sldChg>
      <pc:sldChg chg="modSp mod">
        <pc:chgData name="MD. SHOHANUR RAHMAN SHOHAN" userId="5d7f12b6-0a6a-48dd-adaa-5f72beb33e17" providerId="ADAL" clId="{9BA57FC6-9905-452B-ADB7-25A2C7DA4961}" dt="2024-08-18T16:33:04.517" v="49" actId="13926"/>
        <pc:sldMkLst>
          <pc:docMk/>
          <pc:sldMk cId="2134390752" sldId="266"/>
        </pc:sldMkLst>
        <pc:spChg chg="mod">
          <ac:chgData name="MD. SHOHANUR RAHMAN SHOHAN" userId="5d7f12b6-0a6a-48dd-adaa-5f72beb33e17" providerId="ADAL" clId="{9BA57FC6-9905-452B-ADB7-25A2C7DA4961}" dt="2024-08-18T16:33:04.517" v="49" actId="13926"/>
          <ac:spMkLst>
            <pc:docMk/>
            <pc:sldMk cId="2134390752" sldId="266"/>
            <ac:spMk id="3" creationId="{F98D6251-F806-4C6E-A75D-EBF0706E818C}"/>
          </ac:spMkLst>
        </pc:spChg>
      </pc:sldChg>
      <pc:sldChg chg="modSp mod">
        <pc:chgData name="MD. SHOHANUR RAHMAN SHOHAN" userId="5d7f12b6-0a6a-48dd-adaa-5f72beb33e17" providerId="ADAL" clId="{9BA57FC6-9905-452B-ADB7-25A2C7DA4961}" dt="2024-08-18T16:11:15.234" v="15" actId="13926"/>
        <pc:sldMkLst>
          <pc:docMk/>
          <pc:sldMk cId="2321378747" sldId="274"/>
        </pc:sldMkLst>
        <pc:spChg chg="mod">
          <ac:chgData name="MD. SHOHANUR RAHMAN SHOHAN" userId="5d7f12b6-0a6a-48dd-adaa-5f72beb33e17" providerId="ADAL" clId="{9BA57FC6-9905-452B-ADB7-25A2C7DA4961}" dt="2024-08-18T16:11:15.234" v="15" actId="13926"/>
          <ac:spMkLst>
            <pc:docMk/>
            <pc:sldMk cId="2321378747" sldId="274"/>
            <ac:spMk id="6" creationId="{2F54D3EC-5040-433E-B32C-D4334DA116FA}"/>
          </ac:spMkLst>
        </pc:spChg>
      </pc:sldChg>
      <pc:sldChg chg="modSp mod">
        <pc:chgData name="MD. SHOHANUR RAHMAN SHOHAN" userId="5d7f12b6-0a6a-48dd-adaa-5f72beb33e17" providerId="ADAL" clId="{9BA57FC6-9905-452B-ADB7-25A2C7DA4961}" dt="2024-08-18T16:31:33.971" v="38" actId="13926"/>
        <pc:sldMkLst>
          <pc:docMk/>
          <pc:sldMk cId="2449698890" sldId="276"/>
        </pc:sldMkLst>
        <pc:spChg chg="mod">
          <ac:chgData name="MD. SHOHANUR RAHMAN SHOHAN" userId="5d7f12b6-0a6a-48dd-adaa-5f72beb33e17" providerId="ADAL" clId="{9BA57FC6-9905-452B-ADB7-25A2C7DA4961}" dt="2024-08-18T16:31:33.971" v="38" actId="13926"/>
          <ac:spMkLst>
            <pc:docMk/>
            <pc:sldMk cId="2449698890" sldId="276"/>
            <ac:spMk id="6" creationId="{C91E7203-F054-4481-83A4-8008E70BEC36}"/>
          </ac:spMkLst>
        </pc:spChg>
      </pc:sldChg>
    </pc:docChg>
  </pc:docChgLst>
  <pc:docChgLst>
    <pc:chgData name="Dr. Md Mehedi Hasan" userId="5eb39d97-deb0-466a-af4c-298e34812974" providerId="ADAL" clId="{0E886A49-6F74-4D3A-A0D8-6ABA46AF03F0}"/>
    <pc:docChg chg="modSld">
      <pc:chgData name="Dr. Md Mehedi Hasan" userId="5eb39d97-deb0-466a-af4c-298e34812974" providerId="ADAL" clId="{0E886A49-6F74-4D3A-A0D8-6ABA46AF03F0}" dt="2022-11-22T06:23:01.178" v="119" actId="20577"/>
      <pc:docMkLst>
        <pc:docMk/>
      </pc:docMkLst>
      <pc:sldChg chg="modSp mod">
        <pc:chgData name="Dr. Md Mehedi Hasan" userId="5eb39d97-deb0-466a-af4c-298e34812974" providerId="ADAL" clId="{0E886A49-6F74-4D3A-A0D8-6ABA46AF03F0}" dt="2022-11-22T06:14:44.423" v="117" actId="20577"/>
        <pc:sldMkLst>
          <pc:docMk/>
          <pc:sldMk cId="3608977895" sldId="269"/>
        </pc:sldMkLst>
        <pc:graphicFrameChg chg="modGraphic">
          <ac:chgData name="Dr. Md Mehedi Hasan" userId="5eb39d97-deb0-466a-af4c-298e34812974" providerId="ADAL" clId="{0E886A49-6F74-4D3A-A0D8-6ABA46AF03F0}" dt="2022-11-22T06:14:44.423" v="117" actId="20577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  <pc:sldChg chg="modSp">
        <pc:chgData name="Dr. Md Mehedi Hasan" userId="5eb39d97-deb0-466a-af4c-298e34812974" providerId="ADAL" clId="{0E886A49-6F74-4D3A-A0D8-6ABA46AF03F0}" dt="2022-11-22T06:23:01.178" v="119" actId="20577"/>
        <pc:sldMkLst>
          <pc:docMk/>
          <pc:sldMk cId="917670333" sldId="278"/>
        </pc:sldMkLst>
        <pc:spChg chg="mod">
          <ac:chgData name="Dr. Md Mehedi Hasan" userId="5eb39d97-deb0-466a-af4c-298e34812974" providerId="ADAL" clId="{0E886A49-6F74-4D3A-A0D8-6ABA46AF03F0}" dt="2022-11-22T06:23:01.178" v="119" actId="20577"/>
          <ac:spMkLst>
            <pc:docMk/>
            <pc:sldMk cId="917670333" sldId="278"/>
            <ac:spMk id="10" creationId="{28C21F26-57D8-4783-AB32-6D62F4876C85}"/>
          </ac:spMkLst>
        </pc:spChg>
      </pc:sldChg>
    </pc:docChg>
  </pc:docChgLst>
  <pc:docChgLst>
    <pc:chgData name="Dr. Md Mehedi Hasan" userId="5eb39d97-deb0-466a-af4c-298e34812974" providerId="ADAL" clId="{9E6D5957-69A8-4CE7-B111-56ED2477854C}"/>
    <pc:docChg chg="modSld">
      <pc:chgData name="Dr. Md Mehedi Hasan" userId="5eb39d97-deb0-466a-af4c-298e34812974" providerId="ADAL" clId="{9E6D5957-69A8-4CE7-B111-56ED2477854C}" dt="2022-12-07T05:40:54.192" v="2" actId="20577"/>
      <pc:docMkLst>
        <pc:docMk/>
      </pc:docMkLst>
      <pc:sldChg chg="modSp mod">
        <pc:chgData name="Dr. Md Mehedi Hasan" userId="5eb39d97-deb0-466a-af4c-298e34812974" providerId="ADAL" clId="{9E6D5957-69A8-4CE7-B111-56ED2477854C}" dt="2022-12-07T05:40:54.192" v="2" actId="20577"/>
        <pc:sldMkLst>
          <pc:docMk/>
          <pc:sldMk cId="3608977895" sldId="269"/>
        </pc:sldMkLst>
        <pc:graphicFrameChg chg="modGraphic">
          <ac:chgData name="Dr. Md Mehedi Hasan" userId="5eb39d97-deb0-466a-af4c-298e34812974" providerId="ADAL" clId="{9E6D5957-69A8-4CE7-B111-56ED2477854C}" dt="2022-12-07T05:40:54.192" v="2" actId="20577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</pc:docChg>
  </pc:docChgLst>
  <pc:docChgLst>
    <pc:chgData name="Dr. Md Mehedi Hasan" userId="5eb39d97-deb0-466a-af4c-298e34812974" providerId="ADAL" clId="{F0CD470E-B9DD-4446-97BD-3152DD55670A}"/>
    <pc:docChg chg="modSld">
      <pc:chgData name="Dr. Md Mehedi Hasan" userId="5eb39d97-deb0-466a-af4c-298e34812974" providerId="ADAL" clId="{F0CD470E-B9DD-4446-97BD-3152DD55670A}" dt="2023-03-13T06:11:19.342" v="14"/>
      <pc:docMkLst>
        <pc:docMk/>
      </pc:docMkLst>
      <pc:sldChg chg="modSp mod">
        <pc:chgData name="Dr. Md Mehedi Hasan" userId="5eb39d97-deb0-466a-af4c-298e34812974" providerId="ADAL" clId="{F0CD470E-B9DD-4446-97BD-3152DD55670A}" dt="2023-03-13T06:11:19.342" v="14"/>
        <pc:sldMkLst>
          <pc:docMk/>
          <pc:sldMk cId="3608977895" sldId="269"/>
        </pc:sldMkLst>
        <pc:spChg chg="mod">
          <ac:chgData name="Dr. Md Mehedi Hasan" userId="5eb39d97-deb0-466a-af4c-298e34812974" providerId="ADAL" clId="{F0CD470E-B9DD-4446-97BD-3152DD55670A}" dt="2023-03-13T06:11:19.342" v="14"/>
          <ac:spMkLst>
            <pc:docMk/>
            <pc:sldMk cId="3608977895" sldId="269"/>
            <ac:spMk id="3" creationId="{00000000-0000-0000-0000-000000000000}"/>
          </ac:spMkLst>
        </pc:spChg>
        <pc:graphicFrameChg chg="modGraphic">
          <ac:chgData name="Dr. Md Mehedi Hasan" userId="5eb39d97-deb0-466a-af4c-298e34812974" providerId="ADAL" clId="{F0CD470E-B9DD-4446-97BD-3152DD55670A}" dt="2023-03-13T05:17:30.793" v="13" actId="20577"/>
          <ac:graphicFrameMkLst>
            <pc:docMk/>
            <pc:sldMk cId="3608977895" sldId="269"/>
            <ac:graphicFrameMk id="9" creationId="{73AC66EC-7734-42CE-A93E-7B9CF4AB8C0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5EADC-BDA4-471B-8560-0CF8B29AA526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8568-9A2B-47CF-8B3A-A5CB9EF10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1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58568-9A2B-47CF-8B3A-A5CB9EF10D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58568-9A2B-47CF-8B3A-A5CB9EF10D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70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Control Codes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/>
              <a:t>: COE 3206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AC66EC-7734-42CE-A93E-7B9CF4AB8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62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35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7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822053-0FF5-4CF0-9CFD-F01E80177111}"/>
              </a:ext>
            </a:extLst>
          </p:cNvPr>
          <p:cNvGrpSpPr/>
          <p:nvPr/>
        </p:nvGrpSpPr>
        <p:grpSpPr>
          <a:xfrm>
            <a:off x="2363638" y="3303795"/>
            <a:ext cx="2388946" cy="1661989"/>
            <a:chOff x="5125082" y="2819400"/>
            <a:chExt cx="2388946" cy="166198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BE9A79-A803-4AE7-A63A-592937E78F7A}"/>
                </a:ext>
              </a:extLst>
            </p:cNvPr>
            <p:cNvSpPr txBox="1"/>
            <p:nvPr/>
          </p:nvSpPr>
          <p:spPr>
            <a:xfrm>
              <a:off x="5791200" y="2819400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r>
                <a:rPr lang="en-US" dirty="0"/>
                <a:t> 0 1 0 0 1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B3141E-E834-47F4-9B7F-FA1DB9FB3FCC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0" y="2819400"/>
              <a:ext cx="0" cy="3693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82771A1-6CF1-45EA-8D34-3DAB5693D8FF}"/>
                </a:ext>
              </a:extLst>
            </p:cNvPr>
            <p:cNvCxnSpPr/>
            <p:nvPr/>
          </p:nvCxnSpPr>
          <p:spPr>
            <a:xfrm>
              <a:off x="5791200" y="2819400"/>
              <a:ext cx="167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3B589A-B85D-4B80-9F57-10A44454E063}"/>
                </a:ext>
              </a:extLst>
            </p:cNvPr>
            <p:cNvSpPr txBox="1"/>
            <p:nvPr/>
          </p:nvSpPr>
          <p:spPr>
            <a:xfrm>
              <a:off x="5125082" y="28194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4C0FC6-E2F4-4BF3-A71A-C76B4ED98F64}"/>
                </a:ext>
              </a:extLst>
            </p:cNvPr>
            <p:cNvSpPr txBox="1"/>
            <p:nvPr/>
          </p:nvSpPr>
          <p:spPr>
            <a:xfrm>
              <a:off x="5797061" y="3188732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4802F7-AD6B-423A-8F0E-A6CB28426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7683" y="3558062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9A9ABD-A9E9-420B-9C5C-394BDF9D8121}"/>
                </a:ext>
              </a:extLst>
            </p:cNvPr>
            <p:cNvSpPr txBox="1"/>
            <p:nvPr/>
          </p:nvSpPr>
          <p:spPr>
            <a:xfrm>
              <a:off x="5881484" y="3549601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1 0 0 0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1190BDE-9623-400D-829A-808071C62B2C}"/>
                </a:ext>
              </a:extLst>
            </p:cNvPr>
            <p:cNvSpPr txBox="1"/>
            <p:nvPr/>
          </p:nvSpPr>
          <p:spPr>
            <a:xfrm>
              <a:off x="6139346" y="3789511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A3805D-C6DB-445D-A9E2-1340C613F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628" y="4175760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9BDBEC-64F2-436F-A7B3-36561EF39D82}"/>
                </a:ext>
              </a:extLst>
            </p:cNvPr>
            <p:cNvSpPr txBox="1"/>
            <p:nvPr/>
          </p:nvSpPr>
          <p:spPr>
            <a:xfrm>
              <a:off x="6413576" y="4112057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1 1 1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2DF6C6D-F4DD-4002-A08A-3948A0FC0B2C}"/>
              </a:ext>
            </a:extLst>
          </p:cNvPr>
          <p:cNvSpPr txBox="1"/>
          <p:nvPr/>
        </p:nvSpPr>
        <p:spPr>
          <a:xfrm>
            <a:off x="460665" y="2779848"/>
            <a:ext cx="5995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Suppose that the second bit (red) has altered from 1 to 0.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952AC6-4F85-43B7-941C-225302F59D87}"/>
              </a:ext>
            </a:extLst>
          </p:cNvPr>
          <p:cNvSpPr/>
          <p:nvPr/>
        </p:nvSpPr>
        <p:spPr>
          <a:xfrm>
            <a:off x="421341" y="2355272"/>
            <a:ext cx="5728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Perpetua" panose="02020502060401020303" pitchFamily="18" charset="0"/>
              </a:rPr>
              <a:t>What if any bit gets altered in the channel?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59FBE8-8E26-4777-8BE4-03A9760DD0E4}"/>
              </a:ext>
            </a:extLst>
          </p:cNvPr>
          <p:cNvSpPr txBox="1"/>
          <p:nvPr/>
        </p:nvSpPr>
        <p:spPr>
          <a:xfrm>
            <a:off x="536311" y="5076268"/>
            <a:ext cx="57378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75000"/>
                  </a:schemeClr>
                </a:solidFill>
                <a:latin typeface="Perpetua" panose="02020502060401020303" pitchFamily="18" charset="0"/>
              </a:rPr>
              <a:t>The nonzero remainder indicates an erroneous reception.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frame will not be acknowledged.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sender will resend the frame.</a:t>
            </a:r>
          </a:p>
        </p:txBody>
      </p:sp>
    </p:spTree>
    <p:extLst>
      <p:ext uri="{BB962C8B-B14F-4D97-AF65-F5344CB8AC3E}">
        <p14:creationId xmlns:p14="http://schemas.microsoft.com/office/powerpoint/2010/main" val="107889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FI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A8324-26E0-44BD-A522-EDA3ABDF865F}"/>
              </a:ext>
            </a:extLst>
          </p:cNvPr>
          <p:cNvSpPr/>
          <p:nvPr/>
        </p:nvSpPr>
        <p:spPr>
          <a:xfrm>
            <a:off x="695740" y="2367171"/>
            <a:ext cx="535719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Message </a:t>
            </a:r>
            <a:r>
              <a:rPr lang="de-DE" sz="2200" i="1" dirty="0">
                <a:latin typeface="Perpetua" panose="02020502060401020303" pitchFamily="18" charset="0"/>
              </a:rPr>
              <a:t>M</a:t>
            </a:r>
            <a:r>
              <a:rPr lang="de-DE" sz="2200" dirty="0">
                <a:latin typeface="Perpetua" panose="02020502060401020303" pitchFamily="18" charset="0"/>
              </a:rPr>
              <a:t> = 1010001101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Pattern </a:t>
            </a:r>
            <a:r>
              <a:rPr lang="de-DE" sz="2200" i="1" dirty="0">
                <a:latin typeface="Perpetua" panose="02020502060401020303" pitchFamily="18" charset="0"/>
              </a:rPr>
              <a:t>P</a:t>
            </a:r>
            <a:r>
              <a:rPr lang="de-DE" sz="2200" dirty="0">
                <a:latin typeface="Perpetua" panose="02020502060401020303" pitchFamily="18" charset="0"/>
              </a:rPr>
              <a:t> = 110101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Length of </a:t>
            </a:r>
            <a:r>
              <a:rPr lang="de-DE" sz="2200" i="1" dirty="0">
                <a:latin typeface="Perpetua" panose="02020502060401020303" pitchFamily="18" charset="0"/>
              </a:rPr>
              <a:t>P</a:t>
            </a:r>
            <a:r>
              <a:rPr lang="de-DE" sz="2200" dirty="0">
                <a:latin typeface="Perpetua" panose="02020502060401020303" pitchFamily="18" charset="0"/>
              </a:rPr>
              <a:t>=6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dirty="0">
                <a:latin typeface="Perpetua" panose="02020502060401020303" pitchFamily="18" charset="0"/>
              </a:rPr>
              <a:t>Append </a:t>
            </a:r>
            <a:r>
              <a:rPr lang="de-DE" sz="2200" i="1" dirty="0">
                <a:latin typeface="Perpetua" panose="02020502060401020303" pitchFamily="18" charset="0"/>
              </a:rPr>
              <a:t>K</a:t>
            </a:r>
            <a:r>
              <a:rPr lang="de-DE" sz="2200" dirty="0">
                <a:latin typeface="Perpetua" panose="02020502060401020303" pitchFamily="18" charset="0"/>
              </a:rPr>
              <a:t>=6-1=5 zeros at the end of M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200" i="1" dirty="0">
                <a:latin typeface="Perpetua" panose="02020502060401020303" pitchFamily="18" charset="0"/>
              </a:rPr>
              <a:t>S</a:t>
            </a:r>
            <a:r>
              <a:rPr lang="de-DE" sz="2200" dirty="0">
                <a:latin typeface="Perpetua" panose="02020502060401020303" pitchFamily="18" charset="0"/>
              </a:rPr>
              <a:t>=1010001101</a:t>
            </a:r>
            <a:r>
              <a:rPr lang="de-DE" sz="2200" dirty="0">
                <a:solidFill>
                  <a:srgbClr val="FF0000"/>
                </a:solidFill>
                <a:latin typeface="Perpetua" panose="02020502060401020303" pitchFamily="18" charset="0"/>
              </a:rPr>
              <a:t>00000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Now divide </a:t>
            </a:r>
            <a:r>
              <a:rPr lang="en-US" sz="2200" i="1" dirty="0">
                <a:latin typeface="Perpetua" panose="02020502060401020303" pitchFamily="18" charset="0"/>
              </a:rPr>
              <a:t>S</a:t>
            </a:r>
            <a:r>
              <a:rPr lang="en-US" sz="2200" dirty="0">
                <a:latin typeface="Perpetua" panose="02020502060401020303" pitchFamily="18" charset="0"/>
              </a:rPr>
              <a:t> by </a:t>
            </a:r>
            <a:r>
              <a:rPr lang="en-US" sz="2200" i="1" dirty="0">
                <a:latin typeface="Perpetua" panose="02020502060401020303" pitchFamily="18" charset="0"/>
              </a:rPr>
              <a:t>P</a:t>
            </a:r>
            <a:r>
              <a:rPr lang="en-US" sz="2200" dirty="0">
                <a:latin typeface="Perpetua" panose="02020502060401020303" pitchFamily="18" charset="0"/>
              </a:rPr>
              <a:t> to find 5 bits remainder [1].</a:t>
            </a:r>
          </a:p>
        </p:txBody>
      </p:sp>
    </p:spTree>
    <p:extLst>
      <p:ext uri="{BB962C8B-B14F-4D97-AF65-F5344CB8AC3E}">
        <p14:creationId xmlns:p14="http://schemas.microsoft.com/office/powerpoint/2010/main" val="113164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9576D7-CBC3-4A11-9277-6138988BF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0" t="33696" r="31667" b="26285"/>
          <a:stretch/>
        </p:blipFill>
        <p:spPr>
          <a:xfrm>
            <a:off x="844121" y="2277884"/>
            <a:ext cx="5188931" cy="3047151"/>
          </a:xfrm>
          <a:prstGeom prst="rect">
            <a:avLst/>
          </a:prstGeo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Example 2</a:t>
            </a:r>
            <a:endParaRPr lang="en-FI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CD600F-0146-4F82-911F-1FC6C3936D50}"/>
              </a:ext>
            </a:extLst>
          </p:cNvPr>
          <p:cNvSpPr/>
          <p:nvPr/>
        </p:nvSpPr>
        <p:spPr>
          <a:xfrm>
            <a:off x="612611" y="5506006"/>
            <a:ext cx="8198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Transmitted sequence, </a:t>
            </a:r>
            <a:r>
              <a:rPr lang="en-US" sz="2200" i="1" dirty="0">
                <a:latin typeface="Perpetua" panose="02020502060401020303" pitchFamily="18" charset="0"/>
              </a:rPr>
              <a:t>T</a:t>
            </a:r>
            <a:r>
              <a:rPr lang="en-US" sz="2200" dirty="0">
                <a:latin typeface="Perpetua" panose="02020502060401020303" pitchFamily="18" charset="0"/>
              </a:rPr>
              <a:t>=</a:t>
            </a:r>
            <a:r>
              <a:rPr lang="de-DE" sz="2200" dirty="0">
                <a:latin typeface="Perpetua" panose="02020502060401020303" pitchFamily="18" charset="0"/>
              </a:rPr>
              <a:t>1010001101</a:t>
            </a:r>
            <a:r>
              <a:rPr lang="de-DE" sz="2200" dirty="0">
                <a:solidFill>
                  <a:srgbClr val="FF0000"/>
                </a:solidFill>
                <a:latin typeface="Perpetua" panose="02020502060401020303" pitchFamily="18" charset="0"/>
              </a:rPr>
              <a:t>01110</a:t>
            </a:r>
          </a:p>
          <a:p>
            <a:pPr marL="285750" indent="-285750">
              <a:buClr>
                <a:srgbClr val="C00000"/>
              </a:buClr>
              <a:buSzPct val="133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At the receiving end, </a:t>
            </a:r>
            <a:r>
              <a:rPr lang="en-US" sz="2200" i="1" dirty="0">
                <a:latin typeface="Perpetua" panose="02020502060401020303" pitchFamily="18" charset="0"/>
              </a:rPr>
              <a:t>T</a:t>
            </a:r>
            <a:r>
              <a:rPr lang="en-US" sz="2200" dirty="0">
                <a:latin typeface="Perpetua" panose="02020502060401020303" pitchFamily="18" charset="0"/>
              </a:rPr>
              <a:t> is divided by</a:t>
            </a:r>
            <a:r>
              <a:rPr lang="en-US" sz="2200" i="1" dirty="0">
                <a:latin typeface="Perpetua" panose="02020502060401020303" pitchFamily="18" charset="0"/>
              </a:rPr>
              <a:t> P </a:t>
            </a:r>
            <a:r>
              <a:rPr lang="en-US" sz="2200" dirty="0">
                <a:latin typeface="Perpetua" panose="02020502060401020303" pitchFamily="18" charset="0"/>
              </a:rPr>
              <a:t>to see if the remainder is zero. The zero remainder indicates error free reception.</a:t>
            </a:r>
          </a:p>
        </p:txBody>
      </p:sp>
    </p:spTree>
    <p:extLst>
      <p:ext uri="{BB962C8B-B14F-4D97-AF65-F5344CB8AC3E}">
        <p14:creationId xmlns:p14="http://schemas.microsoft.com/office/powerpoint/2010/main" val="332195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E6642-4A68-4E81-A980-9525E8720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6" t="21838" r="15833" b="20356"/>
          <a:stretch/>
        </p:blipFill>
        <p:spPr>
          <a:xfrm>
            <a:off x="890030" y="2180111"/>
            <a:ext cx="5142635" cy="3183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C869DB-BB62-4023-A882-BC973A05DED0}"/>
              </a:ext>
            </a:extLst>
          </p:cNvPr>
          <p:cNvSpPr txBox="1"/>
          <p:nvPr/>
        </p:nvSpPr>
        <p:spPr>
          <a:xfrm>
            <a:off x="476205" y="5624549"/>
            <a:ext cx="7271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Because there is no remainder, it is assumed that there have been no errors.</a:t>
            </a:r>
          </a:p>
        </p:txBody>
      </p:sp>
    </p:spTree>
    <p:extLst>
      <p:ext uri="{BB962C8B-B14F-4D97-AF65-F5344CB8AC3E}">
        <p14:creationId xmlns:p14="http://schemas.microsoft.com/office/powerpoint/2010/main" val="240344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D65497-AB9B-447D-AE1C-F7B4B5A9CB03}"/>
              </a:ext>
            </a:extLst>
          </p:cNvPr>
          <p:cNvSpPr/>
          <p:nvPr/>
        </p:nvSpPr>
        <p:spPr>
          <a:xfrm>
            <a:off x="772370" y="2967335"/>
            <a:ext cx="7754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Perpetua" panose="02020502060401020303" pitchFamily="18" charset="0"/>
              </a:rPr>
              <a:t>Detect whether the received sequence 101110101 is error free if the pattern sequence is 1010.</a:t>
            </a:r>
          </a:p>
        </p:txBody>
      </p:sp>
    </p:spTree>
    <p:extLst>
      <p:ext uri="{BB962C8B-B14F-4D97-AF65-F5344CB8AC3E}">
        <p14:creationId xmlns:p14="http://schemas.microsoft.com/office/powerpoint/2010/main" val="286153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Generator Matrix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B3357-9751-4F37-9406-33A9A8951231}"/>
              </a:ext>
            </a:extLst>
          </p:cNvPr>
          <p:cNvSpPr txBox="1"/>
          <p:nvPr/>
        </p:nvSpPr>
        <p:spPr>
          <a:xfrm>
            <a:off x="555171" y="2624943"/>
            <a:ext cx="42659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Message, </a:t>
            </a:r>
            <a:r>
              <a:rPr lang="en-US" sz="2200" i="1" dirty="0">
                <a:latin typeface="Perpetua" panose="02020502060401020303" pitchFamily="18" charset="0"/>
              </a:rPr>
              <a:t>M</a:t>
            </a:r>
            <a:r>
              <a:rPr lang="en-US" sz="2200" dirty="0">
                <a:latin typeface="Perpetua" panose="02020502060401020303" pitchFamily="18" charset="0"/>
              </a:rPr>
              <a:t>:		</a:t>
            </a:r>
            <a:r>
              <a:rPr lang="en-US" sz="2200" i="1" dirty="0"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 bits long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Redundant bits, </a:t>
            </a:r>
            <a:r>
              <a:rPr lang="en-US" sz="2200" i="1" dirty="0">
                <a:latin typeface="Perpetua" panose="02020502060401020303" pitchFamily="18" charset="0"/>
              </a:rPr>
              <a:t>Q</a:t>
            </a:r>
            <a:r>
              <a:rPr lang="en-US" sz="2200" dirty="0">
                <a:latin typeface="Perpetua" panose="02020502060401020303" pitchFamily="18" charset="0"/>
              </a:rPr>
              <a:t>:	</a:t>
            </a:r>
            <a:r>
              <a:rPr lang="en-US" sz="2200" i="1" dirty="0">
                <a:latin typeface="Perpetua" panose="02020502060401020303" pitchFamily="18" charset="0"/>
              </a:rPr>
              <a:t>q b</a:t>
            </a:r>
            <a:r>
              <a:rPr lang="en-US" sz="2200" dirty="0">
                <a:latin typeface="Perpetua" panose="02020502060401020303" pitchFamily="18" charset="0"/>
              </a:rPr>
              <a:t>its long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Codeword length, </a:t>
            </a:r>
            <a:r>
              <a:rPr lang="en-US" sz="2200" i="1" dirty="0">
                <a:latin typeface="Perpetua" panose="02020502060401020303" pitchFamily="18" charset="0"/>
              </a:rPr>
              <a:t>N</a:t>
            </a:r>
            <a:r>
              <a:rPr lang="en-US" sz="2200" dirty="0">
                <a:latin typeface="Perpetua" panose="02020502060401020303" pitchFamily="18" charset="0"/>
              </a:rPr>
              <a:t>: 	</a:t>
            </a:r>
            <a:r>
              <a:rPr lang="en-US" sz="2200" i="1" dirty="0" err="1">
                <a:latin typeface="Perpetua" panose="02020502060401020303" pitchFamily="18" charset="0"/>
              </a:rPr>
              <a:t>k+q</a:t>
            </a:r>
            <a:r>
              <a:rPr lang="en-US" sz="2200" i="1" dirty="0">
                <a:latin typeface="Perpetua" panose="02020502060401020303" pitchFamily="18" charset="0"/>
              </a:rPr>
              <a:t> </a:t>
            </a:r>
            <a:r>
              <a:rPr lang="en-US" sz="2200" dirty="0">
                <a:latin typeface="Perpetua" panose="02020502060401020303" pitchFamily="18" charset="0"/>
              </a:rPr>
              <a:t>bits long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81E51-2C04-42B9-88B2-FF87EA65D153}"/>
              </a:ext>
            </a:extLst>
          </p:cNvPr>
          <p:cNvGrpSpPr/>
          <p:nvPr/>
        </p:nvGrpSpPr>
        <p:grpSpPr>
          <a:xfrm>
            <a:off x="555171" y="3933086"/>
            <a:ext cx="3235373" cy="369332"/>
            <a:chOff x="783771" y="3799114"/>
            <a:chExt cx="3235373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8F3215-BC58-458B-A7B2-E32D04A145E0}"/>
                </a:ext>
              </a:extLst>
            </p:cNvPr>
            <p:cNvSpPr txBox="1"/>
            <p:nvPr/>
          </p:nvSpPr>
          <p:spPr>
            <a:xfrm>
              <a:off x="783771" y="3799114"/>
              <a:ext cx="185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Generator matrix,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13AE1A-B075-4030-9420-D751B3190D48}"/>
                    </a:ext>
                  </a:extLst>
                </p:cNvPr>
                <p:cNvSpPr txBox="1"/>
                <p:nvPr/>
              </p:nvSpPr>
              <p:spPr>
                <a:xfrm>
                  <a:off x="2640369" y="3824698"/>
                  <a:ext cx="1378775" cy="318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13AE1A-B075-4030-9420-D751B3190D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369" y="3824698"/>
                  <a:ext cx="1378775" cy="318164"/>
                </a:xfrm>
                <a:prstGeom prst="rect">
                  <a:avLst/>
                </a:prstGeom>
                <a:blipFill>
                  <a:blip r:embed="rId2"/>
                  <a:stretch>
                    <a:fillRect l="-2212" b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7938F-54B2-4122-80F5-E81ECAC9A881}"/>
                  </a:ext>
                </a:extLst>
              </p:cNvPr>
              <p:cNvSpPr/>
              <p:nvPr/>
            </p:nvSpPr>
            <p:spPr>
              <a:xfrm>
                <a:off x="5307371" y="3884724"/>
                <a:ext cx="20639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7938F-54B2-4122-80F5-E81ECAC9A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71" y="3884724"/>
                <a:ext cx="2063963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1B8159F-F2F7-4686-A023-B3C8CA638CBD}"/>
              </a:ext>
            </a:extLst>
          </p:cNvPr>
          <p:cNvGrpSpPr/>
          <p:nvPr/>
        </p:nvGrpSpPr>
        <p:grpSpPr>
          <a:xfrm>
            <a:off x="713184" y="4387838"/>
            <a:ext cx="2387972" cy="387059"/>
            <a:chOff x="421341" y="4185522"/>
            <a:chExt cx="2387972" cy="387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3FF5AC-8AD0-42B7-A5E4-66B48E856790}"/>
                    </a:ext>
                  </a:extLst>
                </p:cNvPr>
                <p:cNvSpPr txBox="1"/>
                <p:nvPr/>
              </p:nvSpPr>
              <p:spPr>
                <a:xfrm>
                  <a:off x="939182" y="4231689"/>
                  <a:ext cx="6671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3FF5AC-8AD0-42B7-A5E4-66B48E856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182" y="4231689"/>
                  <a:ext cx="66717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25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391B5A5-1F1D-4AEF-9F14-432FC59CAD10}"/>
                    </a:ext>
                  </a:extLst>
                </p:cNvPr>
                <p:cNvSpPr txBox="1"/>
                <p:nvPr/>
              </p:nvSpPr>
              <p:spPr>
                <a:xfrm>
                  <a:off x="2149517" y="4249416"/>
                  <a:ext cx="5386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q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391B5A5-1F1D-4AEF-9F14-432FC59CA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517" y="4249416"/>
                  <a:ext cx="5386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843" t="-28261" r="-4494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0C8B01-B875-4910-ABAD-0A1102FE1107}"/>
                </a:ext>
              </a:extLst>
            </p:cNvPr>
            <p:cNvSpPr txBox="1"/>
            <p:nvPr/>
          </p:nvSpPr>
          <p:spPr>
            <a:xfrm>
              <a:off x="421341" y="4185522"/>
              <a:ext cx="542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49852A-F232-4ABD-9204-8515C17B66D8}"/>
                </a:ext>
              </a:extLst>
            </p:cNvPr>
            <p:cNvSpPr txBox="1"/>
            <p:nvPr/>
          </p:nvSpPr>
          <p:spPr>
            <a:xfrm>
              <a:off x="1575856" y="418552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F42590-42B2-45B3-90BF-1C87781000AF}"/>
                </a:ext>
              </a:extLst>
            </p:cNvPr>
            <p:cNvSpPr txBox="1"/>
            <p:nvPr/>
          </p:nvSpPr>
          <p:spPr>
            <a:xfrm>
              <a:off x="2566939" y="4203249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,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D158BC-3ED9-447D-A363-706193D4C0BF}"/>
                  </a:ext>
                </a:extLst>
              </p:cNvPr>
              <p:cNvSpPr/>
              <p:nvPr/>
            </p:nvSpPr>
            <p:spPr>
              <a:xfrm>
                <a:off x="5568597" y="5046655"/>
                <a:ext cx="1802737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D158BC-3ED9-447D-A363-706193D4C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597" y="5046655"/>
                <a:ext cx="1802737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C28A47-A138-4C8D-ACA2-4B7A1BFAC55B}"/>
                  </a:ext>
                </a:extLst>
              </p:cNvPr>
              <p:cNvSpPr txBox="1"/>
              <p:nvPr/>
            </p:nvSpPr>
            <p:spPr>
              <a:xfrm>
                <a:off x="828152" y="4848129"/>
                <a:ext cx="2701381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C28A47-A138-4C8D-ACA2-4B7A1BFAC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52" y="4848129"/>
                <a:ext cx="2701381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C9D8479-5FCB-4D22-BA89-3EE44EBFA8AF}"/>
              </a:ext>
            </a:extLst>
          </p:cNvPr>
          <p:cNvSpPr txBox="1"/>
          <p:nvPr/>
        </p:nvSpPr>
        <p:spPr>
          <a:xfrm>
            <a:off x="291230" y="1982756"/>
            <a:ext cx="80691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Perpetua" panose="02020502060401020303" pitchFamily="18" charset="0"/>
              </a:rPr>
              <a:t>Linear Block Code: A code in which addition of any two codewords gives another</a:t>
            </a:r>
          </a:p>
          <a:p>
            <a:r>
              <a:rPr lang="en-US" sz="2100" dirty="0">
                <a:solidFill>
                  <a:srgbClr val="C00000"/>
                </a:solidFill>
                <a:latin typeface="Perpetua" panose="02020502060401020303" pitchFamily="18" charset="0"/>
              </a:rPr>
              <a:t>                                codeword [2].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8105B5-C8EF-47C3-AC60-D9BABC7D86DA}"/>
              </a:ext>
            </a:extLst>
          </p:cNvPr>
          <p:cNvSpPr txBox="1"/>
          <p:nvPr/>
        </p:nvSpPr>
        <p:spPr>
          <a:xfrm>
            <a:off x="596838" y="5798397"/>
            <a:ext cx="324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Then, it is a (</a:t>
            </a:r>
            <a:r>
              <a:rPr lang="en-US" i="1" dirty="0">
                <a:latin typeface="Perpetua" panose="02020502060401020303" pitchFamily="18" charset="0"/>
              </a:rPr>
              <a:t>n, k</a:t>
            </a:r>
            <a:r>
              <a:rPr lang="en-US" dirty="0">
                <a:latin typeface="Perpetua" panose="02020502060401020303" pitchFamily="18" charset="0"/>
              </a:rPr>
              <a:t>) =(6, 3) block code</a:t>
            </a:r>
          </a:p>
        </p:txBody>
      </p:sp>
    </p:spTree>
    <p:extLst>
      <p:ext uri="{BB962C8B-B14F-4D97-AF65-F5344CB8AC3E}">
        <p14:creationId xmlns:p14="http://schemas.microsoft.com/office/powerpoint/2010/main" val="386827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Codeword calculation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18A2D2-48AB-43E6-AF95-540F7D3B6353}"/>
                  </a:ext>
                </a:extLst>
              </p:cNvPr>
              <p:cNvSpPr txBox="1"/>
              <p:nvPr/>
            </p:nvSpPr>
            <p:spPr>
              <a:xfrm>
                <a:off x="783772" y="2823482"/>
                <a:ext cx="1128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18A2D2-48AB-43E6-AF95-540F7D3B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2823482"/>
                <a:ext cx="1128771" cy="276999"/>
              </a:xfrm>
              <a:prstGeom prst="rect">
                <a:avLst/>
              </a:prstGeom>
              <a:blipFill>
                <a:blip r:embed="rId2"/>
                <a:stretch>
                  <a:fillRect l="-4865" r="-378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44BA7E-FADC-44D6-8855-BFC2ABF0B093}"/>
                  </a:ext>
                </a:extLst>
              </p:cNvPr>
              <p:cNvSpPr txBox="1"/>
              <p:nvPr/>
            </p:nvSpPr>
            <p:spPr>
              <a:xfrm>
                <a:off x="783772" y="3196505"/>
                <a:ext cx="3969035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44BA7E-FADC-44D6-8855-BFC2ABF0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3196505"/>
                <a:ext cx="3969035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FA6799-FB78-4246-9344-BE9B46BCD47D}"/>
                  </a:ext>
                </a:extLst>
              </p:cNvPr>
              <p:cNvSpPr/>
              <p:nvPr/>
            </p:nvSpPr>
            <p:spPr>
              <a:xfrm>
                <a:off x="5466335" y="2519857"/>
                <a:ext cx="264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2FA6799-FB78-4246-9344-BE9B46BCD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2519857"/>
                <a:ext cx="26468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632999-AE80-47FB-83CA-4395262922AC}"/>
                  </a:ext>
                </a:extLst>
              </p:cNvPr>
              <p:cNvSpPr/>
              <p:nvPr/>
            </p:nvSpPr>
            <p:spPr>
              <a:xfrm>
                <a:off x="5466335" y="2831745"/>
                <a:ext cx="264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1×11×0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632999-AE80-47FB-83CA-439526292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2831745"/>
                <a:ext cx="26468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AD4999-D5E4-44FE-A878-B5CE46E92B13}"/>
                  </a:ext>
                </a:extLst>
              </p:cNvPr>
              <p:cNvSpPr/>
              <p:nvPr/>
            </p:nvSpPr>
            <p:spPr>
              <a:xfrm>
                <a:off x="5466335" y="3146647"/>
                <a:ext cx="264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1×11×1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AD4999-D5E4-44FE-A878-B5CE46E92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3146647"/>
                <a:ext cx="26468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078DA2-415F-4B0A-91C1-C07059362255}"/>
                  </a:ext>
                </a:extLst>
              </p:cNvPr>
              <p:cNvSpPr/>
              <p:nvPr/>
            </p:nvSpPr>
            <p:spPr>
              <a:xfrm>
                <a:off x="5466335" y="3425105"/>
                <a:ext cx="259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1×01×0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078DA2-415F-4B0A-91C1-C07059362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3425105"/>
                <a:ext cx="25955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0ED15D-B26B-4E20-A318-3AF9C4A0EF57}"/>
                  </a:ext>
                </a:extLst>
              </p:cNvPr>
              <p:cNvSpPr/>
              <p:nvPr/>
            </p:nvSpPr>
            <p:spPr>
              <a:xfrm>
                <a:off x="5466335" y="3744412"/>
                <a:ext cx="259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0ED15D-B26B-4E20-A318-3AF9C4A0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3744412"/>
                <a:ext cx="25955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43BF60-EACA-4AF5-A48D-6C608A9098BC}"/>
                  </a:ext>
                </a:extLst>
              </p:cNvPr>
              <p:cNvSpPr/>
              <p:nvPr/>
            </p:nvSpPr>
            <p:spPr>
              <a:xfrm>
                <a:off x="5466335" y="4095261"/>
                <a:ext cx="2595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1×01×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1=1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43BF60-EACA-4AF5-A48D-6C608A909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35" y="4095261"/>
                <a:ext cx="25955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1CAEF85-D130-42A6-8B06-DCBC5B8E717A}"/>
              </a:ext>
            </a:extLst>
          </p:cNvPr>
          <p:cNvGrpSpPr/>
          <p:nvPr/>
        </p:nvGrpSpPr>
        <p:grpSpPr>
          <a:xfrm>
            <a:off x="783772" y="4095261"/>
            <a:ext cx="2772106" cy="918884"/>
            <a:chOff x="783772" y="4095261"/>
            <a:chExt cx="2772106" cy="918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EEA6975-C73F-45CD-94D2-671DD4989694}"/>
                    </a:ext>
                  </a:extLst>
                </p:cNvPr>
                <p:cNvSpPr/>
                <p:nvPr/>
              </p:nvSpPr>
              <p:spPr>
                <a:xfrm>
                  <a:off x="783772" y="4095261"/>
                  <a:ext cx="2772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EEA6975-C73F-45CD-94D2-671DD4989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772" y="4095261"/>
                  <a:ext cx="27721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8F375DD-FEE6-4D84-AFA2-2FAFE5106532}"/>
                </a:ext>
              </a:extLst>
            </p:cNvPr>
            <p:cNvSpPr/>
            <p:nvPr/>
          </p:nvSpPr>
          <p:spPr>
            <a:xfrm rot="5400000">
              <a:off x="2931854" y="4033315"/>
              <a:ext cx="149002" cy="9181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73BA6FC-4403-434E-A2A0-D095841C719D}"/>
                    </a:ext>
                  </a:extLst>
                </p:cNvPr>
                <p:cNvSpPr/>
                <p:nvPr/>
              </p:nvSpPr>
              <p:spPr>
                <a:xfrm>
                  <a:off x="2869811" y="4566914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73BA6FC-4403-434E-A2A0-D095841C7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811" y="4566914"/>
                  <a:ext cx="44037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1F0BF22D-773A-4211-9CA3-CFF02243A5BB}"/>
                </a:ext>
              </a:extLst>
            </p:cNvPr>
            <p:cNvSpPr/>
            <p:nvPr/>
          </p:nvSpPr>
          <p:spPr>
            <a:xfrm rot="5400000">
              <a:off x="1852381" y="4111214"/>
              <a:ext cx="149002" cy="91819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5715ADC-5C5B-411F-8FC8-0FB9E5385442}"/>
                    </a:ext>
                  </a:extLst>
                </p:cNvPr>
                <p:cNvSpPr/>
                <p:nvPr/>
              </p:nvSpPr>
              <p:spPr>
                <a:xfrm>
                  <a:off x="1790338" y="4644813"/>
                  <a:ext cx="399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5715ADC-5C5B-411F-8FC8-0FB9E5385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338" y="4644813"/>
                  <a:ext cx="399789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1F81579-14FB-40A8-A19B-23F370B32A40}"/>
              </a:ext>
            </a:extLst>
          </p:cNvPr>
          <p:cNvSpPr/>
          <p:nvPr/>
        </p:nvSpPr>
        <p:spPr>
          <a:xfrm>
            <a:off x="421341" y="2321181"/>
            <a:ext cx="43719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The codeword for the message [ 0 1 1] is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487D35-D21E-48F1-B324-5368D7EA18DC}"/>
              </a:ext>
            </a:extLst>
          </p:cNvPr>
          <p:cNvCxnSpPr/>
          <p:nvPr/>
        </p:nvCxnSpPr>
        <p:spPr>
          <a:xfrm>
            <a:off x="5127171" y="2111829"/>
            <a:ext cx="0" cy="29023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B1AB46-EAD4-415E-A9ED-D3BF9D582397}"/>
              </a:ext>
            </a:extLst>
          </p:cNvPr>
          <p:cNvSpPr txBox="1"/>
          <p:nvPr/>
        </p:nvSpPr>
        <p:spPr>
          <a:xfrm>
            <a:off x="5461100" y="2057134"/>
            <a:ext cx="2402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Modulo-2 summation</a:t>
            </a:r>
          </a:p>
        </p:txBody>
      </p:sp>
    </p:spTree>
    <p:extLst>
      <p:ext uri="{BB962C8B-B14F-4D97-AF65-F5344CB8AC3E}">
        <p14:creationId xmlns:p14="http://schemas.microsoft.com/office/powerpoint/2010/main" val="112448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Error-detection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974CD-060B-4A84-A70B-DDDD0A44FEFA}"/>
              </a:ext>
            </a:extLst>
          </p:cNvPr>
          <p:cNvSpPr txBox="1"/>
          <p:nvPr/>
        </p:nvSpPr>
        <p:spPr>
          <a:xfrm>
            <a:off x="421341" y="2134382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erpetua" panose="02020502060401020303" pitchFamily="18" charset="0"/>
              </a:rPr>
              <a:t>Receiving 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54589-7156-4A18-AAD2-4FBF4C55021F}"/>
              </a:ext>
            </a:extLst>
          </p:cNvPr>
          <p:cNvSpPr txBox="1"/>
          <p:nvPr/>
        </p:nvSpPr>
        <p:spPr>
          <a:xfrm>
            <a:off x="476205" y="2841171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Parity check matrix,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5A773-5285-415F-83EC-4D728B356DDB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770720-B310-4D61-B0F3-459FF108D612}"/>
                  </a:ext>
                </a:extLst>
              </p:cNvPr>
              <p:cNvSpPr txBox="1"/>
              <p:nvPr/>
            </p:nvSpPr>
            <p:spPr>
              <a:xfrm>
                <a:off x="2775857" y="2933504"/>
                <a:ext cx="1431289" cy="325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770720-B310-4D61-B0F3-459FF108D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7" y="2933504"/>
                <a:ext cx="1431289" cy="325410"/>
              </a:xfrm>
              <a:prstGeom prst="rect">
                <a:avLst/>
              </a:prstGeom>
              <a:blipFill>
                <a:blip r:embed="rId2"/>
                <a:stretch>
                  <a:fillRect l="-34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67F317-FB52-4FF5-803B-46EF878DBC40}"/>
                  </a:ext>
                </a:extLst>
              </p:cNvPr>
              <p:cNvSpPr txBox="1"/>
              <p:nvPr/>
            </p:nvSpPr>
            <p:spPr>
              <a:xfrm>
                <a:off x="2775857" y="3447251"/>
                <a:ext cx="1402307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67F317-FB52-4FF5-803B-46EF878DB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7" y="3447251"/>
                <a:ext cx="1402307" cy="282257"/>
              </a:xfrm>
              <a:prstGeom prst="rect">
                <a:avLst/>
              </a:prstGeom>
              <a:blipFill>
                <a:blip r:embed="rId3"/>
                <a:stretch>
                  <a:fillRect l="-3478" t="-21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C6A100-2264-41F5-8DB3-A69EF5AEF375}"/>
                  </a:ext>
                </a:extLst>
              </p:cNvPr>
              <p:cNvSpPr txBox="1"/>
              <p:nvPr/>
            </p:nvSpPr>
            <p:spPr>
              <a:xfrm>
                <a:off x="2775856" y="3898668"/>
                <a:ext cx="270407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C6A100-2264-41F5-8DB3-A69EF5AEF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6" y="3898668"/>
                <a:ext cx="2704074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9151C8-5E2E-4E7A-A51F-D271483F1B27}"/>
                  </a:ext>
                </a:extLst>
              </p:cNvPr>
              <p:cNvSpPr/>
              <p:nvPr/>
            </p:nvSpPr>
            <p:spPr>
              <a:xfrm>
                <a:off x="6339352" y="2267680"/>
                <a:ext cx="20639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9151C8-5E2E-4E7A-A51F-D271483F1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352" y="2267680"/>
                <a:ext cx="2063963" cy="824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7C6BD2-D532-4D2C-B4F6-A30280910AEE}"/>
                  </a:ext>
                </a:extLst>
              </p:cNvPr>
              <p:cNvSpPr/>
              <p:nvPr/>
            </p:nvSpPr>
            <p:spPr>
              <a:xfrm>
                <a:off x="6339352" y="3226736"/>
                <a:ext cx="2063963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7C6BD2-D532-4D2C-B4F6-A30280910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352" y="3226736"/>
                <a:ext cx="2063963" cy="82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00FBB04-1248-4839-B883-ABB3FC0646EC}"/>
                  </a:ext>
                </a:extLst>
              </p:cNvPr>
              <p:cNvSpPr/>
              <p:nvPr/>
            </p:nvSpPr>
            <p:spPr>
              <a:xfrm>
                <a:off x="6182933" y="4185792"/>
                <a:ext cx="2961067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3×3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is the transpose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00FBB04-1248-4839-B883-ABB3FC064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33" y="4185792"/>
                <a:ext cx="2961067" cy="374590"/>
              </a:xfrm>
              <a:prstGeom prst="rect">
                <a:avLst/>
              </a:prstGeom>
              <a:blipFill>
                <a:blip r:embed="rId7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B31DB7-7D30-4FC7-8D9A-9F93F6A7E451}"/>
              </a:ext>
            </a:extLst>
          </p:cNvPr>
          <p:cNvCxnSpPr/>
          <p:nvPr/>
        </p:nvCxnSpPr>
        <p:spPr>
          <a:xfrm>
            <a:off x="5889171" y="2134382"/>
            <a:ext cx="0" cy="36459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8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Error-detection….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A2C94B-2AB2-441A-8041-E261132CE100}"/>
                  </a:ext>
                </a:extLst>
              </p:cNvPr>
              <p:cNvSpPr txBox="1"/>
              <p:nvPr/>
            </p:nvSpPr>
            <p:spPr>
              <a:xfrm>
                <a:off x="195943" y="2206447"/>
                <a:ext cx="7598940" cy="791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Perpetua" panose="02020502060401020303" pitchFamily="18" charset="0"/>
                  </a:rPr>
                  <a:t>Suppose that there is no error in the received sequence.</a:t>
                </a: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Hence the received sequence,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>
                    <a:latin typeface="Perpetua" panose="02020502060401020303" pitchFamily="18" charset="0"/>
                  </a:rPr>
                  <a:t>, is the same as the transmit sequence,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>
                    <a:latin typeface="Perpetua" panose="02020502060401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A2C94B-2AB2-441A-8041-E261132CE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3" y="2206447"/>
                <a:ext cx="7598940" cy="791692"/>
              </a:xfrm>
              <a:prstGeom prst="rect">
                <a:avLst/>
              </a:prstGeom>
              <a:blipFill>
                <a:blip r:embed="rId2"/>
                <a:stretch>
                  <a:fillRect l="-1043" t="-538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62152-DA96-43F7-977F-556A0286B337}"/>
                  </a:ext>
                </a:extLst>
              </p:cNvPr>
              <p:cNvSpPr txBox="1"/>
              <p:nvPr/>
            </p:nvSpPr>
            <p:spPr>
              <a:xfrm>
                <a:off x="563374" y="2961981"/>
                <a:ext cx="616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B62152-DA96-43F7-977F-556A0286B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" y="2961981"/>
                <a:ext cx="616323" cy="276999"/>
              </a:xfrm>
              <a:prstGeom prst="rect">
                <a:avLst/>
              </a:prstGeom>
              <a:blipFill>
                <a:blip r:embed="rId3"/>
                <a:stretch>
                  <a:fillRect l="-4902" r="-68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BC5B8C-EAEF-44CA-915B-BB2C76E6D2AC}"/>
                  </a:ext>
                </a:extLst>
              </p:cNvPr>
              <p:cNvSpPr txBox="1"/>
              <p:nvPr/>
            </p:nvSpPr>
            <p:spPr>
              <a:xfrm>
                <a:off x="529899" y="3423647"/>
                <a:ext cx="2552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BC5B8C-EAEF-44CA-915B-BB2C76E6D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9" y="3423647"/>
                <a:ext cx="2552237" cy="276999"/>
              </a:xfrm>
              <a:prstGeom prst="rect">
                <a:avLst/>
              </a:prstGeom>
              <a:blipFill>
                <a:blip r:embed="rId4"/>
                <a:stretch>
                  <a:fillRect l="-955" t="-8889" r="-262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251F028-B387-4C06-AD72-C6026061C56C}"/>
              </a:ext>
            </a:extLst>
          </p:cNvPr>
          <p:cNvSpPr txBox="1"/>
          <p:nvPr/>
        </p:nvSpPr>
        <p:spPr>
          <a:xfrm>
            <a:off x="476205" y="3751233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Syndrome,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6C4F12-3205-4850-A580-CAF73AFB75EF}"/>
                  </a:ext>
                </a:extLst>
              </p:cNvPr>
              <p:cNvSpPr txBox="1"/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6C4F12-3205-4850-A580-CAF73AFB7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blipFill>
                <a:blip r:embed="rId5"/>
                <a:stretch>
                  <a:fillRect l="-3472" t="-4444" r="-20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3CCC50-48DC-4FB9-A216-E1CDB370DCD2}"/>
                  </a:ext>
                </a:extLst>
              </p:cNvPr>
              <p:cNvSpPr txBox="1"/>
              <p:nvPr/>
            </p:nvSpPr>
            <p:spPr>
              <a:xfrm>
                <a:off x="563374" y="4125112"/>
                <a:ext cx="3558282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3CCC50-48DC-4FB9-A216-E1CDB370D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" y="4125112"/>
                <a:ext cx="3558282" cy="15445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C4BE8-42A9-43E7-9AE0-90CC267D74A5}"/>
                  </a:ext>
                </a:extLst>
              </p:cNvPr>
              <p:cNvSpPr txBox="1"/>
              <p:nvPr/>
            </p:nvSpPr>
            <p:spPr>
              <a:xfrm>
                <a:off x="6243983" y="3334359"/>
                <a:ext cx="270407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C4BE8-42A9-43E7-9AE0-90CC267D7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83" y="3334359"/>
                <a:ext cx="2704074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F4ED6D-F01D-4D06-B2FF-777E5207CEB8}"/>
                  </a:ext>
                </a:extLst>
              </p:cNvPr>
              <p:cNvSpPr txBox="1"/>
              <p:nvPr/>
            </p:nvSpPr>
            <p:spPr>
              <a:xfrm>
                <a:off x="6574223" y="4467883"/>
                <a:ext cx="1656094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F4ED6D-F01D-4D06-B2FF-777E5207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223" y="4467883"/>
                <a:ext cx="1656094" cy="15445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5D38D4-6059-4D1E-B46B-248D0F18ED92}"/>
                  </a:ext>
                </a:extLst>
              </p:cNvPr>
              <p:cNvSpPr/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15D38D4-6059-4D1E-B46B-248D0F18E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BAACC7D-E56E-4BCD-AB64-E445A7D0B764}"/>
              </a:ext>
            </a:extLst>
          </p:cNvPr>
          <p:cNvSpPr txBox="1"/>
          <p:nvPr/>
        </p:nvSpPr>
        <p:spPr>
          <a:xfrm>
            <a:off x="529899" y="5921829"/>
            <a:ext cx="510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all-zero syndrome indicates a correct reception 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427B9F-CA9E-4FE0-8485-F2C9048BB515}"/>
              </a:ext>
            </a:extLst>
          </p:cNvPr>
          <p:cNvCxnSpPr/>
          <p:nvPr/>
        </p:nvCxnSpPr>
        <p:spPr>
          <a:xfrm>
            <a:off x="6074228" y="3070554"/>
            <a:ext cx="0" cy="364593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5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Error-detection….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A9441-2A6E-4123-A1D2-B6715845C067}"/>
              </a:ext>
            </a:extLst>
          </p:cNvPr>
          <p:cNvSpPr txBox="1"/>
          <p:nvPr/>
        </p:nvSpPr>
        <p:spPr>
          <a:xfrm>
            <a:off x="195943" y="2392595"/>
            <a:ext cx="5804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Suppose that there is an error in the received sequence.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second bit (from left side) has altered from 1 to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CC8AFD-AF3A-4A4A-B009-3C53CB8C8005}"/>
                  </a:ext>
                </a:extLst>
              </p:cNvPr>
              <p:cNvSpPr txBox="1"/>
              <p:nvPr/>
            </p:nvSpPr>
            <p:spPr>
              <a:xfrm>
                <a:off x="476205" y="3152001"/>
                <a:ext cx="2635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CC8AFD-AF3A-4A4A-B009-3C53CB8C8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5" y="3152001"/>
                <a:ext cx="2635593" cy="276999"/>
              </a:xfrm>
              <a:prstGeom prst="rect">
                <a:avLst/>
              </a:prstGeom>
              <a:blipFill>
                <a:blip r:embed="rId2"/>
                <a:stretch>
                  <a:fillRect t="-6522" r="-13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7B74368-0CA5-42A1-A1A1-3E6D2F797308}"/>
              </a:ext>
            </a:extLst>
          </p:cNvPr>
          <p:cNvSpPr txBox="1"/>
          <p:nvPr/>
        </p:nvSpPr>
        <p:spPr>
          <a:xfrm>
            <a:off x="476205" y="3751233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Syndrome,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9D728-4170-4AED-B76B-E12776BAB0EC}"/>
                  </a:ext>
                </a:extLst>
              </p:cNvPr>
              <p:cNvSpPr txBox="1"/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9D728-4170-4AED-B76B-E12776BA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28" y="3797399"/>
                <a:ext cx="874342" cy="276999"/>
              </a:xfrm>
              <a:prstGeom prst="rect">
                <a:avLst/>
              </a:prstGeom>
              <a:blipFill>
                <a:blip r:embed="rId3"/>
                <a:stretch>
                  <a:fillRect l="-3472" t="-4444" r="-20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3DCF3A-A901-45D4-B682-21772F622999}"/>
                  </a:ext>
                </a:extLst>
              </p:cNvPr>
              <p:cNvSpPr txBox="1"/>
              <p:nvPr/>
            </p:nvSpPr>
            <p:spPr>
              <a:xfrm>
                <a:off x="563374" y="4125112"/>
                <a:ext cx="3641638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3DCF3A-A901-45D4-B682-21772F62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4" y="4125112"/>
                <a:ext cx="3641638" cy="1544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046A6D-A4C7-4A81-AA51-3E92490CC6B3}"/>
                  </a:ext>
                </a:extLst>
              </p:cNvPr>
              <p:cNvSpPr/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046A6D-A4C7-4A81-AA51-3E92490CC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9" y="5300305"/>
                <a:ext cx="16590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5729BED-E733-45B7-B312-46D4B9757903}"/>
              </a:ext>
            </a:extLst>
          </p:cNvPr>
          <p:cNvSpPr txBox="1"/>
          <p:nvPr/>
        </p:nvSpPr>
        <p:spPr>
          <a:xfrm>
            <a:off x="529899" y="5921829"/>
            <a:ext cx="562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non-zero syndrome indicates an erroneous reception !</a:t>
            </a:r>
          </a:p>
        </p:txBody>
      </p:sp>
    </p:spTree>
    <p:extLst>
      <p:ext uri="{BB962C8B-B14F-4D97-AF65-F5344CB8AC3E}">
        <p14:creationId xmlns:p14="http://schemas.microsoft.com/office/powerpoint/2010/main" val="1012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925" y="2875557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Cyclic redundancy check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Linear block code</a:t>
            </a:r>
            <a:endParaRPr lang="en-US" sz="2000" dirty="0">
              <a:solidFill>
                <a:schemeClr val="tx1"/>
              </a:solidFill>
              <a:latin typeface="Perpetua" panose="02020502060401020303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Block Code….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Error-correction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37F27-B9AA-4DB6-881B-6DDD9AE5D4AA}"/>
              </a:ext>
            </a:extLst>
          </p:cNvPr>
          <p:cNvSpPr txBox="1"/>
          <p:nvPr/>
        </p:nvSpPr>
        <p:spPr>
          <a:xfrm>
            <a:off x="443035" y="2213327"/>
            <a:ext cx="307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erpetua" panose="02020502060401020303" pitchFamily="18" charset="0"/>
              </a:rPr>
              <a:t>How to correct the error?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80199B-94CB-4BDC-A46C-C5559E56BA8C}"/>
                  </a:ext>
                </a:extLst>
              </p:cNvPr>
              <p:cNvSpPr txBox="1"/>
              <p:nvPr/>
            </p:nvSpPr>
            <p:spPr>
              <a:xfrm>
                <a:off x="6922566" y="2213327"/>
                <a:ext cx="1656094" cy="1544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80199B-94CB-4BDC-A46C-C5559E56B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566" y="2213327"/>
                <a:ext cx="1656094" cy="1544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7E48BB-72EA-4AA8-A944-98B866266380}"/>
                  </a:ext>
                </a:extLst>
              </p:cNvPr>
              <p:cNvSpPr/>
              <p:nvPr/>
            </p:nvSpPr>
            <p:spPr>
              <a:xfrm>
                <a:off x="1796114" y="3178778"/>
                <a:ext cx="1659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7E48BB-72EA-4AA8-A944-98B866266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14" y="3178778"/>
                <a:ext cx="1659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367862D-2C4F-4A64-914C-0039339D90D3}"/>
              </a:ext>
            </a:extLst>
          </p:cNvPr>
          <p:cNvSpPr txBox="1"/>
          <p:nvPr/>
        </p:nvSpPr>
        <p:spPr>
          <a:xfrm>
            <a:off x="421341" y="3151123"/>
            <a:ext cx="149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1. Syndrome 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40BE38-E84A-40CE-A19E-633BF5E3AD6A}"/>
                  </a:ext>
                </a:extLst>
              </p:cNvPr>
              <p:cNvSpPr txBox="1"/>
              <p:nvPr/>
            </p:nvSpPr>
            <p:spPr>
              <a:xfrm>
                <a:off x="421341" y="3530731"/>
                <a:ext cx="3033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erpetua" panose="02020502060401020303" pitchFamily="18" charset="0"/>
                  </a:rPr>
                  <a:t>2. Locate the syndrome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Perpetua" panose="02020502060401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40BE38-E84A-40CE-A19E-633BF5E3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3530731"/>
                <a:ext cx="3033716" cy="400110"/>
              </a:xfrm>
              <a:prstGeom prst="rect">
                <a:avLst/>
              </a:prstGeom>
              <a:blipFill>
                <a:blip r:embed="rId4"/>
                <a:stretch>
                  <a:fillRect l="-2008" t="-4545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12F63D3-6933-4240-A3EB-64B346A05D50}"/>
              </a:ext>
            </a:extLst>
          </p:cNvPr>
          <p:cNvSpPr txBox="1"/>
          <p:nvPr/>
        </p:nvSpPr>
        <p:spPr>
          <a:xfrm>
            <a:off x="421341" y="3899281"/>
            <a:ext cx="2115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3. It is in second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418052-98F5-4D1C-B3B4-5FD336C3853F}"/>
                  </a:ext>
                </a:extLst>
              </p:cNvPr>
              <p:cNvSpPr txBox="1"/>
              <p:nvPr/>
            </p:nvSpPr>
            <p:spPr>
              <a:xfrm>
                <a:off x="421341" y="4218975"/>
                <a:ext cx="77733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erpetua" panose="02020502060401020303" pitchFamily="18" charset="0"/>
                  </a:rPr>
                  <a:t>4. So, the second element in the received sequence,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endParaRPr lang="en-US" dirty="0">
                  <a:latin typeface="Perpetua" panose="02020502060401020303" pitchFamily="18" charset="0"/>
                </a:endParaRPr>
              </a:p>
              <a:p>
                <a:r>
                  <a:rPr lang="en-US" sz="2000" dirty="0">
                    <a:latin typeface="Perpetua" panose="02020502060401020303" pitchFamily="18" charset="0"/>
                  </a:rPr>
                  <a:t> is erroneous.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418052-98F5-4D1C-B3B4-5FD336C38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4218975"/>
                <a:ext cx="7773346" cy="707886"/>
              </a:xfrm>
              <a:prstGeom prst="rect">
                <a:avLst/>
              </a:prstGeom>
              <a:blipFill>
                <a:blip r:embed="rId5"/>
                <a:stretch>
                  <a:fillRect l="-784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D13CB13-4605-4F30-9BCE-667C23C2007B}"/>
              </a:ext>
            </a:extLst>
          </p:cNvPr>
          <p:cNvSpPr txBox="1"/>
          <p:nvPr/>
        </p:nvSpPr>
        <p:spPr>
          <a:xfrm>
            <a:off x="413123" y="4865306"/>
            <a:ext cx="3422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4. Alter the second bit from 0 to 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4FE30-6612-45F6-8CA7-A0A1102D1D78}"/>
              </a:ext>
            </a:extLst>
          </p:cNvPr>
          <p:cNvSpPr txBox="1"/>
          <p:nvPr/>
        </p:nvSpPr>
        <p:spPr>
          <a:xfrm>
            <a:off x="413123" y="5217259"/>
            <a:ext cx="5094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5. So, the correct received sequence is  [ 1 1 0 0 1 1].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87D8E-9934-412F-862C-B265B0ADAE07}"/>
              </a:ext>
            </a:extLst>
          </p:cNvPr>
          <p:cNvSpPr txBox="1"/>
          <p:nvPr/>
        </p:nvSpPr>
        <p:spPr>
          <a:xfrm>
            <a:off x="421341" y="5676660"/>
            <a:ext cx="665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Note: The given generator matrix enables correction of at most 1 bits</a:t>
            </a:r>
            <a:r>
              <a:rPr lang="en-US" sz="2000" dirty="0">
                <a:solidFill>
                  <a:srgbClr val="FF0000"/>
                </a:solidFill>
                <a:latin typeface="Perpetua" panose="02020502060401020303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D2A47-CD39-41A7-9F33-3B12CE4C7552}"/>
              </a:ext>
            </a:extLst>
          </p:cNvPr>
          <p:cNvSpPr txBox="1"/>
          <p:nvPr/>
        </p:nvSpPr>
        <p:spPr>
          <a:xfrm>
            <a:off x="327953" y="6364022"/>
            <a:ext cx="7924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It is possible to correct more bits , but it requires  quite a lot work! </a:t>
            </a:r>
            <a:r>
              <a:rPr lang="en-US" sz="2000" dirty="0">
                <a:solidFill>
                  <a:srgbClr val="FF0000"/>
                </a:solidFill>
                <a:latin typeface="Perpetua" panose="02020502060401020303" pitchFamily="18" charset="0"/>
              </a:rPr>
              <a:t>No Free Lunch!</a:t>
            </a:r>
          </a:p>
        </p:txBody>
      </p:sp>
    </p:spTree>
    <p:extLst>
      <p:ext uri="{BB962C8B-B14F-4D97-AF65-F5344CB8AC3E}">
        <p14:creationId xmlns:p14="http://schemas.microsoft.com/office/powerpoint/2010/main" val="29766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E036D-5D7E-47CE-9E0E-5943C318F30F}"/>
              </a:ext>
            </a:extLst>
          </p:cNvPr>
          <p:cNvSpPr txBox="1"/>
          <p:nvPr/>
        </p:nvSpPr>
        <p:spPr>
          <a:xfrm>
            <a:off x="421341" y="2287324"/>
            <a:ext cx="64933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Perpetua" panose="02020502060401020303" pitchFamily="18" charset="0"/>
              </a:rPr>
              <a:t>Consider a  (7, 4) code whose generator matrix is given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C24F4-5CCA-4EF1-B7E5-C560112DDF03}"/>
                  </a:ext>
                </a:extLst>
              </p:cNvPr>
              <p:cNvSpPr txBox="1"/>
              <p:nvPr/>
            </p:nvSpPr>
            <p:spPr>
              <a:xfrm>
                <a:off x="1088571" y="2982686"/>
                <a:ext cx="3319498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C24F4-5CCA-4EF1-B7E5-C560112DD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71" y="2982686"/>
                <a:ext cx="3319498" cy="1133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B77D95-7165-4AF7-98A2-889206E22479}"/>
              </a:ext>
            </a:extLst>
          </p:cNvPr>
          <p:cNvSpPr txBox="1"/>
          <p:nvPr/>
        </p:nvSpPr>
        <p:spPr>
          <a:xfrm>
            <a:off x="384999" y="4365171"/>
            <a:ext cx="87590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sz="2200" dirty="0">
                <a:latin typeface="Perpetua" panose="02020502060401020303" pitchFamily="18" charset="0"/>
              </a:rPr>
              <a:t>Find all the codewords of the code</a:t>
            </a:r>
          </a:p>
          <a:p>
            <a:pPr marL="342900" indent="-342900">
              <a:buAutoNum type="alphaLcParenBoth"/>
            </a:pPr>
            <a:r>
              <a:rPr lang="en-US" sz="2200" dirty="0">
                <a:latin typeface="Perpetua" panose="02020502060401020303" pitchFamily="18" charset="0"/>
              </a:rPr>
              <a:t>Find the parity-check matrix </a:t>
            </a:r>
          </a:p>
          <a:p>
            <a:pPr marL="342900" indent="-342900">
              <a:buAutoNum type="alphaLcParenBoth"/>
            </a:pPr>
            <a:r>
              <a:rPr lang="en-US" sz="2200" dirty="0">
                <a:latin typeface="Perpetua" panose="02020502060401020303" pitchFamily="18" charset="0"/>
              </a:rPr>
              <a:t>Find the syndrome for the received vector [ 1 1 0 1 0 1 0]. Is it a valid codeword?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23847-04B3-DB0C-1D5C-ABA952BC8F21}"/>
              </a:ext>
            </a:extLst>
          </p:cNvPr>
          <p:cNvSpPr txBox="1"/>
          <p:nvPr/>
        </p:nvSpPr>
        <p:spPr>
          <a:xfrm>
            <a:off x="4764499" y="2709791"/>
            <a:ext cx="22533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Message bit [0 1 0]</a:t>
            </a:r>
          </a:p>
        </p:txBody>
      </p:sp>
    </p:spTree>
    <p:extLst>
      <p:ext uri="{BB962C8B-B14F-4D97-AF65-F5344CB8AC3E}">
        <p14:creationId xmlns:p14="http://schemas.microsoft.com/office/powerpoint/2010/main" val="2682823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85C5A9-BDB4-408B-8FE2-7B2E9B61B362}"/>
              </a:ext>
            </a:extLst>
          </p:cNvPr>
          <p:cNvSpPr/>
          <p:nvPr/>
        </p:nvSpPr>
        <p:spPr>
          <a:xfrm>
            <a:off x="219098" y="2485488"/>
            <a:ext cx="8705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Prentice Hall. 2017, USA, pp. 328 -  345.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D54319-1A05-4768-BF32-779D662700BB}"/>
              </a:ext>
            </a:extLst>
          </p:cNvPr>
          <p:cNvSpPr/>
          <p:nvPr/>
        </p:nvSpPr>
        <p:spPr>
          <a:xfrm>
            <a:off x="219098" y="1885323"/>
            <a:ext cx="8043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W. Stallings,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Pearson   </a:t>
            </a:r>
          </a:p>
          <a:p>
            <a:pPr marL="342900"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Education, Inc., 2014, USA, pp. 194 - 196.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Tenth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2F857F-F861-4218-8737-BA457D64B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94D998-1412-412C-A5B7-89123599FD08}"/>
              </a:ext>
            </a:extLst>
          </p:cNvPr>
          <p:cNvSpPr/>
          <p:nvPr/>
        </p:nvSpPr>
        <p:spPr>
          <a:xfrm>
            <a:off x="296514" y="2235842"/>
            <a:ext cx="80586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70C0"/>
                </a:solidFill>
                <a:latin typeface="Perpetua" panose="02020502060401020303" pitchFamily="18" charset="0"/>
              </a:rPr>
              <a:t>What if the transmitted bits get altered on the way?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  <a:latin typeface="Perpetua" panose="02020502060401020303" pitchFamily="18" charset="0"/>
              </a:rPr>
              <a:t>Is there any technique to detect the error?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C9D31-F9CB-4695-B796-1C080783EA65}"/>
              </a:ext>
            </a:extLst>
          </p:cNvPr>
          <p:cNvSpPr/>
          <p:nvPr/>
        </p:nvSpPr>
        <p:spPr>
          <a:xfrm>
            <a:off x="1680973" y="3026638"/>
            <a:ext cx="46776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Perpetua" panose="02020502060401020303" pitchFamily="18" charset="0"/>
              </a:rPr>
              <a:t>Yes, using Cyclic Redundancy Check (CRC)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77117A-95A3-4C1C-A7D5-D1A216AA73A5}"/>
              </a:ext>
            </a:extLst>
          </p:cNvPr>
          <p:cNvSpPr/>
          <p:nvPr/>
        </p:nvSpPr>
        <p:spPr>
          <a:xfrm>
            <a:off x="421341" y="3740493"/>
            <a:ext cx="80586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Perpetua" panose="02020502060401020303" pitchFamily="18" charset="0"/>
              </a:rPr>
              <a:t>CRC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Perpetua" panose="02020502060401020303" pitchFamily="18" charset="0"/>
              </a:rPr>
              <a:t>In CRC, some </a:t>
            </a:r>
            <a:r>
              <a:rPr lang="en-US" sz="2200" dirty="0">
                <a:highlight>
                  <a:srgbClr val="FFFF00"/>
                </a:highlight>
                <a:latin typeface="Perpetua" panose="02020502060401020303" pitchFamily="18" charset="0"/>
              </a:rPr>
              <a:t>redundant bits</a:t>
            </a:r>
            <a:r>
              <a:rPr lang="en-US" sz="2200" dirty="0">
                <a:latin typeface="Perpetua" panose="02020502060401020303" pitchFamily="18" charset="0"/>
              </a:rPr>
              <a:t> are sent in addition  to the message bits.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Perpetua" panose="02020502060401020303" pitchFamily="18" charset="0"/>
              </a:rPr>
              <a:t>The </a:t>
            </a:r>
            <a:r>
              <a:rPr lang="en-US" sz="2200" dirty="0">
                <a:highlight>
                  <a:srgbClr val="FFFF00"/>
                </a:highlight>
                <a:latin typeface="Perpetua" panose="02020502060401020303" pitchFamily="18" charset="0"/>
              </a:rPr>
              <a:t>purpose</a:t>
            </a:r>
            <a:r>
              <a:rPr lang="en-US" sz="2200" dirty="0">
                <a:latin typeface="Perpetua" panose="02020502060401020303" pitchFamily="18" charset="0"/>
              </a:rPr>
              <a:t> of the redundant  bits is to facilitate </a:t>
            </a:r>
            <a:r>
              <a:rPr lang="en-US" sz="2200" dirty="0">
                <a:highlight>
                  <a:srgbClr val="FFFF00"/>
                </a:highlight>
                <a:latin typeface="Perpetua" panose="02020502060401020303" pitchFamily="18" charset="0"/>
              </a:rPr>
              <a:t>detecting error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i="1" dirty="0">
                <a:latin typeface="Perpetua" panose="02020502060401020303" pitchFamily="18" charset="0"/>
              </a:rPr>
              <a:t>The </a:t>
            </a:r>
            <a:r>
              <a:rPr lang="en-US" sz="2200" i="1" dirty="0">
                <a:highlight>
                  <a:srgbClr val="00FF00"/>
                </a:highlight>
                <a:latin typeface="Perpetua" panose="02020502060401020303" pitchFamily="18" charset="0"/>
              </a:rPr>
              <a:t>redundant bits are called frame check sequence (FCS)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35F93-861B-4338-8A67-D11F6DA8AEC3}"/>
              </a:ext>
            </a:extLst>
          </p:cNvPr>
          <p:cNvSpPr txBox="1"/>
          <p:nvPr/>
        </p:nvSpPr>
        <p:spPr>
          <a:xfrm>
            <a:off x="2364509" y="5254567"/>
            <a:ext cx="2745303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Perpetua" panose="02020502060401020303" pitchFamily="18" charset="0"/>
              </a:rPr>
              <a:t>How is FCS generated?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9B9301-0E8B-4F46-B48C-11F765E69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Introduction….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4D3EC-5040-433E-B32C-D4334DA116FA}"/>
              </a:ext>
            </a:extLst>
          </p:cNvPr>
          <p:cNvSpPr/>
          <p:nvPr/>
        </p:nvSpPr>
        <p:spPr>
          <a:xfrm>
            <a:off x="350983" y="2223318"/>
            <a:ext cx="86544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00"/>
                </a:highlight>
                <a:latin typeface="Perpetua" panose="02020502060401020303" pitchFamily="18" charset="0"/>
              </a:rPr>
              <a:t>Strength</a:t>
            </a:r>
            <a:r>
              <a:rPr lang="en-US" sz="2200" dirty="0">
                <a:latin typeface="Perpetua" panose="02020502060401020303" pitchFamily="18" charset="0"/>
              </a:rPr>
              <a:t> of the CRC depends on the </a:t>
            </a:r>
            <a:r>
              <a:rPr lang="en-US" sz="2200" dirty="0">
                <a:highlight>
                  <a:srgbClr val="FFFF00"/>
                </a:highlight>
                <a:latin typeface="Perpetua" panose="02020502060401020303" pitchFamily="18" charset="0"/>
              </a:rPr>
              <a:t>number of redundant bits</a:t>
            </a:r>
            <a:r>
              <a:rPr lang="en-US" sz="2200" dirty="0">
                <a:latin typeface="Perpetua" panose="02020502060401020303" pitchFamily="18" charset="0"/>
              </a:rPr>
              <a:t> (that is, </a:t>
            </a:r>
            <a:r>
              <a:rPr lang="en-US" sz="2200" dirty="0">
                <a:highlight>
                  <a:srgbClr val="00FF00"/>
                </a:highlight>
                <a:latin typeface="Perpetua" panose="02020502060401020303" pitchFamily="18" charset="0"/>
              </a:rPr>
              <a:t>FCS length</a:t>
            </a:r>
            <a:r>
              <a:rPr lang="en-US" sz="2200" dirty="0">
                <a:latin typeface="Perpetua" panose="02020502060401020303" pitchFamily="18" charset="0"/>
              </a:rPr>
              <a:t>)</a:t>
            </a:r>
          </a:p>
          <a:p>
            <a:pPr marL="342900" indent="-342900"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00"/>
                </a:highlight>
                <a:latin typeface="Perpetua" panose="02020502060401020303" pitchFamily="18" charset="0"/>
              </a:rPr>
              <a:t>Longer FCS length</a:t>
            </a:r>
            <a:r>
              <a:rPr lang="en-US" sz="2200" dirty="0">
                <a:latin typeface="Perpetua" panose="02020502060401020303" pitchFamily="18" charset="0"/>
              </a:rPr>
              <a:t> results in </a:t>
            </a:r>
            <a:r>
              <a:rPr lang="en-US" sz="2200" dirty="0">
                <a:highlight>
                  <a:srgbClr val="FFFF00"/>
                </a:highlight>
                <a:latin typeface="Perpetua" panose="02020502060401020303" pitchFamily="18" charset="0"/>
              </a:rPr>
              <a:t>better accuracy</a:t>
            </a:r>
            <a:r>
              <a:rPr lang="en-US" sz="2200" dirty="0">
                <a:latin typeface="Perpetua" panose="02020502060401020303" pitchFamily="18" charset="0"/>
              </a:rPr>
              <a:t> in detecting error</a:t>
            </a:r>
          </a:p>
          <a:p>
            <a:endParaRPr lang="en-US" sz="2200" dirty="0"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B050"/>
                </a:solidFill>
                <a:latin typeface="Perpetua" panose="02020502060401020303" pitchFamily="18" charset="0"/>
              </a:rPr>
              <a:t>Required two sequence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i="1" dirty="0">
                <a:latin typeface="Perpetua" panose="02020502060401020303" pitchFamily="18" charset="0"/>
              </a:rPr>
              <a:t>Message sequence, 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The desired data to be sent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Can be of any length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i="1" dirty="0">
                <a:latin typeface="Perpetua" panose="02020502060401020303" pitchFamily="18" charset="0"/>
              </a:rPr>
              <a:t>Pattern sequence, 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Known to both sender and receiver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panose="02020502060401020303" pitchFamily="18" charset="0"/>
              </a:rPr>
              <a:t>If we want to use </a:t>
            </a:r>
            <a:r>
              <a:rPr lang="en-US" sz="2000" i="1" dirty="0">
                <a:latin typeface="Perpetua" panose="02020502060401020303" pitchFamily="18" charset="0"/>
              </a:rPr>
              <a:t>K</a:t>
            </a:r>
            <a:r>
              <a:rPr lang="en-US" sz="2000" dirty="0">
                <a:latin typeface="Perpetua" panose="02020502060401020303" pitchFamily="18" charset="0"/>
              </a:rPr>
              <a:t> bits FCS, we need a pattern bit sequence, </a:t>
            </a:r>
            <a:r>
              <a:rPr lang="en-US" sz="2000" i="1" dirty="0">
                <a:latin typeface="Perpetua" panose="02020502060401020303" pitchFamily="18" charset="0"/>
              </a:rPr>
              <a:t>P, </a:t>
            </a:r>
            <a:r>
              <a:rPr lang="en-US" sz="2000" dirty="0">
                <a:latin typeface="Perpetua" panose="02020502060401020303" pitchFamily="18" charset="0"/>
              </a:rPr>
              <a:t>of length </a:t>
            </a:r>
            <a:r>
              <a:rPr lang="en-US" sz="2000" i="1" dirty="0">
                <a:latin typeface="Perpetua" panose="02020502060401020303" pitchFamily="18" charset="0"/>
              </a:rPr>
              <a:t>K+1 </a:t>
            </a:r>
            <a:r>
              <a:rPr lang="en-US" sz="2000" dirty="0">
                <a:latin typeface="Perpetua" panose="02020502060401020303" pitchFamily="18" charset="0"/>
              </a:rPr>
              <a:t>bits.</a:t>
            </a:r>
          </a:p>
        </p:txBody>
      </p:sp>
    </p:spTree>
    <p:extLst>
      <p:ext uri="{BB962C8B-B14F-4D97-AF65-F5344CB8AC3E}">
        <p14:creationId xmlns:p14="http://schemas.microsoft.com/office/powerpoint/2010/main" val="232137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C232D3-3D4D-4757-8B18-CA07F8EE7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Generation of FCS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E7203-F054-4481-83A4-8008E70BEC36}"/>
              </a:ext>
            </a:extLst>
          </p:cNvPr>
          <p:cNvSpPr/>
          <p:nvPr/>
        </p:nvSpPr>
        <p:spPr>
          <a:xfrm>
            <a:off x="310982" y="2371636"/>
            <a:ext cx="82496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Decide how many </a:t>
            </a:r>
            <a:r>
              <a:rPr lang="en-US" sz="2200" dirty="0">
                <a:highlight>
                  <a:srgbClr val="FFFF00"/>
                </a:highlight>
                <a:latin typeface="Perpetua" panose="02020502060401020303" pitchFamily="18" charset="0"/>
              </a:rPr>
              <a:t>FCS bits</a:t>
            </a:r>
            <a:r>
              <a:rPr lang="en-US" sz="2200" dirty="0">
                <a:latin typeface="Perpetua" panose="02020502060401020303" pitchFamily="18" charset="0"/>
              </a:rPr>
              <a:t>, </a:t>
            </a:r>
            <a:r>
              <a:rPr lang="en-US" sz="2200" i="1" dirty="0">
                <a:highlight>
                  <a:srgbClr val="FFFF00"/>
                </a:highlight>
                <a:latin typeface="Perpetua" panose="02020502060401020303" pitchFamily="18" charset="0"/>
              </a:rPr>
              <a:t>K</a:t>
            </a:r>
            <a:r>
              <a:rPr lang="en-US" sz="2200" dirty="0">
                <a:latin typeface="Perpetua" panose="02020502060401020303" pitchFamily="18" charset="0"/>
              </a:rPr>
              <a:t>, you are going to use.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Append </a:t>
            </a:r>
            <a:r>
              <a:rPr lang="en-US" sz="2200" dirty="0">
                <a:highlight>
                  <a:srgbClr val="FFFF00"/>
                </a:highlight>
                <a:latin typeface="Perpetua" panose="02020502060401020303" pitchFamily="18" charset="0"/>
              </a:rPr>
              <a:t>K zeros at the end of the message bits to generate </a:t>
            </a:r>
            <a:r>
              <a:rPr lang="en-US" sz="2200" i="1" dirty="0">
                <a:highlight>
                  <a:srgbClr val="FFFF00"/>
                </a:highlight>
                <a:latin typeface="Perpetua" panose="02020502060401020303" pitchFamily="18" charset="0"/>
              </a:rPr>
              <a:t>M+K </a:t>
            </a:r>
            <a:r>
              <a:rPr lang="en-US" sz="2200" dirty="0">
                <a:highlight>
                  <a:srgbClr val="FFFF00"/>
                </a:highlight>
                <a:latin typeface="Perpetua" panose="02020502060401020303" pitchFamily="18" charset="0"/>
              </a:rPr>
              <a:t>bits long sequence </a:t>
            </a:r>
            <a:r>
              <a:rPr lang="en-US" sz="2200" i="1" dirty="0">
                <a:highlight>
                  <a:srgbClr val="FFFF00"/>
                </a:highlight>
                <a:latin typeface="Perpetua" panose="02020502060401020303" pitchFamily="18" charset="0"/>
              </a:rPr>
              <a:t>S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Select a </a:t>
            </a:r>
            <a:r>
              <a:rPr lang="en-US" sz="2200" i="1" dirty="0">
                <a:highlight>
                  <a:srgbClr val="00FF00"/>
                </a:highlight>
                <a:latin typeface="Perpetua" panose="02020502060401020303" pitchFamily="18" charset="0"/>
              </a:rPr>
              <a:t>K+1</a:t>
            </a:r>
            <a:r>
              <a:rPr lang="en-US" sz="2200" i="1" dirty="0">
                <a:latin typeface="Perpetua" panose="02020502060401020303" pitchFamily="18" charset="0"/>
              </a:rPr>
              <a:t> </a:t>
            </a:r>
            <a:r>
              <a:rPr lang="en-US" sz="2200" dirty="0">
                <a:latin typeface="Perpetua" panose="02020502060401020303" pitchFamily="18" charset="0"/>
              </a:rPr>
              <a:t>bits long pattern sequence, </a:t>
            </a:r>
            <a:r>
              <a:rPr lang="en-US" sz="2200" i="1" dirty="0">
                <a:highlight>
                  <a:srgbClr val="00FF00"/>
                </a:highlight>
                <a:latin typeface="Perpetua" panose="02020502060401020303" pitchFamily="18" charset="0"/>
              </a:rPr>
              <a:t>P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Divide the sequence </a:t>
            </a:r>
            <a:r>
              <a:rPr lang="en-US" sz="2200" i="1" dirty="0">
                <a:highlight>
                  <a:srgbClr val="00FFFF"/>
                </a:highlight>
                <a:latin typeface="Perpetua" panose="02020502060401020303" pitchFamily="18" charset="0"/>
              </a:rPr>
              <a:t>S</a:t>
            </a:r>
            <a:r>
              <a:rPr lang="en-US" sz="2200" dirty="0">
                <a:highlight>
                  <a:srgbClr val="00FFFF"/>
                </a:highlight>
                <a:latin typeface="Perpetua" panose="02020502060401020303" pitchFamily="18" charset="0"/>
              </a:rPr>
              <a:t> by </a:t>
            </a:r>
            <a:r>
              <a:rPr lang="en-US" sz="2200" dirty="0">
                <a:latin typeface="Perpetua" panose="02020502060401020303" pitchFamily="18" charset="0"/>
              </a:rPr>
              <a:t>the pattern sequence </a:t>
            </a:r>
            <a:r>
              <a:rPr lang="en-US" sz="2200" i="1" dirty="0">
                <a:highlight>
                  <a:srgbClr val="00FFFF"/>
                </a:highlight>
                <a:latin typeface="Perpetua" panose="02020502060401020303" pitchFamily="18" charset="0"/>
              </a:rPr>
              <a:t>P</a:t>
            </a:r>
            <a:r>
              <a:rPr lang="en-US" sz="2200" dirty="0">
                <a:latin typeface="Perpetua" panose="02020502060401020303" pitchFamily="18" charset="0"/>
              </a:rPr>
              <a:t> to </a:t>
            </a:r>
            <a:r>
              <a:rPr lang="en-US" sz="2200" dirty="0">
                <a:highlight>
                  <a:srgbClr val="00FFFF"/>
                </a:highlight>
                <a:latin typeface="Perpetua" panose="02020502060401020303" pitchFamily="18" charset="0"/>
              </a:rPr>
              <a:t>find the </a:t>
            </a:r>
            <a:r>
              <a:rPr lang="en-US" sz="2200" i="1" dirty="0">
                <a:highlight>
                  <a:srgbClr val="00FFFF"/>
                </a:highlight>
                <a:latin typeface="Perpetua" panose="02020502060401020303" pitchFamily="18" charset="0"/>
              </a:rPr>
              <a:t>K</a:t>
            </a:r>
            <a:r>
              <a:rPr lang="en-US" sz="2200" dirty="0">
                <a:highlight>
                  <a:srgbClr val="00FFFF"/>
                </a:highlight>
                <a:latin typeface="Perpetua" panose="02020502060401020303" pitchFamily="18" charset="0"/>
              </a:rPr>
              <a:t> bits </a:t>
            </a:r>
            <a:r>
              <a:rPr lang="en-US" sz="2200" dirty="0">
                <a:latin typeface="Perpetua" panose="02020502060401020303" pitchFamily="18" charset="0"/>
              </a:rPr>
              <a:t>of the </a:t>
            </a:r>
            <a:r>
              <a:rPr lang="en-US" sz="2200" dirty="0">
                <a:highlight>
                  <a:srgbClr val="00FFFF"/>
                </a:highlight>
                <a:latin typeface="Perpetua" panose="02020502060401020303" pitchFamily="18" charset="0"/>
              </a:rPr>
              <a:t>remainder</a:t>
            </a:r>
            <a:r>
              <a:rPr lang="en-US" sz="2200" dirty="0">
                <a:latin typeface="Perpetua" panose="02020502060401020303" pitchFamily="18" charset="0"/>
              </a:rPr>
              <a:t>, </a:t>
            </a:r>
            <a:r>
              <a:rPr lang="en-US" sz="2200" dirty="0">
                <a:highlight>
                  <a:srgbClr val="00FFFF"/>
                </a:highlight>
                <a:latin typeface="Perpetua" panose="02020502060401020303" pitchFamily="18" charset="0"/>
              </a:rPr>
              <a:t>R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highlight>
                  <a:srgbClr val="00FFFF"/>
                </a:highlight>
                <a:latin typeface="Perpetua" panose="02020502060401020303" pitchFamily="18" charset="0"/>
              </a:rPr>
              <a:t>Remove</a:t>
            </a:r>
            <a:r>
              <a:rPr lang="en-US" sz="2200" dirty="0">
                <a:latin typeface="Perpetua" panose="02020502060401020303" pitchFamily="18" charset="0"/>
              </a:rPr>
              <a:t> the appended </a:t>
            </a:r>
            <a:r>
              <a:rPr lang="en-US" sz="2200" dirty="0">
                <a:highlight>
                  <a:srgbClr val="00FFFF"/>
                </a:highlight>
                <a:latin typeface="Perpetua" panose="02020502060401020303" pitchFamily="18" charset="0"/>
              </a:rPr>
              <a:t>zeros from S</a:t>
            </a:r>
            <a:r>
              <a:rPr lang="en-US" sz="2200" dirty="0">
                <a:latin typeface="Perpetua" panose="02020502060401020303" pitchFamily="18" charset="0"/>
              </a:rPr>
              <a:t> and </a:t>
            </a:r>
            <a:r>
              <a:rPr lang="en-US" sz="2200" dirty="0">
                <a:highlight>
                  <a:srgbClr val="00FFFF"/>
                </a:highlight>
                <a:latin typeface="Perpetua" panose="02020502060401020303" pitchFamily="18" charset="0"/>
              </a:rPr>
              <a:t>append</a:t>
            </a:r>
            <a:r>
              <a:rPr lang="en-US" sz="2200" dirty="0">
                <a:latin typeface="Perpetua" panose="02020502060401020303" pitchFamily="18" charset="0"/>
              </a:rPr>
              <a:t> the calculated remainder </a:t>
            </a:r>
            <a:r>
              <a:rPr lang="en-US" sz="2200" i="1" dirty="0">
                <a:highlight>
                  <a:srgbClr val="00FFFF"/>
                </a:highlight>
                <a:latin typeface="Perpetua" panose="02020502060401020303" pitchFamily="18" charset="0"/>
              </a:rPr>
              <a:t>R</a:t>
            </a:r>
            <a:r>
              <a:rPr lang="en-US" sz="2200" dirty="0">
                <a:latin typeface="Perpetua" panose="02020502060401020303" pitchFamily="18" charset="0"/>
              </a:rPr>
              <a:t> Thus, the </a:t>
            </a:r>
            <a:r>
              <a:rPr lang="en-US" sz="2200" i="1" dirty="0">
                <a:highlight>
                  <a:srgbClr val="00FF00"/>
                </a:highlight>
                <a:latin typeface="Perpetua" panose="02020502060401020303" pitchFamily="18" charset="0"/>
              </a:rPr>
              <a:t>N</a:t>
            </a:r>
            <a:r>
              <a:rPr lang="en-US" sz="2200" dirty="0">
                <a:highlight>
                  <a:srgbClr val="00FF00"/>
                </a:highlight>
                <a:latin typeface="Perpetua" panose="02020502060401020303" pitchFamily="18" charset="0"/>
              </a:rPr>
              <a:t> bits message bits</a:t>
            </a:r>
            <a:r>
              <a:rPr lang="en-US" sz="2200" dirty="0">
                <a:latin typeface="Perpetua" panose="02020502060401020303" pitchFamily="18" charset="0"/>
              </a:rPr>
              <a:t> and </a:t>
            </a:r>
            <a:r>
              <a:rPr lang="en-US" sz="2200" i="1" dirty="0">
                <a:highlight>
                  <a:srgbClr val="00FF00"/>
                </a:highlight>
                <a:latin typeface="Perpetua" panose="02020502060401020303" pitchFamily="18" charset="0"/>
              </a:rPr>
              <a:t>K</a:t>
            </a:r>
            <a:r>
              <a:rPr lang="en-US" sz="2200" dirty="0">
                <a:highlight>
                  <a:srgbClr val="00FF00"/>
                </a:highlight>
                <a:latin typeface="Perpetua" panose="02020502060401020303" pitchFamily="18" charset="0"/>
              </a:rPr>
              <a:t> bits remainder</a:t>
            </a:r>
            <a:r>
              <a:rPr lang="en-US" sz="2200" dirty="0">
                <a:latin typeface="Perpetua" panose="02020502060401020303" pitchFamily="18" charset="0"/>
              </a:rPr>
              <a:t> constitutes the transmitting sequence,</a:t>
            </a:r>
            <a:r>
              <a:rPr lang="en-US" sz="2200" i="1" dirty="0">
                <a:latin typeface="Perpetua" panose="02020502060401020303" pitchFamily="18" charset="0"/>
              </a:rPr>
              <a:t> </a:t>
            </a:r>
            <a:r>
              <a:rPr lang="en-US" sz="2200" i="1" dirty="0">
                <a:highlight>
                  <a:srgbClr val="00FF00"/>
                </a:highlight>
                <a:latin typeface="Perpetua" panose="02020502060401020303" pitchFamily="18" charset="0"/>
              </a:rPr>
              <a:t>T</a:t>
            </a:r>
            <a:r>
              <a:rPr lang="en-US" sz="2200" dirty="0">
                <a:latin typeface="Perpetua" panose="02020502060401020303" pitchFamily="18" charset="0"/>
              </a:rPr>
              <a:t>.</a:t>
            </a:r>
          </a:p>
          <a:p>
            <a:endParaRPr lang="en-US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9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 detection at the receiver</a:t>
            </a:r>
            <a:endParaRPr lang="en-F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8D6251-F806-4C6E-A75D-EBF0706E818C}"/>
                  </a:ext>
                </a:extLst>
              </p:cNvPr>
              <p:cNvSpPr/>
              <p:nvPr/>
            </p:nvSpPr>
            <p:spPr>
              <a:xfrm>
                <a:off x="567559" y="2274838"/>
                <a:ext cx="8111358" cy="2205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>
                    <a:latin typeface="Perpetua" panose="02020502060401020303" pitchFamily="18" charset="0"/>
                  </a:rPr>
                  <a:t>At the </a:t>
                </a:r>
                <a:r>
                  <a:rPr lang="en-US" sz="2200" b="1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destination</a:t>
                </a:r>
                <a:r>
                  <a:rPr lang="en-US" sz="2200" dirty="0">
                    <a:latin typeface="Perpetua" panose="02020502060401020303" pitchFamily="18" charset="0"/>
                  </a:rPr>
                  <a:t>, the received sequence,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latin typeface="Perpetua" panose="02020502060401020303" pitchFamily="18" charset="0"/>
                  </a:rPr>
                  <a:t>, is </a:t>
                </a:r>
                <a:r>
                  <a:rPr lang="en-US" sz="2200" dirty="0">
                    <a:highlight>
                      <a:srgbClr val="00FF00"/>
                    </a:highlight>
                    <a:latin typeface="Perpetua" panose="02020502060401020303" pitchFamily="18" charset="0"/>
                  </a:rPr>
                  <a:t>divided by</a:t>
                </a:r>
                <a:r>
                  <a:rPr lang="en-US" sz="2200" dirty="0">
                    <a:latin typeface="Perpetua" panose="02020502060401020303" pitchFamily="18" charset="0"/>
                  </a:rPr>
                  <a:t> the same patter sequence, </a:t>
                </a:r>
                <a:r>
                  <a:rPr lang="en-US" sz="2200" i="1" dirty="0">
                    <a:highlight>
                      <a:srgbClr val="00FF00"/>
                    </a:highlight>
                    <a:latin typeface="Perpetua" panose="02020502060401020303" pitchFamily="18" charset="0"/>
                  </a:rPr>
                  <a:t>P</a:t>
                </a:r>
                <a:r>
                  <a:rPr lang="en-US" sz="2200" dirty="0">
                    <a:latin typeface="Perpetua" panose="02020502060401020303" pitchFamily="18" charset="0"/>
                  </a:rPr>
                  <a:t>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>
                    <a:latin typeface="Perpetua" panose="02020502060401020303" pitchFamily="18" charset="0"/>
                  </a:rPr>
                  <a:t>If at this step there is </a:t>
                </a:r>
                <a:r>
                  <a:rPr lang="en-US" sz="2200" dirty="0">
                    <a:highlight>
                      <a:srgbClr val="FFFF00"/>
                    </a:highlight>
                    <a:latin typeface="Perpetua" panose="02020502060401020303" pitchFamily="18" charset="0"/>
                  </a:rPr>
                  <a:t>no remainder</a:t>
                </a:r>
                <a:r>
                  <a:rPr lang="en-US" sz="2200" dirty="0">
                    <a:latin typeface="Perpetua" panose="02020502060401020303" pitchFamily="18" charset="0"/>
                  </a:rPr>
                  <a:t>, the data unit is assumed to be </a:t>
                </a:r>
                <a:r>
                  <a:rPr lang="en-US" sz="2200" dirty="0">
                    <a:highlight>
                      <a:srgbClr val="FFFF00"/>
                    </a:highlight>
                    <a:latin typeface="Perpetua" panose="02020502060401020303" pitchFamily="18" charset="0"/>
                  </a:rPr>
                  <a:t>correct</a:t>
                </a:r>
                <a:r>
                  <a:rPr lang="en-US" sz="2200" dirty="0">
                    <a:latin typeface="Perpetua" panose="02020502060401020303" pitchFamily="18" charset="0"/>
                  </a:rPr>
                  <a:t> and is therefore </a:t>
                </a:r>
                <a:r>
                  <a:rPr lang="en-US" sz="2200" dirty="0">
                    <a:highlight>
                      <a:srgbClr val="FFFF00"/>
                    </a:highlight>
                    <a:latin typeface="Perpetua" panose="02020502060401020303" pitchFamily="18" charset="0"/>
                  </a:rPr>
                  <a:t>accepted</a:t>
                </a:r>
                <a:r>
                  <a:rPr lang="en-US" sz="2200" dirty="0">
                    <a:latin typeface="Perpetua" panose="02020502060401020303" pitchFamily="18" charset="0"/>
                  </a:rPr>
                  <a:t>.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>
                    <a:latin typeface="Perpetua" panose="02020502060401020303" pitchFamily="18" charset="0"/>
                  </a:rPr>
                  <a:t>A </a:t>
                </a:r>
                <a:r>
                  <a:rPr lang="en-US" sz="2200" dirty="0">
                    <a:highlight>
                      <a:srgbClr val="00FF00"/>
                    </a:highlight>
                    <a:latin typeface="Perpetua" panose="02020502060401020303" pitchFamily="18" charset="0"/>
                  </a:rPr>
                  <a:t>remainder indicates </a:t>
                </a:r>
                <a:r>
                  <a:rPr lang="en-US" sz="2200" dirty="0">
                    <a:latin typeface="Perpetua" panose="02020502060401020303" pitchFamily="18" charset="0"/>
                  </a:rPr>
                  <a:t>that the data unit has been </a:t>
                </a:r>
                <a:r>
                  <a:rPr lang="en-US" sz="2200" dirty="0">
                    <a:highlight>
                      <a:srgbClr val="00FF00"/>
                    </a:highlight>
                    <a:latin typeface="Perpetua" panose="02020502060401020303" pitchFamily="18" charset="0"/>
                  </a:rPr>
                  <a:t>damaged</a:t>
                </a:r>
                <a:r>
                  <a:rPr lang="en-US" sz="2200" dirty="0">
                    <a:latin typeface="Perpetua" panose="02020502060401020303" pitchFamily="18" charset="0"/>
                  </a:rPr>
                  <a:t> on the way and therefore must be </a:t>
                </a:r>
                <a:r>
                  <a:rPr lang="en-US" sz="2200" dirty="0">
                    <a:highlight>
                      <a:srgbClr val="00FF00"/>
                    </a:highlight>
                    <a:latin typeface="Perpetua" panose="02020502060401020303" pitchFamily="18" charset="0"/>
                  </a:rPr>
                  <a:t>rejected</a:t>
                </a:r>
                <a:r>
                  <a:rPr lang="en-US" sz="2200" dirty="0">
                    <a:latin typeface="Perpetua" panose="02020502060401020303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8D6251-F806-4C6E-A75D-EBF0706E8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9" y="2274838"/>
                <a:ext cx="8111358" cy="2205412"/>
              </a:xfrm>
              <a:prstGeom prst="rect">
                <a:avLst/>
              </a:prstGeom>
              <a:blipFill>
                <a:blip r:embed="rId2"/>
                <a:stretch>
                  <a:fillRect l="-902" t="-1657" b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08EB48-F50B-44C8-B8BF-E314B1B2A34D}"/>
                  </a:ext>
                </a:extLst>
              </p:cNvPr>
              <p:cNvSpPr/>
              <p:nvPr/>
            </p:nvSpPr>
            <p:spPr>
              <a:xfrm>
                <a:off x="788901" y="2855370"/>
                <a:ext cx="8344287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200" dirty="0">
                  <a:latin typeface="Perpetua" panose="02020502060401020303" pitchFamily="18" charset="0"/>
                </a:endParaRP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M(x) be the </a:t>
                </a:r>
                <a:r>
                  <a:rPr lang="en-US" sz="2200" b="1" dirty="0">
                    <a:latin typeface="Perpetua" panose="02020502060401020303" pitchFamily="18" charset="0"/>
                  </a:rPr>
                  <a:t>message polynomial</a:t>
                </a: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P(x) be the </a:t>
                </a:r>
                <a:r>
                  <a:rPr lang="en-US" sz="2200" b="1" dirty="0">
                    <a:latin typeface="Perpetua" panose="02020502060401020303" pitchFamily="18" charset="0"/>
                  </a:rPr>
                  <a:t>generator polynomial/Pattern sequence</a:t>
                </a: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M(x)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200" dirty="0">
                  <a:latin typeface="Perpetua" panose="02020502060401020303" pitchFamily="18" charset="0"/>
                </a:endParaRPr>
              </a:p>
              <a:p>
                <a:r>
                  <a:rPr lang="en-US" sz="2200" dirty="0">
                    <a:latin typeface="Perpetua" panose="02020502060401020303" pitchFamily="18" charset="0"/>
                  </a:rPr>
                  <a:t>Let P(x)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200" dirty="0">
                  <a:latin typeface="Perpetua" panose="02020502060401020303" pitchFamily="18" charset="0"/>
                </a:endParaRPr>
              </a:p>
              <a:p>
                <a:endParaRPr lang="en-US" sz="2200" dirty="0">
                  <a:latin typeface="Perpetua" panose="02020502060401020303" pitchFamily="18" charset="0"/>
                </a:endParaRPr>
              </a:p>
              <a:p>
                <a:pPr algn="just"/>
                <a:r>
                  <a:rPr lang="en-US" sz="2200" dirty="0">
                    <a:latin typeface="Perpetua" panose="02020502060401020303" pitchFamily="18" charset="0"/>
                  </a:rPr>
                  <a:t>1. Consider the case where M</a:t>
                </a:r>
                <a:r>
                  <a:rPr lang="en-US" sz="2200" i="1" dirty="0">
                    <a:latin typeface="Perpetua" panose="02020502060401020303" pitchFamily="18" charset="0"/>
                  </a:rPr>
                  <a:t>=1101 and P=1011.</a:t>
                </a:r>
              </a:p>
              <a:p>
                <a:pPr algn="just"/>
                <a:r>
                  <a:rPr lang="en-US" sz="2200" i="1" dirty="0">
                    <a:latin typeface="Perpetua" panose="02020502060401020303" pitchFamily="18" charset="0"/>
                  </a:rPr>
                  <a:t>2. Since P consists of 4 bits, append K=3 bits zeros ( </a:t>
                </a:r>
                <a:r>
                  <a:rPr lang="en-US" sz="2200" i="1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000</a:t>
                </a:r>
                <a:r>
                  <a:rPr lang="en-US" sz="2200" i="1" dirty="0">
                    <a:latin typeface="Perpetua" panose="02020502060401020303" pitchFamily="18" charset="0"/>
                  </a:rPr>
                  <a:t>) at the end of M, S=1101</a:t>
                </a:r>
                <a:r>
                  <a:rPr lang="en-US" sz="2200" i="1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000</a:t>
                </a:r>
              </a:p>
              <a:p>
                <a:pPr algn="just"/>
                <a:r>
                  <a:rPr lang="en-US" sz="2200" i="1" dirty="0">
                    <a:latin typeface="Perpetua" panose="02020502060401020303" pitchFamily="18" charset="0"/>
                  </a:rPr>
                  <a:t>3. Divide S by P to get 3 bits remainder.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08EB48-F50B-44C8-B8BF-E314B1B2A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01" y="2855370"/>
                <a:ext cx="8344287" cy="3139321"/>
              </a:xfrm>
              <a:prstGeom prst="rect">
                <a:avLst/>
              </a:prstGeom>
              <a:blipFill>
                <a:blip r:embed="rId2"/>
                <a:stretch>
                  <a:fillRect l="-950" b="-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729F4D0-AF03-B600-FAD5-F8EA028D9AAD}"/>
              </a:ext>
            </a:extLst>
          </p:cNvPr>
          <p:cNvGrpSpPr/>
          <p:nvPr/>
        </p:nvGrpSpPr>
        <p:grpSpPr>
          <a:xfrm>
            <a:off x="3660541" y="4208728"/>
            <a:ext cx="1524000" cy="381000"/>
            <a:chOff x="3725855" y="3814427"/>
            <a:chExt cx="1524000" cy="3810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BF013F3-549B-4363-BDFC-BAFACEEF86B3}"/>
                </a:ext>
              </a:extLst>
            </p:cNvPr>
            <p:cNvCxnSpPr/>
            <p:nvPr/>
          </p:nvCxnSpPr>
          <p:spPr>
            <a:xfrm>
              <a:off x="3725855" y="4043027"/>
              <a:ext cx="381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1E2BDC-C12A-4093-A5A6-B15D4F82E11B}"/>
                </a:ext>
              </a:extLst>
            </p:cNvPr>
            <p:cNvSpPr txBox="1"/>
            <p:nvPr/>
          </p:nvSpPr>
          <p:spPr>
            <a:xfrm>
              <a:off x="4259255" y="3814427"/>
              <a:ext cx="990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1 0 1 1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21F26-57D8-4783-AB32-6D62F4876C85}"/>
                  </a:ext>
                </a:extLst>
              </p:cNvPr>
              <p:cNvSpPr txBox="1"/>
              <p:nvPr/>
            </p:nvSpPr>
            <p:spPr>
              <a:xfrm>
                <a:off x="476205" y="2375452"/>
                <a:ext cx="7977761" cy="113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Generate FCS if the message polynomial and generator polynomial </a:t>
                </a:r>
              </a:p>
              <a:p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are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Perpetua" panose="02020502060401020303" pitchFamily="18" charset="0"/>
                  </a:rPr>
                  <a:t>, respectively.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21F26-57D8-4783-AB32-6D62F4876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5" y="2375452"/>
                <a:ext cx="7977761" cy="1139607"/>
              </a:xfrm>
              <a:prstGeom prst="rect">
                <a:avLst/>
              </a:prstGeom>
              <a:blipFill>
                <a:blip r:embed="rId3"/>
                <a:stretch>
                  <a:fillRect l="-1146" t="-4813" r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8398103-87E2-792B-48DA-F768EF092CD7}"/>
              </a:ext>
            </a:extLst>
          </p:cNvPr>
          <p:cNvGrpSpPr/>
          <p:nvPr/>
        </p:nvGrpSpPr>
        <p:grpSpPr>
          <a:xfrm>
            <a:off x="3660541" y="3859469"/>
            <a:ext cx="1524000" cy="381000"/>
            <a:chOff x="3725855" y="4134830"/>
            <a:chExt cx="1524000" cy="38100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9D966BB-1DB6-4B24-AAB2-140A9CA92A9D}"/>
                </a:ext>
              </a:extLst>
            </p:cNvPr>
            <p:cNvCxnSpPr/>
            <p:nvPr/>
          </p:nvCxnSpPr>
          <p:spPr>
            <a:xfrm>
              <a:off x="3725855" y="4363430"/>
              <a:ext cx="381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CD3813-FB9F-4B27-ACF0-464E54AFC959}"/>
                </a:ext>
              </a:extLst>
            </p:cNvPr>
            <p:cNvSpPr txBox="1"/>
            <p:nvPr/>
          </p:nvSpPr>
          <p:spPr>
            <a:xfrm>
              <a:off x="4259255" y="4134830"/>
              <a:ext cx="990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1 1 0 1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67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9C8194-C299-40C3-9391-F7B0ADA3CB28}"/>
              </a:ext>
            </a:extLst>
          </p:cNvPr>
          <p:cNvSpPr/>
          <p:nvPr/>
        </p:nvSpPr>
        <p:spPr>
          <a:xfrm>
            <a:off x="3877839" y="2325757"/>
            <a:ext cx="1618500" cy="2948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9EDDE3-0EE0-4849-A19C-2AB9A8CE140E}"/>
              </a:ext>
            </a:extLst>
          </p:cNvPr>
          <p:cNvGrpSpPr/>
          <p:nvPr/>
        </p:nvGrpSpPr>
        <p:grpSpPr>
          <a:xfrm>
            <a:off x="476205" y="2192066"/>
            <a:ext cx="6715349" cy="3804543"/>
            <a:chOff x="96114" y="2192066"/>
            <a:chExt cx="6715349" cy="38045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4EBC49-FDA6-4002-A86A-39C838273994}"/>
                </a:ext>
              </a:extLst>
            </p:cNvPr>
            <p:cNvGrpSpPr/>
            <p:nvPr/>
          </p:nvGrpSpPr>
          <p:grpSpPr>
            <a:xfrm>
              <a:off x="944216" y="2192066"/>
              <a:ext cx="5867247" cy="3804543"/>
              <a:chOff x="944216" y="2192066"/>
              <a:chExt cx="5867247" cy="3804543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5DE29CB4-6F1F-4AC7-9688-B03CA880BA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44216" y="2192066"/>
                <a:ext cx="5867247" cy="3804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496DFB9-35C2-4832-BD13-6E8BE56DD72A}"/>
                  </a:ext>
                </a:extLst>
              </p:cNvPr>
              <p:cNvSpPr/>
              <p:nvPr/>
            </p:nvSpPr>
            <p:spPr>
              <a:xfrm>
                <a:off x="3762750" y="2372085"/>
                <a:ext cx="1618500" cy="294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848C7E-266D-4A85-BD98-1F7B87E4B469}"/>
                </a:ext>
              </a:extLst>
            </p:cNvPr>
            <p:cNvCxnSpPr>
              <a:cxnSpLocks/>
            </p:cNvCxnSpPr>
            <p:nvPr/>
          </p:nvCxnSpPr>
          <p:spPr>
            <a:xfrm>
              <a:off x="482048" y="2922105"/>
              <a:ext cx="5068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840A20-84FF-491D-B41F-CA4E3757AA14}"/>
                </a:ext>
              </a:extLst>
            </p:cNvPr>
            <p:cNvSpPr txBox="1"/>
            <p:nvPr/>
          </p:nvSpPr>
          <p:spPr>
            <a:xfrm>
              <a:off x="96114" y="2691272"/>
              <a:ext cx="309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erpetua" panose="02020502060401020303" pitchFamily="18" charset="0"/>
                </a:rPr>
                <a:t>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886790A-1DBE-4E05-9BDF-FAF3D83E1E4C}"/>
                </a:ext>
              </a:extLst>
            </p:cNvPr>
            <p:cNvCxnSpPr/>
            <p:nvPr/>
          </p:nvCxnSpPr>
          <p:spPr>
            <a:xfrm flipH="1">
              <a:off x="3518452" y="2842591"/>
              <a:ext cx="1168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3A688A-8EB2-4437-A745-34FCACBCFFD4}"/>
                </a:ext>
              </a:extLst>
            </p:cNvPr>
            <p:cNvSpPr txBox="1"/>
            <p:nvPr/>
          </p:nvSpPr>
          <p:spPr>
            <a:xfrm>
              <a:off x="4802178" y="2612839"/>
              <a:ext cx="309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erpetua" panose="02020502060401020303" pitchFamily="18" charset="0"/>
                </a:rPr>
                <a:t>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400011-893D-4DD8-A86E-105A20A43DB8}"/>
                </a:ext>
              </a:extLst>
            </p:cNvPr>
            <p:cNvSpPr txBox="1"/>
            <p:nvPr/>
          </p:nvSpPr>
          <p:spPr>
            <a:xfrm>
              <a:off x="5605669" y="5534944"/>
              <a:ext cx="34176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Perpetua" panose="02020502060401020303" pitchFamily="18" charset="0"/>
                </a:rPr>
                <a:t>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42FC12D-CD54-4EB4-980B-4A59BACA5209}"/>
              </a:ext>
            </a:extLst>
          </p:cNvPr>
          <p:cNvSpPr txBox="1"/>
          <p:nvPr/>
        </p:nvSpPr>
        <p:spPr>
          <a:xfrm>
            <a:off x="4729523" y="3474249"/>
            <a:ext cx="3739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erpetua" panose="02020502060401020303" pitchFamily="18" charset="0"/>
              </a:rPr>
              <a:t>Transmit sequence or codeword</a:t>
            </a:r>
          </a:p>
          <a:p>
            <a:r>
              <a:rPr lang="en-US" sz="2400" dirty="0">
                <a:latin typeface="Perpetua" panose="02020502060401020303" pitchFamily="18" charset="0"/>
              </a:rPr>
              <a:t>                T = </a:t>
            </a:r>
            <a:r>
              <a:rPr lang="en-US" sz="2400" dirty="0">
                <a:solidFill>
                  <a:srgbClr val="00B050"/>
                </a:solidFill>
                <a:latin typeface="Perpetua" panose="02020502060401020303" pitchFamily="18" charset="0"/>
              </a:rPr>
              <a:t>1 1 0 1 </a:t>
            </a:r>
            <a:r>
              <a:rPr lang="en-US" sz="2400" dirty="0">
                <a:solidFill>
                  <a:srgbClr val="FF0000"/>
                </a:solidFill>
                <a:latin typeface="Perpetua" panose="02020502060401020303" pitchFamily="18" charset="0"/>
              </a:rPr>
              <a:t>0 0 1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00E65A-3669-4297-8396-15B7871E63EA}"/>
              </a:ext>
            </a:extLst>
          </p:cNvPr>
          <p:cNvSpPr txBox="1"/>
          <p:nvPr/>
        </p:nvSpPr>
        <p:spPr>
          <a:xfrm>
            <a:off x="358425" y="1971352"/>
            <a:ext cx="17091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rgbClr val="00B0F0"/>
                </a:solidFill>
                <a:latin typeface="Perpetua" panose="02020502060401020303" pitchFamily="18" charset="0"/>
              </a:rPr>
              <a:t>At sender</a:t>
            </a:r>
          </a:p>
        </p:txBody>
      </p:sp>
    </p:spTree>
    <p:extLst>
      <p:ext uri="{BB962C8B-B14F-4D97-AF65-F5344CB8AC3E}">
        <p14:creationId xmlns:p14="http://schemas.microsoft.com/office/powerpoint/2010/main" val="11555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Cyclic Redundancy Check….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9B1FCF-87D0-47C7-8326-54A391A80B1A}"/>
              </a:ext>
            </a:extLst>
          </p:cNvPr>
          <p:cNvGrpSpPr/>
          <p:nvPr/>
        </p:nvGrpSpPr>
        <p:grpSpPr>
          <a:xfrm>
            <a:off x="2908392" y="2572786"/>
            <a:ext cx="2539677" cy="2846628"/>
            <a:chOff x="1076739" y="2743200"/>
            <a:chExt cx="2539677" cy="28466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5A2269-76DC-4F9F-8C4A-0D60A832CFBF}"/>
                </a:ext>
              </a:extLst>
            </p:cNvPr>
            <p:cNvGrpSpPr/>
            <p:nvPr/>
          </p:nvGrpSpPr>
          <p:grpSpPr>
            <a:xfrm>
              <a:off x="1076739" y="2743200"/>
              <a:ext cx="2388946" cy="1661989"/>
              <a:chOff x="5125082" y="2819400"/>
              <a:chExt cx="2388946" cy="166198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3A25B6-7825-401F-A4EF-35397FFAFBD7}"/>
                  </a:ext>
                </a:extLst>
              </p:cNvPr>
              <p:cNvSpPr txBox="1"/>
              <p:nvPr/>
            </p:nvSpPr>
            <p:spPr>
              <a:xfrm>
                <a:off x="5791200" y="2819400"/>
                <a:ext cx="1321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1 1 0 1 0 0 1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B794DB-AE99-4368-97DE-C80400996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1200" y="2819400"/>
                <a:ext cx="0" cy="3693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2CB114A-E8CF-407D-9AC3-5A1141EBE929}"/>
                  </a:ext>
                </a:extLst>
              </p:cNvPr>
              <p:cNvCxnSpPr/>
              <p:nvPr/>
            </p:nvCxnSpPr>
            <p:spPr>
              <a:xfrm>
                <a:off x="5791200" y="2819400"/>
                <a:ext cx="167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45AAB7-F5A3-4898-BB9D-701816D28D36}"/>
                  </a:ext>
                </a:extLst>
              </p:cNvPr>
              <p:cNvSpPr txBox="1"/>
              <p:nvPr/>
            </p:nvSpPr>
            <p:spPr>
              <a:xfrm>
                <a:off x="5125082" y="2819400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1011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2BBF01-1312-4901-8EA6-440B98861374}"/>
                  </a:ext>
                </a:extLst>
              </p:cNvPr>
              <p:cNvSpPr txBox="1"/>
              <p:nvPr/>
            </p:nvSpPr>
            <p:spPr>
              <a:xfrm>
                <a:off x="5797061" y="3188732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1 0 1 1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D4D6F7-1F58-4E24-B5A2-4B49E14178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7683" y="3558062"/>
                <a:ext cx="167640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8D849E-3993-4894-8E89-E46C8C725E98}"/>
                  </a:ext>
                </a:extLst>
              </p:cNvPr>
              <p:cNvSpPr txBox="1"/>
              <p:nvPr/>
            </p:nvSpPr>
            <p:spPr>
              <a:xfrm>
                <a:off x="5912753" y="3549601"/>
                <a:ext cx="917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1 1 0 0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10E44-B626-45F7-8D34-5297911BF347}"/>
                  </a:ext>
                </a:extLst>
              </p:cNvPr>
              <p:cNvSpPr txBox="1"/>
              <p:nvPr/>
            </p:nvSpPr>
            <p:spPr>
              <a:xfrm>
                <a:off x="5988359" y="3789511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1 0 1 1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AF0407B-6517-4B0A-AFD8-3CD48862E0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7628" y="4175760"/>
                <a:ext cx="167640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ACF807-1F39-4E9F-8A0E-C5AE5A25E299}"/>
                  </a:ext>
                </a:extLst>
              </p:cNvPr>
              <p:cNvSpPr txBox="1"/>
              <p:nvPr/>
            </p:nvSpPr>
            <p:spPr>
              <a:xfrm>
                <a:off x="6110188" y="4112057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1 1 1 0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49F28-3C3E-4F19-8E65-ABE7C7FB4B70}"/>
                </a:ext>
              </a:extLst>
            </p:cNvPr>
            <p:cNvSpPr txBox="1"/>
            <p:nvPr/>
          </p:nvSpPr>
          <p:spPr>
            <a:xfrm>
              <a:off x="2098874" y="4284225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1FE96F-7D3C-4350-A783-CF92FACD45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1641" y="4636637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CA5536-212C-4FB9-81E4-3D8FB105053B}"/>
                </a:ext>
              </a:extLst>
            </p:cNvPr>
            <p:cNvSpPr txBox="1"/>
            <p:nvPr/>
          </p:nvSpPr>
          <p:spPr>
            <a:xfrm>
              <a:off x="2249459" y="4603537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D0A028-D65E-4609-9BB8-5D77F0F94160}"/>
                </a:ext>
              </a:extLst>
            </p:cNvPr>
            <p:cNvSpPr txBox="1"/>
            <p:nvPr/>
          </p:nvSpPr>
          <p:spPr>
            <a:xfrm>
              <a:off x="2249459" y="4911500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1 0 1 1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9B2AB3-D1A4-431C-AAFD-3689895BF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016" y="5237415"/>
              <a:ext cx="1676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BA3716-EB0F-4BDB-AC40-AF16B27535AD}"/>
                </a:ext>
              </a:extLst>
            </p:cNvPr>
            <p:cNvSpPr txBox="1"/>
            <p:nvPr/>
          </p:nvSpPr>
          <p:spPr>
            <a:xfrm>
              <a:off x="2262199" y="52204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0 0 0 0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3270545-3D6B-44B0-93DD-CB0165E375B5}"/>
              </a:ext>
            </a:extLst>
          </p:cNvPr>
          <p:cNvSpPr txBox="1"/>
          <p:nvPr/>
        </p:nvSpPr>
        <p:spPr>
          <a:xfrm>
            <a:off x="1212574" y="5715000"/>
            <a:ext cx="675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 remainder is zero, there is no error in the received sequence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E77482-61EC-402E-A03C-A85926696804}"/>
              </a:ext>
            </a:extLst>
          </p:cNvPr>
          <p:cNvSpPr txBox="1"/>
          <p:nvPr/>
        </p:nvSpPr>
        <p:spPr>
          <a:xfrm>
            <a:off x="358425" y="1971352"/>
            <a:ext cx="204825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rgbClr val="00B0F0"/>
                </a:solidFill>
                <a:latin typeface="Perpetua" panose="02020502060401020303" pitchFamily="18" charset="0"/>
              </a:rPr>
              <a:t>At Receiver</a:t>
            </a:r>
          </a:p>
        </p:txBody>
      </p:sp>
    </p:spTree>
    <p:extLst>
      <p:ext uri="{BB962C8B-B14F-4D97-AF65-F5344CB8AC3E}">
        <p14:creationId xmlns:p14="http://schemas.microsoft.com/office/powerpoint/2010/main" val="208336554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1512</Words>
  <Application>Microsoft Office PowerPoint</Application>
  <PresentationFormat>On-screen Show (4:3)</PresentationFormat>
  <Paragraphs>220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Courier New</vt:lpstr>
      <vt:lpstr>Perpetua</vt:lpstr>
      <vt:lpstr>Times New Roman</vt:lpstr>
      <vt:lpstr>Wingdings</vt:lpstr>
      <vt:lpstr>Spectrum</vt:lpstr>
      <vt:lpstr>Error Control Codes</vt:lpstr>
      <vt:lpstr>Lecture Outline</vt:lpstr>
      <vt:lpstr>Cyclic Redundancy Check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Cyclic Redundancy Check….</vt:lpstr>
      <vt:lpstr>Homework</vt:lpstr>
      <vt:lpstr>Linear Block Code</vt:lpstr>
      <vt:lpstr>Linear Block Code….</vt:lpstr>
      <vt:lpstr>Linear Block Code….</vt:lpstr>
      <vt:lpstr>Linear Block Code….</vt:lpstr>
      <vt:lpstr>Linear Block Code….</vt:lpstr>
      <vt:lpstr>Linear Block Code….</vt:lpstr>
      <vt:lpstr>Homework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Dr. Md. Sakir Hossain</dc:creator>
  <cp:lastModifiedBy>MD. SHOHANUR RAHMAN SHOHAN</cp:lastModifiedBy>
  <cp:revision>67</cp:revision>
  <dcterms:created xsi:type="dcterms:W3CDTF">2020-04-25T11:18:11Z</dcterms:created>
  <dcterms:modified xsi:type="dcterms:W3CDTF">2024-08-18T16:33:07Z</dcterms:modified>
</cp:coreProperties>
</file>