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embeddedFontLst>
    <p:embeddedFont>
      <p:font typeface="Corbel" panose="020B05030202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VNLpEYArZRX11KhnQNXxXHSxg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FE5AAC-72FC-4580-AE35-62CAFACE1D1F}">
  <a:tblStyle styleId="{7CFE5AAC-72FC-4580-AE35-62CAFACE1D1F}"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HOHANUR RAHMAN SHOHAN" userId="5d7f12b6-0a6a-48dd-adaa-5f72beb33e17" providerId="ADAL" clId="{240F34E5-B273-41D2-875E-12DC4D128C02}"/>
    <pc:docChg chg="modSld">
      <pc:chgData name="MD. SHOHANUR RAHMAN SHOHAN" userId="5d7f12b6-0a6a-48dd-adaa-5f72beb33e17" providerId="ADAL" clId="{240F34E5-B273-41D2-875E-12DC4D128C02}" dt="2024-07-13T06:47:56.247" v="32" actId="13926"/>
      <pc:docMkLst>
        <pc:docMk/>
      </pc:docMkLst>
      <pc:sldChg chg="modSp mod">
        <pc:chgData name="MD. SHOHANUR RAHMAN SHOHAN" userId="5d7f12b6-0a6a-48dd-adaa-5f72beb33e17" providerId="ADAL" clId="{240F34E5-B273-41D2-875E-12DC4D128C02}" dt="2024-07-13T06:25:09.361" v="2" actId="13926"/>
        <pc:sldMkLst>
          <pc:docMk/>
          <pc:sldMk cId="0" sldId="259"/>
        </pc:sldMkLst>
        <pc:spChg chg="mod">
          <ac:chgData name="MD. SHOHANUR RAHMAN SHOHAN" userId="5d7f12b6-0a6a-48dd-adaa-5f72beb33e17" providerId="ADAL" clId="{240F34E5-B273-41D2-875E-12DC4D128C02}" dt="2024-07-13T06:25:09.361" v="2" actId="13926"/>
          <ac:spMkLst>
            <pc:docMk/>
            <pc:sldMk cId="0" sldId="259"/>
            <ac:spMk id="226" creationId="{00000000-0000-0000-0000-000000000000}"/>
          </ac:spMkLst>
        </pc:spChg>
      </pc:sldChg>
      <pc:sldChg chg="modSp mod">
        <pc:chgData name="MD. SHOHANUR RAHMAN SHOHAN" userId="5d7f12b6-0a6a-48dd-adaa-5f72beb33e17" providerId="ADAL" clId="{240F34E5-B273-41D2-875E-12DC4D128C02}" dt="2024-07-13T06:28:07.170" v="12" actId="368"/>
        <pc:sldMkLst>
          <pc:docMk/>
          <pc:sldMk cId="0" sldId="260"/>
        </pc:sldMkLst>
        <pc:spChg chg="mod">
          <ac:chgData name="MD. SHOHANUR RAHMAN SHOHAN" userId="5d7f12b6-0a6a-48dd-adaa-5f72beb33e17" providerId="ADAL" clId="{240F34E5-B273-41D2-875E-12DC4D128C02}" dt="2024-07-13T06:28:07.170" v="12" actId="368"/>
          <ac:spMkLst>
            <pc:docMk/>
            <pc:sldMk cId="0" sldId="260"/>
            <ac:spMk id="232" creationId="{00000000-0000-0000-0000-000000000000}"/>
          </ac:spMkLst>
        </pc:spChg>
      </pc:sldChg>
      <pc:sldChg chg="modSp mod">
        <pc:chgData name="MD. SHOHANUR RAHMAN SHOHAN" userId="5d7f12b6-0a6a-48dd-adaa-5f72beb33e17" providerId="ADAL" clId="{240F34E5-B273-41D2-875E-12DC4D128C02}" dt="2024-07-13T06:29:00.107" v="14" actId="13926"/>
        <pc:sldMkLst>
          <pc:docMk/>
          <pc:sldMk cId="0" sldId="261"/>
        </pc:sldMkLst>
        <pc:spChg chg="mod">
          <ac:chgData name="MD. SHOHANUR RAHMAN SHOHAN" userId="5d7f12b6-0a6a-48dd-adaa-5f72beb33e17" providerId="ADAL" clId="{240F34E5-B273-41D2-875E-12DC4D128C02}" dt="2024-07-13T06:29:00.107" v="14" actId="13926"/>
          <ac:spMkLst>
            <pc:docMk/>
            <pc:sldMk cId="0" sldId="261"/>
            <ac:spMk id="239" creationId="{00000000-0000-0000-0000-000000000000}"/>
          </ac:spMkLst>
        </pc:spChg>
      </pc:sldChg>
      <pc:sldChg chg="modSp mod">
        <pc:chgData name="MD. SHOHANUR RAHMAN SHOHAN" userId="5d7f12b6-0a6a-48dd-adaa-5f72beb33e17" providerId="ADAL" clId="{240F34E5-B273-41D2-875E-12DC4D128C02}" dt="2024-07-13T06:30:44.177" v="18" actId="13926"/>
        <pc:sldMkLst>
          <pc:docMk/>
          <pc:sldMk cId="0" sldId="262"/>
        </pc:sldMkLst>
        <pc:spChg chg="mod">
          <ac:chgData name="MD. SHOHANUR RAHMAN SHOHAN" userId="5d7f12b6-0a6a-48dd-adaa-5f72beb33e17" providerId="ADAL" clId="{240F34E5-B273-41D2-875E-12DC4D128C02}" dt="2024-07-13T06:30:44.177" v="18" actId="13926"/>
          <ac:spMkLst>
            <pc:docMk/>
            <pc:sldMk cId="0" sldId="262"/>
            <ac:spMk id="246" creationId="{00000000-0000-0000-0000-000000000000}"/>
          </ac:spMkLst>
        </pc:spChg>
      </pc:sldChg>
      <pc:sldChg chg="modSp mod">
        <pc:chgData name="MD. SHOHANUR RAHMAN SHOHAN" userId="5d7f12b6-0a6a-48dd-adaa-5f72beb33e17" providerId="ADAL" clId="{240F34E5-B273-41D2-875E-12DC4D128C02}" dt="2024-07-13T06:39:37.717" v="20" actId="13926"/>
        <pc:sldMkLst>
          <pc:docMk/>
          <pc:sldMk cId="0" sldId="267"/>
        </pc:sldMkLst>
        <pc:spChg chg="mod">
          <ac:chgData name="MD. SHOHANUR RAHMAN SHOHAN" userId="5d7f12b6-0a6a-48dd-adaa-5f72beb33e17" providerId="ADAL" clId="{240F34E5-B273-41D2-875E-12DC4D128C02}" dt="2024-07-13T06:39:37.717" v="20" actId="13926"/>
          <ac:spMkLst>
            <pc:docMk/>
            <pc:sldMk cId="0" sldId="267"/>
            <ac:spMk id="339" creationId="{00000000-0000-0000-0000-000000000000}"/>
          </ac:spMkLst>
        </pc:spChg>
      </pc:sldChg>
      <pc:sldChg chg="modSp mod">
        <pc:chgData name="MD. SHOHANUR RAHMAN SHOHAN" userId="5d7f12b6-0a6a-48dd-adaa-5f72beb33e17" providerId="ADAL" clId="{240F34E5-B273-41D2-875E-12DC4D128C02}" dt="2024-07-13T06:43:36.787" v="21" actId="13926"/>
        <pc:sldMkLst>
          <pc:docMk/>
          <pc:sldMk cId="0" sldId="269"/>
        </pc:sldMkLst>
        <pc:spChg chg="mod">
          <ac:chgData name="MD. SHOHANUR RAHMAN SHOHAN" userId="5d7f12b6-0a6a-48dd-adaa-5f72beb33e17" providerId="ADAL" clId="{240F34E5-B273-41D2-875E-12DC4D128C02}" dt="2024-07-13T06:43:36.787" v="21" actId="13926"/>
          <ac:spMkLst>
            <pc:docMk/>
            <pc:sldMk cId="0" sldId="269"/>
            <ac:spMk id="350" creationId="{00000000-0000-0000-0000-000000000000}"/>
          </ac:spMkLst>
        </pc:spChg>
      </pc:sldChg>
      <pc:sldChg chg="modSp mod">
        <pc:chgData name="MD. SHOHANUR RAHMAN SHOHAN" userId="5d7f12b6-0a6a-48dd-adaa-5f72beb33e17" providerId="ADAL" clId="{240F34E5-B273-41D2-875E-12DC4D128C02}" dt="2024-07-13T06:44:07.138" v="22" actId="13926"/>
        <pc:sldMkLst>
          <pc:docMk/>
          <pc:sldMk cId="0" sldId="271"/>
        </pc:sldMkLst>
        <pc:spChg chg="mod">
          <ac:chgData name="MD. SHOHANUR RAHMAN SHOHAN" userId="5d7f12b6-0a6a-48dd-adaa-5f72beb33e17" providerId="ADAL" clId="{240F34E5-B273-41D2-875E-12DC4D128C02}" dt="2024-07-13T06:44:07.138" v="22" actId="13926"/>
          <ac:spMkLst>
            <pc:docMk/>
            <pc:sldMk cId="0" sldId="271"/>
            <ac:spMk id="362" creationId="{00000000-0000-0000-0000-000000000000}"/>
          </ac:spMkLst>
        </pc:spChg>
      </pc:sldChg>
      <pc:sldChg chg="modSp mod">
        <pc:chgData name="MD. SHOHANUR RAHMAN SHOHAN" userId="5d7f12b6-0a6a-48dd-adaa-5f72beb33e17" providerId="ADAL" clId="{240F34E5-B273-41D2-875E-12DC4D128C02}" dt="2024-07-13T06:46:26.835" v="29" actId="13926"/>
        <pc:sldMkLst>
          <pc:docMk/>
          <pc:sldMk cId="0" sldId="272"/>
        </pc:sldMkLst>
        <pc:spChg chg="mod">
          <ac:chgData name="MD. SHOHANUR RAHMAN SHOHAN" userId="5d7f12b6-0a6a-48dd-adaa-5f72beb33e17" providerId="ADAL" clId="{240F34E5-B273-41D2-875E-12DC4D128C02}" dt="2024-07-13T06:46:26.835" v="29" actId="13926"/>
          <ac:spMkLst>
            <pc:docMk/>
            <pc:sldMk cId="0" sldId="272"/>
            <ac:spMk id="368" creationId="{00000000-0000-0000-0000-000000000000}"/>
          </ac:spMkLst>
        </pc:spChg>
      </pc:sldChg>
      <pc:sldChg chg="modSp mod">
        <pc:chgData name="MD. SHOHANUR RAHMAN SHOHAN" userId="5d7f12b6-0a6a-48dd-adaa-5f72beb33e17" providerId="ADAL" clId="{240F34E5-B273-41D2-875E-12DC4D128C02}" dt="2024-07-13T06:47:38.091" v="31" actId="13926"/>
        <pc:sldMkLst>
          <pc:docMk/>
          <pc:sldMk cId="0" sldId="273"/>
        </pc:sldMkLst>
        <pc:spChg chg="mod">
          <ac:chgData name="MD. SHOHANUR RAHMAN SHOHAN" userId="5d7f12b6-0a6a-48dd-adaa-5f72beb33e17" providerId="ADAL" clId="{240F34E5-B273-41D2-875E-12DC4D128C02}" dt="2024-07-13T06:47:38.091" v="31" actId="13926"/>
          <ac:spMkLst>
            <pc:docMk/>
            <pc:sldMk cId="0" sldId="273"/>
            <ac:spMk id="374" creationId="{00000000-0000-0000-0000-000000000000}"/>
          </ac:spMkLst>
        </pc:spChg>
      </pc:sldChg>
      <pc:sldChg chg="modSp mod">
        <pc:chgData name="MD. SHOHANUR RAHMAN SHOHAN" userId="5d7f12b6-0a6a-48dd-adaa-5f72beb33e17" providerId="ADAL" clId="{240F34E5-B273-41D2-875E-12DC4D128C02}" dt="2024-07-13T06:47:56.247" v="32" actId="13926"/>
        <pc:sldMkLst>
          <pc:docMk/>
          <pc:sldMk cId="0" sldId="274"/>
        </pc:sldMkLst>
        <pc:spChg chg="mod">
          <ac:chgData name="MD. SHOHANUR RAHMAN SHOHAN" userId="5d7f12b6-0a6a-48dd-adaa-5f72beb33e17" providerId="ADAL" clId="{240F34E5-B273-41D2-875E-12DC4D128C02}" dt="2024-07-13T06:47:56.247" v="32" actId="13926"/>
          <ac:spMkLst>
            <pc:docMk/>
            <pc:sldMk cId="0" sldId="274"/>
            <ac:spMk id="3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6" name="Google Shape;2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3"/>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3"/>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b="0" i="0" u="none" strike="noStrike" cap="none">
              <a:solidFill>
                <a:schemeClr val="lt1"/>
              </a:solidFill>
              <a:latin typeface="Corbel"/>
              <a:ea typeface="Corbel"/>
              <a:cs typeface="Corbel"/>
              <a:sym typeface="Corbel"/>
            </a:endParaRPr>
          </a:p>
        </p:txBody>
      </p:sp>
      <p:grpSp>
        <p:nvGrpSpPr>
          <p:cNvPr id="16" name="Google Shape;16;p23"/>
          <p:cNvGrpSpPr/>
          <p:nvPr/>
        </p:nvGrpSpPr>
        <p:grpSpPr>
          <a:xfrm>
            <a:off x="284163" y="1906542"/>
            <a:ext cx="8576373" cy="137411"/>
            <a:chOff x="284163" y="1759424"/>
            <a:chExt cx="8576373" cy="137411"/>
          </a:xfrm>
        </p:grpSpPr>
        <p:sp>
          <p:nvSpPr>
            <p:cNvPr id="17" name="Google Shape;17;p23"/>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3"/>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3"/>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0" name="Google Shape;20;p23"/>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sp>
        <p:nvSpPr>
          <p:cNvPr id="22" name="Google Shape;22;p23"/>
          <p:cNvSpPr/>
          <p:nvPr/>
        </p:nvSpPr>
        <p:spPr>
          <a:xfrm>
            <a:off x="284163" y="6227064"/>
            <a:ext cx="8574087" cy="173736"/>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 name="Google Shape;23;p23" descr="Image result for AIUB logo"/>
          <p:cNvPicPr preferRelativeResize="0"/>
          <p:nvPr/>
        </p:nvPicPr>
        <p:blipFill rotWithShape="1">
          <a:blip r:embed="rId2">
            <a:alphaModFix/>
          </a:blip>
          <a:srcRect/>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7"/>
        <p:cNvGrpSpPr/>
        <p:nvPr/>
      </p:nvGrpSpPr>
      <p:grpSpPr>
        <a:xfrm>
          <a:off x="0" y="0"/>
          <a:ext cx="0" cy="0"/>
          <a:chOff x="0" y="0"/>
          <a:chExt cx="0" cy="0"/>
        </a:xfrm>
      </p:grpSpPr>
      <p:sp>
        <p:nvSpPr>
          <p:cNvPr id="118" name="Google Shape;118;p32"/>
          <p:cNvSpPr txBox="1">
            <a:spLocks noGrp="1"/>
          </p:cNvSpPr>
          <p:nvPr>
            <p:ph type="title"/>
          </p:nvPr>
        </p:nvSpPr>
        <p:spPr>
          <a:xfrm>
            <a:off x="268941" y="1298762"/>
            <a:ext cx="4069080" cy="11620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accent2"/>
              </a:buClr>
              <a:buSzPts val="3200"/>
              <a:buFont typeface="Corbel"/>
              <a:buNone/>
              <a:defRPr sz="3200" b="1">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2"/>
          <p:cNvSpPr txBox="1">
            <a:spLocks noGrp="1"/>
          </p:cNvSpPr>
          <p:nvPr>
            <p:ph type="body" idx="1"/>
          </p:nvPr>
        </p:nvSpPr>
        <p:spPr>
          <a:xfrm>
            <a:off x="4783567" y="914400"/>
            <a:ext cx="4069080"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20" name="Google Shape;120;p32"/>
          <p:cNvSpPr txBox="1">
            <a:spLocks noGrp="1"/>
          </p:cNvSpPr>
          <p:nvPr>
            <p:ph type="body" idx="2"/>
          </p:nvPr>
        </p:nvSpPr>
        <p:spPr>
          <a:xfrm>
            <a:off x="268941" y="2456329"/>
            <a:ext cx="4069080" cy="3182472"/>
          </a:xfrm>
          <a:prstGeom prst="rect">
            <a:avLst/>
          </a:prstGeom>
          <a:noFill/>
          <a:ln>
            <a:noFill/>
          </a:ln>
        </p:spPr>
        <p:txBody>
          <a:bodyPr spcFirstLastPara="1" wrap="square" lIns="91425" tIns="45700" rIns="91425" bIns="45700" anchor="t" anchorCtr="0">
            <a:normAutofit/>
          </a:bodyPr>
          <a:lstStyle>
            <a:lvl1pPr marL="457200" lvl="0" indent="-228600" algn="ctr">
              <a:spcBef>
                <a:spcPts val="600"/>
              </a:spcBef>
              <a:spcAft>
                <a:spcPts val="0"/>
              </a:spcAft>
              <a:buSzPts val="1620"/>
              <a:buNone/>
              <a:defRPr sz="1800"/>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21" name="Google Shape;121;p32"/>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2"/>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24" name="Google Shape;124;p32"/>
          <p:cNvGrpSpPr/>
          <p:nvPr/>
        </p:nvGrpSpPr>
        <p:grpSpPr>
          <a:xfrm>
            <a:off x="284163" y="452718"/>
            <a:ext cx="8576373" cy="137411"/>
            <a:chOff x="284163" y="1577847"/>
            <a:chExt cx="8576373" cy="137411"/>
          </a:xfrm>
        </p:grpSpPr>
        <p:sp>
          <p:nvSpPr>
            <p:cNvPr id="125" name="Google Shape;125;p32"/>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2"/>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32"/>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33"/>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30" name="Google Shape;130;p33"/>
          <p:cNvGrpSpPr/>
          <p:nvPr/>
        </p:nvGrpSpPr>
        <p:grpSpPr>
          <a:xfrm>
            <a:off x="284163" y="6263389"/>
            <a:ext cx="8576373" cy="137411"/>
            <a:chOff x="284163" y="1759424"/>
            <a:chExt cx="8576373" cy="137411"/>
          </a:xfrm>
        </p:grpSpPr>
        <p:sp>
          <p:nvSpPr>
            <p:cNvPr id="131" name="Google Shape;131;p33"/>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33"/>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33"/>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4" name="Google Shape;134;p33"/>
          <p:cNvSpPr txBox="1">
            <a:spLocks noGrp="1"/>
          </p:cNvSpPr>
          <p:nvPr>
            <p:ph type="title"/>
          </p:nvPr>
        </p:nvSpPr>
        <p:spPr>
          <a:xfrm>
            <a:off x="363071" y="4800600"/>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33"/>
          <p:cNvSpPr>
            <a:spLocks noGrp="1"/>
          </p:cNvSpPr>
          <p:nvPr>
            <p:ph type="pic" idx="2"/>
          </p:nvPr>
        </p:nvSpPr>
        <p:spPr>
          <a:xfrm>
            <a:off x="284163" y="457199"/>
            <a:ext cx="8577072" cy="4352544"/>
          </a:xfrm>
          <a:prstGeom prst="rect">
            <a:avLst/>
          </a:prstGeom>
          <a:noFill/>
          <a:ln>
            <a:noFill/>
          </a:ln>
        </p:spPr>
      </p:sp>
      <p:sp>
        <p:nvSpPr>
          <p:cNvPr id="136" name="Google Shape;136;p33"/>
          <p:cNvSpPr txBox="1">
            <a:spLocks noGrp="1"/>
          </p:cNvSpPr>
          <p:nvPr>
            <p:ph type="body" idx="1"/>
          </p:nvPr>
        </p:nvSpPr>
        <p:spPr>
          <a:xfrm>
            <a:off x="419099" y="5367338"/>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37" name="Google Shape;137;p3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3"/>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 name="Shape 140"/>
        <p:cNvGrpSpPr/>
        <p:nvPr/>
      </p:nvGrpSpPr>
      <p:grpSpPr>
        <a:xfrm>
          <a:off x="0" y="0"/>
          <a:ext cx="0" cy="0"/>
          <a:chOff x="0" y="0"/>
          <a:chExt cx="0" cy="0"/>
        </a:xfrm>
      </p:grpSpPr>
      <p:grpSp>
        <p:nvGrpSpPr>
          <p:cNvPr id="141" name="Google Shape;141;p34"/>
          <p:cNvGrpSpPr/>
          <p:nvPr/>
        </p:nvGrpSpPr>
        <p:grpSpPr>
          <a:xfrm>
            <a:off x="284163" y="4280647"/>
            <a:ext cx="8576373" cy="137411"/>
            <a:chOff x="284163" y="1759424"/>
            <a:chExt cx="8576373" cy="137411"/>
          </a:xfrm>
        </p:grpSpPr>
        <p:sp>
          <p:nvSpPr>
            <p:cNvPr id="142" name="Google Shape;142;p3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3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3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34"/>
          <p:cNvSpPr txBox="1">
            <a:spLocks noGrp="1"/>
          </p:cNvSpPr>
          <p:nvPr>
            <p:ph type="title"/>
          </p:nvPr>
        </p:nvSpPr>
        <p:spPr>
          <a:xfrm>
            <a:off x="363071" y="4778189"/>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2"/>
              </a:buClr>
              <a:buSzPts val="2800"/>
              <a:buFont typeface="Corbel"/>
              <a:buNone/>
              <a:defRPr sz="2800" b="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34"/>
          <p:cNvSpPr>
            <a:spLocks noGrp="1"/>
          </p:cNvSpPr>
          <p:nvPr>
            <p:ph type="pic" idx="2"/>
          </p:nvPr>
        </p:nvSpPr>
        <p:spPr>
          <a:xfrm>
            <a:off x="284163" y="457200"/>
            <a:ext cx="8577072" cy="3822192"/>
          </a:xfrm>
          <a:prstGeom prst="rect">
            <a:avLst/>
          </a:prstGeom>
          <a:noFill/>
          <a:ln>
            <a:noFill/>
          </a:ln>
        </p:spPr>
      </p:sp>
      <p:sp>
        <p:nvSpPr>
          <p:cNvPr id="147" name="Google Shape;147;p34"/>
          <p:cNvSpPr txBox="1">
            <a:spLocks noGrp="1"/>
          </p:cNvSpPr>
          <p:nvPr>
            <p:ph type="body" idx="1"/>
          </p:nvPr>
        </p:nvSpPr>
        <p:spPr>
          <a:xfrm>
            <a:off x="419099" y="5344927"/>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rgbClr val="262626"/>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48" name="Google Shape;148;p3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4"/>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icture, and Caption">
  <p:cSld name="Content, Picture, and Caption">
    <p:spTree>
      <p:nvGrpSpPr>
        <p:cNvPr id="1" name="Shape 151"/>
        <p:cNvGrpSpPr/>
        <p:nvPr/>
      </p:nvGrpSpPr>
      <p:grpSpPr>
        <a:xfrm>
          <a:off x="0" y="0"/>
          <a:ext cx="0" cy="0"/>
          <a:chOff x="0" y="0"/>
          <a:chExt cx="0" cy="0"/>
        </a:xfrm>
      </p:grpSpPr>
      <p:sp>
        <p:nvSpPr>
          <p:cNvPr id="152" name="Google Shape;152;p35"/>
          <p:cNvSpPr txBox="1">
            <a:spLocks noGrp="1"/>
          </p:cNvSpPr>
          <p:nvPr>
            <p:ph type="body" idx="1"/>
          </p:nvPr>
        </p:nvSpPr>
        <p:spPr>
          <a:xfrm>
            <a:off x="3657600" y="914400"/>
            <a:ext cx="5195047"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53" name="Google Shape;153;p3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5"/>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35"/>
          <p:cNvSpPr/>
          <p:nvPr/>
        </p:nvSpPr>
        <p:spPr>
          <a:xfrm>
            <a:off x="284163" y="4267200"/>
            <a:ext cx="2743200" cy="2120153"/>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157" name="Google Shape;157;p35"/>
          <p:cNvSpPr txBox="1">
            <a:spLocks noGrp="1"/>
          </p:cNvSpPr>
          <p:nvPr>
            <p:ph type="body" idx="2"/>
          </p:nvPr>
        </p:nvSpPr>
        <p:spPr>
          <a:xfrm>
            <a:off x="419101" y="4953001"/>
            <a:ext cx="2472017" cy="1246094"/>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58" name="Google Shape;158;p35"/>
          <p:cNvSpPr txBox="1">
            <a:spLocks noGrp="1"/>
          </p:cNvSpPr>
          <p:nvPr>
            <p:ph type="title"/>
          </p:nvPr>
        </p:nvSpPr>
        <p:spPr>
          <a:xfrm>
            <a:off x="410764" y="4419600"/>
            <a:ext cx="2475395" cy="5109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Corbel"/>
              <a:buNone/>
              <a:defRPr sz="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5"/>
          <p:cNvSpPr>
            <a:spLocks noGrp="1"/>
          </p:cNvSpPr>
          <p:nvPr>
            <p:ph type="pic" idx="3"/>
          </p:nvPr>
        </p:nvSpPr>
        <p:spPr>
          <a:xfrm>
            <a:off x="284164" y="594360"/>
            <a:ext cx="2743200" cy="3675888"/>
          </a:xfrm>
          <a:prstGeom prst="rect">
            <a:avLst/>
          </a:prstGeom>
          <a:noFill/>
          <a:ln>
            <a:noFill/>
          </a:ln>
        </p:spPr>
      </p:sp>
      <p:grpSp>
        <p:nvGrpSpPr>
          <p:cNvPr id="160" name="Google Shape;160;p35"/>
          <p:cNvGrpSpPr/>
          <p:nvPr/>
        </p:nvGrpSpPr>
        <p:grpSpPr>
          <a:xfrm>
            <a:off x="284163" y="461682"/>
            <a:ext cx="8576373" cy="137411"/>
            <a:chOff x="284163" y="1759424"/>
            <a:chExt cx="8576373" cy="137411"/>
          </a:xfrm>
        </p:grpSpPr>
        <p:sp>
          <p:nvSpPr>
            <p:cNvPr id="161" name="Google Shape;161;p35"/>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35"/>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35"/>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s with Caption">
  <p:cSld name="3 Pictures with Caption">
    <p:spTree>
      <p:nvGrpSpPr>
        <p:cNvPr id="1" name="Shape 164"/>
        <p:cNvGrpSpPr/>
        <p:nvPr/>
      </p:nvGrpSpPr>
      <p:grpSpPr>
        <a:xfrm>
          <a:off x="0" y="0"/>
          <a:ext cx="0" cy="0"/>
          <a:chOff x="0" y="0"/>
          <a:chExt cx="0" cy="0"/>
        </a:xfrm>
      </p:grpSpPr>
      <p:sp>
        <p:nvSpPr>
          <p:cNvPr id="165" name="Google Shape;165;p36"/>
          <p:cNvSpPr/>
          <p:nvPr/>
        </p:nvSpPr>
        <p:spPr>
          <a:xfrm>
            <a:off x="3021013" y="4801575"/>
            <a:ext cx="583723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66" name="Google Shape;166;p36"/>
          <p:cNvGrpSpPr/>
          <p:nvPr/>
        </p:nvGrpSpPr>
        <p:grpSpPr>
          <a:xfrm>
            <a:off x="284163" y="6263389"/>
            <a:ext cx="8576373" cy="137411"/>
            <a:chOff x="284163" y="1759424"/>
            <a:chExt cx="8576373" cy="137411"/>
          </a:xfrm>
        </p:grpSpPr>
        <p:sp>
          <p:nvSpPr>
            <p:cNvPr id="167" name="Google Shape;167;p36"/>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36"/>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36"/>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0" name="Google Shape;170;p36"/>
          <p:cNvSpPr txBox="1">
            <a:spLocks noGrp="1"/>
          </p:cNvSpPr>
          <p:nvPr>
            <p:ph type="title"/>
          </p:nvPr>
        </p:nvSpPr>
        <p:spPr>
          <a:xfrm>
            <a:off x="3031661" y="4800600"/>
            <a:ext cx="5691651"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36"/>
          <p:cNvSpPr>
            <a:spLocks noGrp="1"/>
          </p:cNvSpPr>
          <p:nvPr>
            <p:ph type="pic" idx="2"/>
          </p:nvPr>
        </p:nvSpPr>
        <p:spPr>
          <a:xfrm>
            <a:off x="3021014" y="457199"/>
            <a:ext cx="5833872" cy="4352544"/>
          </a:xfrm>
          <a:prstGeom prst="rect">
            <a:avLst/>
          </a:prstGeom>
          <a:noFill/>
          <a:ln>
            <a:noFill/>
          </a:ln>
        </p:spPr>
      </p:sp>
      <p:sp>
        <p:nvSpPr>
          <p:cNvPr id="172" name="Google Shape;172;p36"/>
          <p:cNvSpPr txBox="1">
            <a:spLocks noGrp="1"/>
          </p:cNvSpPr>
          <p:nvPr>
            <p:ph type="body" idx="1"/>
          </p:nvPr>
        </p:nvSpPr>
        <p:spPr>
          <a:xfrm>
            <a:off x="3069805" y="5367338"/>
            <a:ext cx="5653507"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73" name="Google Shape;173;p3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36"/>
          <p:cNvSpPr>
            <a:spLocks noGrp="1"/>
          </p:cNvSpPr>
          <p:nvPr>
            <p:ph type="pic" idx="3"/>
          </p:nvPr>
        </p:nvSpPr>
        <p:spPr>
          <a:xfrm>
            <a:off x="284164" y="457200"/>
            <a:ext cx="2736850" cy="2907792"/>
          </a:xfrm>
          <a:prstGeom prst="rect">
            <a:avLst/>
          </a:prstGeom>
          <a:noFill/>
          <a:ln>
            <a:noFill/>
          </a:ln>
        </p:spPr>
      </p:sp>
      <p:sp>
        <p:nvSpPr>
          <p:cNvPr id="177" name="Google Shape;177;p36"/>
          <p:cNvSpPr>
            <a:spLocks noGrp="1"/>
          </p:cNvSpPr>
          <p:nvPr>
            <p:ph type="pic" idx="4"/>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8"/>
        <p:cNvGrpSpPr/>
        <p:nvPr/>
      </p:nvGrpSpPr>
      <p:grpSpPr>
        <a:xfrm>
          <a:off x="0" y="0"/>
          <a:ext cx="0" cy="0"/>
          <a:chOff x="0" y="0"/>
          <a:chExt cx="0" cy="0"/>
        </a:xfrm>
      </p:grpSpPr>
      <p:sp>
        <p:nvSpPr>
          <p:cNvPr id="179" name="Google Shape;179;p37"/>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37"/>
          <p:cNvGrpSpPr/>
          <p:nvPr/>
        </p:nvGrpSpPr>
        <p:grpSpPr>
          <a:xfrm>
            <a:off x="284163" y="1577847"/>
            <a:ext cx="8576373" cy="137411"/>
            <a:chOff x="284163" y="1577847"/>
            <a:chExt cx="8576373" cy="137411"/>
          </a:xfrm>
        </p:grpSpPr>
        <p:sp>
          <p:nvSpPr>
            <p:cNvPr id="181" name="Google Shape;181;p37"/>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37"/>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37"/>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 name="Google Shape;184;p37"/>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rot="5400000">
            <a:off x="2564607" y="-146843"/>
            <a:ext cx="4013200" cy="857408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86" name="Google Shape;186;p37"/>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37"/>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7"/>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9"/>
        <p:cNvGrpSpPr/>
        <p:nvPr/>
      </p:nvGrpSpPr>
      <p:grpSpPr>
        <a:xfrm>
          <a:off x="0" y="0"/>
          <a:ext cx="0" cy="0"/>
          <a:chOff x="0" y="0"/>
          <a:chExt cx="0" cy="0"/>
        </a:xfrm>
      </p:grpSpPr>
      <p:sp>
        <p:nvSpPr>
          <p:cNvPr id="190" name="Google Shape;190;p38"/>
          <p:cNvSpPr/>
          <p:nvPr/>
        </p:nvSpPr>
        <p:spPr>
          <a:xfrm rot="5400000">
            <a:off x="5313882" y="2857535"/>
            <a:ext cx="5934615"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8"/>
          <p:cNvSpPr txBox="1">
            <a:spLocks noGrp="1"/>
          </p:cNvSpPr>
          <p:nvPr>
            <p:ph type="title"/>
          </p:nvPr>
        </p:nvSpPr>
        <p:spPr>
          <a:xfrm rot="5400000">
            <a:off x="5219069" y="2949131"/>
            <a:ext cx="5921375" cy="969264"/>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8"/>
          <p:cNvSpPr txBox="1">
            <a:spLocks noGrp="1"/>
          </p:cNvSpPr>
          <p:nvPr>
            <p:ph type="body" idx="1"/>
          </p:nvPr>
        </p:nvSpPr>
        <p:spPr>
          <a:xfrm rot="5400000">
            <a:off x="564357" y="177007"/>
            <a:ext cx="5937250" cy="649763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93" name="Google Shape;193;p38"/>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8"/>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8"/>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96" name="Google Shape;196;p38"/>
          <p:cNvGrpSpPr/>
          <p:nvPr/>
        </p:nvGrpSpPr>
        <p:grpSpPr>
          <a:xfrm rot="5400000">
            <a:off x="4658724" y="3355723"/>
            <a:ext cx="5934456" cy="137411"/>
            <a:chOff x="284163" y="1577847"/>
            <a:chExt cx="8576373" cy="137411"/>
          </a:xfrm>
        </p:grpSpPr>
        <p:sp>
          <p:nvSpPr>
            <p:cNvPr id="197" name="Google Shape;197;p38"/>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38"/>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38"/>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4"/>
          <p:cNvGrpSpPr/>
          <p:nvPr/>
        </p:nvGrpSpPr>
        <p:grpSpPr>
          <a:xfrm>
            <a:off x="284164" y="452718"/>
            <a:ext cx="7365210" cy="137411"/>
            <a:chOff x="284163" y="1577847"/>
            <a:chExt cx="8576373" cy="137411"/>
          </a:xfrm>
        </p:grpSpPr>
        <p:sp>
          <p:nvSpPr>
            <p:cNvPr id="28" name="Google Shape;28;p24"/>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 name="Google Shape;29;p24"/>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 name="Google Shape;30;p24"/>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1" name="Google Shape;31;p24" descr="Image result for AIUB logo"/>
          <p:cNvPicPr preferRelativeResize="0"/>
          <p:nvPr/>
        </p:nvPicPr>
        <p:blipFill rotWithShape="1">
          <a:blip r:embed="rId2">
            <a:alphaModFix/>
          </a:blip>
          <a:srcRect/>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25"/>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 name="Google Shape;34;p25"/>
          <p:cNvGrpSpPr/>
          <p:nvPr/>
        </p:nvGrpSpPr>
        <p:grpSpPr>
          <a:xfrm>
            <a:off x="284163" y="1577847"/>
            <a:ext cx="8576373" cy="137411"/>
            <a:chOff x="284163" y="1577847"/>
            <a:chExt cx="8576373" cy="137411"/>
          </a:xfrm>
        </p:grpSpPr>
        <p:sp>
          <p:nvSpPr>
            <p:cNvPr id="35" name="Google Shape;35;p25"/>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25"/>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25"/>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8" name="Google Shape;38;p25"/>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40" name="Google Shape;40;p2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5"/>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43"/>
        <p:cNvGrpSpPr/>
        <p:nvPr/>
      </p:nvGrpSpPr>
      <p:grpSpPr>
        <a:xfrm>
          <a:off x="0" y="0"/>
          <a:ext cx="0" cy="0"/>
          <a:chOff x="0" y="0"/>
          <a:chExt cx="0" cy="0"/>
        </a:xfrm>
      </p:grpSpPr>
      <p:sp>
        <p:nvSpPr>
          <p:cNvPr id="44" name="Google Shape;44;p26"/>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45" name="Google Shape;45;p2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26"/>
          <p:cNvSpPr>
            <a:spLocks noGrp="1"/>
          </p:cNvSpPr>
          <p:nvPr>
            <p:ph type="pic" idx="2"/>
          </p:nvPr>
        </p:nvSpPr>
        <p:spPr>
          <a:xfrm>
            <a:off x="284162" y="2017058"/>
            <a:ext cx="8574087" cy="4377391"/>
          </a:xfrm>
          <a:prstGeom prst="rect">
            <a:avLst/>
          </a:prstGeom>
          <a:noFill/>
          <a:ln>
            <a:noFill/>
          </a:ln>
        </p:spPr>
      </p:sp>
      <p:sp>
        <p:nvSpPr>
          <p:cNvPr id="49" name="Google Shape;49;p26"/>
          <p:cNvSpPr txBox="1">
            <a:spLocks noGrp="1"/>
          </p:cNvSpPr>
          <p:nvPr>
            <p:ph type="subTitle" idx="1"/>
          </p:nvPr>
        </p:nvSpPr>
        <p:spPr>
          <a:xfrm>
            <a:off x="472420" y="1532965"/>
            <a:ext cx="7754284" cy="48409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grpSp>
        <p:nvGrpSpPr>
          <p:cNvPr id="50" name="Google Shape;50;p26"/>
          <p:cNvGrpSpPr/>
          <p:nvPr/>
        </p:nvGrpSpPr>
        <p:grpSpPr>
          <a:xfrm>
            <a:off x="284163" y="1906542"/>
            <a:ext cx="8576373" cy="137411"/>
            <a:chOff x="284163" y="1759424"/>
            <a:chExt cx="8576373" cy="137411"/>
          </a:xfrm>
        </p:grpSpPr>
        <p:sp>
          <p:nvSpPr>
            <p:cNvPr id="51" name="Google Shape;51;p26"/>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26"/>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26"/>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4" name="Google Shape;54;p26"/>
          <p:cNvSpPr txBox="1"/>
          <p:nvPr/>
        </p:nvSpPr>
        <p:spPr>
          <a:xfrm>
            <a:off x="8230889" y="444728"/>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5" name="Google Shape;55;p26"/>
          <p:cNvSpPr txBox="1">
            <a:spLocks noGrp="1"/>
          </p:cNvSpPr>
          <p:nvPr>
            <p:ph type="ctrTitle"/>
          </p:nvPr>
        </p:nvSpPr>
        <p:spPr>
          <a:xfrm>
            <a:off x="418633" y="444728"/>
            <a:ext cx="7810967" cy="1088237"/>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7"/>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58" name="Google Shape;58;p27"/>
          <p:cNvGrpSpPr/>
          <p:nvPr/>
        </p:nvGrpSpPr>
        <p:grpSpPr>
          <a:xfrm>
            <a:off x="284163" y="6263389"/>
            <a:ext cx="8576373" cy="137411"/>
            <a:chOff x="284163" y="1759424"/>
            <a:chExt cx="8576373" cy="137411"/>
          </a:xfrm>
        </p:grpSpPr>
        <p:sp>
          <p:nvSpPr>
            <p:cNvPr id="59" name="Google Shape;59;p27"/>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60;p27"/>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27"/>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2" name="Google Shape;62;p27"/>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3" name="Google Shape;63;p27"/>
          <p:cNvSpPr txBox="1">
            <a:spLocks noGrp="1"/>
          </p:cNvSpPr>
          <p:nvPr>
            <p:ph type="title"/>
          </p:nvPr>
        </p:nvSpPr>
        <p:spPr>
          <a:xfrm>
            <a:off x="429768" y="4814125"/>
            <a:ext cx="777240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7"/>
          <p:cNvSpPr txBox="1">
            <a:spLocks noGrp="1"/>
          </p:cNvSpPr>
          <p:nvPr>
            <p:ph type="body" idx="1"/>
          </p:nvPr>
        </p:nvSpPr>
        <p:spPr>
          <a:xfrm>
            <a:off x="475488" y="5861304"/>
            <a:ext cx="7735824" cy="402336"/>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latin typeface="Calibri"/>
                <a:ea typeface="Calibri"/>
                <a:cs typeface="Calibri"/>
                <a:sym typeface="Calibri"/>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
        <p:nvSpPr>
          <p:cNvPr id="65" name="Google Shape;65;p27"/>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with Picture">
  <p:cSld name="Section with Picture">
    <p:spTree>
      <p:nvGrpSpPr>
        <p:cNvPr id="1" name="Shape 68"/>
        <p:cNvGrpSpPr/>
        <p:nvPr/>
      </p:nvGrpSpPr>
      <p:grpSpPr>
        <a:xfrm>
          <a:off x="0" y="0"/>
          <a:ext cx="0" cy="0"/>
          <a:chOff x="0" y="0"/>
          <a:chExt cx="0" cy="0"/>
        </a:xfrm>
      </p:grpSpPr>
      <p:sp>
        <p:nvSpPr>
          <p:cNvPr id="69" name="Google Shape;69;p28"/>
          <p:cNvSpPr>
            <a:spLocks noGrp="1"/>
          </p:cNvSpPr>
          <p:nvPr>
            <p:ph type="pic" idx="2"/>
          </p:nvPr>
        </p:nvSpPr>
        <p:spPr>
          <a:xfrm>
            <a:off x="284162" y="443754"/>
            <a:ext cx="8574087" cy="4370293"/>
          </a:xfrm>
          <a:prstGeom prst="rect">
            <a:avLst/>
          </a:prstGeom>
          <a:noFill/>
          <a:ln>
            <a:noFill/>
          </a:ln>
        </p:spPr>
      </p:sp>
      <p:sp>
        <p:nvSpPr>
          <p:cNvPr id="70" name="Google Shape;70;p28"/>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28"/>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74" name="Google Shape;74;p28"/>
          <p:cNvGrpSpPr/>
          <p:nvPr/>
        </p:nvGrpSpPr>
        <p:grpSpPr>
          <a:xfrm>
            <a:off x="284163" y="6263389"/>
            <a:ext cx="8576373" cy="137411"/>
            <a:chOff x="284163" y="1759424"/>
            <a:chExt cx="8576373" cy="137411"/>
          </a:xfrm>
        </p:grpSpPr>
        <p:sp>
          <p:nvSpPr>
            <p:cNvPr id="75" name="Google Shape;75;p28"/>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8"/>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28"/>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8" name="Google Shape;78;p28"/>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79" name="Google Shape;79;p28"/>
          <p:cNvSpPr txBox="1">
            <a:spLocks noGrp="1"/>
          </p:cNvSpPr>
          <p:nvPr>
            <p:ph type="title"/>
          </p:nvPr>
        </p:nvSpPr>
        <p:spPr>
          <a:xfrm>
            <a:off x="430306" y="4814047"/>
            <a:ext cx="7772400" cy="104887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a:off x="470647" y="5862918"/>
            <a:ext cx="7732059" cy="4034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29"/>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3" name="Google Shape;83;p29"/>
          <p:cNvGrpSpPr/>
          <p:nvPr/>
        </p:nvGrpSpPr>
        <p:grpSpPr>
          <a:xfrm>
            <a:off x="284163" y="1577847"/>
            <a:ext cx="8576373" cy="137411"/>
            <a:chOff x="284163" y="1577847"/>
            <a:chExt cx="8576373" cy="137411"/>
          </a:xfrm>
        </p:grpSpPr>
        <p:sp>
          <p:nvSpPr>
            <p:cNvPr id="84" name="Google Shape;84;p29"/>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9"/>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29"/>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7" name="Google Shape;87;p29"/>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9"/>
          <p:cNvSpPr txBox="1">
            <a:spLocks noGrp="1"/>
          </p:cNvSpPr>
          <p:nvPr>
            <p:ph type="body" idx="1"/>
          </p:nvPr>
        </p:nvSpPr>
        <p:spPr>
          <a:xfrm>
            <a:off x="403412"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89" name="Google Shape;89;p29"/>
          <p:cNvSpPr txBox="1">
            <a:spLocks noGrp="1"/>
          </p:cNvSpPr>
          <p:nvPr>
            <p:ph type="body" idx="2"/>
          </p:nvPr>
        </p:nvSpPr>
        <p:spPr>
          <a:xfrm>
            <a:off x="4778188"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90" name="Google Shape;90;p29"/>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9"/>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30"/>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5" name="Google Shape;95;p30"/>
          <p:cNvGrpSpPr/>
          <p:nvPr/>
        </p:nvGrpSpPr>
        <p:grpSpPr>
          <a:xfrm>
            <a:off x="284163" y="1577847"/>
            <a:ext cx="8576373" cy="137411"/>
            <a:chOff x="284163" y="1577847"/>
            <a:chExt cx="8576373" cy="137411"/>
          </a:xfrm>
        </p:grpSpPr>
        <p:sp>
          <p:nvSpPr>
            <p:cNvPr id="96" name="Google Shape;96;p30"/>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30"/>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0"/>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9" name="Google Shape;99;p30"/>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0"/>
          <p:cNvSpPr txBox="1">
            <a:spLocks noGrp="1"/>
          </p:cNvSpPr>
          <p:nvPr>
            <p:ph type="body" idx="1"/>
          </p:nvPr>
        </p:nvSpPr>
        <p:spPr>
          <a:xfrm>
            <a:off x="403412"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1"/>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1" name="Google Shape;101;p30"/>
          <p:cNvSpPr txBox="1">
            <a:spLocks noGrp="1"/>
          </p:cNvSpPr>
          <p:nvPr>
            <p:ph type="body" idx="2"/>
          </p:nvPr>
        </p:nvSpPr>
        <p:spPr>
          <a:xfrm>
            <a:off x="403412"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2" name="Google Shape;102;p30"/>
          <p:cNvSpPr txBox="1">
            <a:spLocks noGrp="1"/>
          </p:cNvSpPr>
          <p:nvPr>
            <p:ph type="body" idx="3"/>
          </p:nvPr>
        </p:nvSpPr>
        <p:spPr>
          <a:xfrm>
            <a:off x="4779495"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2"/>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3" name="Google Shape;103;p30"/>
          <p:cNvSpPr txBox="1">
            <a:spLocks noGrp="1"/>
          </p:cNvSpPr>
          <p:nvPr>
            <p:ph type="body" idx="4"/>
          </p:nvPr>
        </p:nvSpPr>
        <p:spPr>
          <a:xfrm>
            <a:off x="4779495"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4" name="Google Shape;104;p30"/>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0"/>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0"/>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31"/>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31"/>
          <p:cNvGrpSpPr/>
          <p:nvPr/>
        </p:nvGrpSpPr>
        <p:grpSpPr>
          <a:xfrm>
            <a:off x="284163" y="1577847"/>
            <a:ext cx="8576373" cy="137411"/>
            <a:chOff x="284163" y="1577847"/>
            <a:chExt cx="8576373" cy="137411"/>
          </a:xfrm>
        </p:grpSpPr>
        <p:sp>
          <p:nvSpPr>
            <p:cNvPr id="110" name="Google Shape;110;p31"/>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31"/>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31"/>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3" name="Google Shape;113;p31"/>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1"/>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1"/>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marR="0" lvl="0" indent="-365760" algn="l" rtl="0">
              <a:spcBef>
                <a:spcPts val="2000"/>
              </a:spcBef>
              <a:spcAft>
                <a:spcPts val="0"/>
              </a:spcAft>
              <a:buClr>
                <a:srgbClr val="A5A5A5"/>
              </a:buClr>
              <a:buSzPts val="2160"/>
              <a:buFont typeface="Noto Sans Symbols"/>
              <a:buChar char="🡽"/>
              <a:defRPr sz="2400" b="0" i="0" u="none" strike="noStrike" cap="none">
                <a:solidFill>
                  <a:srgbClr val="262626"/>
                </a:solidFill>
                <a:latin typeface="Calibri"/>
                <a:ea typeface="Calibri"/>
                <a:cs typeface="Calibri"/>
                <a:sym typeface="Calibri"/>
              </a:defRPr>
            </a:lvl1pPr>
            <a:lvl2pPr marL="914400" marR="0" lvl="1" indent="-354330" algn="l" rtl="0">
              <a:spcBef>
                <a:spcPts val="600"/>
              </a:spcBef>
              <a:spcAft>
                <a:spcPts val="0"/>
              </a:spcAft>
              <a:buClr>
                <a:srgbClr val="3F3F3F"/>
              </a:buClr>
              <a:buSzPts val="1980"/>
              <a:buFont typeface="Noto Sans Symbols"/>
              <a:buChar char="🡽"/>
              <a:defRPr sz="2200" b="0" i="0" u="none" strike="noStrike" cap="none">
                <a:solidFill>
                  <a:srgbClr val="262626"/>
                </a:solidFill>
                <a:latin typeface="Calibri"/>
                <a:ea typeface="Calibri"/>
                <a:cs typeface="Calibri"/>
                <a:sym typeface="Calibri"/>
              </a:defRPr>
            </a:lvl2pPr>
            <a:lvl3pPr marL="1371600" marR="0" lvl="2" indent="-342900" algn="l" rtl="0">
              <a:spcBef>
                <a:spcPts val="600"/>
              </a:spcBef>
              <a:spcAft>
                <a:spcPts val="0"/>
              </a:spcAft>
              <a:buClr>
                <a:srgbClr val="A5A5A5"/>
              </a:buClr>
              <a:buSzPts val="18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31469"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4pPr>
            <a:lvl5pPr marL="2286000" marR="0" lvl="4"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5pPr>
            <a:lvl6pPr marL="2743200" marR="0" lvl="5"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6pPr>
            <a:lvl7pPr marL="3200400" marR="0" lvl="6"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7pPr>
            <a:lvl8pPr marL="3657600" marR="0" lvl="7"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8pPr>
            <a:lvl9pPr marL="4114800" marR="0" lvl="8"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9pPr>
          </a:lstStyle>
          <a:p>
            <a:endParaRPr/>
          </a:p>
        </p:txBody>
      </p:sp>
      <p:sp>
        <p:nvSpPr>
          <p:cNvPr id="7" name="Google Shape;7;p22"/>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i="0" u="none" strike="noStrike" cap="none">
                <a:solidFill>
                  <a:srgbClr val="262626"/>
                </a:solidFill>
                <a:latin typeface="Calibri"/>
                <a:ea typeface="Calibri"/>
                <a:cs typeface="Calibri"/>
                <a:sym typeface="Calibri"/>
              </a:defRPr>
            </a:lvl1pPr>
            <a:lvl2pPr marL="0" marR="0" lvl="1" indent="0" algn="r" rtl="0">
              <a:spcBef>
                <a:spcPts val="0"/>
              </a:spcBef>
              <a:buNone/>
              <a:defRPr sz="1400" b="1" i="0" u="none" strike="noStrike" cap="none">
                <a:solidFill>
                  <a:srgbClr val="262626"/>
                </a:solidFill>
                <a:latin typeface="Calibri"/>
                <a:ea typeface="Calibri"/>
                <a:cs typeface="Calibri"/>
                <a:sym typeface="Calibri"/>
              </a:defRPr>
            </a:lvl2pPr>
            <a:lvl3pPr marL="0" marR="0" lvl="2" indent="0" algn="r" rtl="0">
              <a:spcBef>
                <a:spcPts val="0"/>
              </a:spcBef>
              <a:buNone/>
              <a:defRPr sz="1400" b="1" i="0" u="none" strike="noStrike" cap="none">
                <a:solidFill>
                  <a:srgbClr val="262626"/>
                </a:solidFill>
                <a:latin typeface="Calibri"/>
                <a:ea typeface="Calibri"/>
                <a:cs typeface="Calibri"/>
                <a:sym typeface="Calibri"/>
              </a:defRPr>
            </a:lvl3pPr>
            <a:lvl4pPr marL="0" marR="0" lvl="3" indent="0" algn="r" rtl="0">
              <a:spcBef>
                <a:spcPts val="0"/>
              </a:spcBef>
              <a:buNone/>
              <a:defRPr sz="1400" b="1" i="0" u="none" strike="noStrike" cap="none">
                <a:solidFill>
                  <a:srgbClr val="262626"/>
                </a:solidFill>
                <a:latin typeface="Calibri"/>
                <a:ea typeface="Calibri"/>
                <a:cs typeface="Calibri"/>
                <a:sym typeface="Calibri"/>
              </a:defRPr>
            </a:lvl4pPr>
            <a:lvl5pPr marL="0" marR="0" lvl="4" indent="0" algn="r" rtl="0">
              <a:spcBef>
                <a:spcPts val="0"/>
              </a:spcBef>
              <a:buNone/>
              <a:defRPr sz="1400" b="1" i="0" u="none" strike="noStrike" cap="none">
                <a:solidFill>
                  <a:srgbClr val="262626"/>
                </a:solidFill>
                <a:latin typeface="Calibri"/>
                <a:ea typeface="Calibri"/>
                <a:cs typeface="Calibri"/>
                <a:sym typeface="Calibri"/>
              </a:defRPr>
            </a:lvl5pPr>
            <a:lvl6pPr marL="0" marR="0" lvl="5" indent="0" algn="r" rtl="0">
              <a:spcBef>
                <a:spcPts val="0"/>
              </a:spcBef>
              <a:buNone/>
              <a:defRPr sz="1400" b="1" i="0" u="none" strike="noStrike" cap="none">
                <a:solidFill>
                  <a:srgbClr val="262626"/>
                </a:solidFill>
                <a:latin typeface="Calibri"/>
                <a:ea typeface="Calibri"/>
                <a:cs typeface="Calibri"/>
                <a:sym typeface="Calibri"/>
              </a:defRPr>
            </a:lvl6pPr>
            <a:lvl7pPr marL="0" marR="0" lvl="6" indent="0" algn="r" rtl="0">
              <a:spcBef>
                <a:spcPts val="0"/>
              </a:spcBef>
              <a:buNone/>
              <a:defRPr sz="1400" b="1" i="0" u="none" strike="noStrike" cap="none">
                <a:solidFill>
                  <a:srgbClr val="262626"/>
                </a:solidFill>
                <a:latin typeface="Calibri"/>
                <a:ea typeface="Calibri"/>
                <a:cs typeface="Calibri"/>
                <a:sym typeface="Calibri"/>
              </a:defRPr>
            </a:lvl7pPr>
            <a:lvl8pPr marL="0" marR="0" lvl="7" indent="0" algn="r" rtl="0">
              <a:spcBef>
                <a:spcPts val="0"/>
              </a:spcBef>
              <a:buNone/>
              <a:defRPr sz="1400" b="1" i="0" u="none" strike="noStrike" cap="none">
                <a:solidFill>
                  <a:srgbClr val="262626"/>
                </a:solidFill>
                <a:latin typeface="Calibri"/>
                <a:ea typeface="Calibri"/>
                <a:cs typeface="Calibri"/>
                <a:sym typeface="Calibri"/>
              </a:defRPr>
            </a:lvl8pPr>
            <a:lvl9pPr marL="0" marR="0" lvl="8" indent="0" algn="r" rtl="0">
              <a:spcBef>
                <a:spcPts val="0"/>
              </a:spcBef>
              <a:buNone/>
              <a:defRPr sz="1400" b="1" i="0" u="none" strike="noStrike" cap="none">
                <a:solidFill>
                  <a:srgbClr val="26262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22"/>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marR="0" lvl="0" algn="r" rtl="0">
              <a:spcBef>
                <a:spcPts val="0"/>
              </a:spcBef>
              <a:spcAft>
                <a:spcPts val="0"/>
              </a:spcAft>
              <a:buClr>
                <a:schemeClr val="lt1"/>
              </a:buClr>
              <a:buSzPts val="4200"/>
              <a:buFont typeface="Corbel"/>
              <a:buNone/>
              <a:defRPr sz="4200" b="0"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Introduction To Compiler</a:t>
            </a:r>
            <a:endParaRPr/>
          </a:p>
        </p:txBody>
      </p:sp>
      <p:sp>
        <p:nvSpPr>
          <p:cNvPr id="205" name="Google Shape;205;p1"/>
          <p:cNvSpPr txBox="1">
            <a:spLocks noGrp="1"/>
          </p:cNvSpPr>
          <p:nvPr>
            <p:ph type="subTitle" idx="1"/>
          </p:nvPr>
        </p:nvSpPr>
        <p:spPr>
          <a:xfrm>
            <a:off x="476205" y="1532427"/>
            <a:ext cx="2789509"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r>
              <a:rPr lang="en-US"/>
              <a:t>Course Code: CSC 3220</a:t>
            </a:r>
            <a:endParaRPr/>
          </a:p>
        </p:txBody>
      </p:sp>
      <p:sp>
        <p:nvSpPr>
          <p:cNvPr id="206" name="Google Shape;206;p1"/>
          <p:cNvSpPr txBox="1"/>
          <p:nvPr/>
        </p:nvSpPr>
        <p:spPr>
          <a:xfrm>
            <a:off x="76971" y="2446757"/>
            <a:ext cx="902461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Dept. of Computer Science</a:t>
            </a:r>
            <a:endParaRPr/>
          </a:p>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Faculty of Science and Technology</a:t>
            </a:r>
            <a:endParaRPr sz="2400" b="1" i="0" u="none" strike="noStrike" cap="none">
              <a:solidFill>
                <a:srgbClr val="0070C0"/>
              </a:solidFill>
              <a:latin typeface="Arial"/>
              <a:ea typeface="Arial"/>
              <a:cs typeface="Arial"/>
              <a:sym typeface="Arial"/>
            </a:endParaRPr>
          </a:p>
        </p:txBody>
      </p:sp>
      <p:graphicFrame>
        <p:nvGraphicFramePr>
          <p:cNvPr id="207" name="Google Shape;207;p1"/>
          <p:cNvGraphicFramePr/>
          <p:nvPr/>
        </p:nvGraphicFramePr>
        <p:xfrm>
          <a:off x="476205" y="5186042"/>
          <a:ext cx="8335800" cy="757450"/>
        </p:xfrm>
        <a:graphic>
          <a:graphicData uri="http://schemas.openxmlformats.org/drawingml/2006/table">
            <a:tbl>
              <a:tblPr firstRow="1" bandRow="1">
                <a:noFill/>
                <a:tableStyleId>{7CFE5AAC-72FC-4580-AE35-62CAFACE1D1F}</a:tableStyleId>
              </a:tblPr>
              <a:tblGrid>
                <a:gridCol w="1483225">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0">
                  <a:extLst>
                    <a:ext uri="{9D8B030D-6E8A-4147-A177-3AD203B41FA5}">
                      <a16:colId xmlns:a16="http://schemas.microsoft.com/office/drawing/2014/main" val="20002"/>
                    </a:ext>
                  </a:extLst>
                </a:gridCol>
                <a:gridCol w="1541425">
                  <a:extLst>
                    <a:ext uri="{9D8B030D-6E8A-4147-A177-3AD203B41FA5}">
                      <a16:colId xmlns:a16="http://schemas.microsoft.com/office/drawing/2014/main" val="20003"/>
                    </a:ext>
                  </a:extLst>
                </a:gridCol>
                <a:gridCol w="1240975">
                  <a:extLst>
                    <a:ext uri="{9D8B030D-6E8A-4147-A177-3AD203B41FA5}">
                      <a16:colId xmlns:a16="http://schemas.microsoft.com/office/drawing/2014/main" val="20004"/>
                    </a:ext>
                  </a:extLst>
                </a:gridCol>
                <a:gridCol w="1444550">
                  <a:extLst>
                    <a:ext uri="{9D8B030D-6E8A-4147-A177-3AD203B41FA5}">
                      <a16:colId xmlns:a16="http://schemas.microsoft.com/office/drawing/2014/main" val="20005"/>
                    </a:ext>
                  </a:extLst>
                </a:gridCol>
              </a:tblGrid>
              <a:tr h="378725">
                <a:tc>
                  <a:txBody>
                    <a:bodyPr/>
                    <a:lstStyle/>
                    <a:p>
                      <a:pPr marL="0" marR="0" lvl="0" indent="0" algn="l" rtl="0">
                        <a:spcBef>
                          <a:spcPts val="0"/>
                        </a:spcBef>
                        <a:spcAft>
                          <a:spcPts val="0"/>
                        </a:spcAft>
                        <a:buNone/>
                      </a:pPr>
                      <a:r>
                        <a:rPr lang="en-US" sz="1800" u="none" strike="noStrike" cap="none"/>
                        <a:t>Lecturer No:</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Week No:</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Semester:</a:t>
                      </a:r>
                      <a:endParaRPr/>
                    </a:p>
                  </a:txBody>
                  <a:tcPr marL="91450" marR="91450" marT="45725" marB="45725"/>
                </a:tc>
                <a:tc>
                  <a:txBody>
                    <a:bodyPr/>
                    <a:lstStyle/>
                    <a:p>
                      <a:pPr marL="0" marR="0" lvl="0" indent="0" algn="l" rtl="0">
                        <a:spcBef>
                          <a:spcPts val="0"/>
                        </a:spcBef>
                        <a:spcAft>
                          <a:spcPts val="0"/>
                        </a:spcAft>
                        <a:buNone/>
                      </a:pPr>
                      <a:r>
                        <a:rPr lang="en-US" sz="1800"/>
                        <a:t>Summer</a:t>
                      </a:r>
                      <a:endParaRPr/>
                    </a:p>
                  </a:txBody>
                  <a:tcPr marL="91450" marR="91450" marT="45725" marB="45725"/>
                </a:tc>
                <a:extLst>
                  <a:ext uri="{0D108BD9-81ED-4DB2-BD59-A6C34878D82A}">
                    <a16:rowId xmlns:a16="http://schemas.microsoft.com/office/drawing/2014/main" val="10000"/>
                  </a:ext>
                </a:extLst>
              </a:tr>
              <a:tr h="3787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Lecturer:</a:t>
                      </a:r>
                      <a:endParaRPr/>
                    </a:p>
                  </a:txBody>
                  <a:tcPr marL="91450" marR="91450" marT="45725" marB="45725"/>
                </a:tc>
                <a:tc gridSpan="5">
                  <a:txBody>
                    <a:bodyPr/>
                    <a:lstStyle/>
                    <a:p>
                      <a:pPr marL="0" marR="0" lvl="0" indent="0" algn="l" rtl="0">
                        <a:spcBef>
                          <a:spcPts val="0"/>
                        </a:spcBef>
                        <a:spcAft>
                          <a:spcPts val="0"/>
                        </a:spcAft>
                        <a:buNone/>
                      </a:pPr>
                      <a:endParaRPr sz="1800" i="1"/>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08" name="Google Shape;208;p1"/>
          <p:cNvSpPr txBox="1"/>
          <p:nvPr/>
        </p:nvSpPr>
        <p:spPr>
          <a:xfrm>
            <a:off x="3320578" y="1538380"/>
            <a:ext cx="4164439" cy="48463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A5A5A5"/>
              </a:buClr>
              <a:buSzPts val="1620"/>
              <a:buFont typeface="Noto Sans Symbols"/>
              <a:buNone/>
            </a:pPr>
            <a:r>
              <a:rPr lang="en-US" sz="1800" b="0" i="0" u="none" strike="noStrike" cap="non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0"/>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Reviewing the Entire Process</a:t>
            </a:r>
            <a:endParaRPr/>
          </a:p>
        </p:txBody>
      </p:sp>
      <p:cxnSp>
        <p:nvCxnSpPr>
          <p:cNvPr id="319" name="Google Shape;319;p10"/>
          <p:cNvCxnSpPr/>
          <p:nvPr/>
        </p:nvCxnSpPr>
        <p:spPr>
          <a:xfrm>
            <a:off x="4445391" y="1624326"/>
            <a:ext cx="0" cy="339802"/>
          </a:xfrm>
          <a:prstGeom prst="straightConnector1">
            <a:avLst/>
          </a:prstGeom>
          <a:noFill/>
          <a:ln w="25400" cap="flat" cmpd="sng">
            <a:solidFill>
              <a:schemeClr val="accent1"/>
            </a:solidFill>
            <a:prstDash val="solid"/>
            <a:round/>
            <a:headEnd type="none" w="sm" len="sm"/>
            <a:tailEnd type="triangle" w="med" len="med"/>
          </a:ln>
        </p:spPr>
      </p:cxnSp>
      <p:grpSp>
        <p:nvGrpSpPr>
          <p:cNvPr id="320" name="Google Shape;320;p10"/>
          <p:cNvGrpSpPr/>
          <p:nvPr/>
        </p:nvGrpSpPr>
        <p:grpSpPr>
          <a:xfrm>
            <a:off x="2467707" y="1966539"/>
            <a:ext cx="4038600" cy="336550"/>
            <a:chOff x="912" y="528"/>
            <a:chExt cx="2544" cy="212"/>
          </a:xfrm>
        </p:grpSpPr>
        <p:sp>
          <p:nvSpPr>
            <p:cNvPr id="321" name="Google Shape;321;p10"/>
            <p:cNvSpPr/>
            <p:nvPr/>
          </p:nvSpPr>
          <p:spPr>
            <a:xfrm>
              <a:off x="912" y="528"/>
              <a:ext cx="2544" cy="192"/>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322" name="Google Shape;322;p10"/>
            <p:cNvSpPr txBox="1"/>
            <p:nvPr/>
          </p:nvSpPr>
          <p:spPr>
            <a:xfrm>
              <a:off x="1008" y="528"/>
              <a:ext cx="2352" cy="2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code optimizer</a:t>
              </a:r>
              <a:endParaRPr/>
            </a:p>
          </p:txBody>
        </p:sp>
      </p:grpSp>
      <p:sp>
        <p:nvSpPr>
          <p:cNvPr id="323" name="Google Shape;323;p10"/>
          <p:cNvSpPr txBox="1"/>
          <p:nvPr/>
        </p:nvSpPr>
        <p:spPr>
          <a:xfrm>
            <a:off x="2747890" y="2580832"/>
            <a:ext cx="3352800" cy="6390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temp1 := id3 * 60.0</a:t>
            </a:r>
            <a:endParaRPr/>
          </a:p>
          <a:p>
            <a:pPr marL="0" marR="0" lvl="0" indent="0" algn="ctr"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id1 := id2 + temp1</a:t>
            </a:r>
            <a:endParaRPr/>
          </a:p>
        </p:txBody>
      </p:sp>
      <p:grpSp>
        <p:nvGrpSpPr>
          <p:cNvPr id="324" name="Google Shape;324;p10"/>
          <p:cNvGrpSpPr/>
          <p:nvPr/>
        </p:nvGrpSpPr>
        <p:grpSpPr>
          <a:xfrm>
            <a:off x="2453640" y="3443654"/>
            <a:ext cx="4038600" cy="336550"/>
            <a:chOff x="912" y="528"/>
            <a:chExt cx="2544" cy="212"/>
          </a:xfrm>
        </p:grpSpPr>
        <p:sp>
          <p:nvSpPr>
            <p:cNvPr id="325" name="Google Shape;325;p10"/>
            <p:cNvSpPr/>
            <p:nvPr/>
          </p:nvSpPr>
          <p:spPr>
            <a:xfrm>
              <a:off x="912" y="528"/>
              <a:ext cx="2544" cy="192"/>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326" name="Google Shape;326;p10"/>
            <p:cNvSpPr txBox="1"/>
            <p:nvPr/>
          </p:nvSpPr>
          <p:spPr>
            <a:xfrm>
              <a:off x="1008" y="528"/>
              <a:ext cx="2352" cy="2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 code generator</a:t>
              </a:r>
              <a:endParaRPr/>
            </a:p>
          </p:txBody>
        </p:sp>
      </p:grpSp>
      <p:sp>
        <p:nvSpPr>
          <p:cNvPr id="327" name="Google Shape;327;p10"/>
          <p:cNvSpPr txBox="1"/>
          <p:nvPr/>
        </p:nvSpPr>
        <p:spPr>
          <a:xfrm>
            <a:off x="3581400" y="3865097"/>
            <a:ext cx="2133600" cy="14330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MOVF R2,id3</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MULF R2,#60.0</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MOVF R1,id2</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ADDF R1, R2</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MOVF id1,R1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1"/>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Exercises</a:t>
            </a:r>
            <a:endParaRPr/>
          </a:p>
        </p:txBody>
      </p:sp>
      <p:sp>
        <p:nvSpPr>
          <p:cNvPr id="333" name="Google Shape;333;p11"/>
          <p:cNvSpPr txBox="1"/>
          <p:nvPr/>
        </p:nvSpPr>
        <p:spPr>
          <a:xfrm>
            <a:off x="994491" y="1718131"/>
            <a:ext cx="7556508"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Find the output for the following expressions</a:t>
            </a:r>
            <a:endParaRPr/>
          </a:p>
          <a:p>
            <a:pPr marL="800100" marR="0" lvl="1" indent="-342900" algn="l" rtl="0">
              <a:spcBef>
                <a:spcPts val="0"/>
              </a:spcBef>
              <a:spcAft>
                <a:spcPts val="0"/>
              </a:spcAft>
              <a:buClr>
                <a:schemeClr val="dk1"/>
              </a:buClr>
              <a:buSzPts val="1800"/>
              <a:buFont typeface="Corbel"/>
              <a:buAutoNum type="arabicPeriod"/>
            </a:pPr>
            <a:r>
              <a:rPr lang="en-US" sz="1800" b="0" i="0" u="none" strike="noStrike" cap="none">
                <a:solidFill>
                  <a:schemeClr val="dk1"/>
                </a:solidFill>
                <a:latin typeface="Calibri"/>
                <a:ea typeface="Calibri"/>
                <a:cs typeface="Calibri"/>
                <a:sym typeface="Calibri"/>
              </a:rPr>
              <a:t>a=a +b *c *2</a:t>
            </a:r>
            <a:endParaRPr sz="1800" b="0" i="0" u="none" strike="noStrike" cap="none">
              <a:solidFill>
                <a:schemeClr val="dk1"/>
              </a:solidFill>
              <a:latin typeface="Calibri"/>
              <a:ea typeface="Calibri"/>
              <a:cs typeface="Calibri"/>
              <a:sym typeface="Calibri"/>
            </a:endParaRPr>
          </a:p>
          <a:p>
            <a:pPr marL="800100" marR="0" lvl="1" indent="-342900" algn="l" rtl="0">
              <a:spcBef>
                <a:spcPts val="0"/>
              </a:spcBef>
              <a:spcAft>
                <a:spcPts val="0"/>
              </a:spcAft>
              <a:buClr>
                <a:schemeClr val="dk1"/>
              </a:buClr>
              <a:buSzPts val="1800"/>
              <a:buFont typeface="Corbel"/>
              <a:buAutoNum type="arabicPeriod"/>
            </a:pPr>
            <a:r>
              <a:rPr lang="en-US" sz="1800" b="0" i="0" u="none" strike="noStrike" cap="none">
                <a:solidFill>
                  <a:schemeClr val="dk1"/>
                </a:solidFill>
                <a:latin typeface="Calibri"/>
                <a:ea typeface="Calibri"/>
                <a:cs typeface="Calibri"/>
                <a:sym typeface="Calibri"/>
              </a:rPr>
              <a:t>Y= b+c-d+20</a:t>
            </a:r>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2"/>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Linker and Loader</a:t>
            </a:r>
            <a:endParaRPr/>
          </a:p>
        </p:txBody>
      </p:sp>
      <p:sp>
        <p:nvSpPr>
          <p:cNvPr id="339" name="Google Shape;339;p12"/>
          <p:cNvSpPr txBox="1"/>
          <p:nvPr/>
        </p:nvSpPr>
        <p:spPr>
          <a:xfrm>
            <a:off x="421341" y="2112340"/>
            <a:ext cx="8525711" cy="40318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Linker</a:t>
            </a:r>
            <a:r>
              <a:rPr lang="en-US" sz="18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 linker, also called </a:t>
            </a:r>
            <a:r>
              <a:rPr lang="en-US" sz="1800" dirty="0">
                <a:solidFill>
                  <a:schemeClr val="dk1"/>
                </a:solidFill>
                <a:highlight>
                  <a:srgbClr val="FFFF00"/>
                </a:highlight>
                <a:latin typeface="Calibri"/>
                <a:ea typeface="Calibri"/>
                <a:cs typeface="Calibri"/>
                <a:sym typeface="Calibri"/>
              </a:rPr>
              <a:t>link editor</a:t>
            </a:r>
            <a:r>
              <a:rPr lang="en-US" sz="1800" dirty="0">
                <a:solidFill>
                  <a:schemeClr val="dk1"/>
                </a:solidFill>
                <a:latin typeface="Calibri"/>
                <a:ea typeface="Calibri"/>
                <a:cs typeface="Calibri"/>
                <a:sym typeface="Calibri"/>
              </a:rPr>
              <a:t> or </a:t>
            </a:r>
            <a:r>
              <a:rPr lang="en-US" sz="1800" dirty="0">
                <a:solidFill>
                  <a:schemeClr val="dk1"/>
                </a:solidFill>
                <a:highlight>
                  <a:srgbClr val="FFFF00"/>
                </a:highlight>
                <a:latin typeface="Calibri"/>
                <a:ea typeface="Calibri"/>
                <a:cs typeface="Calibri"/>
                <a:sym typeface="Calibri"/>
              </a:rPr>
              <a:t>binder</a:t>
            </a:r>
            <a:r>
              <a:rPr lang="en-US" sz="1800" dirty="0">
                <a:solidFill>
                  <a:schemeClr val="dk1"/>
                </a:solidFill>
                <a:latin typeface="Calibri"/>
                <a:ea typeface="Calibri"/>
                <a:cs typeface="Calibri"/>
                <a:sym typeface="Calibri"/>
              </a:rPr>
              <a:t>,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                                                                                                                             </a:t>
            </a:r>
            <a:endParaRPr sz="1800" b="1"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13"/>
          <p:cNvPicPr preferRelativeResize="0"/>
          <p:nvPr/>
        </p:nvPicPr>
        <p:blipFill rotWithShape="1">
          <a:blip r:embed="rId3">
            <a:alphaModFix/>
          </a:blip>
          <a:srcRect/>
          <a:stretch/>
        </p:blipFill>
        <p:spPr>
          <a:xfrm>
            <a:off x="633046" y="1390659"/>
            <a:ext cx="7512148" cy="49439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4"/>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Loader</a:t>
            </a:r>
            <a:endParaRPr/>
          </a:p>
        </p:txBody>
      </p:sp>
      <p:sp>
        <p:nvSpPr>
          <p:cNvPr id="350" name="Google Shape;350;p14"/>
          <p:cNvSpPr txBox="1"/>
          <p:nvPr/>
        </p:nvSpPr>
        <p:spPr>
          <a:xfrm>
            <a:off x="994491" y="1718131"/>
            <a:ext cx="7556508" cy="181588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A loader is a special type of a program that </a:t>
            </a:r>
            <a:r>
              <a:rPr lang="en-US" sz="1800" dirty="0">
                <a:solidFill>
                  <a:schemeClr val="dk1"/>
                </a:solidFill>
                <a:highlight>
                  <a:srgbClr val="FFFF00"/>
                </a:highlight>
                <a:latin typeface="Calibri"/>
                <a:ea typeface="Calibri"/>
                <a:cs typeface="Calibri"/>
                <a:sym typeface="Calibri"/>
              </a:rPr>
              <a:t>copies programs from a storage device to the main memory</a:t>
            </a:r>
            <a:r>
              <a:rPr lang="en-US" sz="1800" dirty="0">
                <a:solidFill>
                  <a:schemeClr val="dk1"/>
                </a:solidFill>
                <a:latin typeface="Calibri"/>
                <a:ea typeface="Calibri"/>
                <a:cs typeface="Calibri"/>
                <a:sym typeface="Calibri"/>
              </a:rPr>
              <a:t>, where they can be executed.</a:t>
            </a:r>
            <a:r>
              <a:rPr lang="en-US" sz="2000" b="1"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	</a:t>
            </a:r>
            <a:endParaRPr dirty="0"/>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15"/>
          <p:cNvSpPr txBox="1">
            <a:spLocks noGrp="1"/>
          </p:cNvSpPr>
          <p:nvPr>
            <p:ph type="ctrTitle"/>
          </p:nvPr>
        </p:nvSpPr>
        <p:spPr>
          <a:xfrm>
            <a:off x="421341" y="683009"/>
            <a:ext cx="7808976" cy="108813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9523"/>
              </a:lnSpc>
              <a:spcBef>
                <a:spcPts val="0"/>
              </a:spcBef>
              <a:spcAft>
                <a:spcPts val="0"/>
              </a:spcAft>
              <a:buClr>
                <a:schemeClr val="lt1"/>
              </a:buClr>
              <a:buSzPct val="100000"/>
              <a:buFont typeface="Corbel"/>
              <a:buNone/>
            </a:pPr>
            <a:br>
              <a:rPr lang="en-US"/>
            </a:br>
            <a:br>
              <a:rPr lang="en-US"/>
            </a:br>
            <a:br>
              <a:rPr lang="en-US"/>
            </a:br>
            <a:r>
              <a:rPr lang="en-US"/>
              <a:t>Front end and Back end of a </a:t>
            </a:r>
            <a:br>
              <a:rPr lang="en-US"/>
            </a:br>
            <a:r>
              <a:rPr lang="en-US"/>
              <a:t>Compiler</a:t>
            </a:r>
            <a:endParaRPr/>
          </a:p>
        </p:txBody>
      </p:sp>
      <p:sp>
        <p:nvSpPr>
          <p:cNvPr id="356" name="Google Shape;356;p15"/>
          <p:cNvSpPr txBox="1"/>
          <p:nvPr/>
        </p:nvSpPr>
        <p:spPr>
          <a:xfrm>
            <a:off x="421341" y="2112340"/>
            <a:ext cx="8525711" cy="40626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Front end:  </a:t>
            </a:r>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Lexical Analyzer</a:t>
            </a:r>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Syntax Analyzer</a:t>
            </a:r>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Semantic Analyzer</a:t>
            </a:r>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Intermediate Code Generator</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Back end :</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 Code Optimizer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VI. Code Generator</a:t>
            </a: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6"/>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Advantages of Using Front-end and Back- end </a:t>
            </a:r>
            <a:endParaRPr/>
          </a:p>
        </p:txBody>
      </p:sp>
      <p:sp>
        <p:nvSpPr>
          <p:cNvPr id="362" name="Google Shape;362;p16"/>
          <p:cNvSpPr txBox="1"/>
          <p:nvPr/>
        </p:nvSpPr>
        <p:spPr>
          <a:xfrm>
            <a:off x="994491" y="1718131"/>
            <a:ext cx="7556508" cy="40010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Retargeting: </a:t>
            </a:r>
            <a:r>
              <a:rPr lang="en-US" sz="1800" dirty="0">
                <a:solidFill>
                  <a:schemeClr val="dk1"/>
                </a:solidFill>
                <a:latin typeface="Calibri"/>
                <a:ea typeface="Calibri"/>
                <a:cs typeface="Calibri"/>
                <a:sym typeface="Calibri"/>
              </a:rPr>
              <a:t>Build a compiler for a new machine by attaching a new code generator to an existing front-end</a:t>
            </a:r>
            <a:endParaRPr dirty="0"/>
          </a:p>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Optimization: </a:t>
            </a:r>
            <a:r>
              <a:rPr lang="en-US" sz="1800" dirty="0">
                <a:solidFill>
                  <a:schemeClr val="dk1"/>
                </a:solidFill>
                <a:highlight>
                  <a:srgbClr val="FFFF00"/>
                </a:highlight>
                <a:latin typeface="Calibri"/>
                <a:ea typeface="Calibri"/>
                <a:cs typeface="Calibri"/>
                <a:sym typeface="Calibri"/>
              </a:rPr>
              <a:t>Reuse</a:t>
            </a:r>
            <a:r>
              <a:rPr lang="en-US" sz="1800" dirty="0">
                <a:solidFill>
                  <a:schemeClr val="dk1"/>
                </a:solidFill>
                <a:latin typeface="Calibri"/>
                <a:ea typeface="Calibri"/>
                <a:cs typeface="Calibri"/>
                <a:sym typeface="Calibri"/>
              </a:rPr>
              <a:t> intermediate code optimizers in compilers for different languages and different machines. </a:t>
            </a:r>
            <a:endParaRPr sz="2000" b="1"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dirty="0"/>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7"/>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Symbol Table Management</a:t>
            </a:r>
            <a:endParaRPr/>
          </a:p>
        </p:txBody>
      </p:sp>
      <p:sp>
        <p:nvSpPr>
          <p:cNvPr id="368" name="Google Shape;368;p17"/>
          <p:cNvSpPr txBox="1"/>
          <p:nvPr/>
        </p:nvSpPr>
        <p:spPr>
          <a:xfrm>
            <a:off x="421341" y="2112340"/>
            <a:ext cx="8525711" cy="427809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A symbol table is a data structure containing all the identifiers (i.e. names of variables, procedures etc.) of a source program together with all the attributes of each identifier.</a:t>
            </a:r>
            <a:endParaRPr sz="18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variables, typical attributes include:</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FFFF00"/>
                </a:highlight>
                <a:latin typeface="Calibri"/>
                <a:ea typeface="Calibri"/>
                <a:cs typeface="Calibri"/>
                <a:sym typeface="Calibri"/>
              </a:rPr>
              <a:t>its type</a:t>
            </a:r>
            <a:r>
              <a:rPr lang="en-US" sz="1800" b="0" i="0" u="none" strike="noStrike" cap="none" dirty="0">
                <a:solidFill>
                  <a:schemeClr val="dk1"/>
                </a:solidFill>
                <a:latin typeface="Calibri"/>
                <a:ea typeface="Calibri"/>
                <a:cs typeface="Calibri"/>
                <a:sym typeface="Calibri"/>
              </a:rPr>
              <a:t>,</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00"/>
                </a:highlight>
                <a:latin typeface="Calibri"/>
                <a:ea typeface="Calibri"/>
                <a:cs typeface="Calibri"/>
                <a:sym typeface="Calibri"/>
              </a:rPr>
              <a:t>how much memory it occupies</a:t>
            </a:r>
            <a:r>
              <a:rPr lang="en-US" sz="1800" b="0" i="0" u="none" strike="noStrike" cap="none" dirty="0">
                <a:solidFill>
                  <a:schemeClr val="dk1"/>
                </a:solidFill>
                <a:latin typeface="Calibri"/>
                <a:ea typeface="Calibri"/>
                <a:cs typeface="Calibri"/>
                <a:sym typeface="Calibri"/>
              </a:rPr>
              <a:t>,</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FF"/>
                </a:highlight>
                <a:latin typeface="Calibri"/>
                <a:ea typeface="Calibri"/>
                <a:cs typeface="Calibri"/>
                <a:sym typeface="Calibri"/>
              </a:rPr>
              <a:t>its scope</a:t>
            </a:r>
            <a:r>
              <a:rPr lang="en-US" sz="18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procedures and functions, typical attributes include:</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FFFF00"/>
                </a:highlight>
                <a:latin typeface="Calibri"/>
                <a:ea typeface="Calibri"/>
                <a:cs typeface="Calibri"/>
                <a:sym typeface="Calibri"/>
              </a:rPr>
              <a:t>the number</a:t>
            </a:r>
            <a:r>
              <a:rPr lang="en-US" sz="1800" b="0" i="0" u="none" strike="noStrike" cap="none" dirty="0">
                <a:solidFill>
                  <a:schemeClr val="dk1"/>
                </a:solidFill>
                <a:latin typeface="Calibri"/>
                <a:ea typeface="Calibri"/>
                <a:cs typeface="Calibri"/>
                <a:sym typeface="Calibri"/>
              </a:rPr>
              <a:t> and </a:t>
            </a:r>
            <a:r>
              <a:rPr lang="en-US" sz="1800" b="0" i="0" u="none" strike="noStrike" cap="none" dirty="0">
                <a:solidFill>
                  <a:schemeClr val="dk1"/>
                </a:solidFill>
                <a:highlight>
                  <a:srgbClr val="FFFF00"/>
                </a:highlight>
                <a:latin typeface="Calibri"/>
                <a:ea typeface="Calibri"/>
                <a:cs typeface="Calibri"/>
                <a:sym typeface="Calibri"/>
              </a:rPr>
              <a:t>type of each argument</a:t>
            </a:r>
            <a:r>
              <a:rPr lang="en-US" sz="1800" b="0" i="0" u="none" strike="noStrike" cap="none" dirty="0">
                <a:solidFill>
                  <a:schemeClr val="dk1"/>
                </a:solidFill>
                <a:latin typeface="Calibri"/>
                <a:ea typeface="Calibri"/>
                <a:cs typeface="Calibri"/>
                <a:sym typeface="Calibri"/>
              </a:rPr>
              <a:t> (if any),</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00"/>
                </a:highlight>
                <a:latin typeface="Calibri"/>
                <a:ea typeface="Calibri"/>
                <a:cs typeface="Calibri"/>
                <a:sym typeface="Calibri"/>
              </a:rPr>
              <a:t>the method of passing each argument</a:t>
            </a:r>
            <a:r>
              <a:rPr lang="en-US" sz="1800" b="0" i="0" u="none" strike="noStrike" cap="none" dirty="0">
                <a:solidFill>
                  <a:schemeClr val="dk1"/>
                </a:solidFill>
                <a:latin typeface="Calibri"/>
                <a:ea typeface="Calibri"/>
                <a:cs typeface="Calibri"/>
                <a:sym typeface="Calibri"/>
              </a:rPr>
              <a:t>, and</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FF"/>
                </a:highlight>
                <a:latin typeface="Calibri"/>
                <a:ea typeface="Calibri"/>
                <a:cs typeface="Calibri"/>
                <a:sym typeface="Calibri"/>
              </a:rPr>
              <a:t>the type of value returned</a:t>
            </a:r>
            <a:r>
              <a:rPr lang="en-US" sz="1800" b="0" i="0" u="none" strike="noStrike" cap="none" dirty="0">
                <a:solidFill>
                  <a:schemeClr val="dk1"/>
                </a:solidFill>
                <a:latin typeface="Calibri"/>
                <a:ea typeface="Calibri"/>
                <a:cs typeface="Calibri"/>
                <a:sym typeface="Calibri"/>
              </a:rPr>
              <a:t> (if any).</a:t>
            </a: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                                                                                                                             </a:t>
            </a:r>
            <a:endParaRPr sz="1800" b="1"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8"/>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Symbol Table Management</a:t>
            </a:r>
            <a:endParaRPr/>
          </a:p>
        </p:txBody>
      </p:sp>
      <p:sp>
        <p:nvSpPr>
          <p:cNvPr id="374" name="Google Shape;374;p18"/>
          <p:cNvSpPr txBox="1"/>
          <p:nvPr/>
        </p:nvSpPr>
        <p:spPr>
          <a:xfrm>
            <a:off x="421341" y="2112340"/>
            <a:ext cx="8525711" cy="178510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The purpose of the symbol table is to provide quick and uniform access to identifier attributes throughout the compilation process. </a:t>
            </a:r>
            <a:r>
              <a:rPr lang="en-US" sz="1800" dirty="0">
                <a:solidFill>
                  <a:schemeClr val="dk1"/>
                </a:solidFill>
                <a:highlight>
                  <a:srgbClr val="00FFFF"/>
                </a:highlight>
                <a:latin typeface="Calibri"/>
                <a:ea typeface="Calibri"/>
                <a:cs typeface="Calibri"/>
                <a:sym typeface="Calibri"/>
              </a:rPr>
              <a:t>Information is usually put into the symbol table throughout the analysis phase</a:t>
            </a:r>
            <a:r>
              <a:rPr lang="en-US" sz="1800" dirty="0">
                <a:solidFill>
                  <a:schemeClr val="dk1"/>
                </a:solidFill>
                <a:latin typeface="Calibri"/>
                <a:ea typeface="Calibri"/>
                <a:cs typeface="Calibri"/>
                <a:sym typeface="Calibri"/>
              </a:rPr>
              <a:t> and </a:t>
            </a:r>
            <a:r>
              <a:rPr lang="en-US" sz="1800" dirty="0">
                <a:solidFill>
                  <a:schemeClr val="dk1"/>
                </a:solidFill>
                <a:highlight>
                  <a:srgbClr val="FFFF00"/>
                </a:highlight>
                <a:latin typeface="Calibri"/>
                <a:ea typeface="Calibri"/>
                <a:cs typeface="Calibri"/>
                <a:sym typeface="Calibri"/>
              </a:rPr>
              <a:t>used for the synthesis phase</a:t>
            </a:r>
            <a:r>
              <a:rPr lang="en-US" sz="1800"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dk1"/>
                </a:solidFill>
                <a:latin typeface="Calibri"/>
                <a:ea typeface="Calibri"/>
                <a:cs typeface="Calibri"/>
                <a:sym typeface="Calibri"/>
              </a:rPr>
              <a:t>                                                                                                                             </a:t>
            </a:r>
            <a:endParaRPr sz="1800" b="1"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9"/>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Error Handler</a:t>
            </a:r>
            <a:endParaRPr/>
          </a:p>
        </p:txBody>
      </p:sp>
      <p:sp>
        <p:nvSpPr>
          <p:cNvPr id="380" name="Google Shape;380;p19"/>
          <p:cNvSpPr txBox="1"/>
          <p:nvPr/>
        </p:nvSpPr>
        <p:spPr>
          <a:xfrm>
            <a:off x="421341" y="2112340"/>
            <a:ext cx="8525711" cy="264687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Each of the six phases (but </a:t>
            </a:r>
            <a:r>
              <a:rPr lang="en-US" sz="1800" dirty="0">
                <a:solidFill>
                  <a:schemeClr val="dk1"/>
                </a:solidFill>
                <a:highlight>
                  <a:srgbClr val="FFFF00"/>
                </a:highlight>
                <a:latin typeface="Calibri"/>
                <a:ea typeface="Calibri"/>
                <a:cs typeface="Calibri"/>
                <a:sym typeface="Calibri"/>
              </a:rPr>
              <a:t>mainly the analysis phases</a:t>
            </a:r>
            <a:r>
              <a:rPr lang="en-US" sz="1800" dirty="0">
                <a:solidFill>
                  <a:schemeClr val="dk1"/>
                </a:solidFill>
                <a:latin typeface="Calibri"/>
                <a:ea typeface="Calibri"/>
                <a:cs typeface="Calibri"/>
                <a:sym typeface="Calibri"/>
              </a:rPr>
              <a:t>) of a compiler can encounter errors. On detecting an error the compiler must:</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report the error in a helpful way,</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correct the error if possible, and</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continue processing (if possible) after the error to look for further errors.</a:t>
            </a:r>
            <a:endParaRPr sz="18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dk1"/>
                </a:solidFill>
                <a:latin typeface="Calibri"/>
                <a:ea typeface="Calibri"/>
                <a:cs typeface="Calibri"/>
                <a:sym typeface="Calibri"/>
              </a:rPr>
              <a:t>                                                                                                                             </a:t>
            </a:r>
            <a:endParaRPr sz="1800" b="1"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Lecture Outline</a:t>
            </a:r>
            <a:endParaRPr/>
          </a:p>
        </p:txBody>
      </p:sp>
      <p:sp>
        <p:nvSpPr>
          <p:cNvPr id="214" name="Google Shape;214;p2"/>
          <p:cNvSpPr txBox="1">
            <a:spLocks noGrp="1"/>
          </p:cNvSpPr>
          <p:nvPr>
            <p:ph type="subTitle" idx="1"/>
          </p:nvPr>
        </p:nvSpPr>
        <p:spPr>
          <a:xfrm>
            <a:off x="486697" y="2363928"/>
            <a:ext cx="7754112" cy="300993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160"/>
              <a:buAutoNum type="arabicPeriod"/>
            </a:pPr>
            <a:r>
              <a:rPr lang="en-US" sz="2400">
                <a:solidFill>
                  <a:schemeClr val="dk1"/>
                </a:solidFill>
              </a:rPr>
              <a:t>Phases of a Compiler</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Practice on Different Input Expressions</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Linker and Loader</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Front end and Back end of a compiler</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Symbol Table Management</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Error Handler</a:t>
            </a:r>
            <a:endParaRPr/>
          </a:p>
          <a:p>
            <a:pPr marL="342900" lvl="0" indent="-205740" algn="l" rtl="0">
              <a:lnSpc>
                <a:spcPct val="100000"/>
              </a:lnSpc>
              <a:spcBef>
                <a:spcPts val="0"/>
              </a:spcBef>
              <a:spcAft>
                <a:spcPts val="0"/>
              </a:spcAft>
              <a:buSzPts val="2160"/>
              <a:buNone/>
            </a:pPr>
            <a:endParaRPr sz="2400">
              <a:solidFill>
                <a:schemeClr val="dk1"/>
              </a:solidFill>
            </a:endParaRPr>
          </a:p>
          <a:p>
            <a:pPr marL="342900" lvl="0" indent="-240030" algn="l" rtl="0">
              <a:lnSpc>
                <a:spcPct val="100000"/>
              </a:lnSpc>
              <a:spcBef>
                <a:spcPts val="0"/>
              </a:spcBef>
              <a:spcAft>
                <a:spcPts val="0"/>
              </a:spcAft>
              <a:buSzPts val="1620"/>
              <a:buNone/>
            </a:pPr>
            <a:endParaRPr>
              <a:solidFill>
                <a:schemeClr val="dk1"/>
              </a:solidFill>
            </a:endParaRPr>
          </a:p>
          <a:p>
            <a:pPr marL="342900" lvl="0" indent="-240030" algn="l" rtl="0">
              <a:lnSpc>
                <a:spcPct val="100000"/>
              </a:lnSpc>
              <a:spcBef>
                <a:spcPts val="0"/>
              </a:spcBef>
              <a:spcAft>
                <a:spcPts val="0"/>
              </a:spcAft>
              <a:buSzPts val="1620"/>
              <a:buNone/>
            </a:pP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0"/>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Lecture References</a:t>
            </a:r>
            <a:endParaRPr/>
          </a:p>
        </p:txBody>
      </p:sp>
      <p:sp>
        <p:nvSpPr>
          <p:cNvPr id="386" name="Google Shape;386;p20"/>
          <p:cNvSpPr txBox="1"/>
          <p:nvPr/>
        </p:nvSpPr>
        <p:spPr>
          <a:xfrm>
            <a:off x="783772" y="2435897"/>
            <a:ext cx="715195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1"/>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References</a:t>
            </a:r>
            <a:endParaRPr/>
          </a:p>
        </p:txBody>
      </p:sp>
      <p:sp>
        <p:nvSpPr>
          <p:cNvPr id="392" name="Google Shape;392;p21"/>
          <p:cNvSpPr txBox="1"/>
          <p:nvPr/>
        </p:nvSpPr>
        <p:spPr>
          <a:xfrm>
            <a:off x="783772" y="243589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21"/>
          <p:cNvSpPr/>
          <p:nvPr/>
        </p:nvSpPr>
        <p:spPr>
          <a:xfrm>
            <a:off x="783771" y="2235816"/>
            <a:ext cx="6925323" cy="23083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orbel"/>
              <a:buAutoNum type="arabicPeriod"/>
            </a:pPr>
            <a:r>
              <a:rPr lang="en-US" sz="1800" b="1">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Objectives and Outcomes</a:t>
            </a:r>
            <a:endParaRPr/>
          </a:p>
        </p:txBody>
      </p:sp>
      <p:sp>
        <p:nvSpPr>
          <p:cNvPr id="220" name="Google Shape;220;p3"/>
          <p:cNvSpPr txBox="1"/>
          <p:nvPr/>
        </p:nvSpPr>
        <p:spPr>
          <a:xfrm>
            <a:off x="421341" y="2112340"/>
            <a:ext cx="8525711" cy="49859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i="0" u="none" strike="noStrike" cap="none">
                <a:solidFill>
                  <a:schemeClr val="dk1"/>
                </a:solidFill>
                <a:latin typeface="Calibri"/>
                <a:ea typeface="Calibri"/>
                <a:cs typeface="Calibri"/>
                <a:sym typeface="Calibri"/>
              </a:rPr>
              <a:t>Objectives:</a:t>
            </a:r>
            <a:endParaRPr/>
          </a:p>
          <a:p>
            <a:pPr marL="742950" marR="0" lvl="1" indent="-285750" algn="just" rtl="0">
              <a:spcBef>
                <a:spcPts val="0"/>
              </a:spcBef>
              <a:spcAft>
                <a:spcPts val="0"/>
              </a:spcAft>
              <a:buClr>
                <a:schemeClr val="dk1"/>
              </a:buClr>
              <a:buSzPts val="1800"/>
              <a:buFont typeface="Noto Sans Symbols"/>
              <a:buChar char="⮚"/>
            </a:pPr>
            <a:r>
              <a:rPr lang="en-US" sz="1800" b="1" i="0" u="none" strike="noStrike" cap="none">
                <a:solidFill>
                  <a:schemeClr val="dk1"/>
                </a:solidFill>
                <a:latin typeface="Calibri"/>
                <a:ea typeface="Calibri"/>
                <a:cs typeface="Calibri"/>
                <a:sym typeface="Calibri"/>
              </a:rPr>
              <a:t> </a:t>
            </a:r>
            <a:r>
              <a:rPr lang="en-US" sz="1800" b="0" i="0" u="none" strike="noStrike" cap="none">
                <a:solidFill>
                  <a:schemeClr val="dk1"/>
                </a:solidFill>
                <a:latin typeface="Calibri"/>
                <a:ea typeface="Calibri"/>
                <a:cs typeface="Calibri"/>
                <a:sym typeface="Calibri"/>
              </a:rPr>
              <a:t>Understand the Structure of a compiler</a:t>
            </a:r>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tools involved( Scanner generator, Parser generator, etc)</a:t>
            </a:r>
            <a:endParaRPr/>
          </a:p>
          <a:p>
            <a:pPr marL="457200" marR="0" lvl="1"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i="0" u="none" strike="noStrike" cap="none">
                <a:solidFill>
                  <a:schemeClr val="dk1"/>
                </a:solidFill>
                <a:latin typeface="Calibri"/>
                <a:ea typeface="Calibri"/>
                <a:cs typeface="Calibri"/>
                <a:sym typeface="Calibri"/>
              </a:rPr>
              <a:t>Outcome:</a:t>
            </a:r>
            <a:endParaRPr/>
          </a:p>
          <a:p>
            <a:pPr marL="800100" marR="0" lvl="1" indent="-34290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Students will be able to represent the simulation of all phases of a compiler for inputs.</a:t>
            </a:r>
            <a:endParaRPr/>
          </a:p>
          <a:p>
            <a:pPr marL="457200" marR="0" lvl="1"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p:txBody>
      </p:sp>
      <p:sp>
        <p:nvSpPr>
          <p:cNvPr id="226" name="Google Shape;226;p4"/>
          <p:cNvSpPr txBox="1"/>
          <p:nvPr/>
        </p:nvSpPr>
        <p:spPr>
          <a:xfrm>
            <a:off x="994491" y="1718131"/>
            <a:ext cx="7556508" cy="458587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Intermediate Code generator: </a:t>
            </a:r>
            <a:r>
              <a:rPr lang="en-US" sz="1800" dirty="0">
                <a:solidFill>
                  <a:schemeClr val="dk1"/>
                </a:solidFill>
                <a:latin typeface="Calibri"/>
                <a:ea typeface="Calibri"/>
                <a:cs typeface="Calibri"/>
                <a:sym typeface="Calibri"/>
              </a:rPr>
              <a:t>After syntax and semantic analysis of the source program, many compilers generate an </a:t>
            </a:r>
            <a:r>
              <a:rPr lang="en-US" sz="1800" dirty="0">
                <a:solidFill>
                  <a:schemeClr val="dk1"/>
                </a:solidFill>
                <a:highlight>
                  <a:srgbClr val="FFFF00"/>
                </a:highlight>
                <a:latin typeface="Calibri"/>
                <a:ea typeface="Calibri"/>
                <a:cs typeface="Calibri"/>
                <a:sym typeface="Calibri"/>
              </a:rPr>
              <a:t>explicit low-level</a:t>
            </a:r>
            <a:r>
              <a:rPr lang="en-US" sz="1800" dirty="0">
                <a:solidFill>
                  <a:schemeClr val="dk1"/>
                </a:solidFill>
                <a:latin typeface="Calibri"/>
                <a:ea typeface="Calibri"/>
                <a:cs typeface="Calibri"/>
                <a:sym typeface="Calibri"/>
              </a:rPr>
              <a:t> or </a:t>
            </a:r>
            <a:r>
              <a:rPr lang="en-US" sz="1800" dirty="0">
                <a:solidFill>
                  <a:schemeClr val="dk1"/>
                </a:solidFill>
                <a:highlight>
                  <a:srgbClr val="FFFF00"/>
                </a:highlight>
                <a:latin typeface="Calibri"/>
                <a:ea typeface="Calibri"/>
                <a:cs typeface="Calibri"/>
                <a:sym typeface="Calibri"/>
              </a:rPr>
              <a:t>machine-like</a:t>
            </a:r>
            <a:r>
              <a:rPr lang="en-US" sz="1800" dirty="0">
                <a:solidFill>
                  <a:schemeClr val="dk1"/>
                </a:solidFill>
                <a:latin typeface="Calibri"/>
                <a:ea typeface="Calibri"/>
                <a:cs typeface="Calibri"/>
                <a:sym typeface="Calibri"/>
              </a:rPr>
              <a:t> intermediate representation, which we can think of as a program for an abstract machine. This intermediate representation should have two important properties:</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Easy to Produce and </a:t>
            </a:r>
            <a:endParaRPr dirty="0"/>
          </a:p>
          <a:p>
            <a:pPr marL="742950" marR="0" lvl="1"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Easy to translate into target program</a:t>
            </a:r>
            <a:endParaRPr dirty="0"/>
          </a:p>
          <a:p>
            <a:pPr marL="457200" marR="0" lvl="1"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intermediate representation can have a variety of forms. In this course we consider an intermediate  form called “ </a:t>
            </a:r>
            <a:r>
              <a:rPr lang="en-US" sz="1800" b="1" dirty="0">
                <a:solidFill>
                  <a:schemeClr val="dk1"/>
                </a:solidFill>
                <a:highlight>
                  <a:srgbClr val="FFFF00"/>
                </a:highlight>
                <a:latin typeface="Calibri"/>
                <a:ea typeface="Calibri"/>
                <a:cs typeface="Calibri"/>
                <a:sym typeface="Calibri"/>
              </a:rPr>
              <a:t>three address code</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p:txBody>
      </p:sp>
      <p:sp>
        <p:nvSpPr>
          <p:cNvPr id="232" name="Google Shape;232;p5"/>
          <p:cNvSpPr txBox="1"/>
          <p:nvPr/>
        </p:nvSpPr>
        <p:spPr>
          <a:xfrm>
            <a:off x="994491" y="1718131"/>
            <a:ext cx="7556508"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need to follow some steps to generate three address code.</a:t>
            </a:r>
            <a:endParaRPr dirty="0"/>
          </a:p>
          <a:p>
            <a:pPr marL="0" marR="0" lvl="0" indent="0" algn="l" rtl="0">
              <a:spcBef>
                <a:spcPts val="0"/>
              </a:spcBef>
              <a:spcAft>
                <a:spcPts val="0"/>
              </a:spcAft>
              <a:buNone/>
            </a:pPr>
            <a:endParaRPr dirty="0">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Each three address instruction has at most one operator on the right side.</a:t>
            </a:r>
            <a:endParaRPr dirty="0"/>
          </a:p>
          <a:p>
            <a:pPr marL="742950" marR="0" lvl="1"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The compiler must generate a temporary name to hold the value computed by each instruction.</a:t>
            </a:r>
            <a:endParaRPr dirty="0"/>
          </a:p>
          <a:p>
            <a:pPr marL="742950" marR="0" lvl="1"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Some three address instructions </a:t>
            </a:r>
            <a:r>
              <a:rPr lang="en-US" sz="1800" b="0" i="0" u="none" strike="noStrike" cap="none" dirty="0">
                <a:solidFill>
                  <a:schemeClr val="dk1"/>
                </a:solidFill>
                <a:highlight>
                  <a:srgbClr val="FFFF00"/>
                </a:highlight>
                <a:latin typeface="Calibri"/>
                <a:ea typeface="Calibri"/>
                <a:cs typeface="Calibri"/>
                <a:sym typeface="Calibri"/>
              </a:rPr>
              <a:t>have fewer than three operands</a:t>
            </a:r>
            <a:r>
              <a:rPr lang="en-US" sz="1800" b="0" i="0" u="none" strike="noStrike" cap="none" dirty="0">
                <a:solidFill>
                  <a:schemeClr val="dk1"/>
                </a:solidFill>
                <a:latin typeface="Calibri"/>
                <a:ea typeface="Calibri"/>
                <a:cs typeface="Calibri"/>
                <a:sym typeface="Calibri"/>
              </a:rPr>
              <a:t>. </a:t>
            </a:r>
            <a:endParaRPr dirty="0"/>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So the output of the intermediate code generator will be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p:txBody>
      </p:sp>
      <p:sp>
        <p:nvSpPr>
          <p:cNvPr id="233" name="Google Shape;233;p5"/>
          <p:cNvSpPr txBox="1"/>
          <p:nvPr/>
        </p:nvSpPr>
        <p:spPr>
          <a:xfrm>
            <a:off x="3096345" y="5122398"/>
            <a:ext cx="3352800" cy="1229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temp1 := inttofloat(60)</a:t>
            </a:r>
            <a:endParaRPr/>
          </a:p>
          <a:p>
            <a:pPr marL="0" marR="0" lvl="0" indent="0" algn="l"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temp2 := id3 * temp1</a:t>
            </a:r>
            <a:endParaRPr/>
          </a:p>
          <a:p>
            <a:pPr marL="0" marR="0" lvl="0" indent="0" algn="l"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temp3 := id2 + temp2</a:t>
            </a:r>
            <a:endParaRPr/>
          </a:p>
          <a:p>
            <a:pPr marL="0" marR="0" lvl="0" indent="0" algn="l"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id1 := temp3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6"/>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p:txBody>
      </p:sp>
      <p:sp>
        <p:nvSpPr>
          <p:cNvPr id="239" name="Google Shape;239;p6"/>
          <p:cNvSpPr txBox="1"/>
          <p:nvPr/>
        </p:nvSpPr>
        <p:spPr>
          <a:xfrm>
            <a:off x="994491" y="1718131"/>
            <a:ext cx="7556508" cy="40318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dirty="0">
                <a:solidFill>
                  <a:schemeClr val="dk1"/>
                </a:solidFill>
                <a:latin typeface="Calibri"/>
                <a:ea typeface="Calibri"/>
                <a:cs typeface="Calibri"/>
                <a:sym typeface="Calibri"/>
              </a:rPr>
              <a:t>Code Optimizer: </a:t>
            </a:r>
            <a:r>
              <a:rPr lang="en-US" sz="1800" dirty="0">
                <a:solidFill>
                  <a:schemeClr val="dk1"/>
                </a:solidFill>
                <a:latin typeface="Calibri"/>
                <a:ea typeface="Calibri"/>
                <a:cs typeface="Calibri"/>
                <a:sym typeface="Calibri"/>
              </a:rPr>
              <a:t>The machine-independent code-optimization phase attempts to improve the intermediate code so that better target code will result.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Find More </a:t>
            </a:r>
            <a:r>
              <a:rPr lang="en-US" sz="1800" b="0" i="0" u="none" strike="noStrike" cap="none" dirty="0">
                <a:solidFill>
                  <a:schemeClr val="dk1"/>
                </a:solidFill>
                <a:highlight>
                  <a:srgbClr val="FFFF00"/>
                </a:highlight>
                <a:latin typeface="Calibri"/>
                <a:ea typeface="Calibri"/>
                <a:cs typeface="Calibri"/>
                <a:sym typeface="Calibri"/>
              </a:rPr>
              <a:t>Efficient Ways</a:t>
            </a:r>
            <a:r>
              <a:rPr lang="en-US" sz="1800" b="0" i="0" u="none" strike="noStrike" cap="none" dirty="0">
                <a:solidFill>
                  <a:schemeClr val="dk1"/>
                </a:solidFill>
                <a:latin typeface="Calibri"/>
                <a:ea typeface="Calibri"/>
                <a:cs typeface="Calibri"/>
                <a:sym typeface="Calibri"/>
              </a:rPr>
              <a:t> to Execute Code</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Replace Code With More Optimal Statements</a:t>
            </a:r>
            <a:endParaRPr dirty="0"/>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Significantly </a:t>
            </a:r>
            <a:r>
              <a:rPr lang="en-US" sz="1800" b="0" i="0" u="none" strike="noStrike" cap="none" dirty="0">
                <a:solidFill>
                  <a:schemeClr val="dk1"/>
                </a:solidFill>
                <a:highlight>
                  <a:srgbClr val="FFFF00"/>
                </a:highlight>
                <a:latin typeface="Calibri"/>
                <a:ea typeface="Calibri"/>
                <a:cs typeface="Calibri"/>
                <a:sym typeface="Calibri"/>
              </a:rPr>
              <a:t>improve the running time</a:t>
            </a:r>
            <a:r>
              <a:rPr lang="en-US" sz="1800" b="0" i="0" u="none" strike="noStrike" cap="none" dirty="0">
                <a:solidFill>
                  <a:schemeClr val="dk1"/>
                </a:solidFill>
                <a:latin typeface="Calibri"/>
                <a:ea typeface="Calibri"/>
                <a:cs typeface="Calibri"/>
                <a:sym typeface="Calibri"/>
              </a:rPr>
              <a:t> of the target program</a:t>
            </a:r>
            <a:endParaRPr dirty="0"/>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So this phase optimized the code and produced the output as follows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p:txBody>
      </p:sp>
      <p:sp>
        <p:nvSpPr>
          <p:cNvPr id="240" name="Google Shape;240;p6"/>
          <p:cNvSpPr txBox="1"/>
          <p:nvPr/>
        </p:nvSpPr>
        <p:spPr>
          <a:xfrm>
            <a:off x="3352800" y="4958273"/>
            <a:ext cx="3352800" cy="6302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temp1 := id3 * 60.0</a:t>
            </a:r>
            <a:endParaRPr/>
          </a:p>
          <a:p>
            <a:pPr marL="0" marR="0" lvl="0" indent="0" algn="l"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id1 := id2 + temp1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7"/>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The Phases of  a Compiler</a:t>
            </a:r>
            <a:endParaRPr/>
          </a:p>
        </p:txBody>
      </p:sp>
      <p:sp>
        <p:nvSpPr>
          <p:cNvPr id="246" name="Google Shape;246;p7"/>
          <p:cNvSpPr txBox="1"/>
          <p:nvPr/>
        </p:nvSpPr>
        <p:spPr>
          <a:xfrm>
            <a:off x="994491" y="1718131"/>
            <a:ext cx="7556508" cy="541686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Code Generator: </a:t>
            </a:r>
            <a:r>
              <a:rPr lang="en-US" sz="1800" dirty="0">
                <a:solidFill>
                  <a:schemeClr val="dk1"/>
                </a:solidFill>
                <a:latin typeface="Calibri"/>
                <a:ea typeface="Calibri"/>
                <a:cs typeface="Calibri"/>
                <a:sym typeface="Calibri"/>
              </a:rPr>
              <a:t>The </a:t>
            </a:r>
            <a:r>
              <a:rPr lang="en-US" sz="1800" dirty="0">
                <a:solidFill>
                  <a:schemeClr val="dk1"/>
                </a:solidFill>
                <a:highlight>
                  <a:srgbClr val="FFFF00"/>
                </a:highlight>
                <a:latin typeface="Calibri"/>
                <a:ea typeface="Calibri"/>
                <a:cs typeface="Calibri"/>
                <a:sym typeface="Calibri"/>
              </a:rPr>
              <a:t>final phase</a:t>
            </a:r>
            <a:r>
              <a:rPr lang="en-US" sz="1800" dirty="0">
                <a:solidFill>
                  <a:schemeClr val="dk1"/>
                </a:solidFill>
                <a:latin typeface="Calibri"/>
                <a:ea typeface="Calibri"/>
                <a:cs typeface="Calibri"/>
                <a:sym typeface="Calibri"/>
              </a:rPr>
              <a:t> of the compiler is to generate code for a specific machine. In this phase we consider: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FFFF00"/>
                </a:highlight>
                <a:latin typeface="Calibri"/>
                <a:ea typeface="Calibri"/>
                <a:cs typeface="Calibri"/>
                <a:sym typeface="Calibri"/>
              </a:rPr>
              <a:t>memory management</a:t>
            </a:r>
            <a:endParaRPr dirty="0">
              <a:highlight>
                <a:srgbClr val="FFFF00"/>
              </a:highlight>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00"/>
                </a:highlight>
                <a:latin typeface="Calibri"/>
                <a:ea typeface="Calibri"/>
                <a:cs typeface="Calibri"/>
                <a:sym typeface="Calibri"/>
              </a:rPr>
              <a:t>register assignment</a:t>
            </a:r>
            <a:endParaRPr dirty="0">
              <a:highlight>
                <a:srgbClr val="00FF00"/>
              </a:highlight>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output from this phase is usually assembly language or relocatable machine code.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247" name="Google Shape;247;p7"/>
          <p:cNvSpPr txBox="1"/>
          <p:nvPr/>
        </p:nvSpPr>
        <p:spPr>
          <a:xfrm>
            <a:off x="3581400" y="4821700"/>
            <a:ext cx="2133600" cy="14330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MOVF R2,id3</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MULF R2,#60.0</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MOVF R1,id2</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ADDF R1, R2</a:t>
            </a:r>
            <a:endParaRPr/>
          </a:p>
          <a:p>
            <a:pPr marL="0" marR="0" lvl="0" indent="0" algn="l" rtl="0">
              <a:lnSpc>
                <a:spcPct val="60000"/>
              </a:lnSpc>
              <a:spcBef>
                <a:spcPts val="800"/>
              </a:spcBef>
              <a:spcAft>
                <a:spcPts val="0"/>
              </a:spcAft>
              <a:buNone/>
            </a:pPr>
            <a:r>
              <a:rPr lang="en-US" sz="1600" b="1">
                <a:solidFill>
                  <a:schemeClr val="dk1"/>
                </a:solidFill>
                <a:latin typeface="Times New Roman"/>
                <a:ea typeface="Times New Roman"/>
                <a:cs typeface="Times New Roman"/>
                <a:sym typeface="Times New Roman"/>
              </a:rPr>
              <a:t>MOVF id1,R1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8"/>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Reviewing the Entire Process</a:t>
            </a:r>
            <a:endParaRPr/>
          </a:p>
        </p:txBody>
      </p:sp>
      <p:sp>
        <p:nvSpPr>
          <p:cNvPr id="253" name="Google Shape;253;p8"/>
          <p:cNvSpPr txBox="1"/>
          <p:nvPr/>
        </p:nvSpPr>
        <p:spPr>
          <a:xfrm>
            <a:off x="994491" y="1718131"/>
            <a:ext cx="7556508" cy="510909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254" name="Google Shape;254;p8"/>
          <p:cNvSpPr txBox="1"/>
          <p:nvPr/>
        </p:nvSpPr>
        <p:spPr>
          <a:xfrm>
            <a:off x="2819400" y="1963025"/>
            <a:ext cx="3505200" cy="33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position   :=   initial  +  rate * 60</a:t>
            </a:r>
            <a:endParaRPr/>
          </a:p>
        </p:txBody>
      </p:sp>
      <p:grpSp>
        <p:nvGrpSpPr>
          <p:cNvPr id="255" name="Google Shape;255;p8"/>
          <p:cNvGrpSpPr/>
          <p:nvPr/>
        </p:nvGrpSpPr>
        <p:grpSpPr>
          <a:xfrm>
            <a:off x="2552700" y="2639377"/>
            <a:ext cx="4038600" cy="336550"/>
            <a:chOff x="912" y="528"/>
            <a:chExt cx="2544" cy="212"/>
          </a:xfrm>
        </p:grpSpPr>
        <p:sp>
          <p:nvSpPr>
            <p:cNvPr id="256" name="Google Shape;256;p8"/>
            <p:cNvSpPr/>
            <p:nvPr/>
          </p:nvSpPr>
          <p:spPr>
            <a:xfrm>
              <a:off x="912" y="528"/>
              <a:ext cx="2544" cy="192"/>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57" name="Google Shape;257;p8"/>
            <p:cNvSpPr txBox="1"/>
            <p:nvPr/>
          </p:nvSpPr>
          <p:spPr>
            <a:xfrm>
              <a:off x="1008" y="528"/>
              <a:ext cx="2352" cy="2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lexical analyzer</a:t>
              </a:r>
              <a:endParaRPr/>
            </a:p>
          </p:txBody>
        </p:sp>
      </p:grpSp>
      <p:cxnSp>
        <p:nvCxnSpPr>
          <p:cNvPr id="258" name="Google Shape;258;p8"/>
          <p:cNvCxnSpPr/>
          <p:nvPr/>
        </p:nvCxnSpPr>
        <p:spPr>
          <a:xfrm>
            <a:off x="4445391" y="2299575"/>
            <a:ext cx="0" cy="339802"/>
          </a:xfrm>
          <a:prstGeom prst="straightConnector1">
            <a:avLst/>
          </a:prstGeom>
          <a:noFill/>
          <a:ln w="25400" cap="flat" cmpd="sng">
            <a:solidFill>
              <a:schemeClr val="accent1"/>
            </a:solidFill>
            <a:prstDash val="solid"/>
            <a:round/>
            <a:headEnd type="none" w="sm" len="sm"/>
            <a:tailEnd type="triangle" w="med" len="med"/>
          </a:ln>
        </p:spPr>
      </p:cxnSp>
      <p:cxnSp>
        <p:nvCxnSpPr>
          <p:cNvPr id="259" name="Google Shape;259;p8"/>
          <p:cNvCxnSpPr/>
          <p:nvPr/>
        </p:nvCxnSpPr>
        <p:spPr>
          <a:xfrm>
            <a:off x="4445391" y="2975927"/>
            <a:ext cx="0" cy="339802"/>
          </a:xfrm>
          <a:prstGeom prst="straightConnector1">
            <a:avLst/>
          </a:prstGeom>
          <a:noFill/>
          <a:ln w="25400" cap="flat" cmpd="sng">
            <a:solidFill>
              <a:schemeClr val="accent1"/>
            </a:solidFill>
            <a:prstDash val="solid"/>
            <a:round/>
            <a:headEnd type="none" w="sm" len="sm"/>
            <a:tailEnd type="triangle" w="med" len="med"/>
          </a:ln>
        </p:spPr>
      </p:cxnSp>
      <p:sp>
        <p:nvSpPr>
          <p:cNvPr id="260" name="Google Shape;260;p8"/>
          <p:cNvSpPr txBox="1"/>
          <p:nvPr/>
        </p:nvSpPr>
        <p:spPr>
          <a:xfrm>
            <a:off x="2780992" y="3340251"/>
            <a:ext cx="3505200" cy="3365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id1  :=   id2  +  id3 * 60</a:t>
            </a:r>
            <a:endParaRPr/>
          </a:p>
        </p:txBody>
      </p:sp>
      <p:grpSp>
        <p:nvGrpSpPr>
          <p:cNvPr id="261" name="Google Shape;261;p8"/>
          <p:cNvGrpSpPr/>
          <p:nvPr/>
        </p:nvGrpSpPr>
        <p:grpSpPr>
          <a:xfrm>
            <a:off x="2552700" y="3728898"/>
            <a:ext cx="4038600" cy="336550"/>
            <a:chOff x="912" y="528"/>
            <a:chExt cx="2544" cy="212"/>
          </a:xfrm>
        </p:grpSpPr>
        <p:sp>
          <p:nvSpPr>
            <p:cNvPr id="262" name="Google Shape;262;p8"/>
            <p:cNvSpPr/>
            <p:nvPr/>
          </p:nvSpPr>
          <p:spPr>
            <a:xfrm>
              <a:off x="912" y="528"/>
              <a:ext cx="2544" cy="192"/>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63" name="Google Shape;263;p8"/>
            <p:cNvSpPr txBox="1"/>
            <p:nvPr/>
          </p:nvSpPr>
          <p:spPr>
            <a:xfrm>
              <a:off x="1008" y="528"/>
              <a:ext cx="2352" cy="2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syntax analyzer</a:t>
              </a:r>
              <a:endParaRPr/>
            </a:p>
          </p:txBody>
        </p:sp>
      </p:grpSp>
      <p:cxnSp>
        <p:nvCxnSpPr>
          <p:cNvPr id="264" name="Google Shape;264;p8"/>
          <p:cNvCxnSpPr/>
          <p:nvPr/>
        </p:nvCxnSpPr>
        <p:spPr>
          <a:xfrm>
            <a:off x="4445391" y="4065448"/>
            <a:ext cx="0" cy="339802"/>
          </a:xfrm>
          <a:prstGeom prst="straightConnector1">
            <a:avLst/>
          </a:prstGeom>
          <a:noFill/>
          <a:ln w="25400" cap="flat" cmpd="sng">
            <a:solidFill>
              <a:schemeClr val="accent1"/>
            </a:solidFill>
            <a:prstDash val="solid"/>
            <a:round/>
            <a:headEnd type="none" w="sm" len="sm"/>
            <a:tailEnd type="triangle" w="med" len="med"/>
          </a:ln>
        </p:spPr>
      </p:cxnSp>
      <p:grpSp>
        <p:nvGrpSpPr>
          <p:cNvPr id="265" name="Google Shape;265;p8"/>
          <p:cNvGrpSpPr/>
          <p:nvPr/>
        </p:nvGrpSpPr>
        <p:grpSpPr>
          <a:xfrm>
            <a:off x="2840499" y="4395560"/>
            <a:ext cx="3429000" cy="1281113"/>
            <a:chOff x="1344" y="1392"/>
            <a:chExt cx="2160" cy="807"/>
          </a:xfrm>
        </p:grpSpPr>
        <p:sp>
          <p:nvSpPr>
            <p:cNvPr id="266" name="Google Shape;266;p8"/>
            <p:cNvSpPr txBox="1"/>
            <p:nvPr/>
          </p:nvSpPr>
          <p:spPr>
            <a:xfrm>
              <a:off x="1872" y="1392"/>
              <a:ext cx="38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67" name="Google Shape;267;p8"/>
            <p:cNvSpPr txBox="1"/>
            <p:nvPr/>
          </p:nvSpPr>
          <p:spPr>
            <a:xfrm>
              <a:off x="1344" y="1632"/>
              <a:ext cx="72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id1</a:t>
              </a:r>
              <a:endParaRPr/>
            </a:p>
          </p:txBody>
        </p:sp>
        <p:sp>
          <p:nvSpPr>
            <p:cNvPr id="268" name="Google Shape;268;p8"/>
            <p:cNvSpPr txBox="1"/>
            <p:nvPr/>
          </p:nvSpPr>
          <p:spPr>
            <a:xfrm>
              <a:off x="1920" y="1776"/>
              <a:ext cx="72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id2</a:t>
              </a:r>
              <a:endParaRPr/>
            </a:p>
          </p:txBody>
        </p:sp>
        <p:sp>
          <p:nvSpPr>
            <p:cNvPr id="269" name="Google Shape;269;p8"/>
            <p:cNvSpPr txBox="1"/>
            <p:nvPr/>
          </p:nvSpPr>
          <p:spPr>
            <a:xfrm>
              <a:off x="2352" y="1968"/>
              <a:ext cx="72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id3</a:t>
              </a:r>
              <a:endParaRPr/>
            </a:p>
          </p:txBody>
        </p:sp>
        <p:sp>
          <p:nvSpPr>
            <p:cNvPr id="270" name="Google Shape;270;p8"/>
            <p:cNvSpPr txBox="1"/>
            <p:nvPr/>
          </p:nvSpPr>
          <p:spPr>
            <a:xfrm>
              <a:off x="2304" y="1584"/>
              <a:ext cx="38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71" name="Google Shape;271;p8"/>
            <p:cNvSpPr txBox="1"/>
            <p:nvPr/>
          </p:nvSpPr>
          <p:spPr>
            <a:xfrm>
              <a:off x="2736" y="1776"/>
              <a:ext cx="38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72" name="Google Shape;272;p8"/>
            <p:cNvSpPr txBox="1"/>
            <p:nvPr/>
          </p:nvSpPr>
          <p:spPr>
            <a:xfrm>
              <a:off x="3120" y="1968"/>
              <a:ext cx="384"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60</a:t>
              </a:r>
              <a:endParaRPr/>
            </a:p>
          </p:txBody>
        </p:sp>
        <p:cxnSp>
          <p:nvCxnSpPr>
            <p:cNvPr id="273" name="Google Shape;273;p8"/>
            <p:cNvCxnSpPr/>
            <p:nvPr/>
          </p:nvCxnSpPr>
          <p:spPr>
            <a:xfrm>
              <a:off x="2352" y="1777"/>
              <a:ext cx="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8"/>
            <p:cNvCxnSpPr/>
            <p:nvPr/>
          </p:nvCxnSpPr>
          <p:spPr>
            <a:xfrm flipH="1">
              <a:off x="1728" y="1584"/>
              <a:ext cx="144" cy="96"/>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8"/>
            <p:cNvCxnSpPr/>
            <p:nvPr/>
          </p:nvCxnSpPr>
          <p:spPr>
            <a:xfrm>
              <a:off x="2112" y="1584"/>
              <a:ext cx="288" cy="96"/>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8"/>
            <p:cNvCxnSpPr/>
            <p:nvPr/>
          </p:nvCxnSpPr>
          <p:spPr>
            <a:xfrm>
              <a:off x="2544" y="1728"/>
              <a:ext cx="288" cy="96"/>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8"/>
            <p:cNvCxnSpPr/>
            <p:nvPr/>
          </p:nvCxnSpPr>
          <p:spPr>
            <a:xfrm>
              <a:off x="3024" y="1920"/>
              <a:ext cx="240" cy="96"/>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8"/>
            <p:cNvCxnSpPr/>
            <p:nvPr/>
          </p:nvCxnSpPr>
          <p:spPr>
            <a:xfrm flipH="1">
              <a:off x="2784" y="1920"/>
              <a:ext cx="96" cy="96"/>
            </a:xfrm>
            <a:prstGeom prst="straightConnector1">
              <a:avLst/>
            </a:prstGeom>
            <a:noFill/>
            <a:ln w="9525" cap="flat" cmpd="sng">
              <a:solidFill>
                <a:schemeClr val="dk1"/>
              </a:solidFill>
              <a:prstDash val="solid"/>
              <a:round/>
              <a:headEnd type="none" w="med" len="med"/>
              <a:tailEnd type="none" w="med" len="med"/>
            </a:ln>
          </p:spPr>
        </p:cxnSp>
        <p:cxnSp>
          <p:nvCxnSpPr>
            <p:cNvPr id="279" name="Google Shape;279;p8"/>
            <p:cNvCxnSpPr/>
            <p:nvPr/>
          </p:nvCxnSpPr>
          <p:spPr>
            <a:xfrm flipH="1">
              <a:off x="2304" y="1728"/>
              <a:ext cx="96" cy="96"/>
            </a:xfrm>
            <a:prstGeom prst="straightConnector1">
              <a:avLst/>
            </a:prstGeom>
            <a:noFill/>
            <a:ln w="9525" cap="flat" cmpd="sng">
              <a:solidFill>
                <a:schemeClr val="dk1"/>
              </a:solidFill>
              <a:prstDash val="solid"/>
              <a:round/>
              <a:headEnd type="none" w="med" len="med"/>
              <a:tailEnd type="none" w="med" len="med"/>
            </a:ln>
          </p:spPr>
        </p:cxnSp>
      </p:grpSp>
      <p:cxnSp>
        <p:nvCxnSpPr>
          <p:cNvPr id="280" name="Google Shape;280;p8"/>
          <p:cNvCxnSpPr/>
          <p:nvPr/>
        </p:nvCxnSpPr>
        <p:spPr>
          <a:xfrm>
            <a:off x="4516899" y="5676673"/>
            <a:ext cx="0" cy="339802"/>
          </a:xfrm>
          <a:prstGeom prst="straightConnector1">
            <a:avLst/>
          </a:prstGeom>
          <a:noFill/>
          <a:ln w="25400" cap="flat" cmpd="sng">
            <a:solidFill>
              <a:schemeClr val="accent1"/>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9"/>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Reviewing the Entire Process</a:t>
            </a:r>
            <a:endParaRPr/>
          </a:p>
        </p:txBody>
      </p:sp>
      <p:sp>
        <p:nvSpPr>
          <p:cNvPr id="286" name="Google Shape;286;p9"/>
          <p:cNvSpPr txBox="1"/>
          <p:nvPr/>
        </p:nvSpPr>
        <p:spPr>
          <a:xfrm>
            <a:off x="994491" y="1816606"/>
            <a:ext cx="7556508" cy="510909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2000" b="1">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nvGrpSpPr>
          <p:cNvPr id="287" name="Google Shape;287;p9"/>
          <p:cNvGrpSpPr/>
          <p:nvPr/>
        </p:nvGrpSpPr>
        <p:grpSpPr>
          <a:xfrm>
            <a:off x="2552700" y="1964120"/>
            <a:ext cx="4038600" cy="336550"/>
            <a:chOff x="912" y="528"/>
            <a:chExt cx="2544" cy="212"/>
          </a:xfrm>
        </p:grpSpPr>
        <p:sp>
          <p:nvSpPr>
            <p:cNvPr id="288" name="Google Shape;288;p9"/>
            <p:cNvSpPr/>
            <p:nvPr/>
          </p:nvSpPr>
          <p:spPr>
            <a:xfrm>
              <a:off x="912" y="528"/>
              <a:ext cx="2544" cy="192"/>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289" name="Google Shape;289;p9"/>
            <p:cNvSpPr txBox="1"/>
            <p:nvPr/>
          </p:nvSpPr>
          <p:spPr>
            <a:xfrm>
              <a:off x="1008" y="528"/>
              <a:ext cx="2352" cy="2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Semantic analyzer</a:t>
              </a:r>
              <a:endParaRPr/>
            </a:p>
          </p:txBody>
        </p:sp>
      </p:grpSp>
      <p:cxnSp>
        <p:nvCxnSpPr>
          <p:cNvPr id="290" name="Google Shape;290;p9"/>
          <p:cNvCxnSpPr/>
          <p:nvPr/>
        </p:nvCxnSpPr>
        <p:spPr>
          <a:xfrm>
            <a:off x="4445391" y="1624326"/>
            <a:ext cx="0" cy="339802"/>
          </a:xfrm>
          <a:prstGeom prst="straightConnector1">
            <a:avLst/>
          </a:prstGeom>
          <a:noFill/>
          <a:ln w="25400" cap="flat" cmpd="sng">
            <a:solidFill>
              <a:schemeClr val="accent1"/>
            </a:solidFill>
            <a:prstDash val="solid"/>
            <a:round/>
            <a:headEnd type="none" w="sm" len="sm"/>
            <a:tailEnd type="triangle" w="med" len="med"/>
          </a:ln>
        </p:spPr>
      </p:cxnSp>
      <p:grpSp>
        <p:nvGrpSpPr>
          <p:cNvPr id="291" name="Google Shape;291;p9"/>
          <p:cNvGrpSpPr/>
          <p:nvPr/>
        </p:nvGrpSpPr>
        <p:grpSpPr>
          <a:xfrm>
            <a:off x="2494673" y="2191630"/>
            <a:ext cx="4038600" cy="1662113"/>
            <a:chOff x="1056" y="2304"/>
            <a:chExt cx="2544" cy="1047"/>
          </a:xfrm>
        </p:grpSpPr>
        <p:sp>
          <p:nvSpPr>
            <p:cNvPr id="292" name="Google Shape;292;p9"/>
            <p:cNvSpPr txBox="1"/>
            <p:nvPr/>
          </p:nvSpPr>
          <p:spPr>
            <a:xfrm>
              <a:off x="1584" y="2304"/>
              <a:ext cx="43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93" name="Google Shape;293;p9"/>
            <p:cNvSpPr txBox="1"/>
            <p:nvPr/>
          </p:nvSpPr>
          <p:spPr>
            <a:xfrm>
              <a:off x="1056" y="2544"/>
              <a:ext cx="81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id1</a:t>
              </a:r>
              <a:endParaRPr/>
            </a:p>
          </p:txBody>
        </p:sp>
        <p:sp>
          <p:nvSpPr>
            <p:cNvPr id="294" name="Google Shape;294;p9"/>
            <p:cNvSpPr txBox="1"/>
            <p:nvPr/>
          </p:nvSpPr>
          <p:spPr>
            <a:xfrm>
              <a:off x="1632" y="2796"/>
              <a:ext cx="81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id2</a:t>
              </a:r>
              <a:endParaRPr sz="1800" b="1">
                <a:solidFill>
                  <a:schemeClr val="dk1"/>
                </a:solidFill>
                <a:latin typeface="Times New Roman"/>
                <a:ea typeface="Times New Roman"/>
                <a:cs typeface="Times New Roman"/>
                <a:sym typeface="Times New Roman"/>
              </a:endParaRPr>
            </a:p>
          </p:txBody>
        </p:sp>
        <p:sp>
          <p:nvSpPr>
            <p:cNvPr id="295" name="Google Shape;295;p9"/>
            <p:cNvSpPr txBox="1"/>
            <p:nvPr/>
          </p:nvSpPr>
          <p:spPr>
            <a:xfrm>
              <a:off x="2064" y="2880"/>
              <a:ext cx="81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id3</a:t>
              </a:r>
              <a:endParaRPr/>
            </a:p>
          </p:txBody>
        </p:sp>
        <p:sp>
          <p:nvSpPr>
            <p:cNvPr id="296" name="Google Shape;296;p9"/>
            <p:cNvSpPr txBox="1"/>
            <p:nvPr/>
          </p:nvSpPr>
          <p:spPr>
            <a:xfrm>
              <a:off x="2088" y="2496"/>
              <a:ext cx="43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97" name="Google Shape;297;p9"/>
            <p:cNvSpPr txBox="1"/>
            <p:nvPr/>
          </p:nvSpPr>
          <p:spPr>
            <a:xfrm>
              <a:off x="2547" y="2688"/>
              <a:ext cx="432"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98" name="Google Shape;298;p9"/>
            <p:cNvSpPr txBox="1"/>
            <p:nvPr/>
          </p:nvSpPr>
          <p:spPr>
            <a:xfrm>
              <a:off x="2832" y="2880"/>
              <a:ext cx="768"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inttofloat</a:t>
              </a:r>
              <a:endParaRPr sz="1800" b="1">
                <a:solidFill>
                  <a:schemeClr val="dk1"/>
                </a:solidFill>
                <a:latin typeface="Times New Roman"/>
                <a:ea typeface="Times New Roman"/>
                <a:cs typeface="Times New Roman"/>
                <a:sym typeface="Times New Roman"/>
              </a:endParaRPr>
            </a:p>
          </p:txBody>
        </p:sp>
        <p:cxnSp>
          <p:nvCxnSpPr>
            <p:cNvPr id="299" name="Google Shape;299;p9"/>
            <p:cNvCxnSpPr/>
            <p:nvPr/>
          </p:nvCxnSpPr>
          <p:spPr>
            <a:xfrm>
              <a:off x="2064" y="2689"/>
              <a:ext cx="1" cy="1"/>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9"/>
            <p:cNvCxnSpPr/>
            <p:nvPr/>
          </p:nvCxnSpPr>
          <p:spPr>
            <a:xfrm flipH="1">
              <a:off x="1440" y="2496"/>
              <a:ext cx="162" cy="96"/>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9"/>
            <p:cNvCxnSpPr/>
            <p:nvPr/>
          </p:nvCxnSpPr>
          <p:spPr>
            <a:xfrm>
              <a:off x="1824" y="2496"/>
              <a:ext cx="324" cy="96"/>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9"/>
            <p:cNvCxnSpPr/>
            <p:nvPr/>
          </p:nvCxnSpPr>
          <p:spPr>
            <a:xfrm>
              <a:off x="2256" y="2640"/>
              <a:ext cx="324" cy="96"/>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9"/>
            <p:cNvCxnSpPr/>
            <p:nvPr/>
          </p:nvCxnSpPr>
          <p:spPr>
            <a:xfrm>
              <a:off x="2736" y="2832"/>
              <a:ext cx="270" cy="96"/>
            </a:xfrm>
            <a:prstGeom prst="straightConnector1">
              <a:avLst/>
            </a:prstGeom>
            <a:noFill/>
            <a:ln w="9525" cap="flat" cmpd="sng">
              <a:solidFill>
                <a:schemeClr val="dk1"/>
              </a:solidFill>
              <a:prstDash val="solid"/>
              <a:round/>
              <a:headEnd type="none" w="med" len="med"/>
              <a:tailEnd type="none" w="med" len="med"/>
            </a:ln>
          </p:spPr>
        </p:cxnSp>
        <p:cxnSp>
          <p:nvCxnSpPr>
            <p:cNvPr id="304" name="Google Shape;304;p9"/>
            <p:cNvCxnSpPr/>
            <p:nvPr/>
          </p:nvCxnSpPr>
          <p:spPr>
            <a:xfrm flipH="1">
              <a:off x="2496" y="2832"/>
              <a:ext cx="108" cy="96"/>
            </a:xfrm>
            <a:prstGeom prst="straightConnector1">
              <a:avLst/>
            </a:prstGeom>
            <a:noFill/>
            <a:ln w="9525" cap="flat" cmpd="sng">
              <a:solidFill>
                <a:schemeClr val="dk1"/>
              </a:solidFill>
              <a:prstDash val="solid"/>
              <a:round/>
              <a:headEnd type="none" w="med" len="med"/>
              <a:tailEnd type="none" w="med" len="med"/>
            </a:ln>
          </p:spPr>
        </p:cxnSp>
        <p:cxnSp>
          <p:nvCxnSpPr>
            <p:cNvPr id="305" name="Google Shape;305;p9"/>
            <p:cNvCxnSpPr/>
            <p:nvPr/>
          </p:nvCxnSpPr>
          <p:spPr>
            <a:xfrm flipH="1">
              <a:off x="1902" y="2640"/>
              <a:ext cx="222" cy="192"/>
            </a:xfrm>
            <a:prstGeom prst="straightConnector1">
              <a:avLst/>
            </a:prstGeom>
            <a:noFill/>
            <a:ln w="9525" cap="flat" cmpd="sng">
              <a:solidFill>
                <a:schemeClr val="dk1"/>
              </a:solidFill>
              <a:prstDash val="solid"/>
              <a:round/>
              <a:headEnd type="none" w="med" len="med"/>
              <a:tailEnd type="none" w="med" len="med"/>
            </a:ln>
          </p:spPr>
        </p:cxnSp>
        <p:sp>
          <p:nvSpPr>
            <p:cNvPr id="306" name="Google Shape;306;p9"/>
            <p:cNvSpPr txBox="1"/>
            <p:nvPr/>
          </p:nvSpPr>
          <p:spPr>
            <a:xfrm>
              <a:off x="2976" y="3120"/>
              <a:ext cx="480" cy="2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60</a:t>
              </a:r>
              <a:endParaRPr/>
            </a:p>
          </p:txBody>
        </p:sp>
        <p:cxnSp>
          <p:nvCxnSpPr>
            <p:cNvPr id="307" name="Google Shape;307;p9"/>
            <p:cNvCxnSpPr/>
            <p:nvPr/>
          </p:nvCxnSpPr>
          <p:spPr>
            <a:xfrm>
              <a:off x="3216" y="3120"/>
              <a:ext cx="0" cy="48"/>
            </a:xfrm>
            <a:prstGeom prst="straightConnector1">
              <a:avLst/>
            </a:prstGeom>
            <a:noFill/>
            <a:ln w="9525" cap="flat" cmpd="sng">
              <a:solidFill>
                <a:schemeClr val="dk1"/>
              </a:solidFill>
              <a:prstDash val="solid"/>
              <a:round/>
              <a:headEnd type="none" w="med" len="med"/>
              <a:tailEnd type="none" w="med" len="med"/>
            </a:ln>
          </p:spPr>
        </p:cxnSp>
      </p:grpSp>
      <p:grpSp>
        <p:nvGrpSpPr>
          <p:cNvPr id="308" name="Google Shape;308;p9"/>
          <p:cNvGrpSpPr/>
          <p:nvPr/>
        </p:nvGrpSpPr>
        <p:grpSpPr>
          <a:xfrm>
            <a:off x="2552700" y="3846172"/>
            <a:ext cx="4038600" cy="361950"/>
            <a:chOff x="912" y="492"/>
            <a:chExt cx="2544" cy="228"/>
          </a:xfrm>
        </p:grpSpPr>
        <p:sp>
          <p:nvSpPr>
            <p:cNvPr id="309" name="Google Shape;309;p9"/>
            <p:cNvSpPr/>
            <p:nvPr/>
          </p:nvSpPr>
          <p:spPr>
            <a:xfrm>
              <a:off x="912" y="528"/>
              <a:ext cx="2544" cy="192"/>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1">
                <a:solidFill>
                  <a:schemeClr val="dk1"/>
                </a:solidFill>
                <a:latin typeface="Courier New"/>
                <a:ea typeface="Courier New"/>
                <a:cs typeface="Courier New"/>
                <a:sym typeface="Courier New"/>
              </a:endParaRPr>
            </a:p>
          </p:txBody>
        </p:sp>
        <p:sp>
          <p:nvSpPr>
            <p:cNvPr id="310" name="Google Shape;310;p9"/>
            <p:cNvSpPr txBox="1"/>
            <p:nvPr/>
          </p:nvSpPr>
          <p:spPr>
            <a:xfrm>
              <a:off x="954" y="492"/>
              <a:ext cx="2352" cy="2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a:solidFill>
                    <a:schemeClr val="dk1"/>
                  </a:solidFill>
                  <a:latin typeface="Times New Roman"/>
                  <a:ea typeface="Times New Roman"/>
                  <a:cs typeface="Times New Roman"/>
                  <a:sym typeface="Times New Roman"/>
                </a:rPr>
                <a:t>intermediate code generator</a:t>
              </a:r>
              <a:endParaRPr/>
            </a:p>
          </p:txBody>
        </p:sp>
      </p:grpSp>
      <p:cxnSp>
        <p:nvCxnSpPr>
          <p:cNvPr id="311" name="Google Shape;311;p9"/>
          <p:cNvCxnSpPr/>
          <p:nvPr/>
        </p:nvCxnSpPr>
        <p:spPr>
          <a:xfrm>
            <a:off x="4428979" y="3563230"/>
            <a:ext cx="0" cy="339802"/>
          </a:xfrm>
          <a:prstGeom prst="straightConnector1">
            <a:avLst/>
          </a:prstGeom>
          <a:noFill/>
          <a:ln w="25400" cap="flat" cmpd="sng">
            <a:solidFill>
              <a:schemeClr val="accent1"/>
            </a:solidFill>
            <a:prstDash val="solid"/>
            <a:round/>
            <a:headEnd type="none" w="sm" len="sm"/>
            <a:tailEnd type="triangle" w="med" len="med"/>
          </a:ln>
        </p:spPr>
      </p:cxnSp>
      <p:cxnSp>
        <p:nvCxnSpPr>
          <p:cNvPr id="312" name="Google Shape;312;p9"/>
          <p:cNvCxnSpPr/>
          <p:nvPr/>
        </p:nvCxnSpPr>
        <p:spPr>
          <a:xfrm>
            <a:off x="4459461" y="4248739"/>
            <a:ext cx="0" cy="339802"/>
          </a:xfrm>
          <a:prstGeom prst="straightConnector1">
            <a:avLst/>
          </a:prstGeom>
          <a:noFill/>
          <a:ln w="25400" cap="flat" cmpd="sng">
            <a:solidFill>
              <a:schemeClr val="accent1"/>
            </a:solidFill>
            <a:prstDash val="solid"/>
            <a:round/>
            <a:headEnd type="none" w="sm" len="sm"/>
            <a:tailEnd type="triangle" w="med" len="med"/>
          </a:ln>
        </p:spPr>
      </p:cxnSp>
      <p:sp>
        <p:nvSpPr>
          <p:cNvPr id="313" name="Google Shape;313;p9"/>
          <p:cNvSpPr txBox="1"/>
          <p:nvPr/>
        </p:nvSpPr>
        <p:spPr>
          <a:xfrm>
            <a:off x="3183985" y="4507526"/>
            <a:ext cx="3352800" cy="12176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temp1 := inttoreal(60)</a:t>
            </a:r>
            <a:endParaRPr/>
          </a:p>
          <a:p>
            <a:pPr marL="0" marR="0" lvl="0" indent="0" algn="l"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temp2 := id3 * temp1</a:t>
            </a:r>
            <a:endParaRPr/>
          </a:p>
          <a:p>
            <a:pPr marL="0" marR="0" lvl="0" indent="0" algn="l"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temp3 := id2 + temp2</a:t>
            </a:r>
            <a:endParaRPr/>
          </a:p>
          <a:p>
            <a:pPr marL="0" marR="0" lvl="0" indent="0" algn="l" rtl="0">
              <a:lnSpc>
                <a:spcPct val="70000"/>
              </a:lnSpc>
              <a:spcBef>
                <a:spcPts val="800"/>
              </a:spcBef>
              <a:spcAft>
                <a:spcPts val="0"/>
              </a:spcAft>
              <a:buNone/>
            </a:pPr>
            <a:r>
              <a:rPr lang="en-US" sz="1600" b="1">
                <a:solidFill>
                  <a:schemeClr val="dk1"/>
                </a:solidFill>
                <a:latin typeface="Times New Roman"/>
                <a:ea typeface="Times New Roman"/>
                <a:cs typeface="Times New Roman"/>
                <a:sym typeface="Times New Roman"/>
              </a:rPr>
              <a:t>id1 := temp3</a:t>
            </a:r>
            <a:endParaRPr/>
          </a:p>
        </p:txBody>
      </p:sp>
    </p:spTree>
  </p:cSld>
  <p:clrMapOvr>
    <a:masterClrMapping/>
  </p:clrMapOvr>
</p:sld>
</file>

<file path=ppt/theme/theme1.xml><?xml version="1.0" encoding="utf-8"?>
<a:theme xmlns:a="http://schemas.openxmlformats.org/drawingml/2006/main"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1032</Words>
  <Application>Microsoft Office PowerPoint</Application>
  <PresentationFormat>On-screen Show (4:3)</PresentationFormat>
  <Paragraphs>260</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Corbel</vt:lpstr>
      <vt:lpstr>Courier New</vt:lpstr>
      <vt:lpstr>Arial</vt:lpstr>
      <vt:lpstr>Calibri</vt:lpstr>
      <vt:lpstr>Noto Sans Symbols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Mahbubul Syeed</dc:creator>
  <cp:lastModifiedBy>MD. SHOHANUR RAHMAN SHOHAN</cp:lastModifiedBy>
  <cp:revision>1</cp:revision>
  <dcterms:created xsi:type="dcterms:W3CDTF">2018-12-10T17:20:29Z</dcterms:created>
  <dcterms:modified xsi:type="dcterms:W3CDTF">2024-07-13T06:48:12Z</dcterms:modified>
</cp:coreProperties>
</file>