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355" r:id="rId3"/>
    <p:sldId id="322" r:id="rId4"/>
    <p:sldId id="366" r:id="rId5"/>
    <p:sldId id="368" r:id="rId6"/>
    <p:sldId id="369" r:id="rId7"/>
    <p:sldId id="370" r:id="rId8"/>
    <p:sldId id="371" r:id="rId9"/>
    <p:sldId id="423" r:id="rId10"/>
    <p:sldId id="424" r:id="rId11"/>
    <p:sldId id="373" r:id="rId12"/>
    <p:sldId id="374" r:id="rId13"/>
    <p:sldId id="375" r:id="rId14"/>
    <p:sldId id="376" r:id="rId15"/>
    <p:sldId id="420" r:id="rId16"/>
    <p:sldId id="377" r:id="rId17"/>
    <p:sldId id="379" r:id="rId18"/>
    <p:sldId id="380" r:id="rId19"/>
    <p:sldId id="419" r:id="rId20"/>
    <p:sldId id="421" r:id="rId21"/>
    <p:sldId id="422"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98" r:id="rId40"/>
    <p:sldId id="399" r:id="rId41"/>
    <p:sldId id="425" r:id="rId42"/>
    <p:sldId id="40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312" r:id="rId60"/>
    <p:sldId id="340" r:id="rId61"/>
  </p:sldIdLst>
  <p:sldSz cx="14630400" cy="7772400"/>
  <p:notesSz cx="6858000" cy="9144000"/>
  <p:defaultText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21" autoAdjust="0"/>
  </p:normalViewPr>
  <p:slideViewPr>
    <p:cSldViewPr>
      <p:cViewPr varScale="1">
        <p:scale>
          <a:sx n="56" d="100"/>
          <a:sy n="56" d="100"/>
        </p:scale>
        <p:origin x="644" y="44"/>
      </p:cViewPr>
      <p:guideLst>
        <p:guide orient="horz" pos="2448"/>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3B376-41F8-407B-865F-003C89CFA985}" type="datetimeFigureOut">
              <a:rPr lang="en-US" smtClean="0"/>
              <a:pPr/>
              <a:t>6/13/2023</a:t>
            </a:fld>
            <a:endParaRPr lang="en-US"/>
          </a:p>
        </p:txBody>
      </p:sp>
      <p:sp>
        <p:nvSpPr>
          <p:cNvPr id="4" name="Slide Image Placeholder 3"/>
          <p:cNvSpPr>
            <a:spLocks noGrp="1" noRot="1" noChangeAspect="1"/>
          </p:cNvSpPr>
          <p:nvPr>
            <p:ph type="sldImg" idx="2"/>
          </p:nvPr>
        </p:nvSpPr>
        <p:spPr>
          <a:xfrm>
            <a:off x="203200" y="685800"/>
            <a:ext cx="6451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28183-2755-4A32-BE4D-8CF9D32630D9}" type="slidenum">
              <a:rPr lang="en-US" smtClean="0"/>
              <a:pPr/>
              <a:t>‹#›</a:t>
            </a:fld>
            <a:endParaRPr lang="en-US"/>
          </a:p>
        </p:txBody>
      </p:sp>
    </p:spTree>
    <p:extLst>
      <p:ext uri="{BB962C8B-B14F-4D97-AF65-F5344CB8AC3E}">
        <p14:creationId xmlns:p14="http://schemas.microsoft.com/office/powerpoint/2010/main" val="2575210134"/>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a:t>
            </a:fld>
            <a:endParaRPr lang="en-US"/>
          </a:p>
        </p:txBody>
      </p:sp>
    </p:spTree>
    <p:extLst>
      <p:ext uri="{BB962C8B-B14F-4D97-AF65-F5344CB8AC3E}">
        <p14:creationId xmlns:p14="http://schemas.microsoft.com/office/powerpoint/2010/main" val="118478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Rectangle 22"/>
          <p:cNvSpPr/>
          <p:nvPr/>
        </p:nvSpPr>
        <p:spPr>
          <a:xfrm flipV="1">
            <a:off x="8656292" y="4318001"/>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4" name="Rectangle 23"/>
          <p:cNvSpPr/>
          <p:nvPr/>
        </p:nvSpPr>
        <p:spPr>
          <a:xfrm flipV="1">
            <a:off x="8656321" y="4416611"/>
            <a:ext cx="5974082" cy="21762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5" name="Rectangle 24"/>
          <p:cNvSpPr/>
          <p:nvPr/>
        </p:nvSpPr>
        <p:spPr>
          <a:xfrm flipV="1">
            <a:off x="8656321" y="4663856"/>
            <a:ext cx="5974082"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6" name="Rectangle 25"/>
          <p:cNvSpPr/>
          <p:nvPr/>
        </p:nvSpPr>
        <p:spPr>
          <a:xfrm flipV="1">
            <a:off x="8656320" y="4719657"/>
            <a:ext cx="3145536" cy="2072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7" name="Rectangle 26"/>
          <p:cNvSpPr/>
          <p:nvPr/>
        </p:nvSpPr>
        <p:spPr>
          <a:xfrm flipV="1">
            <a:off x="8656320" y="4759515"/>
            <a:ext cx="3145536"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0" name="Rounded Rectangle 29"/>
          <p:cNvSpPr/>
          <p:nvPr/>
        </p:nvSpPr>
        <p:spPr bwMode="white">
          <a:xfrm>
            <a:off x="8656320" y="4490720"/>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1" name="Rounded Rectangle 30"/>
          <p:cNvSpPr/>
          <p:nvPr/>
        </p:nvSpPr>
        <p:spPr bwMode="white">
          <a:xfrm>
            <a:off x="11802411" y="4602447"/>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7" name="Rectangle 6"/>
          <p:cNvSpPr/>
          <p:nvPr/>
        </p:nvSpPr>
        <p:spPr>
          <a:xfrm>
            <a:off x="2" y="4136284"/>
            <a:ext cx="14630400" cy="2767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0" name="Rectangle 9"/>
          <p:cNvSpPr/>
          <p:nvPr/>
        </p:nvSpPr>
        <p:spPr>
          <a:xfrm>
            <a:off x="1" y="4165598"/>
            <a:ext cx="14630402" cy="15943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1" name="Rectangle 10"/>
          <p:cNvSpPr/>
          <p:nvPr/>
        </p:nvSpPr>
        <p:spPr>
          <a:xfrm flipV="1">
            <a:off x="10262482" y="4128835"/>
            <a:ext cx="4367920" cy="28155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9" name="Rectangle 18"/>
          <p:cNvSpPr/>
          <p:nvPr/>
        </p:nvSpPr>
        <p:spPr>
          <a:xfrm>
            <a:off x="0" y="0"/>
            <a:ext cx="14630400" cy="419526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8" name="Title 7"/>
          <p:cNvSpPr>
            <a:spLocks noGrp="1"/>
          </p:cNvSpPr>
          <p:nvPr>
            <p:ph type="ctrTitle"/>
          </p:nvPr>
        </p:nvSpPr>
        <p:spPr>
          <a:xfrm>
            <a:off x="731520" y="2722139"/>
            <a:ext cx="13533120" cy="1666028"/>
          </a:xfrm>
        </p:spPr>
        <p:txBody>
          <a:bodyPr anchor="b"/>
          <a:lstStyle>
            <a:lvl1pPr algn="ctr">
              <a:defRPr sz="4987">
                <a:solidFill>
                  <a:schemeClr val="bg1"/>
                </a:solidFill>
              </a:defRPr>
            </a:lvl1pPr>
          </a:lstStyle>
          <a:p>
            <a:r>
              <a:rPr kumimoji="0" lang="en-US" dirty="0"/>
              <a:t>Click to edit Master title style</a:t>
            </a:r>
          </a:p>
        </p:txBody>
      </p:sp>
      <p:sp>
        <p:nvSpPr>
          <p:cNvPr id="29" name="Slide Number Placeholder 28"/>
          <p:cNvSpPr>
            <a:spLocks noGrp="1"/>
          </p:cNvSpPr>
          <p:nvPr>
            <p:ph type="sldNum" sz="quarter" idx="12"/>
          </p:nvPr>
        </p:nvSpPr>
        <p:spPr>
          <a:xfrm>
            <a:off x="13312141" y="1287"/>
            <a:ext cx="1196339" cy="414528"/>
          </a:xfrm>
        </p:spPr>
        <p:txBody>
          <a:bodyPr/>
          <a:lstStyle>
            <a:lvl1pPr algn="r">
              <a:defRPr sz="204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7AAFF3-F672-4672-BEF0-EFC5D10CDB57}"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0" y="1295400"/>
            <a:ext cx="3048000" cy="621792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1295400"/>
            <a:ext cx="9997440" cy="62179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2863AE-C753-4C55-8FCD-A4037E3CC9D4}"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2245361"/>
            <a:ext cx="12435840" cy="1543685"/>
          </a:xfrm>
        </p:spPr>
        <p:txBody>
          <a:bodyPr anchor="b">
            <a:noAutofit/>
          </a:bodyPr>
          <a:lstStyle>
            <a:lvl1pPr algn="l">
              <a:buNone/>
              <a:defRPr sz="4873"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1155701" y="3816033"/>
            <a:ext cx="12435840" cy="1711007"/>
          </a:xfrm>
        </p:spPr>
        <p:txBody>
          <a:bodyPr anchor="t"/>
          <a:lstStyle>
            <a:lvl1pPr marL="51814" indent="0">
              <a:buNone/>
              <a:defRPr sz="2380" b="0">
                <a:solidFill>
                  <a:schemeClr val="tx2"/>
                </a:solidFill>
              </a:defRPr>
            </a:lvl1pPr>
            <a:lvl2pPr>
              <a:buNone/>
              <a:defRPr sz="2040">
                <a:solidFill>
                  <a:schemeClr val="tx1">
                    <a:tint val="75000"/>
                  </a:schemeClr>
                </a:solidFill>
              </a:defRPr>
            </a:lvl2pPr>
            <a:lvl3pPr>
              <a:buNone/>
              <a:defRPr sz="1813">
                <a:solidFill>
                  <a:schemeClr val="tx1">
                    <a:tint val="75000"/>
                  </a:schemeClr>
                </a:solidFill>
              </a:defRPr>
            </a:lvl3pPr>
            <a:lvl4pPr>
              <a:buNone/>
              <a:defRPr sz="1587">
                <a:solidFill>
                  <a:schemeClr val="tx1">
                    <a:tint val="75000"/>
                  </a:schemeClr>
                </a:solidFill>
              </a:defRPr>
            </a:lvl4pPr>
            <a:lvl5pPr>
              <a:buNone/>
              <a:defRPr sz="158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B8F54A8-F711-4DA1-B950-0ECA79AA5C95}"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7315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C4004FD-1D7B-4000-8DBD-A2166ADD1C37}" type="datetime3">
              <a:rPr lang="en-US" smtClean="0"/>
              <a:t>13 June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13411200" cy="1212494"/>
          </a:xfrm>
        </p:spPr>
        <p:txBody>
          <a:bodyPr anchor="ctr"/>
          <a:lstStyle>
            <a:lvl1pPr>
              <a:defRPr sz="4533" b="0" i="0" cap="none" baseline="0"/>
            </a:lvl1pPr>
          </a:lstStyle>
          <a:p>
            <a:r>
              <a:rPr kumimoji="0" lang="en-US"/>
              <a:t>Click to edit Master title style</a:t>
            </a:r>
          </a:p>
        </p:txBody>
      </p:sp>
      <p:sp>
        <p:nvSpPr>
          <p:cNvPr id="3" name="Text Placeholder 2"/>
          <p:cNvSpPr>
            <a:spLocks noGrp="1"/>
          </p:cNvSpPr>
          <p:nvPr>
            <p:ph type="body" idx="1"/>
          </p:nvPr>
        </p:nvSpPr>
        <p:spPr>
          <a:xfrm>
            <a:off x="609600" y="2544299"/>
            <a:ext cx="6466637"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553961" y="2544299"/>
            <a:ext cx="6466840"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3069655"/>
            <a:ext cx="6466637"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549287" y="3069655"/>
            <a:ext cx="6466840"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72F724B-6794-49EA-90F9-49408AE79D0C}" type="datetime3">
              <a:rPr lang="en-US" smtClean="0"/>
              <a:t>13 June 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Course Teacher: Prof. Dr. Engr. Muhibul Haque Bhuyan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1295400"/>
            <a:ext cx="13167360" cy="1212494"/>
          </a:xfrm>
        </p:spPr>
        <p:txBody>
          <a:bodyPr anchor="ctr"/>
          <a:lstStyle>
            <a:lvl1pPr>
              <a:defRPr sz="4533">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10533888" y="694334"/>
            <a:ext cx="1531622" cy="518160"/>
          </a:xfrm>
        </p:spPr>
        <p:txBody>
          <a:bodyPr/>
          <a:lstStyle/>
          <a:p>
            <a:fld id="{DBBFC010-6ED9-4F4E-A615-B299FB648489}" type="datetime3">
              <a:rPr lang="en-US" smtClean="0"/>
              <a:t>13 June 2023</a:t>
            </a:fld>
            <a:endParaRPr lang="en-US"/>
          </a:p>
        </p:txBody>
      </p:sp>
      <p:sp>
        <p:nvSpPr>
          <p:cNvPr id="4" name="Footer Placeholder 3"/>
          <p:cNvSpPr>
            <a:spLocks noGrp="1"/>
          </p:cNvSpPr>
          <p:nvPr>
            <p:ph type="ftr" sz="quarter" idx="11"/>
          </p:nvPr>
        </p:nvSpPr>
        <p:spPr>
          <a:xfrm>
            <a:off x="8412480" y="694334"/>
            <a:ext cx="2121408" cy="518160"/>
          </a:xfrm>
        </p:spPr>
        <p:txBody>
          <a:bodyPr/>
          <a:lstStyle/>
          <a:p>
            <a:r>
              <a:rPr lang="en-US"/>
              <a:t>Course Teacher: Prof. Dr. Engr. Muhibul Haque Bhuyan</a:t>
            </a:r>
          </a:p>
        </p:txBody>
      </p:sp>
      <p:sp>
        <p:nvSpPr>
          <p:cNvPr id="5" name="Slide Number Placeholder 4"/>
          <p:cNvSpPr>
            <a:spLocks noGrp="1"/>
          </p:cNvSpPr>
          <p:nvPr>
            <p:ph type="sldNum" sz="quarter" idx="12"/>
          </p:nvPr>
        </p:nvSpPr>
        <p:spPr>
          <a:xfrm>
            <a:off x="13079578" y="2575"/>
            <a:ext cx="1219200" cy="414528"/>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4D9FD-962B-4902-8B6C-E2F31720CDD7}" type="datetime3">
              <a:rPr lang="en-US" smtClean="0"/>
              <a:t>13 June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5594" y="1248899"/>
            <a:ext cx="5413248" cy="994867"/>
          </a:xfrm>
        </p:spPr>
        <p:txBody>
          <a:bodyPr anchor="b"/>
          <a:lstStyle>
            <a:lvl1pPr algn="l">
              <a:buNone/>
              <a:defRPr sz="2040" b="1"/>
            </a:lvl1pPr>
          </a:lstStyle>
          <a:p>
            <a:r>
              <a:rPr kumimoji="0" lang="en-US"/>
              <a:t>Click to edit Master title style</a:t>
            </a:r>
          </a:p>
        </p:txBody>
      </p:sp>
      <p:sp>
        <p:nvSpPr>
          <p:cNvPr id="3" name="Text Placeholder 2"/>
          <p:cNvSpPr>
            <a:spLocks noGrp="1"/>
          </p:cNvSpPr>
          <p:nvPr>
            <p:ph type="body" idx="2"/>
          </p:nvPr>
        </p:nvSpPr>
        <p:spPr>
          <a:xfrm>
            <a:off x="8565594" y="2278824"/>
            <a:ext cx="5413248" cy="5233416"/>
          </a:xfrm>
        </p:spPr>
        <p:txBody>
          <a:bodyPr/>
          <a:lstStyle>
            <a:lvl1pPr marL="10363" indent="0">
              <a:buNone/>
              <a:defRPr sz="1587"/>
            </a:lvl1pPr>
            <a:lvl2pPr>
              <a:buNone/>
              <a:defRPr sz="1360"/>
            </a:lvl2pPr>
            <a:lvl3pPr>
              <a:buNone/>
              <a:defRPr sz="1133"/>
            </a:lvl3pPr>
            <a:lvl4pPr>
              <a:buNone/>
              <a:defRPr sz="1020"/>
            </a:lvl4pPr>
            <a:lvl5pPr>
              <a:buNone/>
              <a:defRPr sz="102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43840" y="879792"/>
            <a:ext cx="8163763" cy="6632448"/>
          </a:xfrm>
        </p:spPr>
        <p:txBody>
          <a:bodyPr/>
          <a:lstStyle>
            <a:lvl1pPr>
              <a:defRPr sz="3627"/>
            </a:lvl1pPr>
            <a:lvl2pPr>
              <a:defRPr sz="3173"/>
            </a:lvl2pPr>
            <a:lvl3pPr>
              <a:defRPr sz="2720"/>
            </a:lvl3pPr>
            <a:lvl4pPr>
              <a:defRPr sz="2267"/>
            </a:lvl4pPr>
            <a:lvl5pPr>
              <a:defRPr sz="2267"/>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06F0FA1-8CCD-44D5-B394-07473A178C0E}" type="datetime3">
              <a:rPr lang="en-US" smtClean="0"/>
              <a:t>13 June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695" y="1257049"/>
            <a:ext cx="938885" cy="5305855"/>
          </a:xfrm>
        </p:spPr>
        <p:txBody>
          <a:bodyPr vert="vert270" lIns="45720" tIns="0" rIns="45720" anchor="t"/>
          <a:lstStyle>
            <a:lvl1pPr algn="ctr">
              <a:buNone/>
              <a:defRPr sz="2267" b="1"/>
            </a:lvl1pPr>
          </a:lstStyle>
          <a:p>
            <a:r>
              <a:rPr kumimoji="0" lang="en-US"/>
              <a:t>Click to edit Master title style</a:t>
            </a:r>
          </a:p>
        </p:txBody>
      </p:sp>
      <p:sp>
        <p:nvSpPr>
          <p:cNvPr id="3" name="Picture Placeholder 2"/>
          <p:cNvSpPr>
            <a:spLocks noGrp="1"/>
          </p:cNvSpPr>
          <p:nvPr>
            <p:ph type="pic" idx="1"/>
          </p:nvPr>
        </p:nvSpPr>
        <p:spPr>
          <a:xfrm>
            <a:off x="645874" y="1295400"/>
            <a:ext cx="7315200" cy="51816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627"/>
            </a:lvl1pPr>
          </a:lstStyle>
          <a:p>
            <a:r>
              <a:rPr kumimoji="0" lang="en-US"/>
              <a:t>Click icon to add picture</a:t>
            </a:r>
            <a:endParaRPr kumimoji="0" lang="en-US" dirty="0"/>
          </a:p>
        </p:txBody>
      </p:sp>
      <p:sp>
        <p:nvSpPr>
          <p:cNvPr id="4" name="Text Placeholder 3"/>
          <p:cNvSpPr>
            <a:spLocks noGrp="1"/>
          </p:cNvSpPr>
          <p:nvPr>
            <p:ph type="body" sz="half" idx="2"/>
          </p:nvPr>
        </p:nvSpPr>
        <p:spPr>
          <a:xfrm>
            <a:off x="9741509" y="3710883"/>
            <a:ext cx="4145280" cy="2852021"/>
          </a:xfrm>
        </p:spPr>
        <p:txBody>
          <a:bodyPr lIns="0" tIns="0" rIns="45720" anchor="t"/>
          <a:lstStyle>
            <a:lvl1pPr marL="0" indent="0">
              <a:lnSpc>
                <a:spcPct val="100000"/>
              </a:lnSpc>
              <a:spcBef>
                <a:spcPts val="0"/>
              </a:spcBef>
              <a:buFontTx/>
              <a:buNone/>
              <a:defRPr sz="1473"/>
            </a:lvl1pPr>
            <a:lvl2pPr>
              <a:buFontTx/>
              <a:buNone/>
              <a:defRPr sz="1360"/>
            </a:lvl2pPr>
            <a:lvl3pPr>
              <a:buFontTx/>
              <a:buNone/>
              <a:defRPr sz="1133"/>
            </a:lvl3pPr>
            <a:lvl4pPr>
              <a:buFontTx/>
              <a:buNone/>
              <a:defRPr sz="1020"/>
            </a:lvl4pPr>
            <a:lvl5pPr>
              <a:buFontTx/>
              <a:buNone/>
              <a:defRPr sz="102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6B01DD9-9385-4CA1-9FD2-5B7C2AD3E794}" type="datetime3">
              <a:rPr lang="en-US" smtClean="0"/>
              <a:t>13 June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415728"/>
            <a:ext cx="14630400" cy="9566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9" name="Rectangle 28"/>
          <p:cNvSpPr/>
          <p:nvPr/>
        </p:nvSpPr>
        <p:spPr>
          <a:xfrm>
            <a:off x="0" y="-1"/>
            <a:ext cx="14630400" cy="35208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0" name="Rectangle 29"/>
          <p:cNvSpPr/>
          <p:nvPr/>
        </p:nvSpPr>
        <p:spPr>
          <a:xfrm>
            <a:off x="1" y="349380"/>
            <a:ext cx="14630402" cy="10363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1" name="Rectangle 30"/>
          <p:cNvSpPr/>
          <p:nvPr/>
        </p:nvSpPr>
        <p:spPr>
          <a:xfrm flipV="1">
            <a:off x="8656292" y="408279"/>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2" name="Rectangle 31"/>
          <p:cNvSpPr/>
          <p:nvPr/>
        </p:nvSpPr>
        <p:spPr>
          <a:xfrm flipV="1">
            <a:off x="8656321" y="498794"/>
            <a:ext cx="5974082" cy="20404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3" name="Rounded Rectangle 32"/>
          <p:cNvSpPr/>
          <p:nvPr/>
        </p:nvSpPr>
        <p:spPr bwMode="white">
          <a:xfrm>
            <a:off x="8651742" y="563838"/>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4" name="Rounded Rectangle 33"/>
          <p:cNvSpPr/>
          <p:nvPr/>
        </p:nvSpPr>
        <p:spPr bwMode="white">
          <a:xfrm>
            <a:off x="11797834" y="667469"/>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5" name="Rectangle 34"/>
          <p:cNvSpPr/>
          <p:nvPr/>
        </p:nvSpPr>
        <p:spPr bwMode="invGray">
          <a:xfrm>
            <a:off x="14535945" y="-2268"/>
            <a:ext cx="92202"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6" name="Rectangle 35"/>
          <p:cNvSpPr/>
          <p:nvPr/>
        </p:nvSpPr>
        <p:spPr bwMode="invGray">
          <a:xfrm>
            <a:off x="14471170" y="-2268"/>
            <a:ext cx="43891"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7" name="Rectangle 36"/>
          <p:cNvSpPr/>
          <p:nvPr/>
        </p:nvSpPr>
        <p:spPr bwMode="invGray">
          <a:xfrm>
            <a:off x="14440685" y="-2268"/>
            <a:ext cx="14630" cy="70469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8" name="Rectangle 37"/>
          <p:cNvSpPr/>
          <p:nvPr/>
        </p:nvSpPr>
        <p:spPr bwMode="invGray">
          <a:xfrm>
            <a:off x="14360677" y="-2268"/>
            <a:ext cx="43891" cy="70469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9" name="Rectangle 38"/>
          <p:cNvSpPr/>
          <p:nvPr/>
        </p:nvSpPr>
        <p:spPr bwMode="invGray">
          <a:xfrm>
            <a:off x="14265083" y="431"/>
            <a:ext cx="87782" cy="66324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40" name="Rectangle 39"/>
          <p:cNvSpPr/>
          <p:nvPr/>
        </p:nvSpPr>
        <p:spPr bwMode="invGray">
          <a:xfrm>
            <a:off x="14197560" y="431"/>
            <a:ext cx="14630" cy="66324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22" name="Title Placeholder 21"/>
          <p:cNvSpPr>
            <a:spLocks noGrp="1"/>
          </p:cNvSpPr>
          <p:nvPr>
            <p:ph type="title"/>
          </p:nvPr>
        </p:nvSpPr>
        <p:spPr>
          <a:xfrm>
            <a:off x="731520" y="1295400"/>
            <a:ext cx="13167360" cy="120904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731520" y="2549347"/>
            <a:ext cx="13167360" cy="490179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253181" y="7496048"/>
            <a:ext cx="4852219" cy="276352"/>
          </a:xfrm>
          <a:prstGeom prst="rect">
            <a:avLst/>
          </a:prstGeom>
        </p:spPr>
        <p:txBody>
          <a:bodyPr vert="horz"/>
          <a:lstStyle>
            <a:lvl1pPr algn="l" eaLnBrk="1" latinLnBrk="0" hangingPunct="1">
              <a:defRPr kumimoji="0" sz="1200">
                <a:solidFill>
                  <a:schemeClr val="accent2"/>
                </a:solidFill>
              </a:defRPr>
            </a:lvl1pPr>
          </a:lstStyle>
          <a:p>
            <a:r>
              <a:rPr lang="en-US" dirty="0"/>
              <a:t>Course Teacher: </a:t>
            </a:r>
            <a:r>
              <a:rPr lang="en-US" b="1" dirty="0"/>
              <a:t>Prof. Dr. Engr. </a:t>
            </a:r>
            <a:r>
              <a:rPr lang="en-US" b="1" dirty="0" err="1"/>
              <a:t>Muhibul</a:t>
            </a:r>
            <a:r>
              <a:rPr lang="en-US" b="1" dirty="0"/>
              <a:t> </a:t>
            </a:r>
            <a:r>
              <a:rPr lang="en-US" b="1" dirty="0" err="1"/>
              <a:t>Haque</a:t>
            </a:r>
            <a:r>
              <a:rPr lang="en-US" b="1" dirty="0"/>
              <a:t> </a:t>
            </a:r>
            <a:r>
              <a:rPr lang="en-US" b="1" dirty="0" err="1"/>
              <a:t>Bhuyan</a:t>
            </a:r>
            <a:endParaRPr lang="en-US" b="1" dirty="0"/>
          </a:p>
        </p:txBody>
      </p:sp>
      <p:sp>
        <p:nvSpPr>
          <p:cNvPr id="23" name="Slide Number Placeholder 22"/>
          <p:cNvSpPr>
            <a:spLocks noGrp="1"/>
          </p:cNvSpPr>
          <p:nvPr>
            <p:ph type="sldNum" sz="quarter" idx="4"/>
          </p:nvPr>
        </p:nvSpPr>
        <p:spPr>
          <a:xfrm>
            <a:off x="13182600" y="7451140"/>
            <a:ext cx="1388741" cy="321260"/>
          </a:xfrm>
          <a:prstGeom prst="rect">
            <a:avLst/>
          </a:prstGeom>
        </p:spPr>
        <p:txBody>
          <a:bodyPr vert="horz" anchor="b"/>
          <a:lstStyle>
            <a:lvl1pPr algn="r" eaLnBrk="1" latinLnBrk="0" hangingPunct="1">
              <a:defRPr kumimoji="0" sz="2000">
                <a:solidFill>
                  <a:srgbClr val="FF0000"/>
                </a:solidFill>
              </a:defRPr>
            </a:lvl1pPr>
          </a:lstStyle>
          <a:p>
            <a:fld id="{B6F15528-21DE-4FAA-801E-634DDDAF4B2B}" type="slidenum">
              <a:rPr lang="en-US" smtClean="0"/>
              <a:pPr/>
              <a:t>‹#›</a:t>
            </a:fld>
            <a:endParaRPr lang="en-US" dirty="0"/>
          </a:p>
        </p:txBody>
      </p:sp>
      <p:sp>
        <p:nvSpPr>
          <p:cNvPr id="14" name="Date Placeholder 13"/>
          <p:cNvSpPr>
            <a:spLocks noGrp="1"/>
          </p:cNvSpPr>
          <p:nvPr>
            <p:ph type="dt" sz="half" idx="2"/>
          </p:nvPr>
        </p:nvSpPr>
        <p:spPr>
          <a:xfrm>
            <a:off x="11102334" y="7496048"/>
            <a:ext cx="1531622" cy="276352"/>
          </a:xfrm>
          <a:prstGeom prst="rect">
            <a:avLst/>
          </a:prstGeom>
        </p:spPr>
        <p:txBody>
          <a:bodyPr vert="horz"/>
          <a:lstStyle>
            <a:lvl1pPr algn="r" eaLnBrk="1" latinLnBrk="0" hangingPunct="1">
              <a:defRPr kumimoji="0" sz="1200">
                <a:solidFill>
                  <a:srgbClr val="0070C0"/>
                </a:solidFill>
              </a:defRPr>
            </a:lvl1pPr>
          </a:lstStyle>
          <a:p>
            <a:fld id="{C157503E-10CB-491D-BC6E-485C5A287C09}" type="datetime3">
              <a:rPr lang="en-US" smtClean="0"/>
              <a:t>13 June 2023</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533" kern="1200">
          <a:solidFill>
            <a:schemeClr val="tx2"/>
          </a:solidFill>
          <a:latin typeface="+mj-lt"/>
          <a:ea typeface="+mj-ea"/>
          <a:cs typeface="+mj-cs"/>
        </a:defRPr>
      </a:lvl1pPr>
    </p:titleStyle>
    <p:bodyStyle>
      <a:lvl1pPr marL="414516" indent="-290161" algn="l" rtl="0" eaLnBrk="1" latinLnBrk="0" hangingPunct="1">
        <a:spcBef>
          <a:spcPts val="340"/>
        </a:spcBef>
        <a:buClr>
          <a:schemeClr val="accent3"/>
        </a:buClr>
        <a:buFont typeface="Georgia"/>
        <a:buChar char="•"/>
        <a:defRPr kumimoji="0" sz="3173" kern="1200">
          <a:solidFill>
            <a:schemeClr val="tx1"/>
          </a:solidFill>
          <a:latin typeface="+mn-lt"/>
          <a:ea typeface="+mn-ea"/>
          <a:cs typeface="+mn-cs"/>
        </a:defRPr>
      </a:lvl1pPr>
      <a:lvl2pPr marL="746128" indent="-279798" algn="l" rtl="0" eaLnBrk="1" latinLnBrk="0" hangingPunct="1">
        <a:spcBef>
          <a:spcPts val="340"/>
        </a:spcBef>
        <a:buClr>
          <a:schemeClr val="accent2"/>
        </a:buClr>
        <a:buFont typeface="Georgia"/>
        <a:buChar char="▫"/>
        <a:defRPr kumimoji="0" sz="2947" kern="1200">
          <a:solidFill>
            <a:schemeClr val="accent2"/>
          </a:solidFill>
          <a:latin typeface="+mn-lt"/>
          <a:ea typeface="+mn-ea"/>
          <a:cs typeface="+mn-cs"/>
        </a:defRPr>
      </a:lvl2pPr>
      <a:lvl3pPr marL="1046652" indent="-248709" algn="l" rtl="0" eaLnBrk="1" latinLnBrk="0" hangingPunct="1">
        <a:spcBef>
          <a:spcPts val="340"/>
        </a:spcBef>
        <a:buClr>
          <a:schemeClr val="accent1"/>
        </a:buClr>
        <a:buFont typeface="Wingdings 2"/>
        <a:buChar char=""/>
        <a:defRPr kumimoji="0" sz="2720" kern="1200">
          <a:solidFill>
            <a:schemeClr val="accent1"/>
          </a:solidFill>
          <a:latin typeface="+mn-lt"/>
          <a:ea typeface="+mn-ea"/>
          <a:cs typeface="+mn-cs"/>
        </a:defRPr>
      </a:lvl3pPr>
      <a:lvl4pPr marL="1336813" indent="-227984" algn="l" rtl="0" eaLnBrk="1" latinLnBrk="0" hangingPunct="1">
        <a:spcBef>
          <a:spcPts val="340"/>
        </a:spcBef>
        <a:buClr>
          <a:schemeClr val="accent1"/>
        </a:buClr>
        <a:buFont typeface="Wingdings 2"/>
        <a:buChar char=""/>
        <a:defRPr kumimoji="0" sz="2493" kern="1200">
          <a:solidFill>
            <a:schemeClr val="accent1"/>
          </a:solidFill>
          <a:latin typeface="+mn-lt"/>
          <a:ea typeface="+mn-ea"/>
          <a:cs typeface="+mn-cs"/>
        </a:defRPr>
      </a:lvl4pPr>
      <a:lvl5pPr marL="1575160" indent="-207258" algn="l" rtl="0" eaLnBrk="1" latinLnBrk="0" hangingPunct="1">
        <a:spcBef>
          <a:spcPts val="340"/>
        </a:spcBef>
        <a:buClr>
          <a:schemeClr val="accent3"/>
        </a:buClr>
        <a:buFont typeface="Georgia"/>
        <a:buChar char="▫"/>
        <a:defRPr kumimoji="0" sz="2267" kern="1200">
          <a:solidFill>
            <a:schemeClr val="accent3"/>
          </a:solidFill>
          <a:latin typeface="+mn-lt"/>
          <a:ea typeface="+mn-ea"/>
          <a:cs typeface="+mn-cs"/>
        </a:defRPr>
      </a:lvl5pPr>
      <a:lvl6pPr marL="1823870" indent="-207258" algn="l" rtl="0" eaLnBrk="1" latinLnBrk="0" hangingPunct="1">
        <a:spcBef>
          <a:spcPts val="340"/>
        </a:spcBef>
        <a:buClr>
          <a:schemeClr val="accent3"/>
        </a:buClr>
        <a:buFont typeface="Georgia"/>
        <a:buChar char="▫"/>
        <a:defRPr kumimoji="0" sz="2040" kern="1200">
          <a:solidFill>
            <a:schemeClr val="accent3"/>
          </a:solidFill>
          <a:latin typeface="+mn-lt"/>
          <a:ea typeface="+mn-ea"/>
          <a:cs typeface="+mn-cs"/>
        </a:defRPr>
      </a:lvl6pPr>
      <a:lvl7pPr marL="2072579" indent="-207258" algn="l" rtl="0" eaLnBrk="1" latinLnBrk="0" hangingPunct="1">
        <a:spcBef>
          <a:spcPts val="340"/>
        </a:spcBef>
        <a:buClr>
          <a:schemeClr val="accent3"/>
        </a:buClr>
        <a:buFont typeface="Georgia"/>
        <a:buChar char="▫"/>
        <a:defRPr kumimoji="0" sz="1813" kern="1200">
          <a:solidFill>
            <a:schemeClr val="accent3"/>
          </a:solidFill>
          <a:latin typeface="+mn-lt"/>
          <a:ea typeface="+mn-ea"/>
          <a:cs typeface="+mn-cs"/>
        </a:defRPr>
      </a:lvl7pPr>
      <a:lvl8pPr marL="2300563" indent="-207258" algn="l" rtl="0" eaLnBrk="1" latinLnBrk="0" hangingPunct="1">
        <a:spcBef>
          <a:spcPts val="340"/>
        </a:spcBef>
        <a:buClr>
          <a:schemeClr val="accent3"/>
        </a:buClr>
        <a:buFont typeface="Georgia"/>
        <a:buChar char="◦"/>
        <a:defRPr kumimoji="0" sz="1700" kern="1200">
          <a:solidFill>
            <a:schemeClr val="accent3"/>
          </a:solidFill>
          <a:latin typeface="+mn-lt"/>
          <a:ea typeface="+mn-ea"/>
          <a:cs typeface="+mn-cs"/>
        </a:defRPr>
      </a:lvl8pPr>
      <a:lvl9pPr marL="2538909" indent="-207258" algn="l" rtl="0" eaLnBrk="1" latinLnBrk="0" hangingPunct="1">
        <a:spcBef>
          <a:spcPts val="340"/>
        </a:spcBef>
        <a:buClr>
          <a:schemeClr val="accent3"/>
        </a:buClr>
        <a:buFont typeface="Georgia"/>
        <a:buChar char="◦"/>
        <a:defRPr kumimoji="0" sz="158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8145" algn="l" rtl="0" eaLnBrk="1" latinLnBrk="0" hangingPunct="1">
        <a:defRPr kumimoji="0" kern="1200">
          <a:solidFill>
            <a:schemeClr val="tx1"/>
          </a:solidFill>
          <a:latin typeface="+mn-lt"/>
          <a:ea typeface="+mn-ea"/>
          <a:cs typeface="+mn-cs"/>
        </a:defRPr>
      </a:lvl2pPr>
      <a:lvl3pPr marL="1036290" algn="l" rtl="0" eaLnBrk="1" latinLnBrk="0" hangingPunct="1">
        <a:defRPr kumimoji="0" kern="1200">
          <a:solidFill>
            <a:schemeClr val="tx1"/>
          </a:solidFill>
          <a:latin typeface="+mn-lt"/>
          <a:ea typeface="+mn-ea"/>
          <a:cs typeface="+mn-cs"/>
        </a:defRPr>
      </a:lvl3pPr>
      <a:lvl4pPr marL="1554434" algn="l" rtl="0" eaLnBrk="1" latinLnBrk="0" hangingPunct="1">
        <a:defRPr kumimoji="0" kern="1200">
          <a:solidFill>
            <a:schemeClr val="tx1"/>
          </a:solidFill>
          <a:latin typeface="+mn-lt"/>
          <a:ea typeface="+mn-ea"/>
          <a:cs typeface="+mn-cs"/>
        </a:defRPr>
      </a:lvl4pPr>
      <a:lvl5pPr marL="2072579" algn="l" rtl="0" eaLnBrk="1" latinLnBrk="0" hangingPunct="1">
        <a:defRPr kumimoji="0" kern="1200">
          <a:solidFill>
            <a:schemeClr val="tx1"/>
          </a:solidFill>
          <a:latin typeface="+mn-lt"/>
          <a:ea typeface="+mn-ea"/>
          <a:cs typeface="+mn-cs"/>
        </a:defRPr>
      </a:lvl5pPr>
      <a:lvl6pPr marL="2590724" algn="l" rtl="0" eaLnBrk="1" latinLnBrk="0" hangingPunct="1">
        <a:defRPr kumimoji="0" kern="1200">
          <a:solidFill>
            <a:schemeClr val="tx1"/>
          </a:solidFill>
          <a:latin typeface="+mn-lt"/>
          <a:ea typeface="+mn-ea"/>
          <a:cs typeface="+mn-cs"/>
        </a:defRPr>
      </a:lvl6pPr>
      <a:lvl7pPr marL="3108869" algn="l" rtl="0" eaLnBrk="1" latinLnBrk="0" hangingPunct="1">
        <a:defRPr kumimoji="0" kern="1200">
          <a:solidFill>
            <a:schemeClr val="tx1"/>
          </a:solidFill>
          <a:latin typeface="+mn-lt"/>
          <a:ea typeface="+mn-ea"/>
          <a:cs typeface="+mn-cs"/>
        </a:defRPr>
      </a:lvl7pPr>
      <a:lvl8pPr marL="3627013" algn="l" rtl="0" eaLnBrk="1" latinLnBrk="0" hangingPunct="1">
        <a:defRPr kumimoji="0" kern="1200">
          <a:solidFill>
            <a:schemeClr val="tx1"/>
          </a:solidFill>
          <a:latin typeface="+mn-lt"/>
          <a:ea typeface="+mn-ea"/>
          <a:cs typeface="+mn-cs"/>
        </a:defRPr>
      </a:lvl8pPr>
      <a:lvl9pPr marL="414515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mansfield-devine.com/speculatrix/2018/04/debouncing-fun-with-schmitt-triggers-and-capacitors/" TargetMode="External"/><Relationship Id="rId2" Type="http://schemas.openxmlformats.org/officeDocument/2006/relationships/hyperlink" Target="http://www.ganssle.com/debouncing-pt2.htm" TargetMode="External"/><Relationship Id="rId1" Type="http://schemas.openxmlformats.org/officeDocument/2006/relationships/slideLayout" Target="../slideLayouts/slideLayout2.xml"/><Relationship Id="rId6" Type="http://schemas.openxmlformats.org/officeDocument/2006/relationships/hyperlink" Target="http://www.gammon.com.au/forum/?id=11488" TargetMode="External"/><Relationship Id="rId5" Type="http://schemas.openxmlformats.org/officeDocument/2006/relationships/hyperlink" Target="https://www.arxterra.com/11-atmega328p-external-interrupts/" TargetMode="External"/><Relationship Id="rId4" Type="http://schemas.openxmlformats.org/officeDocument/2006/relationships/hyperlink" Target="https://www.arxterra.com/10-atmega328p-interrup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A35312-2CE0-7438-F725-90288BC43DCF}"/>
              </a:ext>
            </a:extLst>
          </p:cNvPr>
          <p:cNvPicPr>
            <a:picLocks noChangeAspect="1"/>
          </p:cNvPicPr>
          <p:nvPr/>
        </p:nvPicPr>
        <p:blipFill>
          <a:blip r:embed="rId3"/>
          <a:stretch>
            <a:fillRect/>
          </a:stretch>
        </p:blipFill>
        <p:spPr>
          <a:xfrm>
            <a:off x="5562601" y="0"/>
            <a:ext cx="9067800" cy="5871142"/>
          </a:xfrm>
          <a:prstGeom prst="rect">
            <a:avLst/>
          </a:prstGeom>
        </p:spPr>
      </p:pic>
      <p:sp>
        <p:nvSpPr>
          <p:cNvPr id="8" name="Rectangle 2">
            <a:extLst>
              <a:ext uri="{FF2B5EF4-FFF2-40B4-BE49-F238E27FC236}">
                <a16:creationId xmlns:a16="http://schemas.microsoft.com/office/drawing/2014/main" id="{288EEE2E-28E4-05D6-54A5-289E8630FE6E}"/>
              </a:ext>
            </a:extLst>
          </p:cNvPr>
          <p:cNvSpPr txBox="1">
            <a:spLocks noChangeArrowheads="1"/>
          </p:cNvSpPr>
          <p:nvPr/>
        </p:nvSpPr>
        <p:spPr>
          <a:xfrm>
            <a:off x="5943600" y="353510"/>
            <a:ext cx="8382000" cy="2084889"/>
          </a:xfrm>
          <a:prstGeom prst="rect">
            <a:avLst/>
          </a:prstGeom>
        </p:spPr>
        <p:txBody>
          <a:bodyPr vert="horz" anchor="t">
            <a:normAutofit fontScale="97500"/>
          </a:bodyPr>
          <a:lstStyle>
            <a:lvl1pPr algn="ctr" rtl="0" eaLnBrk="1" latinLnBrk="0" hangingPunct="1">
              <a:spcBef>
                <a:spcPct val="0"/>
              </a:spcBef>
              <a:buNone/>
              <a:defRPr kumimoji="0" sz="4987" kern="1200">
                <a:solidFill>
                  <a:schemeClr val="bg1"/>
                </a:solidFill>
                <a:latin typeface="+mj-lt"/>
                <a:ea typeface="+mj-ea"/>
                <a:cs typeface="+mj-cs"/>
              </a:defRPr>
            </a:lvl1pPr>
          </a:lstStyle>
          <a:p>
            <a:pPr algn="l" defTabSz="914400"/>
            <a:r>
              <a:rPr lang="en-US" altLang="en-US" sz="4900" dirty="0">
                <a:solidFill>
                  <a:srgbClr val="FFFF00"/>
                </a:solidFill>
                <a:latin typeface="Algerian" panose="04020705040A02060702" pitchFamily="82" charset="0"/>
              </a:rPr>
              <a:t>Lecture # 03M</a:t>
            </a:r>
          </a:p>
          <a:p>
            <a:pPr algn="l" defTabSz="914400"/>
            <a:r>
              <a:rPr lang="en-US" sz="7400" dirty="0"/>
              <a:t>Arduino Interrupts</a:t>
            </a:r>
            <a:endParaRPr lang="en-US" altLang="en-US" sz="7400" dirty="0">
              <a:solidFill>
                <a:srgbClr val="FFFF00"/>
              </a:solidFill>
              <a:latin typeface="Algerian" panose="04020705040A02060702" pitchFamily="82" charset="0"/>
            </a:endParaRPr>
          </a:p>
        </p:txBody>
      </p:sp>
      <p:sp>
        <p:nvSpPr>
          <p:cNvPr id="9" name="Rectangle 5">
            <a:extLst>
              <a:ext uri="{FF2B5EF4-FFF2-40B4-BE49-F238E27FC236}">
                <a16:creationId xmlns:a16="http://schemas.microsoft.com/office/drawing/2014/main" id="{3D4BBF23-43DE-21B2-3CB9-EA1E1B7783F2}"/>
              </a:ext>
            </a:extLst>
          </p:cNvPr>
          <p:cNvSpPr>
            <a:spLocks noChangeAspect="1" noChangeArrowheads="1"/>
          </p:cNvSpPr>
          <p:nvPr/>
        </p:nvSpPr>
        <p:spPr bwMode="auto">
          <a:xfrm>
            <a:off x="5638801" y="5871143"/>
            <a:ext cx="8976360" cy="1901258"/>
          </a:xfrm>
          <a:prstGeom prst="rect">
            <a:avLst/>
          </a:prstGeom>
          <a:solidFill>
            <a:schemeClr val="bg1"/>
          </a:solidFill>
          <a:ln w="28575">
            <a:solidFill>
              <a:srgbClr val="0070C0"/>
            </a:solidFill>
            <a:miter lim="800000"/>
            <a:headEnd/>
            <a:tailEnd/>
          </a:ln>
        </p:spPr>
        <p:txBody>
          <a:bodyPr lIns="86808" tIns="0" rIns="86808" bIns="0"/>
          <a:lstStyle>
            <a:lvl1pPr>
              <a:spcBef>
                <a:spcPct val="20000"/>
              </a:spcBef>
              <a:buFont typeface="Wingdings" panose="05000000000000000000" pitchFamily="2" charset="2"/>
              <a:buChar char="q"/>
              <a:defRPr sz="28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en-US" sz="3200" b="1" dirty="0">
                <a:solidFill>
                  <a:srgbClr val="0000FF"/>
                </a:solidFill>
                <a:cs typeface="Arial" panose="020B0604020202020204" pitchFamily="34" charset="0"/>
              </a:rPr>
              <a:t>Prof. Dr. Engr. </a:t>
            </a:r>
            <a:r>
              <a:rPr lang="en-US" altLang="en-US" sz="3200" b="1" dirty="0" err="1">
                <a:solidFill>
                  <a:srgbClr val="0000FF"/>
                </a:solidFill>
                <a:cs typeface="Arial" panose="020B0604020202020204" pitchFamily="34" charset="0"/>
              </a:rPr>
              <a:t>Muhibul</a:t>
            </a:r>
            <a:r>
              <a:rPr lang="en-US" altLang="en-US" sz="3200" b="1" dirty="0">
                <a:solidFill>
                  <a:srgbClr val="0000FF"/>
                </a:solidFill>
                <a:cs typeface="Arial" panose="020B0604020202020204" pitchFamily="34" charset="0"/>
              </a:rPr>
              <a:t> </a:t>
            </a:r>
            <a:r>
              <a:rPr lang="en-US" altLang="en-US" sz="3200" b="1" dirty="0" err="1">
                <a:solidFill>
                  <a:srgbClr val="0000FF"/>
                </a:solidFill>
                <a:cs typeface="Arial" panose="020B0604020202020204" pitchFamily="34" charset="0"/>
              </a:rPr>
              <a:t>Haque</a:t>
            </a:r>
            <a:r>
              <a:rPr lang="en-US" altLang="en-US" sz="3200" b="1" dirty="0">
                <a:solidFill>
                  <a:srgbClr val="0000FF"/>
                </a:solidFill>
                <a:cs typeface="Arial" panose="020B0604020202020204" pitchFamily="34" charset="0"/>
              </a:rPr>
              <a:t> </a:t>
            </a:r>
            <a:r>
              <a:rPr lang="en-US" altLang="en-US" sz="3200" b="1" dirty="0" err="1">
                <a:solidFill>
                  <a:srgbClr val="0000FF"/>
                </a:solidFill>
                <a:cs typeface="Arial" panose="020B0604020202020204" pitchFamily="34" charset="0"/>
              </a:rPr>
              <a:t>Bhuyan</a:t>
            </a:r>
            <a:endParaRPr lang="en-US" altLang="en-US" sz="3200" b="1" dirty="0">
              <a:solidFill>
                <a:srgbClr val="0000FF"/>
              </a:solidFill>
              <a:cs typeface="Arial" panose="020B0604020202020204" pitchFamily="34" charset="0"/>
            </a:endParaRPr>
          </a:p>
          <a:p>
            <a:pPr eaLnBrk="1" hangingPunct="1">
              <a:spcBef>
                <a:spcPct val="0"/>
              </a:spcBef>
              <a:buFontTx/>
              <a:buNone/>
            </a:pPr>
            <a:r>
              <a:rPr lang="en-US" altLang="en-US" sz="2400" b="1" dirty="0">
                <a:solidFill>
                  <a:srgbClr val="FF0000"/>
                </a:solidFill>
                <a:cs typeface="Arial" panose="020B0604020202020204" pitchFamily="34" charset="0"/>
              </a:rPr>
              <a:t>Professor, Department of EEE</a:t>
            </a:r>
          </a:p>
          <a:p>
            <a:pPr eaLnBrk="1" hangingPunct="1">
              <a:spcBef>
                <a:spcPct val="0"/>
              </a:spcBef>
              <a:buFontTx/>
              <a:buNone/>
            </a:pPr>
            <a:r>
              <a:rPr lang="en-US" altLang="en-US" sz="2400" b="1" dirty="0">
                <a:solidFill>
                  <a:srgbClr val="008000"/>
                </a:solidFill>
                <a:cs typeface="Arial" panose="020B0604020202020204" pitchFamily="34" charset="0"/>
              </a:rPr>
              <a:t>American International University-Bangladesh (AIUB)</a:t>
            </a:r>
          </a:p>
          <a:p>
            <a:pPr eaLnBrk="1" hangingPunct="1">
              <a:spcBef>
                <a:spcPct val="0"/>
              </a:spcBef>
              <a:buFontTx/>
              <a:buNone/>
            </a:pPr>
            <a:r>
              <a:rPr lang="en-US" altLang="en-US" sz="2400" b="1" dirty="0">
                <a:solidFill>
                  <a:srgbClr val="008000"/>
                </a:solidFill>
                <a:cs typeface="Arial" panose="020B0604020202020204" pitchFamily="34" charset="0"/>
              </a:rPr>
              <a:t>Dhaka, Bangladesh</a:t>
            </a:r>
          </a:p>
        </p:txBody>
      </p:sp>
      <p:pic>
        <p:nvPicPr>
          <p:cNvPr id="10" name="Picture 9">
            <a:extLst>
              <a:ext uri="{FF2B5EF4-FFF2-40B4-BE49-F238E27FC236}">
                <a16:creationId xmlns:a16="http://schemas.microsoft.com/office/drawing/2014/main" id="{D628E813-A26C-F484-86CB-975E86B2A5A8}"/>
              </a:ext>
            </a:extLst>
          </p:cNvPr>
          <p:cNvPicPr>
            <a:picLocks noChangeAspect="1"/>
          </p:cNvPicPr>
          <p:nvPr/>
        </p:nvPicPr>
        <p:blipFill>
          <a:blip r:embed="rId4"/>
          <a:stretch>
            <a:fillRect/>
          </a:stretch>
        </p:blipFill>
        <p:spPr>
          <a:xfrm>
            <a:off x="0" y="-1"/>
            <a:ext cx="5623560" cy="77724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440059" y="549898"/>
            <a:ext cx="8018141" cy="669302"/>
          </a:xfrm>
        </p:spPr>
        <p:txBody>
          <a:bodyPr>
            <a:noAutofit/>
          </a:bodyPr>
          <a:lstStyle/>
          <a:p>
            <a:r>
              <a:rPr lang="en-US" sz="4800" b="1" dirty="0"/>
              <a:t>Interrupt Service Routines </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47930"/>
            <a:ext cx="14124038" cy="6248118"/>
          </a:xfrm>
        </p:spPr>
        <p:txBody>
          <a:bodyPr>
            <a:noAutofit/>
          </a:bodyPr>
          <a:lstStyle/>
          <a:p>
            <a:pPr algn="just">
              <a:spcBef>
                <a:spcPts val="0"/>
              </a:spcBef>
            </a:pPr>
            <a:r>
              <a:rPr lang="en-US" sz="3200" dirty="0"/>
              <a:t>When an ISR is entered, interrupts are disabled. Naturally, they must have been enabled in the first place, otherwise, the ISR would not be entered. However, to avoid having an ISR itself be interrupted, the processor turns interrupts off.</a:t>
            </a:r>
          </a:p>
          <a:p>
            <a:pPr algn="just">
              <a:spcBef>
                <a:spcPts val="0"/>
              </a:spcBef>
            </a:pPr>
            <a:r>
              <a:rPr lang="en-US" sz="3200" dirty="0"/>
              <a:t>When an ISR exits, then interrupt are enabled again. The compiler also generates code inside an ISR to save registers and status flags, so that whatever you were doing when the interrupt occurred will not be affected.</a:t>
            </a:r>
          </a:p>
          <a:p>
            <a:pPr algn="just">
              <a:spcBef>
                <a:spcPts val="0"/>
              </a:spcBef>
              <a:spcAft>
                <a:spcPts val="600"/>
              </a:spcAft>
            </a:pPr>
            <a:r>
              <a:rPr lang="en-US" sz="3200" dirty="0"/>
              <a:t>However, you can turn interrupts on inside an ISR if you absolutely must.</a:t>
            </a:r>
          </a:p>
          <a:p>
            <a:pPr marL="756491" lvl="2" indent="0" algn="just">
              <a:spcBef>
                <a:spcPts val="0"/>
              </a:spcBef>
              <a:buNone/>
            </a:pPr>
            <a:r>
              <a:rPr lang="en-US" sz="2800" dirty="0">
                <a:solidFill>
                  <a:srgbClr val="7030A0"/>
                </a:solidFill>
              </a:rPr>
              <a:t>// Interrupt Service Routine (ISR)</a:t>
            </a:r>
          </a:p>
          <a:p>
            <a:pPr marL="756491" lvl="2" indent="0" algn="just">
              <a:spcBef>
                <a:spcPts val="0"/>
              </a:spcBef>
              <a:buNone/>
            </a:pPr>
            <a:r>
              <a:rPr lang="en-US" sz="2800" dirty="0">
                <a:solidFill>
                  <a:srgbClr val="7030A0"/>
                </a:solidFill>
              </a:rPr>
              <a:t>void </a:t>
            </a:r>
            <a:r>
              <a:rPr lang="en-US" sz="2800" dirty="0" err="1">
                <a:solidFill>
                  <a:srgbClr val="7030A0"/>
                </a:solidFill>
              </a:rPr>
              <a:t>pinChange</a:t>
            </a:r>
            <a:r>
              <a:rPr lang="en-US" sz="2800" dirty="0">
                <a:solidFill>
                  <a:srgbClr val="7030A0"/>
                </a:solidFill>
              </a:rPr>
              <a:t> (){</a:t>
            </a:r>
          </a:p>
          <a:p>
            <a:pPr marL="756491" lvl="2" indent="0" algn="just">
              <a:spcBef>
                <a:spcPts val="0"/>
              </a:spcBef>
              <a:buNone/>
            </a:pPr>
            <a:r>
              <a:rPr lang="en-US" sz="2800" dirty="0">
                <a:solidFill>
                  <a:srgbClr val="7030A0"/>
                </a:solidFill>
              </a:rPr>
              <a:t>  // handle pin change here</a:t>
            </a:r>
          </a:p>
          <a:p>
            <a:pPr marL="756491" lvl="2" indent="0" algn="just">
              <a:spcBef>
                <a:spcPts val="0"/>
              </a:spcBef>
              <a:buNone/>
            </a:pPr>
            <a:r>
              <a:rPr lang="en-US" sz="2800" dirty="0">
                <a:solidFill>
                  <a:srgbClr val="7030A0"/>
                </a:solidFill>
              </a:rPr>
              <a:t>  interrupts ();  // allow more interrupts </a:t>
            </a:r>
          </a:p>
          <a:p>
            <a:pPr marL="756491" lvl="2" indent="0" algn="just">
              <a:spcBef>
                <a:spcPts val="0"/>
              </a:spcBef>
              <a:buNone/>
            </a:pPr>
            <a:r>
              <a:rPr lang="en-US" sz="2800" dirty="0">
                <a:solidFill>
                  <a:srgbClr val="7030A0"/>
                </a:solidFill>
              </a:rPr>
              <a:t> }  // end of </a:t>
            </a:r>
            <a:r>
              <a:rPr lang="en-US" sz="2800" dirty="0" err="1">
                <a:solidFill>
                  <a:srgbClr val="7030A0"/>
                </a:solidFill>
              </a:rPr>
              <a:t>pinChange</a:t>
            </a:r>
            <a:endParaRPr lang="en-US" sz="2800" dirty="0">
              <a:solidFill>
                <a:srgbClr val="7030A0"/>
              </a:solidFill>
            </a:endParaRP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Date Placeholder 5"/>
          <p:cNvSpPr>
            <a:spLocks noGrp="1"/>
          </p:cNvSpPr>
          <p:nvPr>
            <p:ph type="dt" sz="half" idx="10"/>
          </p:nvPr>
        </p:nvSpPr>
        <p:spPr/>
        <p:txBody>
          <a:bodyPr/>
          <a:lstStyle/>
          <a:p>
            <a:fld id="{0A99F97B-DD87-4551-8EA0-4CB5B3963367}" type="datetime3">
              <a:rPr lang="en-US" smtClean="0"/>
              <a:t>13 June 2023</a:t>
            </a:fld>
            <a:endParaRPr lang="en-US"/>
          </a:p>
        </p:txBody>
      </p:sp>
    </p:spTree>
    <p:extLst>
      <p:ext uri="{BB962C8B-B14F-4D97-AF65-F5344CB8AC3E}">
        <p14:creationId xmlns:p14="http://schemas.microsoft.com/office/powerpoint/2010/main" val="118634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380999" y="558476"/>
            <a:ext cx="12344401" cy="813124"/>
          </a:xfrm>
        </p:spPr>
        <p:txBody>
          <a:bodyPr>
            <a:noAutofit/>
          </a:bodyPr>
          <a:lstStyle/>
          <a:p>
            <a:r>
              <a:rPr lang="en-US" sz="4800" b="1" dirty="0"/>
              <a:t>Interrupt Function of Arduino</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95400"/>
            <a:ext cx="14124038" cy="6200648"/>
          </a:xfrm>
        </p:spPr>
        <p:txBody>
          <a:bodyPr>
            <a:noAutofit/>
          </a:bodyPr>
          <a:lstStyle/>
          <a:p>
            <a:pPr algn="just"/>
            <a:r>
              <a:rPr lang="en-US" sz="2800" dirty="0"/>
              <a:t>Re-enables interrupts (after they’ve been disabled by </a:t>
            </a:r>
            <a:r>
              <a:rPr lang="en-US" sz="2800" dirty="0" err="1"/>
              <a:t>noInterrupts</a:t>
            </a:r>
            <a:r>
              <a:rPr lang="en-US" sz="2800" dirty="0"/>
              <a:t>()). Interrupts allow certain important tasks to happen in the background and are enabled by default. Some functions will not work while interrupts are disabled, and incoming communication may be ignored. Interrupts can slightly disrupt the timing of code, however, and may be disabled for particularly critical sections of code.</a:t>
            </a:r>
          </a:p>
          <a:p>
            <a:pPr lvl="2" algn="just">
              <a:buFont typeface="Wingdings" panose="05000000000000000000" pitchFamily="2" charset="2"/>
              <a:buChar char="§"/>
            </a:pPr>
            <a:r>
              <a:rPr lang="en-US" sz="2347" dirty="0"/>
              <a:t>Syntax: interrupts() and </a:t>
            </a:r>
            <a:r>
              <a:rPr lang="en-US" sz="2347" dirty="0" err="1"/>
              <a:t>noInterrupts</a:t>
            </a:r>
            <a:r>
              <a:rPr lang="en-US" sz="2347" dirty="0"/>
              <a:t>(), all are opposite of interrupts()</a:t>
            </a:r>
          </a:p>
          <a:p>
            <a:pPr lvl="2" algn="just">
              <a:buFont typeface="Wingdings" panose="05000000000000000000" pitchFamily="2" charset="2"/>
              <a:buChar char="§"/>
            </a:pPr>
            <a:r>
              <a:rPr lang="en-US" sz="2347" dirty="0"/>
              <a:t>Parameters: None</a:t>
            </a:r>
          </a:p>
          <a:p>
            <a:pPr lvl="2" algn="just">
              <a:buFont typeface="Wingdings" panose="05000000000000000000" pitchFamily="2" charset="2"/>
              <a:buChar char="§"/>
            </a:pPr>
            <a:r>
              <a:rPr lang="en-US" sz="2347" dirty="0"/>
              <a:t>Returns: Nothing</a:t>
            </a:r>
          </a:p>
          <a:p>
            <a:pPr algn="just"/>
            <a:r>
              <a:rPr lang="en-US" sz="2400" dirty="0">
                <a:solidFill>
                  <a:srgbClr val="FF0000"/>
                </a:solidFill>
              </a:rPr>
              <a:t>Example Code: </a:t>
            </a:r>
            <a:r>
              <a:rPr lang="en-US" sz="2400" dirty="0"/>
              <a:t>The code enables Interrupts.</a:t>
            </a:r>
          </a:p>
          <a:p>
            <a:pPr marL="1046652" lvl="3" indent="0" algn="just">
              <a:buNone/>
            </a:pPr>
            <a:r>
              <a:rPr lang="en-US" sz="2000" dirty="0"/>
              <a:t>void setup() {}</a:t>
            </a:r>
          </a:p>
          <a:p>
            <a:pPr marL="1046652" lvl="3" indent="0" algn="just">
              <a:buNone/>
            </a:pPr>
            <a:r>
              <a:rPr lang="en-US" sz="2000" dirty="0"/>
              <a:t>void loop() {</a:t>
            </a:r>
          </a:p>
          <a:p>
            <a:pPr marL="1046652" lvl="3" indent="0" algn="just">
              <a:buNone/>
            </a:pPr>
            <a:r>
              <a:rPr lang="en-US" sz="2000" dirty="0"/>
              <a:t>  </a:t>
            </a:r>
            <a:r>
              <a:rPr lang="en-US" sz="2000" dirty="0" err="1"/>
              <a:t>noInterrupts</a:t>
            </a:r>
            <a:r>
              <a:rPr lang="en-US" sz="2000" dirty="0"/>
              <a:t>();</a:t>
            </a:r>
          </a:p>
          <a:p>
            <a:pPr marL="1046652" lvl="3" indent="0" algn="just">
              <a:buNone/>
            </a:pPr>
            <a:r>
              <a:rPr lang="en-US" sz="2000" dirty="0"/>
              <a:t>  // critical, time-sensitive code here</a:t>
            </a:r>
          </a:p>
          <a:p>
            <a:pPr marL="1046652" lvl="3" indent="0" algn="just">
              <a:buNone/>
            </a:pPr>
            <a:r>
              <a:rPr lang="en-US" sz="2000" dirty="0"/>
              <a:t>  interrupts();</a:t>
            </a:r>
          </a:p>
          <a:p>
            <a:pPr marL="1046652" lvl="3" indent="0" algn="just">
              <a:buNone/>
            </a:pPr>
            <a:r>
              <a:rPr lang="en-US" sz="2000" dirty="0"/>
              <a:t>  // other code here</a:t>
            </a:r>
          </a:p>
          <a:p>
            <a:pPr marL="1046652" lvl="3" indent="0" algn="just">
              <a:buNone/>
            </a:pPr>
            <a:r>
              <a:rPr lang="en-US" sz="2000" dirty="0"/>
              <a:t>}</a:t>
            </a:r>
          </a:p>
          <a:p>
            <a:pPr algn="just"/>
            <a:endParaRPr lang="en-US" sz="2800" dirty="0"/>
          </a:p>
          <a:p>
            <a:pPr algn="just"/>
            <a:endParaRPr lang="en-US" sz="3600" dirty="0"/>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Date Placeholder 5"/>
          <p:cNvSpPr>
            <a:spLocks noGrp="1"/>
          </p:cNvSpPr>
          <p:nvPr>
            <p:ph type="dt" sz="half" idx="10"/>
          </p:nvPr>
        </p:nvSpPr>
        <p:spPr/>
        <p:txBody>
          <a:bodyPr/>
          <a:lstStyle/>
          <a:p>
            <a:fld id="{0A99F97B-DD87-4551-8EA0-4CB5B3963367}" type="datetime3">
              <a:rPr lang="en-US" smtClean="0"/>
              <a:t>13 June 2023</a:t>
            </a:fld>
            <a:endParaRPr lang="en-US"/>
          </a:p>
        </p:txBody>
      </p:sp>
    </p:spTree>
    <p:extLst>
      <p:ext uri="{BB962C8B-B14F-4D97-AF65-F5344CB8AC3E}">
        <p14:creationId xmlns:p14="http://schemas.microsoft.com/office/powerpoint/2010/main" val="157650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D13D-8405-472C-94D7-8F732657CA70}"/>
              </a:ext>
            </a:extLst>
          </p:cNvPr>
          <p:cNvSpPr>
            <a:spLocks noGrp="1"/>
          </p:cNvSpPr>
          <p:nvPr>
            <p:ph type="title"/>
          </p:nvPr>
        </p:nvSpPr>
        <p:spPr>
          <a:xfrm>
            <a:off x="277762" y="609600"/>
            <a:ext cx="13167360" cy="1209040"/>
          </a:xfrm>
        </p:spPr>
        <p:txBody>
          <a:bodyPr>
            <a:normAutofit/>
          </a:bodyPr>
          <a:lstStyle/>
          <a:p>
            <a:r>
              <a:rPr lang="en-US" sz="5400" b="1" dirty="0"/>
              <a:t>Global Enable</a:t>
            </a:r>
          </a:p>
        </p:txBody>
      </p:sp>
      <p:sp>
        <p:nvSpPr>
          <p:cNvPr id="3" name="Content Placeholder 2">
            <a:extLst>
              <a:ext uri="{FF2B5EF4-FFF2-40B4-BE49-F238E27FC236}">
                <a16:creationId xmlns:a16="http://schemas.microsoft.com/office/drawing/2014/main" id="{CFD1E727-4A2F-4611-9DCD-C691B85FDD5C}"/>
              </a:ext>
            </a:extLst>
          </p:cNvPr>
          <p:cNvSpPr>
            <a:spLocks noGrp="1"/>
          </p:cNvSpPr>
          <p:nvPr>
            <p:ph idx="1"/>
          </p:nvPr>
        </p:nvSpPr>
        <p:spPr>
          <a:xfrm>
            <a:off x="297426" y="1676400"/>
            <a:ext cx="14104373" cy="3276600"/>
          </a:xfrm>
        </p:spPr>
        <p:txBody>
          <a:bodyPr>
            <a:normAutofit/>
          </a:bodyPr>
          <a:lstStyle/>
          <a:p>
            <a:pPr algn="just"/>
            <a:r>
              <a:rPr lang="en-US" sz="3600" dirty="0"/>
              <a:t>The main interrupt flag</a:t>
            </a:r>
          </a:p>
          <a:p>
            <a:pPr algn="just"/>
            <a:r>
              <a:rPr lang="en-US" sz="3600" dirty="0"/>
              <a:t>This is used to turn </a:t>
            </a:r>
            <a:r>
              <a:rPr lang="en-US" sz="3600" dirty="0">
                <a:solidFill>
                  <a:srgbClr val="FF0000"/>
                </a:solidFill>
              </a:rPr>
              <a:t>all the interrupts on or off</a:t>
            </a:r>
          </a:p>
          <a:p>
            <a:pPr algn="just"/>
            <a:r>
              <a:rPr lang="en-US" sz="3600" dirty="0"/>
              <a:t>Example: </a:t>
            </a:r>
            <a:r>
              <a:rPr lang="en-US" sz="3600" dirty="0" err="1"/>
              <a:t>sei</a:t>
            </a:r>
            <a:r>
              <a:rPr lang="en-US" sz="3600" dirty="0"/>
              <a:t>(); //globally enable interrupt</a:t>
            </a:r>
          </a:p>
          <a:p>
            <a:pPr algn="just"/>
            <a:r>
              <a:rPr lang="en-US" sz="3600" dirty="0"/>
              <a:t>Available in the Status Register (SREG): Bit 7</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Date Placeholder 5"/>
          <p:cNvSpPr>
            <a:spLocks noGrp="1"/>
          </p:cNvSpPr>
          <p:nvPr>
            <p:ph type="dt" sz="half" idx="10"/>
          </p:nvPr>
        </p:nvSpPr>
        <p:spPr/>
        <p:txBody>
          <a:bodyPr/>
          <a:lstStyle/>
          <a:p>
            <a:fld id="{2404B85C-4C19-4124-AC0C-B251A965EA88}" type="datetime3">
              <a:rPr lang="en-US" smtClean="0"/>
              <a:t>13 June 2023</a:t>
            </a:fld>
            <a:endParaRPr lang="en-US"/>
          </a:p>
        </p:txBody>
      </p:sp>
    </p:spTree>
    <p:extLst>
      <p:ext uri="{BB962C8B-B14F-4D97-AF65-F5344CB8AC3E}">
        <p14:creationId xmlns:p14="http://schemas.microsoft.com/office/powerpoint/2010/main" val="204054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399"/>
          </a:xfrm>
        </p:spPr>
        <p:txBody>
          <a:bodyPr>
            <a:noAutofit/>
          </a:bodyPr>
          <a:lstStyle/>
          <a:p>
            <a:r>
              <a:rPr lang="en-US" sz="4400" b="1" dirty="0">
                <a:solidFill>
                  <a:srgbClr val="FF0000"/>
                </a:solidFill>
              </a:rPr>
              <a:t>Atmega328p Interrupt Vector Table</a:t>
            </a:r>
          </a:p>
        </p:txBody>
      </p:sp>
      <p:sp>
        <p:nvSpPr>
          <p:cNvPr id="7" name="Rectangle 6">
            <a:extLst>
              <a:ext uri="{FF2B5EF4-FFF2-40B4-BE49-F238E27FC236}">
                <a16:creationId xmlns:a16="http://schemas.microsoft.com/office/drawing/2014/main" id="{8518E8FA-3C23-459D-B134-8E346F6B171F}"/>
              </a:ext>
            </a:extLst>
          </p:cNvPr>
          <p:cNvSpPr/>
          <p:nvPr/>
        </p:nvSpPr>
        <p:spPr>
          <a:xfrm>
            <a:off x="228600" y="1425000"/>
            <a:ext cx="14097000" cy="5940088"/>
          </a:xfrm>
          <a:prstGeom prst="rect">
            <a:avLst/>
          </a:prstGeom>
        </p:spPr>
        <p:txBody>
          <a:bodyPr wrap="square">
            <a:spAutoFit/>
          </a:bodyPr>
          <a:lstStyle/>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ATmega328P provides support for </a:t>
            </a:r>
            <a:r>
              <a:rPr lang="en-US" sz="3600" b="1" dirty="0">
                <a:solidFill>
                  <a:srgbClr val="FF0000"/>
                </a:solidFill>
                <a:latin typeface="Times New Roman" panose="02020603050405020304" pitchFamily="18" charset="0"/>
                <a:cs typeface="Times New Roman" panose="02020603050405020304" pitchFamily="18" charset="0"/>
              </a:rPr>
              <a:t>25 different interrupt sources</a:t>
            </a:r>
            <a:r>
              <a:rPr lang="en-US" sz="3600" dirty="0">
                <a:latin typeface="Times New Roman" panose="02020603050405020304" pitchFamily="18" charset="0"/>
                <a:cs typeface="Times New Roman" panose="02020603050405020304" pitchFamily="18" charset="0"/>
              </a:rPr>
              <a:t>. These interrupts and  the separate Reset Vector each have a separate program vector located at the lowest  addresses in the Flash program memory space.</a:t>
            </a:r>
          </a:p>
          <a:p>
            <a:pPr algn="just"/>
            <a:endParaRPr lang="en-US" sz="2800" dirty="0">
              <a:latin typeface="Times New Roman" panose="02020603050405020304" pitchFamily="18" charset="0"/>
              <a:cs typeface="Times New Roman" panose="02020603050405020304" pitchFamily="18" charset="0"/>
            </a:endParaRPr>
          </a:p>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complete list of “Reset and Interrupt Vectors” in  ATMega328P is shown in this table. Each Interrupt Vector occupies two instruction words.</a:t>
            </a:r>
          </a:p>
          <a:p>
            <a:pPr algn="just"/>
            <a:endParaRPr lang="en-US" sz="2800" dirty="0">
              <a:latin typeface="Times New Roman" panose="02020603050405020304" pitchFamily="18" charset="0"/>
              <a:cs typeface="Times New Roman" panose="02020603050405020304" pitchFamily="18" charset="0"/>
            </a:endParaRPr>
          </a:p>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list also determines the </a:t>
            </a:r>
            <a:r>
              <a:rPr lang="en-US" sz="3600" dirty="0">
                <a:solidFill>
                  <a:srgbClr val="FF0000"/>
                </a:solidFill>
                <a:latin typeface="Times New Roman" panose="02020603050405020304" pitchFamily="18" charset="0"/>
                <a:cs typeface="Times New Roman" panose="02020603050405020304" pitchFamily="18" charset="0"/>
              </a:rPr>
              <a:t>priority levels </a:t>
            </a:r>
            <a:r>
              <a:rPr lang="en-US" sz="3600" dirty="0">
                <a:latin typeface="Times New Roman" panose="02020603050405020304" pitchFamily="18" charset="0"/>
                <a:cs typeface="Times New Roman" panose="02020603050405020304" pitchFamily="18" charset="0"/>
              </a:rPr>
              <a:t>of the different interrupts. </a:t>
            </a:r>
            <a:r>
              <a:rPr lang="en-US" sz="3600" dirty="0">
                <a:solidFill>
                  <a:srgbClr val="FF0000"/>
                </a:solidFill>
                <a:latin typeface="Times New Roman" panose="02020603050405020304" pitchFamily="18" charset="0"/>
                <a:cs typeface="Times New Roman" panose="02020603050405020304" pitchFamily="18" charset="0"/>
              </a:rPr>
              <a:t>The lower the address the higher is the priority level</a:t>
            </a:r>
            <a:r>
              <a:rPr lang="en-US" sz="3600" dirty="0">
                <a:latin typeface="Times New Roman" panose="02020603050405020304" pitchFamily="18" charset="0"/>
                <a:cs typeface="Times New Roman" panose="02020603050405020304" pitchFamily="18" charset="0"/>
              </a:rPr>
              <a:t>. </a:t>
            </a:r>
            <a:r>
              <a:rPr lang="en-US" sz="3600" dirty="0">
                <a:solidFill>
                  <a:srgbClr val="0070C0"/>
                </a:solidFill>
                <a:latin typeface="Times New Roman" panose="02020603050405020304" pitchFamily="18" charset="0"/>
                <a:cs typeface="Times New Roman" panose="02020603050405020304" pitchFamily="18" charset="0"/>
              </a:rPr>
              <a:t>RESET has the highest priority</a:t>
            </a:r>
            <a:r>
              <a:rPr lang="en-US" sz="3600" dirty="0">
                <a:latin typeface="Times New Roman" panose="02020603050405020304" pitchFamily="18" charset="0"/>
                <a:cs typeface="Times New Roman" panose="02020603050405020304" pitchFamily="18" charset="0"/>
              </a:rPr>
              <a:t>, and next is </a:t>
            </a:r>
            <a:r>
              <a:rPr lang="en-US" sz="3600" b="1" dirty="0">
                <a:solidFill>
                  <a:srgbClr val="FF0000"/>
                </a:solidFill>
                <a:latin typeface="Times New Roman" panose="02020603050405020304" pitchFamily="18" charset="0"/>
                <a:cs typeface="Times New Roman" panose="02020603050405020304" pitchFamily="18" charset="0"/>
              </a:rPr>
              <a:t>INT0 – the External Interrupt Request 0</a:t>
            </a:r>
            <a:r>
              <a:rPr lang="en-US" sz="3600" dirty="0">
                <a:latin typeface="Times New Roman" panose="02020603050405020304" pitchFamily="18" charset="0"/>
                <a:cs typeface="Times New Roman" panose="02020603050405020304" pitchFamily="18" charset="0"/>
              </a:rPr>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65300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5294671" cy="1142999"/>
          </a:xfrm>
        </p:spPr>
        <p:txBody>
          <a:bodyPr>
            <a:noAutofit/>
          </a:bodyPr>
          <a:lstStyle/>
          <a:p>
            <a:r>
              <a:rPr lang="en-US" sz="3600" b="1" dirty="0">
                <a:solidFill>
                  <a:srgbClr val="FF0000"/>
                </a:solidFill>
              </a:rPr>
              <a:t>Atmega328p Interrupt Vector Table</a:t>
            </a:r>
          </a:p>
        </p:txBody>
      </p:sp>
      <p:pic>
        <p:nvPicPr>
          <p:cNvPr id="10" name="Content Placeholder 9">
            <a:extLst>
              <a:ext uri="{FF2B5EF4-FFF2-40B4-BE49-F238E27FC236}">
                <a16:creationId xmlns:a16="http://schemas.microsoft.com/office/drawing/2014/main" id="{09DE640B-8D7E-40D8-B360-A23AECC8C105}"/>
              </a:ext>
            </a:extLst>
          </p:cNvPr>
          <p:cNvPicPr>
            <a:picLocks noGrp="1" noChangeAspect="1"/>
          </p:cNvPicPr>
          <p:nvPr>
            <p:ph idx="1"/>
          </p:nvPr>
        </p:nvPicPr>
        <p:blipFill rotWithShape="1">
          <a:blip r:embed="rId2"/>
          <a:srcRect r="1753"/>
          <a:stretch/>
        </p:blipFill>
        <p:spPr>
          <a:xfrm>
            <a:off x="5562601" y="143247"/>
            <a:ext cx="8610599" cy="7552954"/>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Rounded Rectangular Callout 3"/>
          <p:cNvSpPr/>
          <p:nvPr/>
        </p:nvSpPr>
        <p:spPr>
          <a:xfrm>
            <a:off x="762000" y="4495800"/>
            <a:ext cx="3886200" cy="838200"/>
          </a:xfrm>
          <a:prstGeom prst="wedgeRoundRectCallout">
            <a:avLst>
              <a:gd name="adj1" fmla="val 133354"/>
              <a:gd name="adj2" fmla="val -4895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has the highest level of interrupt priority</a:t>
            </a:r>
          </a:p>
        </p:txBody>
      </p:sp>
    </p:spTree>
    <p:extLst>
      <p:ext uri="{BB962C8B-B14F-4D97-AF65-F5344CB8AC3E}">
        <p14:creationId xmlns:p14="http://schemas.microsoft.com/office/powerpoint/2010/main" val="144509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312421"/>
            <a:ext cx="13182600" cy="838199"/>
          </a:xfrm>
        </p:spPr>
        <p:txBody>
          <a:bodyPr>
            <a:noAutofit/>
          </a:bodyPr>
          <a:lstStyle/>
          <a:p>
            <a:r>
              <a:rPr lang="en-US" sz="3600" b="1" dirty="0">
                <a:solidFill>
                  <a:srgbClr val="FF0000"/>
                </a:solidFill>
              </a:rPr>
              <a:t>List of interrupts, in priority order, for the ATmega328p:</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6">
            <a:extLst>
              <a:ext uri="{FF2B5EF4-FFF2-40B4-BE49-F238E27FC236}">
                <a16:creationId xmlns:a16="http://schemas.microsoft.com/office/drawing/2014/main" id="{70CC0B28-12F2-E249-C745-2686549DE3C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81000" y="1066800"/>
            <a:ext cx="8869969" cy="6629400"/>
          </a:xfrm>
          <a:prstGeom prst="rect">
            <a:avLst/>
          </a:prstGeom>
        </p:spPr>
      </p:pic>
    </p:spTree>
    <p:extLst>
      <p:ext uri="{BB962C8B-B14F-4D97-AF65-F5344CB8AC3E}">
        <p14:creationId xmlns:p14="http://schemas.microsoft.com/office/powerpoint/2010/main" val="147220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0790-8F46-49DC-A68F-8F2FDBAFCD6C}"/>
              </a:ext>
            </a:extLst>
          </p:cNvPr>
          <p:cNvSpPr>
            <a:spLocks noGrp="1"/>
          </p:cNvSpPr>
          <p:nvPr>
            <p:ph type="title"/>
          </p:nvPr>
        </p:nvSpPr>
        <p:spPr>
          <a:xfrm>
            <a:off x="245561" y="299721"/>
            <a:ext cx="9326880" cy="1071879"/>
          </a:xfrm>
        </p:spPr>
        <p:txBody>
          <a:bodyPr>
            <a:normAutofit/>
          </a:bodyPr>
          <a:lstStyle/>
          <a:p>
            <a:r>
              <a:rPr lang="en-US" sz="5400" b="1" dirty="0"/>
              <a:t>Trigger</a:t>
            </a:r>
          </a:p>
        </p:txBody>
      </p:sp>
      <p:sp>
        <p:nvSpPr>
          <p:cNvPr id="3" name="Content Placeholder 2">
            <a:extLst>
              <a:ext uri="{FF2B5EF4-FFF2-40B4-BE49-F238E27FC236}">
                <a16:creationId xmlns:a16="http://schemas.microsoft.com/office/drawing/2014/main" id="{6322F30F-8A6F-4039-BE17-ED14C1904BF9}"/>
              </a:ext>
            </a:extLst>
          </p:cNvPr>
          <p:cNvSpPr>
            <a:spLocks noGrp="1"/>
          </p:cNvSpPr>
          <p:nvPr>
            <p:ph idx="1"/>
          </p:nvPr>
        </p:nvSpPr>
        <p:spPr>
          <a:xfrm>
            <a:off x="213360" y="1295400"/>
            <a:ext cx="14264640" cy="6200648"/>
          </a:xfrm>
        </p:spPr>
        <p:txBody>
          <a:bodyPr>
            <a:noAutofit/>
          </a:bodyPr>
          <a:lstStyle/>
          <a:p>
            <a:pPr marL="274320" indent="-274320">
              <a:spcBef>
                <a:spcPts val="0"/>
              </a:spcBef>
            </a:pPr>
            <a:r>
              <a:rPr lang="en-US" sz="3600" dirty="0">
                <a:solidFill>
                  <a:srgbClr val="FF0000"/>
                </a:solidFill>
              </a:rPr>
              <a:t>An asynchronous event </a:t>
            </a:r>
            <a:r>
              <a:rPr lang="en-US" sz="3600" dirty="0"/>
              <a:t>that causes the interrupt</a:t>
            </a:r>
          </a:p>
          <a:p>
            <a:pPr marL="274320" indent="-274320">
              <a:spcBef>
                <a:spcPts val="0"/>
              </a:spcBef>
            </a:pPr>
            <a:r>
              <a:rPr lang="en-US" sz="3600" dirty="0"/>
              <a:t>For example, the push button press during experiment 4 in our MES Lab can be a trigger.</a:t>
            </a:r>
          </a:p>
          <a:p>
            <a:pPr marL="274320" indent="-274320">
              <a:spcBef>
                <a:spcPts val="0"/>
              </a:spcBef>
            </a:pPr>
            <a:r>
              <a:rPr lang="en-US" sz="3600" dirty="0"/>
              <a:t>It can cause an interrupt that is registered by the module and is reacted to.</a:t>
            </a:r>
          </a:p>
          <a:p>
            <a:pPr marL="274320" indent="-274320">
              <a:spcBef>
                <a:spcPts val="0"/>
              </a:spcBef>
            </a:pPr>
            <a:r>
              <a:rPr lang="en-US" sz="3600" dirty="0"/>
              <a:t>What if all the conditions are not met but a trigger flag is set?</a:t>
            </a:r>
          </a:p>
          <a:p>
            <a:pPr marL="274320" indent="-274320">
              <a:spcBef>
                <a:spcPts val="0"/>
              </a:spcBef>
            </a:pPr>
            <a:r>
              <a:rPr lang="en-US" sz="3600" dirty="0"/>
              <a:t>In this case, rather than the request being dismissed, it is held pending and postponed until a later time.</a:t>
            </a:r>
          </a:p>
          <a:p>
            <a:pPr marL="274320" indent="-274320" algn="just">
              <a:spcBef>
                <a:spcPts val="0"/>
              </a:spcBef>
            </a:pPr>
            <a:r>
              <a:rPr lang="en-US" sz="3600" b="1" dirty="0">
                <a:solidFill>
                  <a:srgbClr val="7030A0"/>
                </a:solidFill>
              </a:rPr>
              <a:t>What happens after a trigger?</a:t>
            </a:r>
            <a:r>
              <a:rPr lang="en-US" sz="3600" dirty="0"/>
              <a:t> Once the </a:t>
            </a:r>
            <a:r>
              <a:rPr lang="en-US" sz="3600" dirty="0">
                <a:solidFill>
                  <a:srgbClr val="FF0000"/>
                </a:solidFill>
              </a:rPr>
              <a:t>interrupt is triggered and processed, the interrupt </a:t>
            </a:r>
            <a:r>
              <a:rPr lang="en-US" sz="3600" b="1" dirty="0">
                <a:solidFill>
                  <a:srgbClr val="FF0000"/>
                </a:solidFill>
              </a:rPr>
              <a:t>flag is cleared</a:t>
            </a:r>
            <a:r>
              <a:rPr lang="en-US" sz="3600" dirty="0"/>
              <a:t>.</a:t>
            </a:r>
          </a:p>
          <a:p>
            <a:pPr marL="274320" indent="-274320" algn="just">
              <a:spcBef>
                <a:spcPts val="0"/>
              </a:spcBef>
            </a:pPr>
            <a:r>
              <a:rPr lang="en-US" sz="3600" dirty="0">
                <a:solidFill>
                  <a:srgbClr val="FF0000"/>
                </a:solidFill>
              </a:rPr>
              <a:t>Clearing the interrupt flag is called </a:t>
            </a:r>
            <a:r>
              <a:rPr lang="en-US" sz="3600" b="1" dirty="0">
                <a:solidFill>
                  <a:srgbClr val="FF0000"/>
                </a:solidFill>
              </a:rPr>
              <a:t>acknowledgment</a:t>
            </a:r>
            <a:r>
              <a:rPr lang="en-US" sz="3600" dirty="0"/>
              <a:t>.</a:t>
            </a:r>
          </a:p>
          <a:p>
            <a:pPr marL="274320" indent="-274320">
              <a:spcBef>
                <a:spcPts val="0"/>
              </a:spcBef>
            </a:pPr>
            <a:endParaRPr lang="en-US" sz="3600" dirty="0"/>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Date Placeholder 5"/>
          <p:cNvSpPr>
            <a:spLocks noGrp="1"/>
          </p:cNvSpPr>
          <p:nvPr>
            <p:ph type="dt" sz="half" idx="10"/>
          </p:nvPr>
        </p:nvSpPr>
        <p:spPr/>
        <p:txBody>
          <a:bodyPr/>
          <a:lstStyle/>
          <a:p>
            <a:fld id="{9A031911-B8F4-4703-A023-3D50CB436718}" type="datetime3">
              <a:rPr lang="en-US" smtClean="0"/>
              <a:t>13 June 2023</a:t>
            </a:fld>
            <a:endParaRPr lang="en-US"/>
          </a:p>
        </p:txBody>
      </p:sp>
    </p:spTree>
    <p:extLst>
      <p:ext uri="{BB962C8B-B14F-4D97-AF65-F5344CB8AC3E}">
        <p14:creationId xmlns:p14="http://schemas.microsoft.com/office/powerpoint/2010/main" val="163779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295D-67F2-4135-AC11-508E7BD2CFDA}"/>
              </a:ext>
            </a:extLst>
          </p:cNvPr>
          <p:cNvSpPr>
            <a:spLocks noGrp="1"/>
          </p:cNvSpPr>
          <p:nvPr>
            <p:ph type="title"/>
          </p:nvPr>
        </p:nvSpPr>
        <p:spPr>
          <a:xfrm>
            <a:off x="253180" y="538887"/>
            <a:ext cx="13843819" cy="963112"/>
          </a:xfrm>
        </p:spPr>
        <p:txBody>
          <a:bodyPr>
            <a:noAutofit/>
          </a:bodyPr>
          <a:lstStyle/>
          <a:p>
            <a:r>
              <a:rPr lang="en-US" sz="5400" b="1" dirty="0"/>
              <a:t>Interrupt Service Routine (ISR)</a:t>
            </a:r>
          </a:p>
        </p:txBody>
      </p:sp>
      <p:sp>
        <p:nvSpPr>
          <p:cNvPr id="3" name="Content Placeholder 2">
            <a:extLst>
              <a:ext uri="{FF2B5EF4-FFF2-40B4-BE49-F238E27FC236}">
                <a16:creationId xmlns:a16="http://schemas.microsoft.com/office/drawing/2014/main" id="{9F1C30B8-B918-408C-8C24-713675C56CAD}"/>
              </a:ext>
            </a:extLst>
          </p:cNvPr>
          <p:cNvSpPr>
            <a:spLocks noGrp="1"/>
          </p:cNvSpPr>
          <p:nvPr>
            <p:ph idx="1"/>
          </p:nvPr>
        </p:nvSpPr>
        <p:spPr>
          <a:xfrm>
            <a:off x="152401" y="1501999"/>
            <a:ext cx="14249399" cy="5432202"/>
          </a:xfrm>
        </p:spPr>
        <p:txBody>
          <a:bodyPr>
            <a:normAutofit fontScale="92500" lnSpcReduction="10000"/>
          </a:bodyPr>
          <a:lstStyle/>
          <a:p>
            <a:pPr>
              <a:lnSpc>
                <a:spcPct val="110000"/>
              </a:lnSpc>
              <a:spcBef>
                <a:spcPts val="0"/>
              </a:spcBef>
              <a:spcAft>
                <a:spcPts val="600"/>
              </a:spcAft>
            </a:pPr>
            <a:r>
              <a:rPr lang="en-US" sz="3900" dirty="0"/>
              <a:t>The module that is executed when hardware requests an interrupt.</a:t>
            </a:r>
          </a:p>
          <a:p>
            <a:pPr>
              <a:lnSpc>
                <a:spcPct val="110000"/>
              </a:lnSpc>
              <a:spcBef>
                <a:spcPts val="0"/>
              </a:spcBef>
              <a:spcAft>
                <a:spcPts val="600"/>
              </a:spcAft>
            </a:pPr>
            <a:r>
              <a:rPr lang="en-US" sz="3900" dirty="0"/>
              <a:t>There may be 1 large ISR handling all the interrupt requests, or many small ISRs handling the many interrupts (interrupt vectors).</a:t>
            </a:r>
          </a:p>
          <a:p>
            <a:pPr marL="124355" indent="0">
              <a:lnSpc>
                <a:spcPct val="120000"/>
              </a:lnSpc>
              <a:spcBef>
                <a:spcPts val="1200"/>
              </a:spcBef>
              <a:spcAft>
                <a:spcPts val="600"/>
              </a:spcAft>
              <a:buNone/>
            </a:pPr>
            <a:r>
              <a:rPr lang="en-US" sz="3900" b="1" dirty="0">
                <a:solidFill>
                  <a:schemeClr val="accent1"/>
                </a:solidFill>
              </a:rPr>
              <a:t>Example: </a:t>
            </a:r>
          </a:p>
          <a:p>
            <a:pPr marL="124355" indent="0">
              <a:buNone/>
            </a:pPr>
            <a:r>
              <a:rPr lang="en-US" sz="3200" dirty="0">
                <a:solidFill>
                  <a:schemeClr val="accent1"/>
                </a:solidFill>
                <a:latin typeface="Times New Roman" panose="02020603050405020304" pitchFamily="18" charset="0"/>
                <a:cs typeface="Times New Roman" panose="02020603050405020304" pitchFamily="18" charset="0"/>
              </a:rPr>
              <a:t>ISR(TIMER0_OVF_vect) // enabling overflow vector inside Timer0 using an ISR</a:t>
            </a:r>
          </a:p>
          <a:p>
            <a:pPr marL="124355" indent="0">
              <a:buNone/>
            </a:pPr>
            <a:endParaRPr lang="en-CA" sz="2200" dirty="0">
              <a:solidFill>
                <a:schemeClr val="accent1"/>
              </a:solidFill>
              <a:latin typeface="Times New Roman" panose="02020603050405020304" pitchFamily="18" charset="0"/>
              <a:cs typeface="Times New Roman" panose="02020603050405020304" pitchFamily="18" charset="0"/>
            </a:endParaRPr>
          </a:p>
          <a:p>
            <a:pPr marL="124355" indent="0">
              <a:buNone/>
            </a:pPr>
            <a:r>
              <a:rPr lang="en-CA" sz="3200" dirty="0">
                <a:solidFill>
                  <a:schemeClr val="accent1"/>
                </a:solidFill>
                <a:latin typeface="Times New Roman" panose="02020603050405020304" pitchFamily="18" charset="0"/>
                <a:cs typeface="Times New Roman" panose="02020603050405020304" pitchFamily="18" charset="0"/>
              </a:rPr>
              <a:t>ISR(TIMER0_COMPA_vect) // This is the Timer0 Compare ‘A’ interrupt service routine. </a:t>
            </a:r>
          </a:p>
          <a:p>
            <a:pPr marL="124355" indent="0">
              <a:buNone/>
            </a:pPr>
            <a:endParaRPr lang="en-US" sz="2200" dirty="0"/>
          </a:p>
          <a:p>
            <a:pPr marL="124355" indent="0">
              <a:buNone/>
            </a:pPr>
            <a:r>
              <a:rPr lang="en-US" sz="3500" b="1" dirty="0">
                <a:solidFill>
                  <a:srgbClr val="FF0000"/>
                </a:solidFill>
              </a:rPr>
              <a:t>Remember, the ISR is a separate routine and requires a separate flowchart to represent.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Date Placeholder 5"/>
          <p:cNvSpPr>
            <a:spLocks noGrp="1"/>
          </p:cNvSpPr>
          <p:nvPr>
            <p:ph type="dt" sz="half" idx="10"/>
          </p:nvPr>
        </p:nvSpPr>
        <p:spPr/>
        <p:txBody>
          <a:bodyPr/>
          <a:lstStyle/>
          <a:p>
            <a:fld id="{6FDA1AE8-7905-4119-A762-8108AAF3B71A}" type="datetime3">
              <a:rPr lang="en-US" smtClean="0"/>
              <a:t>13 June 2023</a:t>
            </a:fld>
            <a:endParaRPr lang="en-US"/>
          </a:p>
        </p:txBody>
      </p:sp>
    </p:spTree>
    <p:extLst>
      <p:ext uri="{BB962C8B-B14F-4D97-AF65-F5344CB8AC3E}">
        <p14:creationId xmlns:p14="http://schemas.microsoft.com/office/powerpoint/2010/main" val="32692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B3B8-2B7D-4B42-BAA5-4E55277BC94E}"/>
              </a:ext>
            </a:extLst>
          </p:cNvPr>
          <p:cNvSpPr>
            <a:spLocks noGrp="1"/>
          </p:cNvSpPr>
          <p:nvPr>
            <p:ph type="title"/>
          </p:nvPr>
        </p:nvSpPr>
        <p:spPr>
          <a:xfrm>
            <a:off x="221226" y="533400"/>
            <a:ext cx="13167360" cy="1066800"/>
          </a:xfrm>
        </p:spPr>
        <p:txBody>
          <a:bodyPr>
            <a:normAutofit/>
          </a:bodyPr>
          <a:lstStyle/>
          <a:p>
            <a:r>
              <a:rPr lang="en-US" sz="5400" b="1" dirty="0"/>
              <a:t>General Rules for ISR </a:t>
            </a:r>
          </a:p>
        </p:txBody>
      </p:sp>
      <p:sp>
        <p:nvSpPr>
          <p:cNvPr id="3" name="Content Placeholder 2">
            <a:extLst>
              <a:ext uri="{FF2B5EF4-FFF2-40B4-BE49-F238E27FC236}">
                <a16:creationId xmlns:a16="http://schemas.microsoft.com/office/drawing/2014/main" id="{025174D1-7851-4C24-B1CD-29D4E420E736}"/>
              </a:ext>
            </a:extLst>
          </p:cNvPr>
          <p:cNvSpPr>
            <a:spLocks noGrp="1"/>
          </p:cNvSpPr>
          <p:nvPr>
            <p:ph idx="1"/>
          </p:nvPr>
        </p:nvSpPr>
        <p:spPr>
          <a:xfrm>
            <a:off x="217784" y="1600200"/>
            <a:ext cx="14184015" cy="4724400"/>
          </a:xfrm>
        </p:spPr>
        <p:txBody>
          <a:bodyPr>
            <a:noAutofit/>
          </a:bodyPr>
          <a:lstStyle/>
          <a:p>
            <a:r>
              <a:rPr lang="en-US" sz="3600" dirty="0"/>
              <a:t>The ISR should execute as fast as possible.</a:t>
            </a:r>
          </a:p>
          <a:p>
            <a:pPr lvl="1">
              <a:buFont typeface="Wingdings" panose="05000000000000000000" pitchFamily="2" charset="2"/>
              <a:buChar char="§"/>
            </a:pPr>
            <a:r>
              <a:rPr lang="en-US" sz="3200" dirty="0"/>
              <a:t>The interrupt should occur when it’s time to perform the required action</a:t>
            </a:r>
          </a:p>
          <a:p>
            <a:pPr lvl="1">
              <a:buFont typeface="Wingdings" panose="05000000000000000000" pitchFamily="2" charset="2"/>
              <a:buChar char="§"/>
            </a:pPr>
            <a:r>
              <a:rPr lang="en-US" sz="3200" dirty="0"/>
              <a:t>The ISR should perform the action</a:t>
            </a:r>
          </a:p>
          <a:p>
            <a:pPr lvl="1">
              <a:buFont typeface="Wingdings" panose="05000000000000000000" pitchFamily="2" charset="2"/>
              <a:buChar char="§"/>
            </a:pPr>
            <a:r>
              <a:rPr lang="en-US" sz="3200" dirty="0"/>
              <a:t>The ISR should end and return to the main function right away.</a:t>
            </a:r>
          </a:p>
          <a:p>
            <a:pPr>
              <a:buFont typeface="Arial" panose="020B0604020202020204" pitchFamily="34" charset="0"/>
              <a:buChar char="•"/>
            </a:pPr>
            <a:r>
              <a:rPr lang="en-US" sz="3600" dirty="0"/>
              <a:t>Placing backward branches (busy, wait, iterations) inside the ISR should be avoided.</a:t>
            </a:r>
          </a:p>
          <a:p>
            <a:pPr>
              <a:buFont typeface="Arial" panose="020B0604020202020204" pitchFamily="34" charset="0"/>
              <a:buChar char="•"/>
            </a:pPr>
            <a:r>
              <a:rPr lang="en-US" sz="3600" dirty="0"/>
              <a:t>The percentage of time spent executing ISR should be small when compared to the time between interrupt triggers. </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Date Placeholder 5"/>
          <p:cNvSpPr>
            <a:spLocks noGrp="1"/>
          </p:cNvSpPr>
          <p:nvPr>
            <p:ph type="dt" sz="half" idx="10"/>
          </p:nvPr>
        </p:nvSpPr>
        <p:spPr/>
        <p:txBody>
          <a:bodyPr/>
          <a:lstStyle/>
          <a:p>
            <a:fld id="{4E15022B-8762-43EF-8B38-EEAA5AE45905}" type="datetime3">
              <a:rPr lang="en-US" smtClean="0"/>
              <a:t>13 June 2023</a:t>
            </a:fld>
            <a:endParaRPr lang="en-US"/>
          </a:p>
        </p:txBody>
      </p:sp>
    </p:spTree>
    <p:extLst>
      <p:ext uri="{BB962C8B-B14F-4D97-AF65-F5344CB8AC3E}">
        <p14:creationId xmlns:p14="http://schemas.microsoft.com/office/powerpoint/2010/main" val="90045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B3B8-2B7D-4B42-BAA5-4E55277BC94E}"/>
              </a:ext>
            </a:extLst>
          </p:cNvPr>
          <p:cNvSpPr>
            <a:spLocks noGrp="1"/>
          </p:cNvSpPr>
          <p:nvPr>
            <p:ph type="title"/>
          </p:nvPr>
        </p:nvSpPr>
        <p:spPr>
          <a:xfrm>
            <a:off x="221226" y="533400"/>
            <a:ext cx="13167360" cy="1752600"/>
          </a:xfrm>
        </p:spPr>
        <p:txBody>
          <a:bodyPr>
            <a:normAutofit/>
          </a:bodyPr>
          <a:lstStyle/>
          <a:p>
            <a:r>
              <a:rPr lang="en-US" sz="5400" b="1" dirty="0"/>
              <a:t>General Rules while writing an Interrupt Service Routine (ISR):</a:t>
            </a:r>
          </a:p>
        </p:txBody>
      </p:sp>
      <p:sp>
        <p:nvSpPr>
          <p:cNvPr id="3" name="Content Placeholder 2">
            <a:extLst>
              <a:ext uri="{FF2B5EF4-FFF2-40B4-BE49-F238E27FC236}">
                <a16:creationId xmlns:a16="http://schemas.microsoft.com/office/drawing/2014/main" id="{025174D1-7851-4C24-B1CD-29D4E420E736}"/>
              </a:ext>
            </a:extLst>
          </p:cNvPr>
          <p:cNvSpPr>
            <a:spLocks noGrp="1"/>
          </p:cNvSpPr>
          <p:nvPr>
            <p:ph idx="1"/>
          </p:nvPr>
        </p:nvSpPr>
        <p:spPr>
          <a:xfrm>
            <a:off x="217784" y="2286000"/>
            <a:ext cx="14184015" cy="4343400"/>
          </a:xfrm>
        </p:spPr>
        <p:txBody>
          <a:bodyPr>
            <a:noAutofit/>
          </a:bodyPr>
          <a:lstStyle/>
          <a:p>
            <a:r>
              <a:rPr lang="en-US" sz="3600" dirty="0"/>
              <a:t>Keep it short</a:t>
            </a:r>
          </a:p>
          <a:p>
            <a:r>
              <a:rPr lang="en-US" sz="3600" dirty="0"/>
              <a:t>Don't use delay ()</a:t>
            </a:r>
          </a:p>
          <a:p>
            <a:r>
              <a:rPr lang="en-US" sz="3600" dirty="0"/>
              <a:t>Don't do serial prints</a:t>
            </a:r>
          </a:p>
          <a:p>
            <a:r>
              <a:rPr lang="en-US" sz="3600" dirty="0"/>
              <a:t>Make variables shared with the main code </a:t>
            </a:r>
            <a:r>
              <a:rPr lang="en-US" sz="3600" dirty="0">
                <a:solidFill>
                  <a:srgbClr val="0070C0"/>
                </a:solidFill>
              </a:rPr>
              <a:t>volatile</a:t>
            </a:r>
          </a:p>
          <a:p>
            <a:r>
              <a:rPr lang="en-US" sz="3600" dirty="0"/>
              <a:t>Variables shared with the main code may need to be protected by "critical sections" (see below)</a:t>
            </a:r>
          </a:p>
          <a:p>
            <a:r>
              <a:rPr lang="en-US" sz="3600" dirty="0"/>
              <a:t>Don't try to turn interrupts off or on</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Date Placeholder 5"/>
          <p:cNvSpPr>
            <a:spLocks noGrp="1"/>
          </p:cNvSpPr>
          <p:nvPr>
            <p:ph type="dt" sz="half" idx="10"/>
          </p:nvPr>
        </p:nvSpPr>
        <p:spPr/>
        <p:txBody>
          <a:bodyPr/>
          <a:lstStyle/>
          <a:p>
            <a:fld id="{4E15022B-8762-43EF-8B38-EEAA5AE45905}" type="datetime3">
              <a:rPr lang="en-US" smtClean="0"/>
              <a:t>13 June 2023</a:t>
            </a:fld>
            <a:endParaRPr lang="en-US"/>
          </a:p>
        </p:txBody>
      </p:sp>
    </p:spTree>
    <p:extLst>
      <p:ext uri="{BB962C8B-B14F-4D97-AF65-F5344CB8AC3E}">
        <p14:creationId xmlns:p14="http://schemas.microsoft.com/office/powerpoint/2010/main" val="109157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9040761" cy="1066800"/>
          </a:xfrm>
        </p:spPr>
        <p:txBody>
          <a:bodyPr>
            <a:normAutofit/>
          </a:bodyPr>
          <a:lstStyle/>
          <a:p>
            <a:r>
              <a:rPr lang="en-US" sz="5400" b="1" dirty="0">
                <a:solidFill>
                  <a:srgbClr val="FF0000"/>
                </a:solidFill>
              </a:rPr>
              <a:t>Interrupts</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381000" y="1524000"/>
            <a:ext cx="14020800" cy="5927140"/>
          </a:xfrm>
        </p:spPr>
        <p:txBody>
          <a:bodyPr>
            <a:normAutofit/>
          </a:bodyPr>
          <a:lstStyle/>
          <a:p>
            <a:pPr marL="274320" indent="-274320">
              <a:spcBef>
                <a:spcPts val="0"/>
              </a:spcBef>
              <a:spcAft>
                <a:spcPts val="600"/>
              </a:spcAft>
            </a:pPr>
            <a:r>
              <a:rPr lang="en-US" sz="3600" dirty="0"/>
              <a:t>An interrupt is the </a:t>
            </a:r>
            <a:r>
              <a:rPr lang="en-US" sz="3600" dirty="0">
                <a:solidFill>
                  <a:srgbClr val="FF0000"/>
                </a:solidFill>
              </a:rPr>
              <a:t>automatic transfer of software</a:t>
            </a:r>
            <a:r>
              <a:rPr lang="en-US" sz="3600" dirty="0"/>
              <a:t> execution </a:t>
            </a:r>
            <a:r>
              <a:rPr lang="en-US" sz="3600" dirty="0">
                <a:solidFill>
                  <a:srgbClr val="FF0000"/>
                </a:solidFill>
              </a:rPr>
              <a:t>in response to a hardware event</a:t>
            </a:r>
            <a:r>
              <a:rPr lang="en-US" sz="3600" dirty="0"/>
              <a:t> that is </a:t>
            </a:r>
            <a:r>
              <a:rPr lang="en-US" sz="3600" dirty="0">
                <a:solidFill>
                  <a:srgbClr val="FF0000"/>
                </a:solidFill>
              </a:rPr>
              <a:t>asynchronous</a:t>
            </a:r>
            <a:r>
              <a:rPr lang="en-US" sz="3600" dirty="0"/>
              <a:t> with the current software execution.</a:t>
            </a:r>
          </a:p>
          <a:p>
            <a:pPr marL="274320" indent="-274320">
              <a:spcBef>
                <a:spcPts val="0"/>
              </a:spcBef>
              <a:spcAft>
                <a:spcPts val="600"/>
              </a:spcAft>
            </a:pPr>
            <a:r>
              <a:rPr lang="en-US" sz="3600" dirty="0"/>
              <a:t>An </a:t>
            </a:r>
            <a:r>
              <a:rPr lang="en-US" sz="3600" dirty="0">
                <a:solidFill>
                  <a:srgbClr val="FF0000"/>
                </a:solidFill>
              </a:rPr>
              <a:t>interrupt is a signal emitted by a device </a:t>
            </a:r>
            <a:r>
              <a:rPr lang="en-US" sz="3600" dirty="0"/>
              <a:t>attached to a computer or from a program within the computer. It requires the operating system (OS) to stop and figure out what to do next. An interrupt </a:t>
            </a:r>
            <a:r>
              <a:rPr lang="en-US" sz="3600" dirty="0">
                <a:solidFill>
                  <a:srgbClr val="FF0000"/>
                </a:solidFill>
              </a:rPr>
              <a:t>temporarily stops or terminates a service or a current process</a:t>
            </a:r>
            <a:r>
              <a:rPr lang="en-US" sz="3600" dirty="0"/>
              <a:t>.</a:t>
            </a:r>
          </a:p>
          <a:p>
            <a:pPr marL="274320" indent="-274320">
              <a:spcBef>
                <a:spcPts val="0"/>
              </a:spcBef>
              <a:spcAft>
                <a:spcPts val="600"/>
              </a:spcAft>
            </a:pPr>
            <a:r>
              <a:rPr lang="en-US" sz="3600" dirty="0"/>
              <a:t>The hardware event can </a:t>
            </a:r>
            <a:r>
              <a:rPr lang="en-US" sz="3600" dirty="0">
                <a:solidFill>
                  <a:srgbClr val="FF0000"/>
                </a:solidFill>
              </a:rPr>
              <a:t>either be a busy to ready transition </a:t>
            </a:r>
            <a:r>
              <a:rPr lang="en-US" sz="3600" dirty="0"/>
              <a:t>in an external I/O device (like the UART input/output) </a:t>
            </a:r>
            <a:r>
              <a:rPr lang="en-US" sz="3600" dirty="0">
                <a:solidFill>
                  <a:srgbClr val="FF0000"/>
                </a:solidFill>
              </a:rPr>
              <a:t>or an internal event</a:t>
            </a:r>
            <a:r>
              <a:rPr lang="en-US" sz="3600" dirty="0"/>
              <a:t> (like bus fault, memory fault, or a periodic timer).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97165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B3B8-2B7D-4B42-BAA5-4E55277BC94E}"/>
              </a:ext>
            </a:extLst>
          </p:cNvPr>
          <p:cNvSpPr>
            <a:spLocks noGrp="1"/>
          </p:cNvSpPr>
          <p:nvPr>
            <p:ph type="title"/>
          </p:nvPr>
        </p:nvSpPr>
        <p:spPr>
          <a:xfrm>
            <a:off x="221226" y="533400"/>
            <a:ext cx="13167360" cy="930860"/>
          </a:xfrm>
        </p:spPr>
        <p:txBody>
          <a:bodyPr>
            <a:normAutofit/>
          </a:bodyPr>
          <a:lstStyle/>
          <a:p>
            <a:r>
              <a:rPr lang="en-US" sz="5400" b="1" dirty="0"/>
              <a:t>What are "volatile" variables?</a:t>
            </a:r>
          </a:p>
        </p:txBody>
      </p:sp>
      <p:sp>
        <p:nvSpPr>
          <p:cNvPr id="3" name="Content Placeholder 2">
            <a:extLst>
              <a:ext uri="{FF2B5EF4-FFF2-40B4-BE49-F238E27FC236}">
                <a16:creationId xmlns:a16="http://schemas.microsoft.com/office/drawing/2014/main" id="{025174D1-7851-4C24-B1CD-29D4E420E736}"/>
              </a:ext>
            </a:extLst>
          </p:cNvPr>
          <p:cNvSpPr>
            <a:spLocks noGrp="1"/>
          </p:cNvSpPr>
          <p:nvPr>
            <p:ph idx="1"/>
          </p:nvPr>
        </p:nvSpPr>
        <p:spPr>
          <a:xfrm>
            <a:off x="228846" y="1295400"/>
            <a:ext cx="14184015" cy="6200648"/>
          </a:xfrm>
        </p:spPr>
        <p:txBody>
          <a:bodyPr>
            <a:noAutofit/>
          </a:bodyPr>
          <a:lstStyle/>
          <a:p>
            <a:pPr>
              <a:spcBef>
                <a:spcPts val="0"/>
              </a:spcBef>
            </a:pPr>
            <a:r>
              <a:rPr lang="en-US" sz="3600" dirty="0"/>
              <a:t>Variables shared between ISR functions and normal functions should be declared "</a:t>
            </a:r>
            <a:r>
              <a:rPr lang="en-US" sz="3600" b="1" dirty="0">
                <a:solidFill>
                  <a:srgbClr val="0070C0"/>
                </a:solidFill>
              </a:rPr>
              <a:t>volatile</a:t>
            </a:r>
            <a:r>
              <a:rPr lang="en-US" sz="3600" dirty="0"/>
              <a:t>". This tells the compiler that such </a:t>
            </a:r>
            <a:r>
              <a:rPr lang="en-US" sz="3600" b="1" dirty="0">
                <a:solidFill>
                  <a:srgbClr val="FF0000"/>
                </a:solidFill>
              </a:rPr>
              <a:t>variables might change at any time</a:t>
            </a:r>
            <a:r>
              <a:rPr lang="en-US" sz="3600" dirty="0"/>
              <a:t>, and thus the </a:t>
            </a:r>
            <a:r>
              <a:rPr lang="en-US" sz="3600" b="1" dirty="0">
                <a:solidFill>
                  <a:srgbClr val="0070C0"/>
                </a:solidFill>
              </a:rPr>
              <a:t>compiler must reload the variable </a:t>
            </a:r>
            <a:r>
              <a:rPr lang="en-US" sz="3600" dirty="0"/>
              <a:t>whenever you reference it, rather than relying upon a copy it might have in a processor register.</a:t>
            </a:r>
          </a:p>
          <a:p>
            <a:pPr marL="124355" indent="0">
              <a:spcBef>
                <a:spcPts val="0"/>
              </a:spcBef>
              <a:buNone/>
            </a:pPr>
            <a:endParaRPr lang="en-US" sz="2000" dirty="0"/>
          </a:p>
          <a:p>
            <a:pPr marL="124355" indent="0">
              <a:spcBef>
                <a:spcPts val="0"/>
              </a:spcBef>
              <a:buNone/>
            </a:pPr>
            <a:r>
              <a:rPr lang="en-US" sz="2800" dirty="0"/>
              <a:t>volatile </a:t>
            </a:r>
            <a:r>
              <a:rPr lang="en-US" sz="2800" dirty="0" err="1"/>
              <a:t>boolean</a:t>
            </a:r>
            <a:r>
              <a:rPr lang="en-US" sz="2800" dirty="0"/>
              <a:t> flag;</a:t>
            </a:r>
          </a:p>
          <a:p>
            <a:pPr marL="124355" indent="0">
              <a:spcBef>
                <a:spcPts val="0"/>
              </a:spcBef>
              <a:buNone/>
            </a:pPr>
            <a:endParaRPr lang="en-US" sz="2400" dirty="0"/>
          </a:p>
          <a:p>
            <a:pPr marL="124355" indent="0">
              <a:spcBef>
                <a:spcPts val="0"/>
              </a:spcBef>
              <a:buNone/>
            </a:pPr>
            <a:r>
              <a:rPr lang="en-US" sz="2800" dirty="0"/>
              <a:t>// Interrupt Service Routine (ISR)</a:t>
            </a:r>
          </a:p>
          <a:p>
            <a:pPr marL="124355" indent="0">
              <a:spcBef>
                <a:spcPts val="0"/>
              </a:spcBef>
              <a:buNone/>
            </a:pPr>
            <a:r>
              <a:rPr lang="en-US" sz="2800" dirty="0"/>
              <a:t>void </a:t>
            </a:r>
            <a:r>
              <a:rPr lang="en-US" sz="2800" dirty="0" err="1"/>
              <a:t>isr</a:t>
            </a:r>
            <a:r>
              <a:rPr lang="en-US" sz="2800" dirty="0"/>
              <a:t>()</a:t>
            </a:r>
          </a:p>
          <a:p>
            <a:pPr marL="124355" indent="0">
              <a:spcBef>
                <a:spcPts val="0"/>
              </a:spcBef>
              <a:buNone/>
            </a:pPr>
            <a:r>
              <a:rPr lang="en-US" sz="2800" dirty="0"/>
              <a:t>{</a:t>
            </a:r>
          </a:p>
          <a:p>
            <a:pPr marL="124355" indent="0">
              <a:spcBef>
                <a:spcPts val="0"/>
              </a:spcBef>
              <a:buNone/>
            </a:pPr>
            <a:r>
              <a:rPr lang="en-US" sz="2800" dirty="0"/>
              <a:t> flag = true;</a:t>
            </a:r>
          </a:p>
          <a:p>
            <a:pPr marL="124355" indent="0">
              <a:spcBef>
                <a:spcPts val="0"/>
              </a:spcBef>
              <a:buNone/>
            </a:pPr>
            <a:r>
              <a:rPr lang="en-US" sz="2800" dirty="0"/>
              <a:t>}  // end of </a:t>
            </a:r>
            <a:r>
              <a:rPr lang="en-US" sz="2800" dirty="0" err="1"/>
              <a:t>isr</a:t>
            </a:r>
            <a:endParaRPr lang="en-US" sz="2800" dirty="0"/>
          </a:p>
          <a:p>
            <a:pPr marL="124355" indent="0">
              <a:spcBef>
                <a:spcPts val="0"/>
              </a:spcBef>
              <a:buNone/>
            </a:pPr>
            <a:endParaRPr lang="en-US" sz="3600" dirty="0"/>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Date Placeholder 5"/>
          <p:cNvSpPr>
            <a:spLocks noGrp="1"/>
          </p:cNvSpPr>
          <p:nvPr>
            <p:ph type="dt" sz="half" idx="10"/>
          </p:nvPr>
        </p:nvSpPr>
        <p:spPr/>
        <p:txBody>
          <a:bodyPr/>
          <a:lstStyle/>
          <a:p>
            <a:fld id="{4E15022B-8762-43EF-8B38-EEAA5AE45905}" type="datetime3">
              <a:rPr lang="en-US" smtClean="0"/>
              <a:t>13 June 2023</a:t>
            </a:fld>
            <a:endParaRPr lang="en-US"/>
          </a:p>
        </p:txBody>
      </p:sp>
    </p:spTree>
    <p:extLst>
      <p:ext uri="{BB962C8B-B14F-4D97-AF65-F5344CB8AC3E}">
        <p14:creationId xmlns:p14="http://schemas.microsoft.com/office/powerpoint/2010/main" val="3105943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B3B8-2B7D-4B42-BAA5-4E55277BC94E}"/>
              </a:ext>
            </a:extLst>
          </p:cNvPr>
          <p:cNvSpPr>
            <a:spLocks noGrp="1"/>
          </p:cNvSpPr>
          <p:nvPr>
            <p:ph type="title"/>
          </p:nvPr>
        </p:nvSpPr>
        <p:spPr>
          <a:xfrm>
            <a:off x="221226" y="533400"/>
            <a:ext cx="13167360" cy="930860"/>
          </a:xfrm>
        </p:spPr>
        <p:txBody>
          <a:bodyPr>
            <a:normAutofit/>
          </a:bodyPr>
          <a:lstStyle/>
          <a:p>
            <a:r>
              <a:rPr lang="en-US" sz="5400" b="1" dirty="0"/>
              <a:t>What are "volatile" variables?</a:t>
            </a:r>
          </a:p>
        </p:txBody>
      </p:sp>
      <p:sp>
        <p:nvSpPr>
          <p:cNvPr id="3" name="Content Placeholder 2">
            <a:extLst>
              <a:ext uri="{FF2B5EF4-FFF2-40B4-BE49-F238E27FC236}">
                <a16:creationId xmlns:a16="http://schemas.microsoft.com/office/drawing/2014/main" id="{025174D1-7851-4C24-B1CD-29D4E420E736}"/>
              </a:ext>
            </a:extLst>
          </p:cNvPr>
          <p:cNvSpPr>
            <a:spLocks noGrp="1"/>
          </p:cNvSpPr>
          <p:nvPr>
            <p:ph idx="1"/>
          </p:nvPr>
        </p:nvSpPr>
        <p:spPr>
          <a:xfrm>
            <a:off x="228846" y="1464260"/>
            <a:ext cx="14184015" cy="5986880"/>
          </a:xfrm>
        </p:spPr>
        <p:txBody>
          <a:bodyPr>
            <a:noAutofit/>
          </a:bodyPr>
          <a:lstStyle/>
          <a:p>
            <a:pPr marL="124355" indent="0">
              <a:buNone/>
            </a:pPr>
            <a:r>
              <a:rPr lang="en-US" sz="2800" dirty="0"/>
              <a:t>void setup ()</a:t>
            </a:r>
          </a:p>
          <a:p>
            <a:pPr marL="124355" indent="0">
              <a:buNone/>
            </a:pPr>
            <a:r>
              <a:rPr lang="en-US" sz="2800" dirty="0"/>
              <a:t>{</a:t>
            </a:r>
          </a:p>
          <a:p>
            <a:pPr marL="124355" indent="0">
              <a:buNone/>
            </a:pPr>
            <a:r>
              <a:rPr lang="en-US" sz="2800" dirty="0"/>
              <a:t>  </a:t>
            </a:r>
            <a:r>
              <a:rPr lang="en-US" sz="2800" dirty="0" err="1"/>
              <a:t>attachInterrupt</a:t>
            </a:r>
            <a:r>
              <a:rPr lang="en-US" sz="2800" dirty="0"/>
              <a:t> (</a:t>
            </a:r>
            <a:r>
              <a:rPr lang="en-US" sz="2800" dirty="0" err="1"/>
              <a:t>digitalPinToInterrupt</a:t>
            </a:r>
            <a:r>
              <a:rPr lang="en-US" sz="2800" dirty="0"/>
              <a:t> (2), </a:t>
            </a:r>
            <a:r>
              <a:rPr lang="en-US" sz="2800" dirty="0" err="1"/>
              <a:t>isr</a:t>
            </a:r>
            <a:r>
              <a:rPr lang="en-US" sz="2800" dirty="0"/>
              <a:t>, CHANGE);  // attach interrupt handler</a:t>
            </a:r>
          </a:p>
          <a:p>
            <a:pPr marL="124355" indent="0">
              <a:buNone/>
            </a:pPr>
            <a:r>
              <a:rPr lang="en-US" sz="2800" dirty="0"/>
              <a:t>}  // end of setup</a:t>
            </a:r>
          </a:p>
          <a:p>
            <a:pPr marL="124355" indent="0">
              <a:buNone/>
            </a:pPr>
            <a:endParaRPr lang="en-US" sz="2800" dirty="0"/>
          </a:p>
          <a:p>
            <a:pPr marL="124355" indent="0">
              <a:buNone/>
            </a:pPr>
            <a:r>
              <a:rPr lang="en-US" sz="2800" dirty="0"/>
              <a:t>void loop ()</a:t>
            </a:r>
          </a:p>
          <a:p>
            <a:pPr marL="124355" indent="0">
              <a:buNone/>
            </a:pPr>
            <a:r>
              <a:rPr lang="en-US" sz="2800" dirty="0"/>
              <a:t>{</a:t>
            </a:r>
          </a:p>
          <a:p>
            <a:pPr marL="124355" indent="0">
              <a:buNone/>
            </a:pPr>
            <a:r>
              <a:rPr lang="en-US" sz="2800" dirty="0"/>
              <a:t>  if (flag)</a:t>
            </a:r>
          </a:p>
          <a:p>
            <a:pPr marL="124355" indent="0">
              <a:buNone/>
            </a:pPr>
            <a:r>
              <a:rPr lang="en-US" sz="2800" dirty="0"/>
              <a:t>    {</a:t>
            </a:r>
          </a:p>
          <a:p>
            <a:pPr marL="124355" indent="0">
              <a:buNone/>
            </a:pPr>
            <a:r>
              <a:rPr lang="en-US" sz="2800" dirty="0"/>
              <a:t>    // interrupt has occurred</a:t>
            </a:r>
          </a:p>
          <a:p>
            <a:pPr marL="124355" indent="0">
              <a:buNone/>
            </a:pPr>
            <a:r>
              <a:rPr lang="en-US" sz="2800" dirty="0"/>
              <a:t>    }</a:t>
            </a:r>
          </a:p>
          <a:p>
            <a:pPr marL="124355" indent="0">
              <a:buNone/>
            </a:pPr>
            <a:r>
              <a:rPr lang="en-US" sz="2800" dirty="0"/>
              <a:t>}  // end of loop</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Date Placeholder 5"/>
          <p:cNvSpPr>
            <a:spLocks noGrp="1"/>
          </p:cNvSpPr>
          <p:nvPr>
            <p:ph type="dt" sz="half" idx="10"/>
          </p:nvPr>
        </p:nvSpPr>
        <p:spPr/>
        <p:txBody>
          <a:bodyPr/>
          <a:lstStyle/>
          <a:p>
            <a:fld id="{4E15022B-8762-43EF-8B38-EEAA5AE45905}" type="datetime3">
              <a:rPr lang="en-US" smtClean="0"/>
              <a:t>13 June 2023</a:t>
            </a:fld>
            <a:endParaRPr lang="en-US"/>
          </a:p>
        </p:txBody>
      </p:sp>
    </p:spTree>
    <p:extLst>
      <p:ext uri="{BB962C8B-B14F-4D97-AF65-F5344CB8AC3E}">
        <p14:creationId xmlns:p14="http://schemas.microsoft.com/office/powerpoint/2010/main" val="3606222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04240"/>
          </a:xfrm>
        </p:spPr>
        <p:txBody>
          <a:bodyPr>
            <a:normAutofit/>
          </a:bodyPr>
          <a:lstStyle/>
          <a:p>
            <a:r>
              <a:rPr lang="en-US" sz="4800" b="1" dirty="0">
                <a:solidFill>
                  <a:srgbClr val="FF0000"/>
                </a:solidFill>
              </a:rPr>
              <a:t>Atmega328p Interrupt Processing</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28600" y="1437639"/>
            <a:ext cx="14210072" cy="4067277"/>
          </a:xfrm>
        </p:spPr>
        <p:txBody>
          <a:bodyPr>
            <a:noAutofit/>
          </a:bodyPr>
          <a:lstStyle/>
          <a:p>
            <a:pPr marL="274320" marR="5080" indent="-274320" algn="just">
              <a:spcBef>
                <a:spcPts val="0"/>
              </a:spcBef>
              <a:buFont typeface="Symbol"/>
              <a:buChar char=""/>
              <a:tabLst>
                <a:tab pos="240665" algn="l"/>
                <a:tab pos="241300" algn="l"/>
              </a:tabLst>
            </a:pPr>
            <a:r>
              <a:rPr lang="en-US" sz="3600" b="1" dirty="0">
                <a:solidFill>
                  <a:srgbClr val="7030A0"/>
                </a:solidFill>
                <a:latin typeface="Times New Roman" panose="02020603050405020304" pitchFamily="18" charset="0"/>
                <a:cs typeface="Times New Roman" panose="02020603050405020304" pitchFamily="18" charset="0"/>
              </a:rPr>
              <a:t>When</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an</a:t>
            </a:r>
            <a:r>
              <a:rPr lang="en-US" sz="3600" b="1" spc="15"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interrupt</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occurs,</a:t>
            </a:r>
            <a:r>
              <a:rPr lang="en-US" sz="3600" b="1" spc="15"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the</a:t>
            </a:r>
            <a:r>
              <a:rPr lang="en-US" sz="3600" b="1" spc="5"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microcontroller</a:t>
            </a:r>
            <a:r>
              <a:rPr lang="en-US" sz="3600" b="1" spc="15"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completes</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the</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current</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instruction</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and</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stores</a:t>
            </a:r>
            <a:r>
              <a:rPr lang="en-US" sz="3600" b="1" spc="15"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the</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address</a:t>
            </a:r>
            <a:r>
              <a:rPr lang="en-US" sz="3600" b="1" spc="15"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of</a:t>
            </a:r>
            <a:r>
              <a:rPr lang="en-US" sz="3600" b="1" spc="5"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the</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next </a:t>
            </a:r>
            <a:r>
              <a:rPr lang="en-US" sz="3600" b="1" spc="-280"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instruction</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on </a:t>
            </a:r>
            <a:r>
              <a:rPr lang="en-US" sz="3600" b="1" dirty="0">
                <a:solidFill>
                  <a:srgbClr val="7030A0"/>
                </a:solidFill>
                <a:latin typeface="Times New Roman" panose="02020603050405020304" pitchFamily="18" charset="0"/>
                <a:cs typeface="Times New Roman" panose="02020603050405020304" pitchFamily="18" charset="0"/>
              </a:rPr>
              <a:t>the </a:t>
            </a:r>
            <a:r>
              <a:rPr lang="en-US" sz="3600" b="1" spc="-5" dirty="0">
                <a:solidFill>
                  <a:srgbClr val="7030A0"/>
                </a:solidFill>
                <a:latin typeface="Times New Roman" panose="02020603050405020304" pitchFamily="18" charset="0"/>
                <a:cs typeface="Times New Roman" panose="02020603050405020304" pitchFamily="18" charset="0"/>
              </a:rPr>
              <a:t>stack.</a:t>
            </a:r>
            <a:endParaRPr lang="en-US" sz="3600" b="1" dirty="0">
              <a:solidFill>
                <a:srgbClr val="7030A0"/>
              </a:solidFill>
              <a:latin typeface="Times New Roman" panose="02020603050405020304" pitchFamily="18" charset="0"/>
              <a:cs typeface="Times New Roman" panose="02020603050405020304" pitchFamily="18" charset="0"/>
            </a:endParaRPr>
          </a:p>
          <a:p>
            <a:pPr marL="274320" marR="92710" indent="-274320" algn="just">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also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turns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system</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prevent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further</a:t>
            </a:r>
            <a:r>
              <a:rPr lang="en-US" sz="3600" dirty="0">
                <a:latin typeface="Times New Roman" panose="02020603050405020304" pitchFamily="18" charset="0"/>
                <a:cs typeface="Times New Roman" panose="02020603050405020304" pitchFamily="18" charset="0"/>
              </a:rPr>
              <a:t> interrupts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while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progress.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done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clearing </a:t>
            </a:r>
            <a:r>
              <a:rPr lang="en-US" sz="3600" spc="-27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a:t>
            </a:r>
            <a:r>
              <a:rPr lang="en-US" sz="3600" spc="-5" dirty="0">
                <a:latin typeface="Times New Roman" panose="02020603050405020304" pitchFamily="18" charset="0"/>
                <a:cs typeface="Times New Roman" panose="02020603050405020304" pitchFamily="18" charset="0"/>
              </a:rPr>
              <a:t>SREG </a:t>
            </a:r>
            <a:r>
              <a:rPr lang="en-US" sz="3600" b="1" spc="-5" dirty="0">
                <a:solidFill>
                  <a:srgbClr val="7030A0"/>
                </a:solidFill>
                <a:latin typeface="Times New Roman" panose="02020603050405020304" pitchFamily="18" charset="0"/>
                <a:cs typeface="Times New Roman" panose="02020603050405020304" pitchFamily="18" charset="0"/>
              </a:rPr>
              <a:t>Global</a:t>
            </a:r>
            <a:r>
              <a:rPr lang="en-US" sz="3600" b="1"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Interrupt Enable</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a:t>
            </a:r>
          </a:p>
          <a:p>
            <a:pPr marL="274320" marR="9271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 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5" dirty="0">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Type</a:t>
            </a:r>
            <a:r>
              <a:rPr lang="en-US" sz="3600" b="1" dirty="0">
                <a:solidFill>
                  <a:srgbClr val="7030A0"/>
                </a:solidFill>
                <a:latin typeface="Times New Roman" panose="02020603050405020304" pitchFamily="18" charset="0"/>
                <a:cs typeface="Times New Roman" panose="02020603050405020304" pitchFamily="18" charset="0"/>
              </a:rPr>
              <a:t> 1 Interrupts</a:t>
            </a:r>
            <a:r>
              <a:rPr lang="en-US" sz="3600" b="1" spc="5"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only</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(see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next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Slide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definitions).</a:t>
            </a:r>
            <a:endParaRPr lang="en-US" sz="3600"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a16="http://schemas.microsoft.com/office/drawing/2014/main" id="{0CC02930-A2A2-4370-8972-E6B649623003}"/>
              </a:ext>
            </a:extLst>
          </p:cNvPr>
          <p:cNvPicPr/>
          <p:nvPr/>
        </p:nvPicPr>
        <p:blipFill>
          <a:blip r:embed="rId2" cstate="print"/>
          <a:stretch>
            <a:fillRect/>
          </a:stretch>
        </p:blipFill>
        <p:spPr>
          <a:xfrm>
            <a:off x="609601" y="5504917"/>
            <a:ext cx="13715998" cy="1734083"/>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TextBox 5">
            <a:extLst>
              <a:ext uri="{FF2B5EF4-FFF2-40B4-BE49-F238E27FC236}">
                <a16:creationId xmlns:a16="http://schemas.microsoft.com/office/drawing/2014/main" id="{648C1927-8031-235A-AFD4-2EC52011F651}"/>
              </a:ext>
            </a:extLst>
          </p:cNvPr>
          <p:cNvSpPr txBox="1"/>
          <p:nvPr/>
        </p:nvSpPr>
        <p:spPr>
          <a:xfrm>
            <a:off x="2209800" y="5791200"/>
            <a:ext cx="1676400" cy="769441"/>
          </a:xfrm>
          <a:prstGeom prst="rect">
            <a:avLst/>
          </a:prstGeom>
          <a:noFill/>
          <a:ln w="57150">
            <a:solidFill>
              <a:srgbClr val="7030A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91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04800"/>
            <a:ext cx="13167360" cy="1132840"/>
          </a:xfrm>
        </p:spPr>
        <p:txBody>
          <a:bodyPr>
            <a:normAutofit/>
          </a:bodyPr>
          <a:lstStyle/>
          <a:p>
            <a:r>
              <a:rPr lang="en-US" sz="4400" b="1" dirty="0">
                <a:solidFill>
                  <a:srgbClr val="FF0000"/>
                </a:solidFill>
              </a:rPr>
              <a:t>Atmega328p Interrupt Processing</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219200"/>
            <a:ext cx="14057671" cy="6324600"/>
          </a:xfrm>
        </p:spPr>
        <p:txBody>
          <a:bodyPr>
            <a:noAutofit/>
          </a:bodyPr>
          <a:lstStyle/>
          <a:p>
            <a:pPr marL="274320" marR="5080" indent="-274320" algn="just">
              <a:lnSpc>
                <a:spcPct val="95000"/>
              </a:lnSpc>
              <a:spcBef>
                <a:spcPts val="0"/>
              </a:spcBef>
              <a:buFont typeface="Symbol"/>
              <a:buChar char=""/>
              <a:tabLst>
                <a:tab pos="240665" algn="l"/>
                <a:tab pos="241300" algn="l"/>
              </a:tabLst>
            </a:pPr>
            <a:r>
              <a:rPr lang="en-US" sz="3600" b="1" spc="-5" dirty="0">
                <a:solidFill>
                  <a:srgbClr val="7030A0"/>
                </a:solidFill>
                <a:latin typeface="Times New Roman" panose="02020603050405020304" pitchFamily="18" charset="0"/>
                <a:cs typeface="Times New Roman" panose="02020603050405020304" pitchFamily="18" charset="0"/>
              </a:rPr>
              <a:t>The</a:t>
            </a:r>
            <a:r>
              <a:rPr lang="en-US" sz="3600" b="1"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execution</a:t>
            </a:r>
            <a:r>
              <a:rPr lang="en-US" sz="3600" b="1"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of</a:t>
            </a:r>
            <a:r>
              <a:rPr lang="en-US" sz="3600" b="1" dirty="0">
                <a:solidFill>
                  <a:srgbClr val="7030A0"/>
                </a:solidFill>
                <a:latin typeface="Times New Roman" panose="02020603050405020304" pitchFamily="18" charset="0"/>
                <a:cs typeface="Times New Roman" panose="02020603050405020304" pitchFamily="18" charset="0"/>
              </a:rPr>
              <a:t> the</a:t>
            </a:r>
            <a:r>
              <a:rPr lang="en-US" sz="3600" b="1" spc="5"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ISR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performed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loading</a:t>
            </a:r>
            <a:r>
              <a:rPr lang="en-US" sz="3600" dirty="0">
                <a:latin typeface="Times New Roman" panose="02020603050405020304" pitchFamily="18" charset="0"/>
                <a:cs typeface="Times New Roman" panose="02020603050405020304" pitchFamily="18" charset="0"/>
              </a:rPr>
              <a:t> the </a:t>
            </a:r>
            <a:r>
              <a:rPr lang="en-US" sz="3600" b="1" spc="-5" dirty="0">
                <a:solidFill>
                  <a:srgbClr val="7030A0"/>
                </a:solidFill>
                <a:latin typeface="Times New Roman" panose="02020603050405020304" pitchFamily="18" charset="0"/>
                <a:cs typeface="Times New Roman" panose="02020603050405020304" pitchFamily="18" charset="0"/>
              </a:rPr>
              <a:t>beginning</a:t>
            </a:r>
            <a:r>
              <a:rPr lang="en-US" sz="3600" b="1" spc="5"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address</a:t>
            </a:r>
            <a:r>
              <a:rPr lang="en-US" sz="3600" b="1" dirty="0">
                <a:solidFill>
                  <a:srgbClr val="7030A0"/>
                </a:solidFill>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 </a:t>
            </a:r>
            <a:r>
              <a:rPr lang="en-US" sz="3600" spc="-5" dirty="0">
                <a:latin typeface="Times New Roman" panose="02020603050405020304" pitchFamily="18" charset="0"/>
                <a:cs typeface="Times New Roman" panose="02020603050405020304" pitchFamily="18" charset="0"/>
              </a:rPr>
              <a:t>specific</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that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into</a:t>
            </a:r>
            <a:r>
              <a:rPr lang="en-US" sz="3600" b="1" spc="5" dirty="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the </a:t>
            </a:r>
            <a:r>
              <a:rPr lang="en-US" sz="3600" b="1" spc="-5" dirty="0">
                <a:solidFill>
                  <a:srgbClr val="7030A0"/>
                </a:solidFill>
                <a:latin typeface="Times New Roman" panose="02020603050405020304" pitchFamily="18" charset="0"/>
                <a:cs typeface="Times New Roman" panose="02020603050405020304" pitchFamily="18" charset="0"/>
              </a:rPr>
              <a:t>program</a:t>
            </a:r>
            <a:r>
              <a:rPr lang="en-US" sz="3600" b="1" spc="-10" dirty="0">
                <a:solidFill>
                  <a:srgbClr val="7030A0"/>
                </a:solidFill>
                <a:latin typeface="Times New Roman" panose="02020603050405020304" pitchFamily="18" charset="0"/>
                <a:cs typeface="Times New Roman" panose="02020603050405020304" pitchFamily="18" charset="0"/>
              </a:rPr>
              <a:t> </a:t>
            </a:r>
            <a:r>
              <a:rPr lang="en-US" sz="3600" b="1" spc="-5" dirty="0">
                <a:solidFill>
                  <a:srgbClr val="7030A0"/>
                </a:solidFill>
                <a:latin typeface="Times New Roman" panose="02020603050405020304" pitchFamily="18" charset="0"/>
                <a:cs typeface="Times New Roman" panose="02020603050405020304" pitchFamily="18" charset="0"/>
              </a:rPr>
              <a:t>counter</a:t>
            </a:r>
            <a:r>
              <a:rPr lang="en-US" sz="3600" spc="-5" dirty="0">
                <a:latin typeface="Times New Roman" panose="02020603050405020304" pitchFamily="18" charset="0"/>
                <a:cs typeface="Times New Roman" panose="02020603050405020304" pitchFamily="18" charset="0"/>
              </a:rPr>
              <a:t>. 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processor</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starts</a:t>
            </a:r>
            <a:r>
              <a:rPr lang="en-US" sz="3600" dirty="0">
                <a:latin typeface="Times New Roman" panose="02020603050405020304" pitchFamily="18" charset="0"/>
                <a:cs typeface="Times New Roman" panose="02020603050405020304" pitchFamily="18" charset="0"/>
              </a:rPr>
              <a:t> running </a:t>
            </a: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ISR.</a:t>
            </a:r>
            <a:endParaRPr lang="en-US" sz="3600" dirty="0">
              <a:latin typeface="Times New Roman" panose="02020603050405020304" pitchFamily="18" charset="0"/>
              <a:cs typeface="Times New Roman" panose="02020603050405020304" pitchFamily="18" charset="0"/>
            </a:endParaRPr>
          </a:p>
          <a:p>
            <a:pPr marL="274320" marR="139065"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Execution of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continues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until</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b="1" spc="-5" dirty="0">
                <a:solidFill>
                  <a:srgbClr val="0070C0"/>
                </a:solidFill>
                <a:latin typeface="Times New Roman" panose="02020603050405020304" pitchFamily="18" charset="0"/>
                <a:cs typeface="Times New Roman" panose="02020603050405020304" pitchFamily="18" charset="0"/>
              </a:rPr>
              <a:t>Return</a:t>
            </a:r>
            <a:r>
              <a:rPr lang="en-US" sz="3600" b="1" dirty="0">
                <a:solidFill>
                  <a:srgbClr val="0070C0"/>
                </a:solidFill>
                <a:latin typeface="Times New Roman" panose="02020603050405020304" pitchFamily="18" charset="0"/>
                <a:cs typeface="Times New Roman" panose="02020603050405020304" pitchFamily="18" charset="0"/>
              </a:rPr>
              <a:t> </a:t>
            </a:r>
            <a:r>
              <a:rPr lang="en-US" sz="3600" b="1" spc="-5" dirty="0">
                <a:solidFill>
                  <a:srgbClr val="0070C0"/>
                </a:solidFill>
                <a:latin typeface="Times New Roman" panose="02020603050405020304" pitchFamily="18" charset="0"/>
                <a:cs typeface="Times New Roman" panose="02020603050405020304" pitchFamily="18" charset="0"/>
              </a:rPr>
              <a:t>from Interrupt</a:t>
            </a:r>
            <a:r>
              <a:rPr lang="en-US" sz="3600" b="1" dirty="0">
                <a:solidFill>
                  <a:srgbClr val="0070C0"/>
                </a:solidFill>
                <a:latin typeface="Times New Roman" panose="02020603050405020304" pitchFamily="18" charset="0"/>
                <a:cs typeface="Times New Roman" panose="02020603050405020304" pitchFamily="18" charset="0"/>
              </a:rPr>
              <a:t> instruction </a:t>
            </a:r>
            <a:r>
              <a:rPr lang="en-US" sz="3600" spc="-5" dirty="0">
                <a:latin typeface="Times New Roman" panose="02020603050405020304" pitchFamily="18" charset="0"/>
                <a:cs typeface="Times New Roman" panose="02020603050405020304" pitchFamily="18" charset="0"/>
              </a:rPr>
              <a:t>(</a:t>
            </a:r>
            <a:r>
              <a:rPr lang="en-US" sz="3600" b="1" spc="-5" dirty="0">
                <a:solidFill>
                  <a:srgbClr val="0070C0"/>
                </a:solidFill>
                <a:latin typeface="Times New Roman" panose="02020603050405020304" pitchFamily="18" charset="0"/>
                <a:cs typeface="Times New Roman" panose="02020603050405020304" pitchFamily="18" charset="0"/>
              </a:rPr>
              <a:t>RETI</a:t>
            </a:r>
            <a:r>
              <a:rPr lang="en-US" sz="3600" spc="-5" dirty="0">
                <a:latin typeface="Times New Roman" panose="02020603050405020304" pitchFamily="18" charset="0"/>
                <a:cs typeface="Times New Roman" panose="02020603050405020304" pitchFamily="18" charset="0"/>
              </a:rPr>
              <a: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encountered.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b="1" spc="-5" dirty="0">
                <a:solidFill>
                  <a:srgbClr val="FF0000"/>
                </a:solidFill>
                <a:latin typeface="Times New Roman" panose="02020603050405020304" pitchFamily="18" charset="0"/>
                <a:cs typeface="Times New Roman" panose="02020603050405020304" pitchFamily="18" charset="0"/>
              </a:rPr>
              <a:t>SREG</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spc="-5" dirty="0">
                <a:solidFill>
                  <a:srgbClr val="FF0000"/>
                </a:solidFill>
                <a:latin typeface="Times New Roman" panose="02020603050405020304" pitchFamily="18" charset="0"/>
                <a:cs typeface="Times New Roman" panose="02020603050405020304" pitchFamily="18" charset="0"/>
              </a:rPr>
              <a:t>I-bit</a:t>
            </a:r>
            <a:r>
              <a:rPr lang="en-US" sz="3600" b="1" spc="5" dirty="0">
                <a:solidFill>
                  <a:srgbClr val="FF0000"/>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 </a:t>
            </a:r>
            <a:r>
              <a:rPr lang="en-US" sz="3600" spc="-5" dirty="0">
                <a:latin typeface="Times New Roman" panose="02020603050405020304" pitchFamily="18" charset="0"/>
                <a:cs typeface="Times New Roman" panose="02020603050405020304" pitchFamily="18" charset="0"/>
              </a:rPr>
              <a:t>automatically</a:t>
            </a:r>
            <a:r>
              <a:rPr lang="en-US" sz="3600" dirty="0">
                <a:latin typeface="Times New Roman" panose="02020603050405020304" pitchFamily="18" charset="0"/>
                <a:cs typeface="Times New Roman" panose="02020603050405020304" pitchFamily="18" charset="0"/>
              </a:rPr>
              <a:t> </a:t>
            </a:r>
            <a:r>
              <a:rPr lang="en-US" sz="3600" b="1" spc="-5" dirty="0">
                <a:solidFill>
                  <a:srgbClr val="FF0000"/>
                </a:solidFill>
                <a:latin typeface="Times New Roman" panose="02020603050405020304" pitchFamily="18" charset="0"/>
                <a:cs typeface="Times New Roman" panose="02020603050405020304" pitchFamily="18" charset="0"/>
              </a:rPr>
              <a:t>set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when</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b="1" spc="-5" dirty="0">
                <a:solidFill>
                  <a:srgbClr val="0070C0"/>
                </a:solidFill>
                <a:latin typeface="Times New Roman" panose="02020603050405020304" pitchFamily="18" charset="0"/>
                <a:cs typeface="Times New Roman" panose="02020603050405020304" pitchFamily="18" charset="0"/>
              </a:rPr>
              <a:t>RETI</a:t>
            </a:r>
            <a:r>
              <a:rPr lang="en-US" sz="3600" b="1" spc="-484" dirty="0">
                <a:solidFill>
                  <a:srgbClr val="0070C0"/>
                </a:solidFill>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executed (i.e., </a:t>
            </a:r>
            <a:r>
              <a:rPr lang="en-US" sz="3600" b="1" spc="-5" dirty="0">
                <a:solidFill>
                  <a:srgbClr val="FF0000"/>
                </a:solidFill>
                <a:latin typeface="Times New Roman" panose="02020603050405020304" pitchFamily="18" charset="0"/>
                <a:cs typeface="Times New Roman" panose="02020603050405020304" pitchFamily="18" charset="0"/>
              </a:rPr>
              <a:t>Interrupts enabled</a:t>
            </a:r>
            <a:r>
              <a:rPr lang="en-US" sz="3600" spc="-5"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274320" marR="400050" indent="-274320" algn="just">
              <a:lnSpc>
                <a:spcPct val="95000"/>
              </a:lnSpc>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processor </a:t>
            </a:r>
            <a:r>
              <a:rPr lang="en-US" sz="3600" spc="-5" dirty="0">
                <a:latin typeface="Times New Roman" panose="02020603050405020304" pitchFamily="18" charset="0"/>
                <a:cs typeface="Times New Roman" panose="02020603050405020304" pitchFamily="18" charset="0"/>
              </a:rPr>
              <a:t>exits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will</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always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return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to</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 interrupted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program</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execute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more </a:t>
            </a:r>
            <a:r>
              <a:rPr lang="en-US" sz="3600"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before </a:t>
            </a:r>
            <a:r>
              <a:rPr lang="en-US" sz="3600" dirty="0">
                <a:latin typeface="Times New Roman" panose="02020603050405020304" pitchFamily="18" charset="0"/>
                <a:cs typeface="Times New Roman" panose="02020603050405020304" pitchFamily="18" charset="0"/>
              </a:rPr>
              <a:t>any</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pending interrupt</a:t>
            </a:r>
            <a:r>
              <a:rPr lang="en-US" sz="3600" dirty="0">
                <a:latin typeface="Times New Roman" panose="02020603050405020304" pitchFamily="18" charset="0"/>
                <a:cs typeface="Times New Roman" panose="02020603050405020304" pitchFamily="18" charset="0"/>
              </a:rPr>
              <a:t> is</a:t>
            </a:r>
            <a:r>
              <a:rPr lang="en-US" sz="3600" spc="-5" dirty="0">
                <a:latin typeface="Times New Roman" panose="02020603050405020304" pitchFamily="18" charset="0"/>
                <a:cs typeface="Times New Roman" panose="02020603050405020304" pitchFamily="18" charset="0"/>
              </a:rPr>
              <a:t> served.</a:t>
            </a:r>
            <a:endParaRPr lang="en-US" sz="3600" dirty="0">
              <a:latin typeface="Times New Roman" panose="02020603050405020304" pitchFamily="18" charset="0"/>
              <a:cs typeface="Times New Roman" panose="02020603050405020304" pitchFamily="18" charset="0"/>
            </a:endParaRPr>
          </a:p>
          <a:p>
            <a:pPr marL="274320" marR="249554"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 </a:t>
            </a:r>
            <a:r>
              <a:rPr lang="en-US" sz="3600" b="1" spc="-5" dirty="0">
                <a:solidFill>
                  <a:srgbClr val="0070C0"/>
                </a:solidFill>
                <a:latin typeface="Times New Roman" panose="02020603050405020304" pitchFamily="18" charset="0"/>
                <a:cs typeface="Times New Roman" panose="02020603050405020304" pitchFamily="18" charset="0"/>
              </a:rPr>
              <a:t>Status Register</a:t>
            </a:r>
            <a:r>
              <a:rPr lang="en-US" sz="3600" b="1" spc="5" dirty="0">
                <a:solidFill>
                  <a:srgbClr val="0070C0"/>
                </a:solidFill>
                <a:latin typeface="Times New Roman" panose="02020603050405020304" pitchFamily="18" charset="0"/>
                <a:cs typeface="Times New Roman" panose="02020603050405020304" pitchFamily="18" charset="0"/>
              </a:rPr>
              <a:t> </a:t>
            </a:r>
            <a:r>
              <a:rPr lang="en-US" sz="3600" b="1" dirty="0">
                <a:solidFill>
                  <a:srgbClr val="0070C0"/>
                </a:solidFill>
                <a:latin typeface="Times New Roman" panose="02020603050405020304" pitchFamily="18" charset="0"/>
                <a:cs typeface="Times New Roman" panose="02020603050405020304" pitchFamily="18" charset="0"/>
              </a:rPr>
              <a:t>is</a:t>
            </a:r>
            <a:r>
              <a:rPr lang="en-US" sz="3600" b="1" spc="-5" dirty="0">
                <a:solidFill>
                  <a:srgbClr val="0070C0"/>
                </a:solidFill>
                <a:latin typeface="Times New Roman" panose="02020603050405020304" pitchFamily="18" charset="0"/>
                <a:cs typeface="Times New Roman" panose="02020603050405020304" pitchFamily="18" charset="0"/>
              </a:rPr>
              <a:t> not</a:t>
            </a:r>
            <a:r>
              <a:rPr lang="en-US" sz="3600" b="1" dirty="0">
                <a:solidFill>
                  <a:srgbClr val="0070C0"/>
                </a:solidFill>
                <a:latin typeface="Times New Roman" panose="02020603050405020304" pitchFamily="18" charset="0"/>
                <a:cs typeface="Times New Roman" panose="02020603050405020304" pitchFamily="18" charset="0"/>
              </a:rPr>
              <a:t> automatically</a:t>
            </a:r>
            <a:r>
              <a:rPr lang="en-US" sz="3600" b="1" spc="5" dirty="0">
                <a:solidFill>
                  <a:srgbClr val="0070C0"/>
                </a:solidFill>
                <a:latin typeface="Times New Roman" panose="02020603050405020304" pitchFamily="18" charset="0"/>
                <a:cs typeface="Times New Roman" panose="02020603050405020304" pitchFamily="18" charset="0"/>
              </a:rPr>
              <a:t> </a:t>
            </a:r>
            <a:r>
              <a:rPr lang="en-US" sz="3600" b="1" spc="-5" dirty="0">
                <a:solidFill>
                  <a:srgbClr val="0070C0"/>
                </a:solidFill>
                <a:latin typeface="Times New Roman" panose="02020603050405020304" pitchFamily="18" charset="0"/>
                <a:cs typeface="Times New Roman" panose="02020603050405020304" pitchFamily="18" charset="0"/>
              </a:rPr>
              <a:t>stored</a:t>
            </a:r>
            <a:r>
              <a:rPr lang="en-US" sz="3600" b="1" spc="5" dirty="0">
                <a:solidFill>
                  <a:srgbClr val="0070C0"/>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entering</a:t>
            </a:r>
            <a:r>
              <a:rPr lang="en-US" sz="3600" dirty="0">
                <a:latin typeface="Times New Roman" panose="02020603050405020304" pitchFamily="18" charset="0"/>
                <a:cs typeface="Times New Roman" panose="02020603050405020304" pitchFamily="18" charset="0"/>
              </a:rPr>
              <a:t> an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routine,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nor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restored</a:t>
            </a:r>
            <a:r>
              <a:rPr lang="en-US" sz="3600" spc="-5" dirty="0">
                <a:latin typeface="Times New Roman" panose="02020603050405020304" pitchFamily="18" charset="0"/>
                <a:cs typeface="Times New Roman" panose="02020603050405020304" pitchFamily="18" charset="0"/>
              </a:rPr>
              <a:t> 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returning from</a:t>
            </a:r>
            <a:r>
              <a:rPr lang="en-US" sz="3600" dirty="0">
                <a:latin typeface="Times New Roman" panose="02020603050405020304" pitchFamily="18" charset="0"/>
                <a:cs typeface="Times New Roman" panose="02020603050405020304" pitchFamily="18" charset="0"/>
              </a:rPr>
              <a:t> an interrupt </a:t>
            </a:r>
            <a:r>
              <a:rPr lang="en-US" sz="3600" spc="-5" dirty="0">
                <a:latin typeface="Times New Roman" panose="02020603050405020304" pitchFamily="18" charset="0"/>
                <a:cs typeface="Times New Roman" panose="02020603050405020304" pitchFamily="18" charset="0"/>
              </a:rPr>
              <a:t>routine.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 must be handled by software.</a:t>
            </a:r>
            <a:endParaRPr lang="en-US" sz="3600" dirty="0">
              <a:latin typeface="Times New Roman" panose="02020603050405020304" pitchFamily="18" charset="0"/>
              <a:cs typeface="Times New Roman" panose="02020603050405020304" pitchFamily="18" charset="0"/>
            </a:endParaRPr>
          </a:p>
          <a:p>
            <a:pPr marL="274320" indent="-274320" algn="just">
              <a:lnSpc>
                <a:spcPct val="95000"/>
              </a:lnSpc>
              <a:spcBef>
                <a:spcPts val="0"/>
              </a:spcBef>
              <a:buNone/>
            </a:pPr>
            <a:endParaRPr lang="en-US" sz="3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49726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4303412" cy="882117"/>
          </a:xfrm>
        </p:spPr>
        <p:txBody>
          <a:bodyPr>
            <a:normAutofit/>
          </a:bodyPr>
          <a:lstStyle/>
          <a:p>
            <a:r>
              <a:rPr lang="en-US" sz="4800" b="1" dirty="0">
                <a:solidFill>
                  <a:srgbClr val="FF0000"/>
                </a:solidFill>
              </a:rPr>
              <a:t>Atmega328p Interrupt Processing – Type 1</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447800"/>
            <a:ext cx="14057672" cy="5867400"/>
          </a:xfrm>
        </p:spPr>
        <p:txBody>
          <a:bodyPr>
            <a:noAutofit/>
          </a:bodyPr>
          <a:lstStyle/>
          <a:p>
            <a:pPr marL="27432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user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software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write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a:t>
            </a:r>
            <a:r>
              <a:rPr lang="en-US" sz="3600" spc="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nested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All</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enabled</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can </a:t>
            </a:r>
            <a:r>
              <a:rPr lang="en-US" sz="3600" spc="-5" dirty="0">
                <a:latin typeface="Times New Roman" panose="02020603050405020304" pitchFamily="18" charset="0"/>
                <a:cs typeface="Times New Roman" panose="02020603050405020304" pitchFamily="18" charset="0"/>
              </a:rPr>
              <a:t>then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 the current 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routine.</a:t>
            </a:r>
            <a:endParaRPr lang="en-US" sz="3600" dirty="0">
              <a:latin typeface="Times New Roman" panose="02020603050405020304" pitchFamily="18" charset="0"/>
              <a:cs typeface="Times New Roman" panose="02020603050405020304" pitchFamily="18" charset="0"/>
            </a:endParaRPr>
          </a:p>
          <a:p>
            <a:pPr marL="274320" marR="200660" lvl="1" indent="-274320" algn="just">
              <a:spcBef>
                <a:spcPts val="0"/>
              </a:spcBef>
              <a:buFont typeface="Courier New"/>
              <a:buChar char="o"/>
              <a:tabLst>
                <a:tab pos="699135" algn="l"/>
              </a:tabLst>
            </a:pP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SREG</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automatically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a:t>
            </a:r>
            <a:r>
              <a:rPr lang="en-US" sz="3600" spc="15" dirty="0">
                <a:latin typeface="Times New Roman" panose="02020603050405020304" pitchFamily="18" charset="0"/>
                <a:cs typeface="Times New Roman" panose="02020603050405020304" pitchFamily="18" charset="0"/>
              </a:rPr>
              <a:t> </a:t>
            </a:r>
            <a:r>
              <a:rPr lang="en-US" sz="3600" b="1" spc="-5" dirty="0">
                <a:latin typeface="Times New Roman" panose="02020603050405020304" pitchFamily="18" charset="0"/>
                <a:cs typeface="Times New Roman" panose="02020603050405020304" pitchFamily="18" charset="0"/>
              </a:rPr>
              <a:t>Return</a:t>
            </a:r>
            <a:r>
              <a:rPr lang="en-US" sz="3600" b="1" spc="5" dirty="0">
                <a:latin typeface="Times New Roman" panose="02020603050405020304" pitchFamily="18" charset="0"/>
                <a:cs typeface="Times New Roman" panose="02020603050405020304" pitchFamily="18" charset="0"/>
              </a:rPr>
              <a:t> </a:t>
            </a:r>
            <a:r>
              <a:rPr lang="en-US" sz="3600" b="1" spc="-5" dirty="0">
                <a:latin typeface="Times New Roman" panose="02020603050405020304" pitchFamily="18" charset="0"/>
                <a:cs typeface="Times New Roman" panose="02020603050405020304" pitchFamily="18" charset="0"/>
              </a:rPr>
              <a:t>from</a:t>
            </a:r>
            <a:r>
              <a:rPr lang="en-US" sz="3600" b="1" spc="15" dirty="0">
                <a:latin typeface="Times New Roman" panose="02020603050405020304" pitchFamily="18" charset="0"/>
                <a:cs typeface="Times New Roman" panose="02020603050405020304" pitchFamily="18" charset="0"/>
              </a:rPr>
              <a:t> </a:t>
            </a:r>
            <a:r>
              <a:rPr lang="en-US" sz="3600" b="1" spc="-5" dirty="0">
                <a:latin typeface="Times New Roman" panose="02020603050405020304" pitchFamily="18" charset="0"/>
                <a:cs typeface="Times New Roman" panose="02020603050405020304" pitchFamily="18" charset="0"/>
              </a:rPr>
              <a:t>Interrupt</a:t>
            </a:r>
            <a:r>
              <a:rPr lang="en-US" sz="3600" b="1" spc="5" dirty="0">
                <a:latin typeface="Times New Roman" panose="02020603050405020304" pitchFamily="18" charset="0"/>
                <a:cs typeface="Times New Roman" panose="02020603050405020304" pitchFamily="18" charset="0"/>
              </a:rPr>
              <a:t> </a:t>
            </a:r>
            <a:r>
              <a:rPr lang="en-US" sz="3600" b="1" spc="-5" dirty="0">
                <a:latin typeface="Times New Roman" panose="02020603050405020304" pitchFamily="18" charset="0"/>
                <a:cs typeface="Times New Roman" panose="02020603050405020304" pitchFamily="18" charset="0"/>
              </a:rPr>
              <a:t>instruction</a:t>
            </a:r>
            <a:r>
              <a:rPr lang="en-US" sz="3600" b="1" spc="5" dirty="0">
                <a:latin typeface="Times New Roman" panose="02020603050405020304" pitchFamily="18" charset="0"/>
                <a:cs typeface="Times New Roman" panose="02020603050405020304" pitchFamily="18" charset="0"/>
              </a:rPr>
              <a:t> </a:t>
            </a:r>
            <a:r>
              <a:rPr lang="en-US" sz="3600" b="1" spc="-5" dirty="0">
                <a:latin typeface="Times New Roman" panose="02020603050405020304" pitchFamily="18" charset="0"/>
                <a:cs typeface="Times New Roman" panose="02020603050405020304" pitchFamily="18" charset="0"/>
              </a:rPr>
              <a:t>(RETI)</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 executed.</a:t>
            </a:r>
            <a:endParaRPr lang="en-US" sz="3600" dirty="0">
              <a:latin typeface="Times New Roman" panose="02020603050405020304" pitchFamily="18" charset="0"/>
              <a:cs typeface="Times New Roman" panose="02020603050405020304" pitchFamily="18" charset="0"/>
            </a:endParaRPr>
          </a:p>
          <a:p>
            <a:pPr marL="27432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There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are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basically</a:t>
            </a:r>
            <a:r>
              <a:rPr lang="en-US" sz="3600" spc="-10" dirty="0">
                <a:latin typeface="Times New Roman" panose="02020603050405020304" pitchFamily="18" charset="0"/>
                <a:cs typeface="Times New Roman" panose="02020603050405020304" pitchFamily="18" charset="0"/>
              </a:rPr>
              <a:t> </a:t>
            </a:r>
            <a:r>
              <a:rPr lang="en-US" sz="3600" b="1" dirty="0">
                <a:solidFill>
                  <a:srgbClr val="FF0000"/>
                </a:solidFill>
                <a:latin typeface="Times New Roman" panose="02020603050405020304" pitchFamily="18" charset="0"/>
                <a:cs typeface="Times New Roman" panose="02020603050405020304" pitchFamily="18" charset="0"/>
              </a:rPr>
              <a:t>two</a:t>
            </a:r>
            <a:r>
              <a:rPr lang="en-US" sz="3600" b="1" spc="-10" dirty="0">
                <a:solidFill>
                  <a:srgbClr val="FF0000"/>
                </a:solidFill>
                <a:latin typeface="Times New Roman" panose="02020603050405020304" pitchFamily="18" charset="0"/>
                <a:cs typeface="Times New Roman" panose="02020603050405020304" pitchFamily="18" charset="0"/>
              </a:rPr>
              <a:t> </a:t>
            </a:r>
            <a:r>
              <a:rPr lang="en-US" sz="3600" b="1" spc="-5" dirty="0">
                <a:solidFill>
                  <a:srgbClr val="FF0000"/>
                </a:solidFill>
                <a:latin typeface="Times New Roman" panose="02020603050405020304" pitchFamily="18" charset="0"/>
                <a:cs typeface="Times New Roman" panose="02020603050405020304" pitchFamily="18" charset="0"/>
              </a:rPr>
              <a:t>types of</a:t>
            </a:r>
            <a:r>
              <a:rPr lang="en-US" sz="3600" b="1" spc="-10" dirty="0">
                <a:solidFill>
                  <a:srgbClr val="FF0000"/>
                </a:solidFill>
                <a:latin typeface="Times New Roman" panose="02020603050405020304" pitchFamily="18" charset="0"/>
                <a:cs typeface="Times New Roman" panose="02020603050405020304" pitchFamily="18" charset="0"/>
              </a:rPr>
              <a:t> </a:t>
            </a:r>
            <a:r>
              <a:rPr lang="en-US" sz="3600" b="1" spc="-5" dirty="0">
                <a:solidFill>
                  <a:srgbClr val="FF0000"/>
                </a:solidFill>
                <a:latin typeface="Times New Roman" panose="02020603050405020304" pitchFamily="18" charset="0"/>
                <a:cs typeface="Times New Roman" panose="02020603050405020304" pitchFamily="18" charset="0"/>
              </a:rPr>
              <a:t>interrupts:</a:t>
            </a:r>
            <a:endParaRPr lang="en-US" sz="3600" dirty="0">
              <a:latin typeface="Times New Roman" panose="02020603050405020304" pitchFamily="18" charset="0"/>
              <a:cs typeface="Times New Roman" panose="02020603050405020304" pitchFamily="18" charset="0"/>
            </a:endParaRPr>
          </a:p>
          <a:p>
            <a:pPr marL="574844" marR="5080" lvl="2" indent="-274320" algn="just">
              <a:spcBef>
                <a:spcPts val="0"/>
              </a:spcBef>
              <a:buFont typeface="Courier New"/>
              <a:buChar char="o"/>
              <a:tabLst>
                <a:tab pos="699135" algn="l"/>
              </a:tabLst>
            </a:pP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first</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type</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(Type</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1)</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triggered</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by</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event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that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Flag.</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For</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these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 </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Program</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Counter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vectored</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to</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dirty="0">
                <a:solidFill>
                  <a:srgbClr val="0070C0"/>
                </a:solidFill>
                <a:latin typeface="Times New Roman" panose="02020603050405020304" pitchFamily="18" charset="0"/>
                <a:cs typeface="Times New Roman" panose="02020603050405020304" pitchFamily="18" charset="0"/>
              </a:rPr>
              <a:t>actual</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Vector</a:t>
            </a:r>
            <a:r>
              <a:rPr lang="en-US" sz="3200" spc="2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to</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execute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handling </a:t>
            </a:r>
            <a:r>
              <a:rPr lang="en-US" sz="3200" spc="-5" dirty="0">
                <a:solidFill>
                  <a:srgbClr val="0070C0"/>
                </a:solidFill>
                <a:latin typeface="Times New Roman" panose="02020603050405020304" pitchFamily="18" charset="0"/>
                <a:cs typeface="Times New Roman" panose="02020603050405020304" pitchFamily="18" charset="0"/>
              </a:rPr>
              <a:t>routine,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and</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hardware</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clears</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the</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corresponding</a:t>
            </a:r>
            <a:r>
              <a:rPr lang="en-US" sz="3200" b="1" spc="-10"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Interrupt</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Flag</a:t>
            </a:r>
            <a:r>
              <a:rPr lang="en-US" sz="3200" spc="-5" dirty="0">
                <a:solidFill>
                  <a:srgbClr val="0070C0"/>
                </a:solidFill>
                <a:latin typeface="Times New Roman" panose="02020603050405020304" pitchFamily="18" charset="0"/>
                <a:cs typeface="Times New Roman" panose="02020603050405020304" pitchFamily="18" charset="0"/>
              </a:rPr>
              <a:t>.</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443200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4303412" cy="882117"/>
          </a:xfrm>
        </p:spPr>
        <p:txBody>
          <a:bodyPr>
            <a:normAutofit/>
          </a:bodyPr>
          <a:lstStyle/>
          <a:p>
            <a:r>
              <a:rPr lang="en-US" sz="4800" b="1" dirty="0">
                <a:solidFill>
                  <a:srgbClr val="FF0000"/>
                </a:solidFill>
              </a:rPr>
              <a:t>Atmega328p Interrupt Processing – Type 1</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339317"/>
            <a:ext cx="14057671" cy="5823483"/>
          </a:xfrm>
        </p:spPr>
        <p:txBody>
          <a:bodyPr>
            <a:noAutofit/>
          </a:bodyPr>
          <a:lstStyle/>
          <a:p>
            <a:pPr marL="274320" lvl="2" indent="-274320" algn="just">
              <a:spcBef>
                <a:spcPts val="0"/>
              </a:spcBef>
              <a:buFont typeface="Wingdings"/>
              <a:buChar char=""/>
              <a:tabLst>
                <a:tab pos="1155700" algn="l"/>
                <a:tab pos="1156335" algn="l"/>
              </a:tabLst>
            </a:pPr>
            <a:r>
              <a:rPr lang="en-US" sz="3600" spc="-5" dirty="0">
                <a:latin typeface="Times New Roman" panose="02020603050405020304" pitchFamily="18" charset="0"/>
                <a:cs typeface="Times New Roman" panose="02020603050405020304" pitchFamily="18" charset="0"/>
              </a:rPr>
              <a:t>If</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same</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condition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occurs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while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corresponding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enables</a:t>
            </a:r>
            <a:r>
              <a:rPr lang="en-US" sz="3600" spc="1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bit</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will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remembered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until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 cleared 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software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canceled).</a:t>
            </a:r>
            <a:endParaRPr lang="en-US" sz="3600" dirty="0">
              <a:latin typeface="Times New Roman" panose="02020603050405020304" pitchFamily="18" charset="0"/>
              <a:cs typeface="Times New Roman" panose="02020603050405020304" pitchFamily="18" charset="0"/>
            </a:endParaRPr>
          </a:p>
          <a:p>
            <a:pPr marL="274320" lvl="2" indent="-274320" algn="just">
              <a:spcBef>
                <a:spcPts val="0"/>
              </a:spcBef>
              <a:buFont typeface="Wingdings"/>
              <a:buChar char=""/>
              <a:tabLst>
                <a:tab pos="1155700" algn="l"/>
                <a:tab pos="1156335" algn="l"/>
              </a:tabLst>
            </a:pP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writing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position(s)</a:t>
            </a:r>
            <a:r>
              <a:rPr lang="en-US" sz="3600" spc="3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p>
          <a:p>
            <a:pPr marL="865005" marR="10160" lvl="3" indent="-274320" algn="just">
              <a:spcBef>
                <a:spcPts val="0"/>
              </a:spcBef>
              <a:buFont typeface="Courier New"/>
              <a:buChar char="o"/>
              <a:tabLst>
                <a:tab pos="699135" algn="l"/>
              </a:tabLst>
            </a:pPr>
            <a:r>
              <a:rPr lang="en-US" sz="3200" spc="-5" dirty="0">
                <a:solidFill>
                  <a:srgbClr val="0070C0"/>
                </a:solidFill>
                <a:latin typeface="Times New Roman" panose="02020603050405020304" pitchFamily="18" charset="0"/>
                <a:cs typeface="Times New Roman" panose="02020603050405020304" pitchFamily="18" charset="0"/>
              </a:rPr>
              <a:t>If</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one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more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conditions</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occur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while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Global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Enable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(SREG</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bit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cleared, the corresponding</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dirty="0">
                <a:solidFill>
                  <a:srgbClr val="0070C0"/>
                </a:solidFill>
                <a:latin typeface="Times New Roman" panose="02020603050405020304" pitchFamily="18" charset="0"/>
                <a:cs typeface="Times New Roman" panose="02020603050405020304" pitchFamily="18" charset="0"/>
              </a:rPr>
              <a:t>Flag(s)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will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remembered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until</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2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Global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 Enable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bit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on</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return</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t>
            </a:r>
            <a:r>
              <a:rPr lang="en-US" sz="3200" b="1" spc="-5" dirty="0">
                <a:solidFill>
                  <a:srgbClr val="0070C0"/>
                </a:solidFill>
                <a:latin typeface="Times New Roman" panose="02020603050405020304" pitchFamily="18" charset="0"/>
                <a:cs typeface="Times New Roman" panose="02020603050405020304" pitchFamily="18" charset="0"/>
              </a:rPr>
              <a:t>RETI</a:t>
            </a:r>
            <a:r>
              <a:rPr lang="en-US" sz="3200" spc="-5" dirty="0">
                <a:solidFill>
                  <a:srgbClr val="0070C0"/>
                </a:solidFill>
                <a:latin typeface="Times New Roman" panose="02020603050405020304" pitchFamily="18" charset="0"/>
                <a:cs typeface="Times New Roman" panose="02020603050405020304" pitchFamily="18" charset="0"/>
              </a:rPr>
              <a:t>) and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will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then</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executed</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by</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order</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of</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priority.</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751287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52688" y="609600"/>
            <a:ext cx="13167360" cy="980440"/>
          </a:xfrm>
        </p:spPr>
        <p:txBody>
          <a:bodyPr>
            <a:normAutofit/>
          </a:bodyPr>
          <a:lstStyle/>
          <a:p>
            <a:r>
              <a:rPr lang="en-US" sz="4800" b="1" dirty="0">
                <a:solidFill>
                  <a:srgbClr val="FF0000"/>
                </a:solidFill>
              </a:rPr>
              <a:t>Atmega328p Interrupt Processing – Type 2</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981200"/>
            <a:ext cx="14057671" cy="2438400"/>
          </a:xfrm>
        </p:spPr>
        <p:txBody>
          <a:bodyPr>
            <a:noAutofit/>
          </a:bodyPr>
          <a:lstStyle/>
          <a:p>
            <a:pPr marL="365760" indent="-365760" algn="just">
              <a:lnSpc>
                <a:spcPct val="100000"/>
              </a:lnSpc>
              <a:spcBef>
                <a:spcPts val="0"/>
              </a:spcBef>
              <a:buFont typeface="Symbol"/>
              <a:buChar char=""/>
              <a:tabLst>
                <a:tab pos="240665" algn="l"/>
                <a:tab pos="241300" algn="l"/>
              </a:tabLst>
            </a:pPr>
            <a:r>
              <a:rPr lang="en-US" sz="3600" spc="-5" dirty="0">
                <a:cs typeface="Calibri"/>
              </a:rPr>
              <a:t>The </a:t>
            </a:r>
            <a:r>
              <a:rPr lang="en-US" sz="3600" b="1" spc="-5" dirty="0">
                <a:solidFill>
                  <a:srgbClr val="00B050"/>
                </a:solidFill>
                <a:cs typeface="Calibri"/>
              </a:rPr>
              <a:t>second type (Type 2) </a:t>
            </a:r>
            <a:r>
              <a:rPr lang="en-US" sz="3600" spc="-5" dirty="0">
                <a:cs typeface="Calibri"/>
              </a:rPr>
              <a:t>of interrupts will trigger as long as the interrupt condition is present. These interrupts </a:t>
            </a:r>
            <a:r>
              <a:rPr lang="en-US" sz="3600" spc="-5" dirty="0">
                <a:solidFill>
                  <a:srgbClr val="00B050"/>
                </a:solidFill>
                <a:cs typeface="Calibri"/>
              </a:rPr>
              <a:t>do not </a:t>
            </a:r>
            <a:r>
              <a:rPr lang="en-US" sz="3600" spc="-5" dirty="0">
                <a:cs typeface="Calibri"/>
              </a:rPr>
              <a:t>necessarily </a:t>
            </a:r>
            <a:r>
              <a:rPr lang="en-US" sz="3600" spc="-5" dirty="0">
                <a:solidFill>
                  <a:srgbClr val="00B050"/>
                </a:solidFill>
                <a:cs typeface="Calibri"/>
              </a:rPr>
              <a:t>have Interrupt Flags</a:t>
            </a:r>
            <a:r>
              <a:rPr lang="en-US" sz="3600" spc="-5" dirty="0">
                <a:cs typeface="Calibri"/>
              </a:rPr>
              <a:t>. If the interrupt condition disappears before the interrupt is enabled, the interrupt will not be triggered.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92729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8" y="381000"/>
            <a:ext cx="13905272" cy="1056640"/>
          </a:xfrm>
        </p:spPr>
        <p:txBody>
          <a:bodyPr>
            <a:normAutofit/>
          </a:bodyPr>
          <a:lstStyle/>
          <a:p>
            <a:r>
              <a:rPr lang="en-US" sz="4400" b="1" dirty="0"/>
              <a:t>TIMSK0 – Timer/Counter0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3352800"/>
            <a:ext cx="14057671" cy="4038600"/>
          </a:xfrm>
        </p:spPr>
        <p:txBody>
          <a:bodyPr>
            <a:noAutofit/>
          </a:bodyPr>
          <a:lstStyle/>
          <a:p>
            <a:pPr marL="124355" indent="0" algn="just">
              <a:buNone/>
            </a:pPr>
            <a:r>
              <a:rPr lang="en-US" sz="3200" b="1" dirty="0">
                <a:latin typeface="Times New Roman" panose="02020603050405020304" pitchFamily="18" charset="0"/>
                <a:cs typeface="Times New Roman" panose="02020603050405020304" pitchFamily="18" charset="0"/>
              </a:rPr>
              <a:t>• Bits 7..3 – Res: Reserved Bits</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These bits are reserved bits in the ATmega328P and will always read as zero.</a:t>
            </a:r>
          </a:p>
          <a:p>
            <a:pPr marL="124355" indent="0" algn="just">
              <a:buNone/>
            </a:pPr>
            <a:endParaRPr lang="en-US" sz="2400" dirty="0">
              <a:latin typeface="Times New Roman" panose="02020603050405020304" pitchFamily="18" charset="0"/>
              <a:cs typeface="Times New Roman" panose="02020603050405020304" pitchFamily="18" charset="0"/>
            </a:endParaRPr>
          </a:p>
          <a:p>
            <a:pPr marL="124355" indent="0" algn="just">
              <a:buNone/>
            </a:pPr>
            <a:r>
              <a:rPr lang="en-US" sz="3200" b="1" dirty="0">
                <a:latin typeface="Times New Roman" panose="02020603050405020304" pitchFamily="18" charset="0"/>
                <a:cs typeface="Times New Roman" panose="02020603050405020304" pitchFamily="18" charset="0"/>
              </a:rPr>
              <a:t>• Bit 2 – OCIE0B: Timer/Counter Output Compare Match B Interrupt Enable</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When the OCIE0B bit is written to one, and the I-bit in the Status Register is set, the </a:t>
            </a:r>
            <a:r>
              <a:rPr lang="en-US" sz="3200" dirty="0">
                <a:solidFill>
                  <a:srgbClr val="00B050"/>
                </a:solidFill>
                <a:latin typeface="Times New Roman" panose="02020603050405020304" pitchFamily="18" charset="0"/>
                <a:cs typeface="Times New Roman" panose="02020603050405020304" pitchFamily="18" charset="0"/>
              </a:rPr>
              <a:t>Timer/Counter Compare Match B Interrupt is Enabled</a:t>
            </a:r>
            <a:r>
              <a:rPr lang="en-US" sz="3200" dirty="0">
                <a:latin typeface="Times New Roman" panose="02020603050405020304" pitchFamily="18" charset="0"/>
                <a:cs typeface="Times New Roman" panose="02020603050405020304" pitchFamily="18" charset="0"/>
              </a:rPr>
              <a:t>. The corresponding interrupt is executed if Compare Match in Timer/Counter0 occurs, i.e., when the OCF0B bit is set in the Timer/Counter Interrupt Flag Register, TIFR0.</a:t>
            </a:r>
          </a:p>
        </p:txBody>
      </p:sp>
      <p:pic>
        <p:nvPicPr>
          <p:cNvPr id="5" name="Picture 4">
            <a:extLst>
              <a:ext uri="{FF2B5EF4-FFF2-40B4-BE49-F238E27FC236}">
                <a16:creationId xmlns:a16="http://schemas.microsoft.com/office/drawing/2014/main" id="{127EB312-6D32-427B-A163-365F0A3B057A}"/>
              </a:ext>
            </a:extLst>
          </p:cNvPr>
          <p:cNvPicPr>
            <a:picLocks noChangeAspect="1"/>
          </p:cNvPicPr>
          <p:nvPr/>
        </p:nvPicPr>
        <p:blipFill rotWithShape="1">
          <a:blip r:embed="rId2"/>
          <a:srcRect t="5917" r="1849" b="20375"/>
          <a:stretch/>
        </p:blipFill>
        <p:spPr>
          <a:xfrm>
            <a:off x="420329" y="1497380"/>
            <a:ext cx="14057671" cy="162682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6" name="TextBox 5">
            <a:extLst>
              <a:ext uri="{FF2B5EF4-FFF2-40B4-BE49-F238E27FC236}">
                <a16:creationId xmlns:a16="http://schemas.microsoft.com/office/drawing/2014/main" id="{6943CD1F-2EB9-9E84-395F-B0639335BC4F}"/>
              </a:ext>
            </a:extLst>
          </p:cNvPr>
          <p:cNvSpPr txBox="1"/>
          <p:nvPr/>
        </p:nvSpPr>
        <p:spPr>
          <a:xfrm>
            <a:off x="8991600" y="1752600"/>
            <a:ext cx="1600200" cy="646331"/>
          </a:xfrm>
          <a:prstGeom prst="rect">
            <a:avLst/>
          </a:prstGeom>
          <a:noFill/>
          <a:ln w="57150">
            <a:solidFill>
              <a:srgbClr val="00B05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834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81000"/>
            <a:ext cx="13167360" cy="1056640"/>
          </a:xfrm>
        </p:spPr>
        <p:txBody>
          <a:bodyPr>
            <a:normAutofit/>
          </a:bodyPr>
          <a:lstStyle/>
          <a:p>
            <a:r>
              <a:rPr lang="en-US" sz="4400" b="1" dirty="0"/>
              <a:t>TIMSK0 – Timer/Counter0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44195" y="2590800"/>
            <a:ext cx="14157605" cy="5029200"/>
          </a:xfrm>
        </p:spPr>
        <p:txBody>
          <a:bodyPr>
            <a:noAutofit/>
          </a:bodyPr>
          <a:lstStyle/>
          <a:p>
            <a:pPr marL="124355" indent="0" algn="just">
              <a:buNone/>
            </a:pPr>
            <a:r>
              <a:rPr lang="en-US" sz="2800" b="1" dirty="0">
                <a:solidFill>
                  <a:srgbClr val="FF0000"/>
                </a:solidFill>
                <a:latin typeface="Times New Roman" panose="02020603050405020304" pitchFamily="18" charset="0"/>
                <a:cs typeface="Times New Roman" panose="02020603050405020304" pitchFamily="18" charset="0"/>
              </a:rPr>
              <a:t>• Bit 1 – OCIE0A: Timer/Counter0 Output Compare Match A: Interrupt Enable </a:t>
            </a:r>
          </a:p>
          <a:p>
            <a:pPr marL="124355" indent="0" algn="just">
              <a:buNone/>
            </a:pPr>
            <a:r>
              <a:rPr lang="en-US" sz="3200" dirty="0">
                <a:latin typeface="Times New Roman" panose="02020603050405020304" pitchFamily="18" charset="0"/>
                <a:cs typeface="Times New Roman" panose="02020603050405020304" pitchFamily="18" charset="0"/>
              </a:rPr>
              <a:t>When the OCIE0A bit is written to one, and the I-bit in the Status Register is set, the Timer/Counter0 Compare Match A interrupt is enabled. The corresponding interrupt is executed if a Compare Match in Timer/Counter0 occurs, i.e., when the OCF0A bit is set in the Timer/Counter 0 Interrupt Flag Register, TIFR0.</a:t>
            </a:r>
          </a:p>
          <a:p>
            <a:pPr marL="124355" indent="0" algn="just">
              <a:buNone/>
            </a:pPr>
            <a:r>
              <a:rPr lang="en-US" sz="2800" b="1" dirty="0">
                <a:solidFill>
                  <a:srgbClr val="FF0000"/>
                </a:solidFill>
                <a:latin typeface="Times New Roman" panose="02020603050405020304" pitchFamily="18" charset="0"/>
                <a:cs typeface="Times New Roman" panose="02020603050405020304" pitchFamily="18" charset="0"/>
              </a:rPr>
              <a:t>• Bit 0 – TOIE0: Timer/Counter0 Overflow Interrupt Enable</a:t>
            </a:r>
          </a:p>
          <a:p>
            <a:pPr marL="124355" indent="0" algn="just">
              <a:buNone/>
            </a:pPr>
            <a:r>
              <a:rPr lang="en-US" sz="3200" dirty="0">
                <a:latin typeface="Times New Roman" panose="02020603050405020304" pitchFamily="18" charset="0"/>
                <a:cs typeface="Times New Roman" panose="02020603050405020304" pitchFamily="18" charset="0"/>
              </a:rPr>
              <a:t>When the TOIE0 bit is written to one, and the I-bit in the Status Register is set, the Timer/Counter0 Overflow interrupt is enabled. The corresponding interrupt is executed if an overflow in Timer/Counter0 occurs, i.e., when the TOV0 bit is set in the Timer/Counter 0 Interrupt Flag Register – TIFR0</a:t>
            </a:r>
          </a:p>
          <a:p>
            <a:pPr marL="124355" indent="0" algn="just">
              <a:buNone/>
            </a:pP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7EB312-6D32-427B-A163-365F0A3B057A}"/>
              </a:ext>
            </a:extLst>
          </p:cNvPr>
          <p:cNvPicPr>
            <a:picLocks noChangeAspect="1"/>
          </p:cNvPicPr>
          <p:nvPr/>
        </p:nvPicPr>
        <p:blipFill rotWithShape="1">
          <a:blip r:embed="rId2"/>
          <a:srcRect r="1849" b="20375"/>
          <a:stretch/>
        </p:blipFill>
        <p:spPr>
          <a:xfrm>
            <a:off x="457199" y="1219201"/>
            <a:ext cx="12978089" cy="13716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6" name="TextBox 5">
            <a:extLst>
              <a:ext uri="{FF2B5EF4-FFF2-40B4-BE49-F238E27FC236}">
                <a16:creationId xmlns:a16="http://schemas.microsoft.com/office/drawing/2014/main" id="{D3201506-0D10-6867-AFAE-5E35812726FB}"/>
              </a:ext>
            </a:extLst>
          </p:cNvPr>
          <p:cNvSpPr txBox="1"/>
          <p:nvPr/>
        </p:nvSpPr>
        <p:spPr>
          <a:xfrm>
            <a:off x="10820400" y="1267361"/>
            <a:ext cx="1600200" cy="1323439"/>
          </a:xfrm>
          <a:prstGeom prst="rect">
            <a:avLst/>
          </a:prstGeom>
          <a:noFill/>
          <a:ln w="57150">
            <a:solidFill>
              <a:srgbClr val="00B050"/>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8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3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2743200"/>
            <a:ext cx="14057671" cy="470794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Bits 7..3 – Res: Reserved Bits</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These bits are reserved bits in the ATmega328P and will always read as zero.</a:t>
            </a:r>
          </a:p>
          <a:p>
            <a:pPr marL="274320" indent="-27432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2 – OCF0B: Timer/Counter 0 Output Compare B Match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OCF0B bit is set when a Compare Match occurs between the Timer/Counter and the data in OCR0B – Output Compare Register0 B. OCF0B is cleared by hardware when executing the corresponding interrupt handling vector. Alternatively, OCF0B is cleared by writing a logic one to the flag. When the I-bit in SREG, OCIE0B (Timer/Counter Compare B Match Interrupt Enable), and OCF0B are set, the Timer/Counter Compare Match Interrupt is executed.</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304802" y="1371600"/>
            <a:ext cx="13030198" cy="1447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TextBox 5">
            <a:extLst>
              <a:ext uri="{FF2B5EF4-FFF2-40B4-BE49-F238E27FC236}">
                <a16:creationId xmlns:a16="http://schemas.microsoft.com/office/drawing/2014/main" id="{97CA2EB4-58BD-4EEE-DC9C-CB11FBBF5A91}"/>
              </a:ext>
            </a:extLst>
          </p:cNvPr>
          <p:cNvSpPr txBox="1"/>
          <p:nvPr/>
        </p:nvSpPr>
        <p:spPr>
          <a:xfrm>
            <a:off x="8153400" y="1419761"/>
            <a:ext cx="1600200" cy="1323439"/>
          </a:xfrm>
          <a:prstGeom prst="rect">
            <a:avLst/>
          </a:prstGeom>
          <a:noFill/>
          <a:ln w="57150">
            <a:solidFill>
              <a:srgbClr val="00B050"/>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8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81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990600"/>
          </a:xfrm>
        </p:spPr>
        <p:txBody>
          <a:bodyPr>
            <a:normAutofit/>
          </a:bodyPr>
          <a:lstStyle/>
          <a:p>
            <a:r>
              <a:rPr lang="en-US" sz="4800" b="1" dirty="0">
                <a:solidFill>
                  <a:srgbClr val="FF0000"/>
                </a:solidFill>
              </a:rPr>
              <a:t>Introduction</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55639" y="1447800"/>
            <a:ext cx="14055213" cy="6019800"/>
          </a:xfrm>
        </p:spPr>
        <p:txBody>
          <a:bodyPr>
            <a:noAutofit/>
          </a:bodyPr>
          <a:lstStyle/>
          <a:p>
            <a:pPr marL="274320" indent="-274320" algn="just" fontAlgn="base">
              <a:spcBef>
                <a:spcPts val="0"/>
              </a:spcBef>
            </a:pPr>
            <a:r>
              <a:rPr lang="en-US" sz="3200" dirty="0"/>
              <a:t>Microcontroller normally executes instructions in an orderly fetch-execute sequence as dictated by a user-written program.</a:t>
            </a:r>
          </a:p>
          <a:p>
            <a:pPr marL="274320" indent="-274320" algn="just" fontAlgn="base">
              <a:spcBef>
                <a:spcPts val="0"/>
              </a:spcBef>
            </a:pPr>
            <a:r>
              <a:rPr lang="en-US" sz="3200" dirty="0"/>
              <a:t>However, a microcontroller must also be ready to handle </a:t>
            </a:r>
            <a:r>
              <a:rPr lang="en-US" sz="3200" b="1" dirty="0">
                <a:solidFill>
                  <a:srgbClr val="FF0000"/>
                </a:solidFill>
              </a:rPr>
              <a:t>unscheduled events </a:t>
            </a:r>
            <a:r>
              <a:rPr lang="en-US" sz="3200" dirty="0"/>
              <a:t>that might occur inside or outside the microcontroller.</a:t>
            </a:r>
          </a:p>
          <a:p>
            <a:pPr marL="274320" indent="-274320" algn="just" fontAlgn="base">
              <a:spcBef>
                <a:spcPts val="0"/>
              </a:spcBef>
            </a:pPr>
            <a:r>
              <a:rPr lang="en-US" sz="3200" dirty="0"/>
              <a:t>The interrupt system onboard a microcontroller allows it to respond to these internally and externally generated events. By definition, we do not know when these events will occur.</a:t>
            </a:r>
          </a:p>
          <a:p>
            <a:pPr marL="274320" indent="-274320" algn="just" fontAlgn="base">
              <a:spcBef>
                <a:spcPts val="0"/>
              </a:spcBef>
            </a:pPr>
            <a:r>
              <a:rPr lang="en-US" sz="3200" dirty="0"/>
              <a:t>When an interrupt event occurs, the microcontroller will normally complete the instruction it is currently executing and then will </a:t>
            </a:r>
            <a:r>
              <a:rPr lang="en-US" sz="3200" dirty="0">
                <a:solidFill>
                  <a:srgbClr val="FF0000"/>
                </a:solidFill>
              </a:rPr>
              <a:t>transfer the program control to an Interrupt Service Routine (ISR) that handles the interrupt</a:t>
            </a:r>
            <a:r>
              <a:rPr lang="en-US" sz="3200" dirty="0"/>
              <a:t>.</a:t>
            </a:r>
          </a:p>
          <a:p>
            <a:pPr marL="274320" indent="-274320" algn="just" fontAlgn="base">
              <a:spcBef>
                <a:spcPts val="0"/>
              </a:spcBef>
            </a:pPr>
            <a:r>
              <a:rPr lang="en-US" sz="3200" dirty="0"/>
              <a:t>Once the ISR is complete, the microcontroller will resume processing where it left off before the interrupt event occurred.</a:t>
            </a:r>
          </a:p>
          <a:p>
            <a:pPr marL="274320" indent="-274320">
              <a:spcBef>
                <a:spcPts val="0"/>
              </a:spcBef>
              <a:buNone/>
            </a:pPr>
            <a:endParaRPr lang="en-US"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87878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3641140"/>
            <a:ext cx="14057671" cy="381000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1 – OCF0A: Timer/Counter 0 Output Compare A Match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OCF0A bit is set when a Compare Match occurs between the Timer/Counter0 and the data in OCR0A – Output Compare Register0. OCF0A is cleared by hardware when executing the corresponding interrupt handling vector. Alternatively, OCF0A is cleared by writing a logic one to the flag. When the I-bit in SREG, OCIE0A (Timer/Counter0 Compare Match Interrupt Enable), and OCF0A are set, the Timer/Counter0 Compare Match Interrupt is executed.</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267927" y="1567280"/>
            <a:ext cx="14192930" cy="17526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TextBox 5">
            <a:extLst>
              <a:ext uri="{FF2B5EF4-FFF2-40B4-BE49-F238E27FC236}">
                <a16:creationId xmlns:a16="http://schemas.microsoft.com/office/drawing/2014/main" id="{1F835981-BAED-0C57-73E4-4FEF6D7C271C}"/>
              </a:ext>
            </a:extLst>
          </p:cNvPr>
          <p:cNvSpPr txBox="1"/>
          <p:nvPr/>
        </p:nvSpPr>
        <p:spPr>
          <a:xfrm>
            <a:off x="10287000" y="1630740"/>
            <a:ext cx="1600200" cy="1569660"/>
          </a:xfrm>
          <a:prstGeom prst="rect">
            <a:avLst/>
          </a:prstGeom>
          <a:noFill/>
          <a:ln w="57150">
            <a:solidFill>
              <a:srgbClr val="00B050"/>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9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22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3352800"/>
            <a:ext cx="14057671" cy="411480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0 – TOV0: Timer/Counter0 Overflow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bit TOV0 is set when an overflow occurs in Timer/Counter0. TOV0 is cleared by hardware when executing the corresponding interrupt handling vector. Alternatively, TOV0 is cleared by writing a logic one to the flag. When the SREG I-bit, TOIE0 (Timer/Counter0 Overflow Interrupt Enable), and TOV0 are set, the Timer/Counter0 Overflow interrupt is executed.</a:t>
            </a:r>
          </a:p>
          <a:p>
            <a:pPr marL="274320" indent="-27432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setting of this flag is dependent on the WGM02:0 bit setting</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267926" y="1447800"/>
            <a:ext cx="13905273" cy="19050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TextBox 5">
            <a:extLst>
              <a:ext uri="{FF2B5EF4-FFF2-40B4-BE49-F238E27FC236}">
                <a16:creationId xmlns:a16="http://schemas.microsoft.com/office/drawing/2014/main" id="{6BCD2C3B-DEDD-5902-D035-276B139D040A}"/>
              </a:ext>
            </a:extLst>
          </p:cNvPr>
          <p:cNvSpPr txBox="1"/>
          <p:nvPr/>
        </p:nvSpPr>
        <p:spPr>
          <a:xfrm>
            <a:off x="11430000" y="1491496"/>
            <a:ext cx="1600200" cy="1785104"/>
          </a:xfrm>
          <a:prstGeom prst="rect">
            <a:avLst/>
          </a:prstGeom>
          <a:noFill/>
          <a:ln w="57150">
            <a:solidFill>
              <a:srgbClr val="00B050"/>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11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12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8" y="228600"/>
            <a:ext cx="13676671" cy="1209040"/>
          </a:xfrm>
        </p:spPr>
        <p:txBody>
          <a:bodyPr>
            <a:normAutofit/>
          </a:bodyPr>
          <a:lstStyle/>
          <a:p>
            <a:r>
              <a:rPr lang="en-US" sz="4400" b="1" dirty="0"/>
              <a:t>TIMSK1 – Timer/Counter1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2819400"/>
            <a:ext cx="14057671" cy="4724400"/>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7, 6 – Res: Reserved Bits</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These bits are unused bits in the ATmega48P/88P/168P/328P, and will always read as zero.</a:t>
            </a:r>
          </a:p>
          <a:p>
            <a:pPr marL="274320" indent="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5 – ICIE1: Timer/Counter1, Input Capture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Input Capture interrupt is enabled. The corresponding Interrupt Vector is executed when the ICF1 Flag, located in TIFR1, is set.</a:t>
            </a:r>
          </a:p>
        </p:txBody>
      </p:sp>
      <p:pic>
        <p:nvPicPr>
          <p:cNvPr id="8" name="Picture 7">
            <a:extLst>
              <a:ext uri="{FF2B5EF4-FFF2-40B4-BE49-F238E27FC236}">
                <a16:creationId xmlns:a16="http://schemas.microsoft.com/office/drawing/2014/main" id="{176F5D33-626A-4179-ACE2-3995C95DD24F}"/>
              </a:ext>
            </a:extLst>
          </p:cNvPr>
          <p:cNvPicPr>
            <a:picLocks noChangeAspect="1"/>
          </p:cNvPicPr>
          <p:nvPr/>
        </p:nvPicPr>
        <p:blipFill rotWithShape="1">
          <a:blip r:embed="rId2"/>
          <a:srcRect t="8696" r="7693" b="8696"/>
          <a:stretch/>
        </p:blipFill>
        <p:spPr>
          <a:xfrm>
            <a:off x="304801" y="1219200"/>
            <a:ext cx="12877799" cy="16002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Box 4">
            <a:extLst>
              <a:ext uri="{FF2B5EF4-FFF2-40B4-BE49-F238E27FC236}">
                <a16:creationId xmlns:a16="http://schemas.microsoft.com/office/drawing/2014/main" id="{9B028BFD-4A8B-F299-113A-B3B230CACE90}"/>
              </a:ext>
            </a:extLst>
          </p:cNvPr>
          <p:cNvSpPr txBox="1"/>
          <p:nvPr/>
        </p:nvSpPr>
        <p:spPr>
          <a:xfrm>
            <a:off x="4419600" y="1219200"/>
            <a:ext cx="1600200" cy="1569660"/>
          </a:xfrm>
          <a:prstGeom prst="rect">
            <a:avLst/>
          </a:prstGeom>
          <a:noFill/>
          <a:ln w="57150">
            <a:solidFill>
              <a:srgbClr val="00B050"/>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9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12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1209040"/>
          </a:xfrm>
        </p:spPr>
        <p:txBody>
          <a:bodyPr>
            <a:normAutofit/>
          </a:bodyPr>
          <a:lstStyle/>
          <a:p>
            <a:r>
              <a:rPr lang="en-US" sz="4400" b="1" dirty="0"/>
              <a:t>TIMSK1 – Timer/Counter1 Interrupt Mask Register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6" name="Picture 5">
            <a:extLst>
              <a:ext uri="{FF2B5EF4-FFF2-40B4-BE49-F238E27FC236}">
                <a16:creationId xmlns:a16="http://schemas.microsoft.com/office/drawing/2014/main" id="{176F5D33-626A-4179-ACE2-3995C95DD24F}"/>
              </a:ext>
            </a:extLst>
          </p:cNvPr>
          <p:cNvPicPr>
            <a:picLocks noChangeAspect="1"/>
          </p:cNvPicPr>
          <p:nvPr/>
        </p:nvPicPr>
        <p:blipFill rotWithShape="1">
          <a:blip r:embed="rId2"/>
          <a:srcRect l="1689" t="8696" r="7693" b="8696"/>
          <a:stretch/>
        </p:blipFill>
        <p:spPr>
          <a:xfrm>
            <a:off x="457200" y="1295399"/>
            <a:ext cx="12573000" cy="1600200"/>
          </a:xfrm>
          <a:prstGeom prst="rect">
            <a:avLst/>
          </a:prstGeom>
        </p:spPr>
      </p:pic>
      <p:sp>
        <p:nvSpPr>
          <p:cNvPr id="9"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9" y="2895599"/>
            <a:ext cx="14057671" cy="4648201"/>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4, 3 – Res: Reserved Bits</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These bits are unused bits in the ATmega328P and will always read as 0.</a:t>
            </a: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2 – OCIE1B: Timer/Counter1, Output Compare B Match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Output Compare B Match interrupt is enabled. The corresponding Interrupt Vector is executed when the OCF1B Flag, located in TIFR1, is set.</a:t>
            </a:r>
          </a:p>
        </p:txBody>
      </p:sp>
    </p:spTree>
    <p:extLst>
      <p:ext uri="{BB962C8B-B14F-4D97-AF65-F5344CB8AC3E}">
        <p14:creationId xmlns:p14="http://schemas.microsoft.com/office/powerpoint/2010/main" val="3797958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1209040"/>
          </a:xfrm>
        </p:spPr>
        <p:txBody>
          <a:bodyPr>
            <a:normAutofit/>
          </a:bodyPr>
          <a:lstStyle/>
          <a:p>
            <a:r>
              <a:rPr lang="en-US" sz="4400" b="1" dirty="0"/>
              <a:t>TIMSK1 – Timer/Counter1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9" y="1260232"/>
            <a:ext cx="14057671" cy="6280683"/>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1 – OCIE1A: Timer/Counter1, Output Compare A Match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Output Compare A Match interrupt is enabled. The corresponding Interrupt Vector is executed when the OCF1A Flag, located in TIFR1, is set.</a:t>
            </a: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0 – TOIE1: Timer/Counter1, Overflow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Overflow interrupt is enabled. The corresponding Interrupt Vector is executed when the TOV1 Flag, located in TIFR1, is set.</a:t>
            </a: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091786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13283"/>
            <a:ext cx="13167360" cy="958317"/>
          </a:xfrm>
        </p:spPr>
        <p:txBody>
          <a:bodyPr>
            <a:normAutofit/>
          </a:bodyPr>
          <a:lstStyle/>
          <a:p>
            <a:r>
              <a:rPr lang="en-US" sz="44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389570" y="3141884"/>
            <a:ext cx="13851262" cy="4097116"/>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7, 6 – Res: Reserved Bits</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These bits are unused bits in the ATmega328P and will always read as zero.</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5 – ICF1: Timer/Counter1, Input Capture Flag</a:t>
            </a:r>
          </a:p>
          <a:p>
            <a:pPr marL="182880" indent="0" algn="just">
              <a:spcBef>
                <a:spcPts val="0"/>
              </a:spcBef>
              <a:buNone/>
            </a:pPr>
            <a:r>
              <a:rPr lang="en-US" sz="3200" b="1" dirty="0">
                <a:solidFill>
                  <a:srgbClr val="0070C0"/>
                </a:solidFill>
                <a:latin typeface="Times New Roman" panose="02020603050405020304" pitchFamily="18" charset="0"/>
                <a:cs typeface="Times New Roman" panose="02020603050405020304" pitchFamily="18" charset="0"/>
              </a:rPr>
              <a:t>This flag is set </a:t>
            </a:r>
            <a:r>
              <a:rPr lang="en-US" sz="3200" dirty="0">
                <a:latin typeface="Times New Roman" panose="02020603050405020304" pitchFamily="18" charset="0"/>
                <a:cs typeface="Times New Roman" panose="02020603050405020304" pitchFamily="18" charset="0"/>
              </a:rPr>
              <a:t>when a capture event occurs on the ICP1 pin. </a:t>
            </a:r>
            <a:r>
              <a:rPr lang="en-US" sz="3200" dirty="0">
                <a:solidFill>
                  <a:srgbClr val="0070C0"/>
                </a:solidFill>
                <a:latin typeface="Times New Roman" panose="02020603050405020304" pitchFamily="18" charset="0"/>
                <a:cs typeface="Times New Roman" panose="02020603050405020304" pitchFamily="18" charset="0"/>
              </a:rPr>
              <a:t>When the Input Capture Register (ICR1) is set by the WGM13:0 to be used as the TOP value, the ICF1 Flag is set when the counter </a:t>
            </a:r>
            <a:r>
              <a:rPr lang="en-US" sz="3200" b="1" dirty="0">
                <a:solidFill>
                  <a:srgbClr val="0070C0"/>
                </a:solidFill>
                <a:latin typeface="Times New Roman" panose="02020603050405020304" pitchFamily="18" charset="0"/>
                <a:cs typeface="Times New Roman" panose="02020603050405020304" pitchFamily="18" charset="0"/>
              </a:rPr>
              <a:t>reaches the TOP value</a:t>
            </a:r>
            <a:r>
              <a:rPr lang="en-US" sz="3200" dirty="0">
                <a:solidFill>
                  <a:srgbClr val="0070C0"/>
                </a:solidFill>
                <a:latin typeface="Times New Roman" panose="02020603050405020304" pitchFamily="18" charset="0"/>
                <a:cs typeface="Times New Roman" panose="02020603050405020304" pitchFamily="18" charset="0"/>
              </a:rPr>
              <a:t>. ICF1 is automatically cleared when the </a:t>
            </a:r>
            <a:r>
              <a:rPr lang="en-US" sz="3200" b="1" dirty="0">
                <a:solidFill>
                  <a:srgbClr val="0070C0"/>
                </a:solidFill>
                <a:latin typeface="Times New Roman" panose="02020603050405020304" pitchFamily="18" charset="0"/>
                <a:cs typeface="Times New Roman" panose="02020603050405020304" pitchFamily="18" charset="0"/>
              </a:rPr>
              <a:t>Input Capture Interrupt Vector is executed</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Alternatively, </a:t>
            </a:r>
            <a:r>
              <a:rPr lang="en-US" sz="3200" dirty="0">
                <a:solidFill>
                  <a:srgbClr val="0070C0"/>
                </a:solidFill>
                <a:latin typeface="Times New Roman" panose="02020603050405020304" pitchFamily="18" charset="0"/>
                <a:cs typeface="Times New Roman" panose="02020603050405020304" pitchFamily="18" charset="0"/>
              </a:rPr>
              <a:t>ICF1 can be cleared by writing a logic one to its bit location.</a:t>
            </a:r>
          </a:p>
        </p:txBody>
      </p:sp>
      <p:pic>
        <p:nvPicPr>
          <p:cNvPr id="6" name="Picture 5">
            <a:extLst>
              <a:ext uri="{FF2B5EF4-FFF2-40B4-BE49-F238E27FC236}">
                <a16:creationId xmlns:a16="http://schemas.microsoft.com/office/drawing/2014/main" id="{69C8C317-D510-4CAC-A525-F6662786C742}"/>
              </a:ext>
            </a:extLst>
          </p:cNvPr>
          <p:cNvPicPr>
            <a:picLocks noChangeAspect="1"/>
          </p:cNvPicPr>
          <p:nvPr/>
        </p:nvPicPr>
        <p:blipFill rotWithShape="1">
          <a:blip r:embed="rId2"/>
          <a:srcRect l="797" t="12077" r="901" b="11989"/>
          <a:stretch/>
        </p:blipFill>
        <p:spPr>
          <a:xfrm>
            <a:off x="389569" y="1353916"/>
            <a:ext cx="14057671" cy="1770284"/>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TextBox 4">
            <a:extLst>
              <a:ext uri="{FF2B5EF4-FFF2-40B4-BE49-F238E27FC236}">
                <a16:creationId xmlns:a16="http://schemas.microsoft.com/office/drawing/2014/main" id="{616C9ADA-35C6-F3C1-01A8-8FFD6FE68839}"/>
              </a:ext>
            </a:extLst>
          </p:cNvPr>
          <p:cNvSpPr txBox="1"/>
          <p:nvPr/>
        </p:nvSpPr>
        <p:spPr>
          <a:xfrm>
            <a:off x="4876800" y="1262152"/>
            <a:ext cx="1600200" cy="1862048"/>
          </a:xfrm>
          <a:prstGeom prst="rect">
            <a:avLst/>
          </a:prstGeom>
          <a:noFill/>
          <a:ln w="57150">
            <a:solidFill>
              <a:srgbClr val="00B050"/>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115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247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958317"/>
          </a:xfrm>
        </p:spPr>
        <p:txBody>
          <a:bodyPr>
            <a:normAutofit/>
          </a:bodyPr>
          <a:lstStyle/>
          <a:p>
            <a:r>
              <a:rPr lang="en-US" sz="36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389569" y="3200401"/>
            <a:ext cx="14057671" cy="4038600"/>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4, 3 – Res: Reserved Bits</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These bits are unused bits in the ATmega328P, and will always read as zero.</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2 – OCF1B: Timer/Counter1, Output Compare B Match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in the timer clock cycle after the counter (TCNT1) value matches the Output Compare Register B (OCR1B). Note that a Forced Output Compare (FOC1B) strobe will not set the OCF1B Flag. OCF1B is automatically cleared when the Output Compare Match B Interrupt Vector is executed. Alternatively, OCF1B can be cleared by writing a logic one to its bit location.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7" name="Picture 6">
            <a:extLst>
              <a:ext uri="{FF2B5EF4-FFF2-40B4-BE49-F238E27FC236}">
                <a16:creationId xmlns:a16="http://schemas.microsoft.com/office/drawing/2014/main" id="{69C8C317-D510-4CAC-A525-F6662786C742}"/>
              </a:ext>
            </a:extLst>
          </p:cNvPr>
          <p:cNvPicPr>
            <a:picLocks noChangeAspect="1"/>
          </p:cNvPicPr>
          <p:nvPr/>
        </p:nvPicPr>
        <p:blipFill rotWithShape="1">
          <a:blip r:embed="rId2"/>
          <a:srcRect l="797" t="12077" r="901" b="11989"/>
          <a:stretch/>
        </p:blipFill>
        <p:spPr>
          <a:xfrm>
            <a:off x="389569" y="1066800"/>
            <a:ext cx="14057671" cy="1770284"/>
          </a:xfrm>
          <a:prstGeom prst="rect">
            <a:avLst/>
          </a:prstGeom>
        </p:spPr>
      </p:pic>
    </p:spTree>
    <p:extLst>
      <p:ext uri="{BB962C8B-B14F-4D97-AF65-F5344CB8AC3E}">
        <p14:creationId xmlns:p14="http://schemas.microsoft.com/office/powerpoint/2010/main" val="2094768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35450" y="443264"/>
            <a:ext cx="13167360" cy="958317"/>
          </a:xfrm>
        </p:spPr>
        <p:txBody>
          <a:bodyPr>
            <a:normAutofit/>
          </a:bodyPr>
          <a:lstStyle/>
          <a:p>
            <a:r>
              <a:rPr lang="en-US" sz="36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32952" y="1397833"/>
            <a:ext cx="14168848" cy="5917367"/>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1 – OCF1A: Timer/Counter1, Output Compare A Match Flag</a:t>
            </a:r>
          </a:p>
          <a:p>
            <a:pPr marL="182880" indent="0" algn="just">
              <a:spcBef>
                <a:spcPts val="0"/>
              </a:spcBef>
              <a:buNone/>
            </a:pPr>
            <a:r>
              <a:rPr lang="en-US" sz="3200" dirty="0">
                <a:solidFill>
                  <a:srgbClr val="FF0000"/>
                </a:solidFill>
                <a:latin typeface="Times New Roman" panose="02020603050405020304" pitchFamily="18" charset="0"/>
                <a:cs typeface="Times New Roman" panose="02020603050405020304" pitchFamily="18" charset="0"/>
              </a:rPr>
              <a:t>This </a:t>
            </a:r>
            <a:r>
              <a:rPr lang="en-US" sz="3200" b="1" dirty="0">
                <a:solidFill>
                  <a:srgbClr val="FF0000"/>
                </a:solidFill>
                <a:latin typeface="Times New Roman" panose="02020603050405020304" pitchFamily="18" charset="0"/>
                <a:cs typeface="Times New Roman" panose="02020603050405020304" pitchFamily="18" charset="0"/>
              </a:rPr>
              <a:t>flag is set </a:t>
            </a:r>
            <a:r>
              <a:rPr lang="en-US" sz="3200" dirty="0">
                <a:solidFill>
                  <a:srgbClr val="FF0000"/>
                </a:solidFill>
                <a:latin typeface="Times New Roman" panose="02020603050405020304" pitchFamily="18" charset="0"/>
                <a:cs typeface="Times New Roman" panose="02020603050405020304" pitchFamily="18" charset="0"/>
              </a:rPr>
              <a:t>in the timer clock cycle after the counter </a:t>
            </a:r>
            <a:r>
              <a:rPr lang="en-US" sz="3200" dirty="0">
                <a:solidFill>
                  <a:srgbClr val="0070C0"/>
                </a:solidFill>
                <a:latin typeface="Times New Roman" panose="02020603050405020304" pitchFamily="18" charset="0"/>
                <a:cs typeface="Times New Roman" panose="02020603050405020304" pitchFamily="18" charset="0"/>
              </a:rPr>
              <a:t>(</a:t>
            </a:r>
            <a:r>
              <a:rPr lang="en-US" sz="3200" b="1" dirty="0">
                <a:solidFill>
                  <a:srgbClr val="0070C0"/>
                </a:solidFill>
                <a:latin typeface="Times New Roman" panose="02020603050405020304" pitchFamily="18" charset="0"/>
                <a:cs typeface="Times New Roman" panose="02020603050405020304" pitchFamily="18" charset="0"/>
              </a:rPr>
              <a:t>TCNT1</a:t>
            </a:r>
            <a:r>
              <a:rPr lang="en-US" sz="3200" dirty="0">
                <a:solidFill>
                  <a:srgbClr val="0070C0"/>
                </a:solidFill>
                <a:latin typeface="Times New Roman" panose="02020603050405020304" pitchFamily="18" charset="0"/>
                <a:cs typeface="Times New Roman" panose="02020603050405020304" pitchFamily="18" charset="0"/>
              </a:rPr>
              <a:t>) </a:t>
            </a:r>
            <a:r>
              <a:rPr lang="en-US" sz="3200" b="1" dirty="0">
                <a:solidFill>
                  <a:srgbClr val="0070C0"/>
                </a:solidFill>
                <a:latin typeface="Times New Roman" panose="02020603050405020304" pitchFamily="18" charset="0"/>
                <a:cs typeface="Times New Roman" panose="02020603050405020304" pitchFamily="18" charset="0"/>
              </a:rPr>
              <a:t>value matches </a:t>
            </a:r>
            <a:r>
              <a:rPr lang="en-US" sz="3200" dirty="0">
                <a:solidFill>
                  <a:srgbClr val="FF0000"/>
                </a:solidFill>
                <a:latin typeface="Times New Roman" panose="02020603050405020304" pitchFamily="18" charset="0"/>
                <a:cs typeface="Times New Roman" panose="02020603050405020304" pitchFamily="18" charset="0"/>
              </a:rPr>
              <a:t>the Output Compare Register A </a:t>
            </a:r>
            <a:r>
              <a:rPr lang="en-US" sz="3200" dirty="0">
                <a:solidFill>
                  <a:srgbClr val="0070C0"/>
                </a:solidFill>
                <a:latin typeface="Times New Roman" panose="02020603050405020304" pitchFamily="18" charset="0"/>
                <a:cs typeface="Times New Roman" panose="02020603050405020304" pitchFamily="18" charset="0"/>
              </a:rPr>
              <a:t>(</a:t>
            </a:r>
            <a:r>
              <a:rPr lang="en-US" sz="3200" b="1" dirty="0">
                <a:solidFill>
                  <a:srgbClr val="0070C0"/>
                </a:solidFill>
                <a:latin typeface="Times New Roman" panose="02020603050405020304" pitchFamily="18" charset="0"/>
                <a:cs typeface="Times New Roman" panose="02020603050405020304" pitchFamily="18" charset="0"/>
              </a:rPr>
              <a:t>OCR1A</a:t>
            </a:r>
            <a:r>
              <a:rPr lang="en-US" sz="3200" dirty="0">
                <a:solidFill>
                  <a:srgbClr val="0070C0"/>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Note that a Forced Output Compare (FOC1A) strobe will not set the OCF1A Flag. </a:t>
            </a:r>
            <a:r>
              <a:rPr lang="en-US" sz="3200" b="1" dirty="0">
                <a:solidFill>
                  <a:srgbClr val="FF0000"/>
                </a:solidFill>
                <a:latin typeface="Times New Roman" panose="02020603050405020304" pitchFamily="18" charset="0"/>
                <a:cs typeface="Times New Roman" panose="02020603050405020304" pitchFamily="18" charset="0"/>
              </a:rPr>
              <a:t>OCF1A is automatically cleared </a:t>
            </a:r>
            <a:r>
              <a:rPr lang="en-US" sz="3200" dirty="0">
                <a:solidFill>
                  <a:srgbClr val="FF0000"/>
                </a:solidFill>
                <a:latin typeface="Times New Roman" panose="02020603050405020304" pitchFamily="18" charset="0"/>
                <a:cs typeface="Times New Roman" panose="02020603050405020304" pitchFamily="18" charset="0"/>
              </a:rPr>
              <a:t>when the </a:t>
            </a:r>
            <a:r>
              <a:rPr lang="en-US" sz="3200" b="1" dirty="0">
                <a:solidFill>
                  <a:srgbClr val="FF0000"/>
                </a:solidFill>
                <a:latin typeface="Times New Roman" panose="02020603050405020304" pitchFamily="18" charset="0"/>
                <a:cs typeface="Times New Roman" panose="02020603050405020304" pitchFamily="18" charset="0"/>
              </a:rPr>
              <a:t>Output Compare Match A InteOCF1A can be cleared </a:t>
            </a:r>
            <a:r>
              <a:rPr lang="en-US" sz="3200" dirty="0">
                <a:solidFill>
                  <a:srgbClr val="FF0000"/>
                </a:solidFill>
                <a:latin typeface="Times New Roman" panose="02020603050405020304" pitchFamily="18" charset="0"/>
                <a:cs typeface="Times New Roman" panose="02020603050405020304" pitchFamily="18" charset="0"/>
              </a:rPr>
              <a:t>by writing a </a:t>
            </a:r>
            <a:r>
              <a:rPr lang="en-US" sz="3200" b="1" dirty="0">
                <a:solidFill>
                  <a:srgbClr val="FF0000"/>
                </a:solidFill>
                <a:latin typeface="Times New Roman" panose="02020603050405020304" pitchFamily="18" charset="0"/>
                <a:cs typeface="Times New Roman" panose="02020603050405020304" pitchFamily="18" charset="0"/>
              </a:rPr>
              <a:t>logic one </a:t>
            </a:r>
            <a:r>
              <a:rPr lang="en-US" sz="3200" dirty="0">
                <a:solidFill>
                  <a:srgbClr val="FF0000"/>
                </a:solidFill>
                <a:latin typeface="Times New Roman" panose="02020603050405020304" pitchFamily="18" charset="0"/>
                <a:cs typeface="Times New Roman" panose="02020603050405020304" pitchFamily="18" charset="0"/>
              </a:rPr>
              <a:t>to its bit </a:t>
            </a:r>
            <a:r>
              <a:rPr lang="en-US" sz="3200" dirty="0" err="1">
                <a:solidFill>
                  <a:srgbClr val="FF0000"/>
                </a:solidFill>
                <a:latin typeface="Times New Roman" panose="02020603050405020304" pitchFamily="18" charset="0"/>
                <a:cs typeface="Times New Roman" panose="02020603050405020304" pitchFamily="18" charset="0"/>
              </a:rPr>
              <a:t>location</a:t>
            </a:r>
            <a:r>
              <a:rPr lang="en-US" sz="3200" b="1" dirty="0" err="1">
                <a:solidFill>
                  <a:srgbClr val="FF0000"/>
                </a:solidFill>
                <a:latin typeface="Times New Roman" panose="02020603050405020304" pitchFamily="18" charset="0"/>
                <a:cs typeface="Times New Roman" panose="02020603050405020304" pitchFamily="18" charset="0"/>
              </a:rPr>
              <a:t>rrupt</a:t>
            </a:r>
            <a:r>
              <a:rPr lang="en-US" sz="3200" b="1" dirty="0">
                <a:solidFill>
                  <a:srgbClr val="FF0000"/>
                </a:solidFill>
                <a:latin typeface="Times New Roman" panose="02020603050405020304" pitchFamily="18" charset="0"/>
                <a:cs typeface="Times New Roman" panose="02020603050405020304" pitchFamily="18" charset="0"/>
              </a:rPr>
              <a:t> Vector </a:t>
            </a:r>
            <a:r>
              <a:rPr lang="en-US" sz="3200" dirty="0">
                <a:solidFill>
                  <a:srgbClr val="FF0000"/>
                </a:solidFill>
                <a:latin typeface="Times New Roman" panose="02020603050405020304" pitchFamily="18" charset="0"/>
                <a:cs typeface="Times New Roman" panose="02020603050405020304" pitchFamily="18" charset="0"/>
              </a:rPr>
              <a:t>is executed</a:t>
            </a:r>
            <a:r>
              <a:rPr lang="en-US" sz="3200" dirty="0">
                <a:latin typeface="Times New Roman" panose="02020603050405020304" pitchFamily="18" charset="0"/>
                <a:cs typeface="Times New Roman" panose="02020603050405020304" pitchFamily="18" charset="0"/>
              </a:rPr>
              <a:t>. Alternatively,.</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0 – TOV1: Timer/Counter1, Overflow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 setting of this flag is dependent on the WGM13:0 bits setting. In Normal and CTC modes, the TOV1 Flag is set when the timer overflows. </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Flag behavior when using another WGM13:0 bit setting. TOV1 is automatically cleared when the Timer/Counter1 Overflow Interrupt Vector is executed. Alternatively, TOV1 can be cleared by writing a </a:t>
            </a:r>
            <a:r>
              <a:rPr lang="en-US" sz="3200" b="1" dirty="0">
                <a:solidFill>
                  <a:srgbClr val="FF0000"/>
                </a:solidFill>
                <a:latin typeface="Times New Roman" panose="02020603050405020304" pitchFamily="18" charset="0"/>
                <a:cs typeface="Times New Roman" panose="02020603050405020304" pitchFamily="18" charset="0"/>
              </a:rPr>
              <a:t>logic one to its bit location</a:t>
            </a:r>
            <a:r>
              <a:rPr lang="en-US" sz="3200" dirty="0">
                <a:latin typeface="Times New Roman" panose="02020603050405020304" pitchFamily="18" charset="0"/>
                <a:cs typeface="Times New Roman" panose="02020603050405020304" pitchFamily="18" charset="0"/>
              </a:rPr>
              <a:t>.</a:t>
            </a:r>
          </a:p>
          <a:p>
            <a:pPr marL="182880" indent="0" algn="just">
              <a:spcBef>
                <a:spcPts val="0"/>
              </a:spcBef>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006439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45720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sp>
        <p:nvSpPr>
          <p:cNvPr id="9" name="Rectangle 8">
            <a:extLst>
              <a:ext uri="{FF2B5EF4-FFF2-40B4-BE49-F238E27FC236}">
                <a16:creationId xmlns:a16="http://schemas.microsoft.com/office/drawing/2014/main" id="{9D6236CF-FA49-4FEB-9887-1F0945B53A32}"/>
              </a:ext>
            </a:extLst>
          </p:cNvPr>
          <p:cNvSpPr/>
          <p:nvPr/>
        </p:nvSpPr>
        <p:spPr>
          <a:xfrm>
            <a:off x="304800" y="1143000"/>
            <a:ext cx="14173200" cy="5016758"/>
          </a:xfrm>
          <a:prstGeom prst="rect">
            <a:avLst/>
          </a:prstGeom>
        </p:spPr>
        <p:txBody>
          <a:bodyPr wrap="square">
            <a:spAutoFit/>
          </a:bodyPr>
          <a:lstStyle/>
          <a:p>
            <a:pPr algn="just"/>
            <a:r>
              <a:rPr lang="en-US" sz="3200" dirty="0"/>
              <a:t>Timer 1 is used here. The values of TCCR1A and 1B are reset to 0 to make sure everything is clear. TCCR1B was set equal to 00000100 for a </a:t>
            </a:r>
            <a:r>
              <a:rPr lang="en-US" sz="3200" dirty="0" err="1"/>
              <a:t>prescalar</a:t>
            </a:r>
            <a:r>
              <a:rPr lang="en-US" sz="3200" dirty="0"/>
              <a:t> of 256. If you want to set ones, an OR operation can be used. If you want to set zeros, an AND operation can be used. The compare match mode for the OCR1A register is enabled. For that, the OCIE1A bit was set to be a 1 and that’s from the TIMSK1 register. So, we equal that to OR and this byte 00000010. </a:t>
            </a:r>
          </a:p>
          <a:p>
            <a:pPr algn="just"/>
            <a:r>
              <a:rPr lang="en-US" sz="3200" dirty="0"/>
              <a:t>The OCR1A register was set to 31250 value so that we will have an interruption each 500ms. Each time the interrupt is triggered, we go to the related ISR vector. Since we have 3 timers, </a:t>
            </a:r>
            <a:r>
              <a:rPr lang="en-US" sz="3200" b="1" dirty="0">
                <a:solidFill>
                  <a:srgbClr val="FF0000"/>
                </a:solidFill>
              </a:rPr>
              <a:t>we have 6 ISR vectors</a:t>
            </a:r>
            <a:r>
              <a:rPr lang="en-US" sz="3200" dirty="0"/>
              <a:t>, two for each timer and they have these names: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
        <p:nvSpPr>
          <p:cNvPr id="4" name="Rectangle 3"/>
          <p:cNvSpPr/>
          <p:nvPr/>
        </p:nvSpPr>
        <p:spPr>
          <a:xfrm>
            <a:off x="228600" y="6237982"/>
            <a:ext cx="4800600" cy="1077218"/>
          </a:xfrm>
          <a:prstGeom prst="rect">
            <a:avLst/>
          </a:prstGeom>
        </p:spPr>
        <p:txBody>
          <a:bodyPr wrap="square" numCol="1">
            <a:spAutoFit/>
          </a:bodyPr>
          <a:lstStyle/>
          <a:p>
            <a:pPr algn="just"/>
            <a:r>
              <a:rPr lang="en-US" sz="3200" dirty="0"/>
              <a:t>TIMER1_COMPA_vect, </a:t>
            </a:r>
          </a:p>
          <a:p>
            <a:pPr algn="just"/>
            <a:r>
              <a:rPr lang="en-US" sz="3200" dirty="0"/>
              <a:t>TIMER1_COMPB_vect, </a:t>
            </a:r>
          </a:p>
        </p:txBody>
      </p:sp>
      <p:sp>
        <p:nvSpPr>
          <p:cNvPr id="5" name="Rectangle 4"/>
          <p:cNvSpPr/>
          <p:nvPr/>
        </p:nvSpPr>
        <p:spPr>
          <a:xfrm>
            <a:off x="5029200" y="6270425"/>
            <a:ext cx="4800600" cy="1077218"/>
          </a:xfrm>
          <a:prstGeom prst="rect">
            <a:avLst/>
          </a:prstGeom>
        </p:spPr>
        <p:txBody>
          <a:bodyPr wrap="square">
            <a:spAutoFit/>
          </a:bodyPr>
          <a:lstStyle/>
          <a:p>
            <a:pPr algn="just"/>
            <a:r>
              <a:rPr lang="en-US" sz="3200" dirty="0"/>
              <a:t>TIMER2_COMPA_vect, </a:t>
            </a:r>
          </a:p>
          <a:p>
            <a:pPr algn="just"/>
            <a:r>
              <a:rPr lang="en-US" sz="3200" dirty="0"/>
              <a:t>TIMER2_COMPB_vect, </a:t>
            </a:r>
          </a:p>
        </p:txBody>
      </p:sp>
      <p:sp>
        <p:nvSpPr>
          <p:cNvPr id="6" name="Rectangle 5"/>
          <p:cNvSpPr/>
          <p:nvPr/>
        </p:nvSpPr>
        <p:spPr>
          <a:xfrm>
            <a:off x="9829800" y="6316596"/>
            <a:ext cx="4724401" cy="1077218"/>
          </a:xfrm>
          <a:prstGeom prst="rect">
            <a:avLst/>
          </a:prstGeom>
        </p:spPr>
        <p:txBody>
          <a:bodyPr wrap="square">
            <a:spAutoFit/>
          </a:bodyPr>
          <a:lstStyle/>
          <a:p>
            <a:pPr algn="just"/>
            <a:r>
              <a:rPr lang="en-US" sz="3200" dirty="0"/>
              <a:t>TIMER0_COMPA_vect, </a:t>
            </a:r>
          </a:p>
          <a:p>
            <a:pPr algn="just"/>
            <a:r>
              <a:rPr lang="en-US" sz="3200" dirty="0"/>
              <a:t>TIMER0_COMPB_vect</a:t>
            </a:r>
          </a:p>
        </p:txBody>
      </p:sp>
    </p:spTree>
    <p:extLst>
      <p:ext uri="{BB962C8B-B14F-4D97-AF65-F5344CB8AC3E}">
        <p14:creationId xmlns:p14="http://schemas.microsoft.com/office/powerpoint/2010/main" val="278903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595432"/>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sp>
        <p:nvSpPr>
          <p:cNvPr id="9" name="Rectangle 8">
            <a:extLst>
              <a:ext uri="{FF2B5EF4-FFF2-40B4-BE49-F238E27FC236}">
                <a16:creationId xmlns:a16="http://schemas.microsoft.com/office/drawing/2014/main" id="{9D6236CF-FA49-4FEB-9887-1F0945B53A32}"/>
              </a:ext>
            </a:extLst>
          </p:cNvPr>
          <p:cNvSpPr/>
          <p:nvPr/>
        </p:nvSpPr>
        <p:spPr>
          <a:xfrm>
            <a:off x="381000" y="1419285"/>
            <a:ext cx="13868400" cy="4524315"/>
          </a:xfrm>
          <a:prstGeom prst="rect">
            <a:avLst/>
          </a:prstGeom>
        </p:spPr>
        <p:txBody>
          <a:bodyPr wrap="square">
            <a:spAutoFit/>
          </a:bodyPr>
          <a:lstStyle/>
          <a:p>
            <a:pPr algn="just"/>
            <a:r>
              <a:rPr lang="en-US" sz="3600" b="1" dirty="0"/>
              <a:t>Timer 1</a:t>
            </a:r>
            <a:r>
              <a:rPr lang="en-US" sz="3600" dirty="0"/>
              <a:t> and compare register A was used so we need to use the ISR </a:t>
            </a:r>
            <a:r>
              <a:rPr lang="en-US" sz="3600" b="1" dirty="0"/>
              <a:t>TIMER1_COMPA_vect</a:t>
            </a:r>
            <a:r>
              <a:rPr lang="en-US" sz="3600" dirty="0"/>
              <a:t>. So below the void loop, the interruption routine is defined. Inside this interruption, the state of the LED was inverted, and a digital write was created. But first, </a:t>
            </a:r>
            <a:r>
              <a:rPr lang="en-US" sz="3600" b="1" dirty="0"/>
              <a:t>the timer value</a:t>
            </a:r>
            <a:r>
              <a:rPr lang="en-US" sz="3600" dirty="0"/>
              <a:t> was reset. Otherwise, it will continue to count up to its maximum value. So, for each 500 </a:t>
            </a:r>
            <a:r>
              <a:rPr lang="en-US" sz="3600" dirty="0" err="1"/>
              <a:t>ms</a:t>
            </a:r>
            <a:r>
              <a:rPr lang="en-US" sz="3600" dirty="0"/>
              <a:t>, this code will run and invert the LED state and that creates a blink of the LED connected to pin D5, for example.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32538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9040761" cy="1066800"/>
          </a:xfrm>
        </p:spPr>
        <p:txBody>
          <a:bodyPr>
            <a:normAutofit/>
          </a:bodyPr>
          <a:lstStyle/>
          <a:p>
            <a:r>
              <a:rPr lang="en-US" sz="5400" b="1" dirty="0">
                <a:solidFill>
                  <a:srgbClr val="FF0000"/>
                </a:solidFill>
              </a:rPr>
              <a:t>Interrupts</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381000" y="1524000"/>
            <a:ext cx="14020800" cy="5927140"/>
          </a:xfrm>
        </p:spPr>
        <p:txBody>
          <a:bodyPr>
            <a:normAutofit/>
          </a:bodyPr>
          <a:lstStyle/>
          <a:p>
            <a:pPr marL="274320" indent="-274320">
              <a:spcBef>
                <a:spcPts val="0"/>
              </a:spcBef>
              <a:spcAft>
                <a:spcPts val="600"/>
              </a:spcAft>
            </a:pPr>
            <a:r>
              <a:rPr lang="en-US" sz="3600" dirty="0"/>
              <a:t>A request for the processor to ‘interrupt’ the currently executing process, so the event can be processed in a timely manner</a:t>
            </a:r>
          </a:p>
          <a:p>
            <a:pPr marL="274320" indent="-274320">
              <a:spcBef>
                <a:spcPts val="0"/>
              </a:spcBef>
              <a:spcAft>
                <a:spcPts val="600"/>
              </a:spcAft>
            </a:pPr>
            <a:r>
              <a:rPr lang="en-US" sz="3600" dirty="0"/>
              <a:t>Also referred to as ‘trap’</a:t>
            </a:r>
          </a:p>
          <a:p>
            <a:pPr marL="274320" indent="-274320">
              <a:spcBef>
                <a:spcPts val="0"/>
              </a:spcBef>
              <a:spcAft>
                <a:spcPts val="600"/>
              </a:spcAft>
            </a:pPr>
            <a:r>
              <a:rPr lang="en-US" sz="3600" dirty="0"/>
              <a:t>If the request is accepted: the processor suspends current processes, saves its states, and executes Interrupt Service Routine (ISR) or, Interrupt Handler</a:t>
            </a:r>
          </a:p>
          <a:p>
            <a:pPr marL="274320" indent="-274320">
              <a:spcBef>
                <a:spcPts val="0"/>
              </a:spcBef>
              <a:spcAft>
                <a:spcPts val="600"/>
              </a:spcAft>
            </a:pPr>
            <a:r>
              <a:rPr lang="en-US" sz="3600" dirty="0"/>
              <a:t>Concept of ‘Interrupt’ is very useful when implementing any of the switch debouncing methods.</a:t>
            </a:r>
          </a:p>
          <a:p>
            <a:pPr marL="274320" indent="-274320">
              <a:spcBef>
                <a:spcPts val="0"/>
              </a:spcBef>
              <a:spcAft>
                <a:spcPts val="600"/>
              </a:spcAft>
            </a:pPr>
            <a:r>
              <a:rPr lang="en-US" sz="3600" b="1" dirty="0">
                <a:solidFill>
                  <a:srgbClr val="FF0000"/>
                </a:solidFill>
              </a:rPr>
              <a:t>Scheduled events are not interrupts</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36617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695960"/>
            <a:ext cx="14173200" cy="447040"/>
          </a:xfrm>
        </p:spPr>
        <p:txBody>
          <a:bodyPr>
            <a:noAutofit/>
          </a:bodyPr>
          <a:lstStyle/>
          <a:p>
            <a:r>
              <a:rPr lang="en-US" sz="2800" b="1" dirty="0">
                <a:solidFill>
                  <a:srgbClr val="FF0000"/>
                </a:solidFill>
              </a:rPr>
              <a:t>500 </a:t>
            </a:r>
            <a:r>
              <a:rPr lang="en-US" sz="2800" b="1" dirty="0" err="1">
                <a:solidFill>
                  <a:srgbClr val="FF0000"/>
                </a:solidFill>
              </a:rPr>
              <a:t>ms</a:t>
            </a:r>
            <a:r>
              <a:rPr lang="en-US" sz="2800" b="1" dirty="0">
                <a:solidFill>
                  <a:srgbClr val="FF0000"/>
                </a:solidFill>
              </a:rPr>
              <a:t> Blink Example Code using Timer1 Interrupts and Pre-scalar values of 256</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
        <p:nvSpPr>
          <p:cNvPr id="5"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01118" y="1143000"/>
            <a:ext cx="14200682" cy="6308140"/>
          </a:xfrm>
        </p:spPr>
        <p:txBody>
          <a:bodyPr>
            <a:no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We use the </a:t>
            </a:r>
            <a:r>
              <a:rPr lang="en-US" sz="3200" b="1" dirty="0">
                <a:solidFill>
                  <a:srgbClr val="FF0000"/>
                </a:solidFill>
                <a:latin typeface="Arial" panose="020B0604020202020204" pitchFamily="34" charset="0"/>
                <a:cs typeface="Arial" panose="020B0604020202020204" pitchFamily="34" charset="0"/>
              </a:rPr>
              <a:t>pre-scalar</a:t>
            </a:r>
            <a:r>
              <a:rPr lang="en-US" sz="3200" dirty="0">
                <a:latin typeface="Arial" panose="020B0604020202020204" pitchFamily="34" charset="0"/>
                <a:cs typeface="Arial" panose="020B0604020202020204" pitchFamily="34" charset="0"/>
              </a:rPr>
              <a:t> value of 256 to reduce the timer clock frequency to 16 MHz/256 = 62.5 kHz, with a </a:t>
            </a:r>
            <a:r>
              <a:rPr lang="en-US" sz="3200" b="1" dirty="0">
                <a:solidFill>
                  <a:srgbClr val="FF0000"/>
                </a:solidFill>
                <a:latin typeface="Arial" panose="020B0604020202020204" pitchFamily="34" charset="0"/>
                <a:cs typeface="Arial" panose="020B0604020202020204" pitchFamily="34" charset="0"/>
              </a:rPr>
              <a:t>new timer clock period </a:t>
            </a:r>
            <a:r>
              <a:rPr lang="en-US" sz="3200" b="1" dirty="0">
                <a:latin typeface="Arial" panose="020B0604020202020204" pitchFamily="34" charset="0"/>
                <a:cs typeface="Arial" panose="020B0604020202020204" pitchFamily="34" charset="0"/>
              </a:rPr>
              <a:t>= 1/62.5 kHz = 16 </a:t>
            </a:r>
            <a:r>
              <a:rPr lang="el-GR" sz="3200" b="1" dirty="0">
                <a:latin typeface="Arial" panose="020B0604020202020204" pitchFamily="34" charset="0"/>
                <a:cs typeface="Arial" panose="020B0604020202020204" pitchFamily="34" charset="0"/>
              </a:rPr>
              <a:t>μ</a:t>
            </a:r>
            <a:r>
              <a:rPr lang="en-US" sz="3200" b="1" dirty="0">
                <a:latin typeface="Arial" panose="020B0604020202020204" pitchFamily="34" charset="0"/>
                <a:cs typeface="Arial" panose="020B0604020202020204" pitchFamily="34" charset="0"/>
              </a:rPr>
              <a:t>s</a:t>
            </a:r>
            <a:r>
              <a:rPr lang="en-US" sz="3200" dirty="0">
                <a:latin typeface="Arial" panose="020B0604020202020204" pitchFamily="34" charset="0"/>
                <a:cs typeface="Arial" panose="020B0604020202020204" pitchFamily="34" charset="0"/>
              </a:rPr>
              <a:t>. Thus, the required timer count = (500,000 </a:t>
            </a:r>
            <a:r>
              <a:rPr lang="en-US" sz="3200" dirty="0" err="1">
                <a:latin typeface="Symbol" panose="05050102010706020507" pitchFamily="18" charset="2"/>
                <a:cs typeface="Arial" panose="020B0604020202020204" pitchFamily="34" charset="0"/>
              </a:rPr>
              <a:t>m</a:t>
            </a:r>
            <a:r>
              <a:rPr lang="en-US" sz="3200" dirty="0" err="1">
                <a:latin typeface="Arial" panose="020B0604020202020204" pitchFamily="34" charset="0"/>
                <a:cs typeface="Arial" panose="020B0604020202020204" pitchFamily="34" charset="0"/>
              </a:rPr>
              <a:t>s</a:t>
            </a:r>
            <a:r>
              <a:rPr lang="en-US" sz="3200" dirty="0">
                <a:latin typeface="Arial" panose="020B0604020202020204" pitchFamily="34" charset="0"/>
                <a:cs typeface="Arial" panose="020B0604020202020204" pitchFamily="34" charset="0"/>
              </a:rPr>
              <a:t>/16 </a:t>
            </a:r>
            <a:r>
              <a:rPr lang="el-GR" sz="3200" dirty="0">
                <a:latin typeface="Arial" panose="020B0604020202020204" pitchFamily="34" charset="0"/>
                <a:cs typeface="Arial" panose="020B0604020202020204" pitchFamily="34" charset="0"/>
              </a:rPr>
              <a:t>μ</a:t>
            </a:r>
            <a:r>
              <a:rPr lang="en-US" sz="3200" dirty="0">
                <a:latin typeface="Arial" panose="020B0604020202020204" pitchFamily="34" charset="0"/>
                <a:cs typeface="Arial" panose="020B0604020202020204" pitchFamily="34" charset="0"/>
              </a:rPr>
              <a:t>s) – 1 = 31,250 – 1 = 31,249. So, this is the value that we should store in the OCR register.</a:t>
            </a:r>
          </a:p>
          <a:p>
            <a:pPr algn="just">
              <a:spcBef>
                <a:spcPts val="0"/>
              </a:spcBef>
              <a:spcAft>
                <a:spcPts val="0"/>
              </a:spcAft>
            </a:pPr>
            <a:endParaRPr lang="en-US" sz="24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The program for Arduino is as follows:</a:t>
            </a:r>
          </a:p>
          <a:p>
            <a:pPr marL="124355" indent="0" algn="just">
              <a:spcBef>
                <a:spcPts val="0"/>
              </a:spcBef>
              <a:spcAft>
                <a:spcPts val="0"/>
              </a:spcAft>
              <a:buNone/>
            </a:pPr>
            <a:endParaRPr lang="en-US" sz="2400" dirty="0">
              <a:latin typeface="Arial" panose="020B0604020202020204" pitchFamily="34" charset="0"/>
              <a:cs typeface="Arial" panose="020B0604020202020204" pitchFamily="34" charset="0"/>
            </a:endParaRPr>
          </a:p>
          <a:p>
            <a:pPr marL="124355"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bool </a:t>
            </a:r>
            <a:r>
              <a:rPr lang="en-US" sz="2800" dirty="0" err="1">
                <a:latin typeface="Cambria" panose="02040503050406030204" pitchFamily="18" charset="0"/>
                <a:ea typeface="Cambria" panose="02040503050406030204" pitchFamily="18" charset="0"/>
                <a:cs typeface="Arial" panose="020B0604020202020204" pitchFamily="34" charset="0"/>
              </a:rPr>
              <a:t>LED_State</a:t>
            </a:r>
            <a:r>
              <a:rPr lang="en-US" sz="2800" dirty="0">
                <a:latin typeface="Cambria" panose="02040503050406030204" pitchFamily="18" charset="0"/>
                <a:ea typeface="Cambria" panose="02040503050406030204" pitchFamily="18" charset="0"/>
                <a:cs typeface="Arial" panose="020B0604020202020204" pitchFamily="34" charset="0"/>
              </a:rPr>
              <a:t> = ‘True’;</a:t>
            </a:r>
          </a:p>
          <a:p>
            <a:pPr marL="124355" indent="0" algn="just">
              <a:spcBef>
                <a:spcPts val="0"/>
              </a:spcBef>
              <a:spcAft>
                <a:spcPts val="0"/>
              </a:spcAft>
              <a:buNone/>
            </a:pPr>
            <a:endParaRPr lang="en-US" sz="2000" dirty="0">
              <a:latin typeface="Cambria" panose="02040503050406030204" pitchFamily="18" charset="0"/>
              <a:ea typeface="Cambria" panose="02040503050406030204" pitchFamily="18" charset="0"/>
              <a:cs typeface="Arial" panose="020B0604020202020204" pitchFamily="34" charset="0"/>
            </a:endParaRPr>
          </a:p>
          <a:p>
            <a:pPr marL="124355"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void setup() {</a:t>
            </a:r>
          </a:p>
          <a:p>
            <a:pPr marL="124355"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a:t>
            </a:r>
            <a:r>
              <a:rPr lang="en-US" sz="2800" dirty="0" err="1">
                <a:latin typeface="Cambria" panose="02040503050406030204" pitchFamily="18" charset="0"/>
                <a:ea typeface="Cambria" panose="02040503050406030204" pitchFamily="18" charset="0"/>
                <a:cs typeface="Arial" panose="020B0604020202020204" pitchFamily="34" charset="0"/>
              </a:rPr>
              <a:t>pinMode</a:t>
            </a:r>
            <a:r>
              <a:rPr lang="en-US" sz="2800" dirty="0">
                <a:latin typeface="Cambria" panose="02040503050406030204" pitchFamily="18" charset="0"/>
                <a:ea typeface="Cambria" panose="02040503050406030204" pitchFamily="18" charset="0"/>
                <a:cs typeface="Arial" panose="020B0604020202020204" pitchFamily="34" charset="0"/>
              </a:rPr>
              <a:t>(13, OUTPUT);</a:t>
            </a:r>
          </a:p>
          <a:p>
            <a:pPr marL="124355"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cli(); 			// stop interrupts till we make the settings</a:t>
            </a:r>
          </a:p>
          <a:p>
            <a:pPr marL="124355"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TCCR1A = 0;	// Reset the entire A and B registers of Timer1 to make sure that</a:t>
            </a:r>
          </a:p>
          <a:p>
            <a:pPr marL="124355"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TCCR1B = 0;	// we start with everything disabled.</a:t>
            </a:r>
          </a:p>
        </p:txBody>
      </p:sp>
    </p:spTree>
    <p:extLst>
      <p:ext uri="{BB962C8B-B14F-4D97-AF65-F5344CB8AC3E}">
        <p14:creationId xmlns:p14="http://schemas.microsoft.com/office/powerpoint/2010/main" val="383654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543560"/>
            <a:ext cx="14173200" cy="447040"/>
          </a:xfrm>
        </p:spPr>
        <p:txBody>
          <a:bodyPr>
            <a:noAutofit/>
          </a:bodyPr>
          <a:lstStyle/>
          <a:p>
            <a:r>
              <a:rPr lang="en-US" sz="2800" b="1" dirty="0">
                <a:solidFill>
                  <a:srgbClr val="FF0000"/>
                </a:solidFill>
              </a:rPr>
              <a:t>500 </a:t>
            </a:r>
            <a:r>
              <a:rPr lang="en-US" sz="2800" b="1" dirty="0" err="1">
                <a:solidFill>
                  <a:srgbClr val="FF0000"/>
                </a:solidFill>
              </a:rPr>
              <a:t>ms</a:t>
            </a:r>
            <a:r>
              <a:rPr lang="en-US" sz="2800" b="1" dirty="0">
                <a:solidFill>
                  <a:srgbClr val="FF0000"/>
                </a:solidFill>
              </a:rPr>
              <a:t> Blink Example Code using Timer1 Interrupts and Pre-scalar values of 256</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28600" y="1066800"/>
            <a:ext cx="14249400" cy="6553200"/>
          </a:xfrm>
        </p:spPr>
        <p:txBody>
          <a:bodyPr>
            <a:noAutofit/>
          </a:bodyPr>
          <a:lstStyle/>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TCCR1B = 0b00000100;	 // Set CS12 bit of TCCR1B to 1 to get a </a:t>
            </a:r>
            <a:r>
              <a:rPr lang="en-US" sz="2800" dirty="0" err="1">
                <a:latin typeface="Cambria" panose="02040503050406030204" pitchFamily="18" charset="0"/>
                <a:ea typeface="Cambria" panose="02040503050406030204" pitchFamily="18" charset="0"/>
                <a:cs typeface="Arial" panose="020B0604020202020204" pitchFamily="34" charset="0"/>
              </a:rPr>
              <a:t>prescalar</a:t>
            </a:r>
            <a:r>
              <a:rPr lang="en-US" sz="2800" dirty="0">
                <a:latin typeface="Cambria" panose="02040503050406030204" pitchFamily="18" charset="0"/>
                <a:ea typeface="Cambria" panose="02040503050406030204" pitchFamily="18" charset="0"/>
                <a:cs typeface="Arial" panose="020B0604020202020204" pitchFamily="34" charset="0"/>
              </a:rPr>
              <a:t> value of 256.</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TIMSK1 = 0b00000010; // Set OCIE1A bit to 1 to enable compare match mode of A reg.</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OCR1A = 31250;	// We set the required timer count value in the compare register, A</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a:t>
            </a:r>
            <a:r>
              <a:rPr lang="en-US" sz="2800" dirty="0" err="1">
                <a:latin typeface="Cambria" panose="02040503050406030204" pitchFamily="18" charset="0"/>
                <a:ea typeface="Cambria" panose="02040503050406030204" pitchFamily="18" charset="0"/>
                <a:cs typeface="Arial" panose="020B0604020202020204" pitchFamily="34" charset="0"/>
              </a:rPr>
              <a:t>sei</a:t>
            </a:r>
            <a:r>
              <a:rPr lang="en-US" sz="2800" dirty="0">
                <a:latin typeface="Cambria" panose="02040503050406030204" pitchFamily="18" charset="0"/>
                <a:ea typeface="Cambria" panose="02040503050406030204" pitchFamily="18" charset="0"/>
                <a:cs typeface="Arial" panose="020B0604020202020204" pitchFamily="34" charset="0"/>
              </a:rPr>
              <a:t>();			// Enable back the interrupts</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a:t>
            </a:r>
          </a:p>
          <a:p>
            <a:pPr marL="0" indent="0" algn="just">
              <a:spcBef>
                <a:spcPts val="0"/>
              </a:spcBef>
              <a:spcAft>
                <a:spcPts val="0"/>
              </a:spcAft>
              <a:buNone/>
            </a:pPr>
            <a:endParaRPr lang="en-US" sz="2000" dirty="0">
              <a:latin typeface="Cambria" panose="02040503050406030204" pitchFamily="18" charset="0"/>
              <a:ea typeface="Cambria" panose="02040503050406030204" pitchFamily="18" charset="0"/>
              <a:cs typeface="Arial" panose="020B0604020202020204" pitchFamily="34" charset="0"/>
            </a:endParaRP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void loop() {</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a:t>
            </a:r>
            <a:r>
              <a:rPr lang="en-US" sz="2400" dirty="0">
                <a:latin typeface="Cambria" panose="02040503050406030204" pitchFamily="18" charset="0"/>
                <a:ea typeface="Cambria" panose="02040503050406030204" pitchFamily="18" charset="0"/>
                <a:cs typeface="Arial" panose="020B0604020202020204" pitchFamily="34" charset="0"/>
              </a:rPr>
              <a:t>// put your main code here, to run repeatedly.</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a:t>
            </a:r>
          </a:p>
          <a:p>
            <a:pPr marL="0" indent="0" algn="just">
              <a:spcBef>
                <a:spcPts val="0"/>
              </a:spcBef>
              <a:spcAft>
                <a:spcPts val="0"/>
              </a:spcAft>
              <a:buNone/>
            </a:pPr>
            <a:endParaRPr lang="en-US" sz="2000" dirty="0">
              <a:latin typeface="Cambria" panose="02040503050406030204" pitchFamily="18" charset="0"/>
              <a:ea typeface="Cambria" panose="02040503050406030204" pitchFamily="18" charset="0"/>
              <a:cs typeface="Arial" panose="020B0604020202020204" pitchFamily="34" charset="0"/>
            </a:endParaRPr>
          </a:p>
          <a:p>
            <a:pPr marL="0" indent="0" algn="just">
              <a:spcBef>
                <a:spcPts val="0"/>
              </a:spcBef>
              <a:spcAft>
                <a:spcPts val="0"/>
              </a:spcAft>
              <a:buNone/>
            </a:pPr>
            <a:r>
              <a:rPr lang="en-US" sz="2400" dirty="0">
                <a:latin typeface="Cambria" panose="02040503050406030204" pitchFamily="18" charset="0"/>
                <a:ea typeface="Cambria" panose="02040503050406030204" pitchFamily="18" charset="0"/>
                <a:cs typeface="Arial" panose="020B0604020202020204" pitchFamily="34" charset="0"/>
              </a:rPr>
              <a:t>// With the settings above, this ISR will trigger each 500 </a:t>
            </a:r>
            <a:r>
              <a:rPr lang="en-US" sz="2400" dirty="0" err="1">
                <a:latin typeface="Cambria" panose="02040503050406030204" pitchFamily="18" charset="0"/>
                <a:ea typeface="Cambria" panose="02040503050406030204" pitchFamily="18" charset="0"/>
                <a:cs typeface="Arial" panose="020B0604020202020204" pitchFamily="34" charset="0"/>
              </a:rPr>
              <a:t>ms.</a:t>
            </a:r>
            <a:endParaRPr lang="en-US" sz="2400" dirty="0">
              <a:latin typeface="Cambria" panose="02040503050406030204" pitchFamily="18" charset="0"/>
              <a:ea typeface="Cambria" panose="02040503050406030204" pitchFamily="18" charset="0"/>
              <a:cs typeface="Arial" panose="020B0604020202020204" pitchFamily="34" charset="0"/>
            </a:endParaRP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ISR(TIMER1_COMPA_vect){</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TCNT1 = 0;	       // First, set the timer back to 0 so that it resets for the next interrupt</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a:t>
            </a:r>
            <a:r>
              <a:rPr lang="en-US" sz="2800" dirty="0" err="1">
                <a:latin typeface="Cambria" panose="02040503050406030204" pitchFamily="18" charset="0"/>
                <a:ea typeface="Cambria" panose="02040503050406030204" pitchFamily="18" charset="0"/>
                <a:cs typeface="Arial" panose="020B0604020202020204" pitchFamily="34" charset="0"/>
              </a:rPr>
              <a:t>LED_State</a:t>
            </a:r>
            <a:r>
              <a:rPr lang="en-US" sz="2800" dirty="0">
                <a:latin typeface="Cambria" panose="02040503050406030204" pitchFamily="18" charset="0"/>
                <a:ea typeface="Cambria" panose="02040503050406030204" pitchFamily="18" charset="0"/>
                <a:cs typeface="Arial" panose="020B0604020202020204" pitchFamily="34" charset="0"/>
              </a:rPr>
              <a:t> = !</a:t>
            </a:r>
            <a:r>
              <a:rPr lang="en-US" sz="2800" dirty="0" err="1">
                <a:latin typeface="Cambria" panose="02040503050406030204" pitchFamily="18" charset="0"/>
                <a:ea typeface="Cambria" panose="02040503050406030204" pitchFamily="18" charset="0"/>
                <a:cs typeface="Arial" panose="020B0604020202020204" pitchFamily="34" charset="0"/>
              </a:rPr>
              <a:t>LED_State</a:t>
            </a:r>
            <a:r>
              <a:rPr lang="en-US" sz="2800" dirty="0">
                <a:latin typeface="Cambria" panose="02040503050406030204" pitchFamily="18" charset="0"/>
                <a:ea typeface="Cambria" panose="02040503050406030204" pitchFamily="18" charset="0"/>
                <a:cs typeface="Arial" panose="020B0604020202020204" pitchFamily="34" charset="0"/>
              </a:rPr>
              <a:t>;  	// Invert the LED State</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	</a:t>
            </a:r>
            <a:r>
              <a:rPr lang="en-US" sz="2800" dirty="0" err="1">
                <a:latin typeface="Cambria" panose="02040503050406030204" pitchFamily="18" charset="0"/>
                <a:ea typeface="Cambria" panose="02040503050406030204" pitchFamily="18" charset="0"/>
                <a:cs typeface="Arial" panose="020B0604020202020204" pitchFamily="34" charset="0"/>
              </a:rPr>
              <a:t>digitalWrite</a:t>
            </a:r>
            <a:r>
              <a:rPr lang="en-US" sz="2800" dirty="0">
                <a:latin typeface="Cambria" panose="02040503050406030204" pitchFamily="18" charset="0"/>
                <a:ea typeface="Cambria" panose="02040503050406030204" pitchFamily="18" charset="0"/>
                <a:cs typeface="Arial" panose="020B0604020202020204" pitchFamily="34" charset="0"/>
              </a:rPr>
              <a:t>(13, </a:t>
            </a:r>
            <a:r>
              <a:rPr lang="en-US" sz="2800" dirty="0" err="1">
                <a:latin typeface="Cambria" panose="02040503050406030204" pitchFamily="18" charset="0"/>
                <a:ea typeface="Cambria" panose="02040503050406030204" pitchFamily="18" charset="0"/>
                <a:cs typeface="Arial" panose="020B0604020202020204" pitchFamily="34" charset="0"/>
              </a:rPr>
              <a:t>LED_State</a:t>
            </a:r>
            <a:r>
              <a:rPr lang="en-US" sz="2800" dirty="0">
                <a:latin typeface="Cambria" panose="02040503050406030204" pitchFamily="18" charset="0"/>
                <a:ea typeface="Cambria" panose="02040503050406030204" pitchFamily="18" charset="0"/>
                <a:cs typeface="Arial" panose="020B0604020202020204" pitchFamily="34" charset="0"/>
              </a:rPr>
              <a:t>);	// Write this new state to the LED connected to pin D5</a:t>
            </a:r>
          </a:p>
          <a:p>
            <a:pPr marL="0" indent="0" algn="just">
              <a:spcBef>
                <a:spcPts val="0"/>
              </a:spcBef>
              <a:spcAft>
                <a:spcPts val="0"/>
              </a:spcAft>
              <a:buNone/>
            </a:pPr>
            <a:r>
              <a:rPr lang="en-US" sz="2800" dirty="0">
                <a:latin typeface="Cambria" panose="02040503050406030204" pitchFamily="18" charset="0"/>
                <a:ea typeface="Cambria" panose="02040503050406030204" pitchFamily="18" charset="0"/>
                <a:cs typeface="Arial" panose="020B0604020202020204" pitchFamily="34" charset="0"/>
              </a:rPr>
              <a:t>}</a:t>
            </a:r>
          </a:p>
          <a:p>
            <a:pPr marL="0" indent="0" algn="just">
              <a:spcBef>
                <a:spcPts val="0"/>
              </a:spcBef>
              <a:spcAft>
                <a:spcPts val="0"/>
              </a:spcAft>
              <a:buNone/>
            </a:pPr>
            <a:endParaRPr lang="en-US" sz="2800"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45969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13944600" cy="6019800"/>
          </a:xfrm>
        </p:spPr>
        <p:txBody>
          <a:bodyPr>
            <a:normAutofit fontScale="77500" lnSpcReduction="20000"/>
          </a:bodyPr>
          <a:lstStyle/>
          <a:p>
            <a:r>
              <a:rPr lang="en-US" sz="4600" dirty="0"/>
              <a:t>External interrupts triggered by:</a:t>
            </a:r>
          </a:p>
          <a:p>
            <a:pPr lvl="1"/>
            <a:r>
              <a:rPr lang="en-US" sz="4100" dirty="0"/>
              <a:t>INT0 or INT1 pins</a:t>
            </a:r>
          </a:p>
          <a:p>
            <a:pPr lvl="1"/>
            <a:r>
              <a:rPr lang="en-US" sz="4100" dirty="0"/>
              <a:t>Any of the PCINT23:0 pins</a:t>
            </a:r>
          </a:p>
          <a:p>
            <a:pPr lvl="1"/>
            <a:endParaRPr lang="en-US" sz="3200" dirty="0"/>
          </a:p>
          <a:p>
            <a:pPr>
              <a:buFont typeface="Arial" pitchFamily="34" charset="0"/>
              <a:buChar char="•"/>
            </a:pPr>
            <a:r>
              <a:rPr lang="en-US" sz="4200" dirty="0"/>
              <a:t>INT0 and INT1 are mapped with the pins PD2 and PD3 on ATMega328P</a:t>
            </a:r>
          </a:p>
          <a:p>
            <a:pPr>
              <a:buFont typeface="Arial" pitchFamily="34" charset="0"/>
              <a:buChar char="•"/>
            </a:pPr>
            <a:r>
              <a:rPr lang="en-US" sz="4200" dirty="0"/>
              <a:t>PD2 and PD3 are mapped with digital pins 2 and 3 (GPIO) on the </a:t>
            </a:r>
            <a:r>
              <a:rPr lang="en-US" sz="4200" dirty="0" err="1"/>
              <a:t>Arduino</a:t>
            </a:r>
            <a:r>
              <a:rPr lang="en-US" sz="4200" dirty="0"/>
              <a:t> Uno board</a:t>
            </a:r>
          </a:p>
          <a:p>
            <a:pPr>
              <a:buFont typeface="Arial" pitchFamily="34" charset="0"/>
              <a:buChar char="•"/>
            </a:pPr>
            <a:r>
              <a:rPr lang="en-US" sz="4200" dirty="0"/>
              <a:t>PCINT23:0 are mapped with ports B, C, and D on the Arduino Uno board</a:t>
            </a:r>
          </a:p>
          <a:p>
            <a:pPr>
              <a:buFont typeface="Arial" pitchFamily="34" charset="0"/>
              <a:buChar char="•"/>
            </a:pPr>
            <a:r>
              <a:rPr lang="en-US" sz="4200" dirty="0"/>
              <a:t>Implies any of the I/O pins on the board can be configured to handle interrupts</a:t>
            </a:r>
          </a:p>
          <a:p>
            <a:pPr>
              <a:buFont typeface="Arial" pitchFamily="34" charset="0"/>
              <a:buChar char="•"/>
            </a:pPr>
            <a:r>
              <a:rPr lang="en-US" sz="4200" dirty="0"/>
              <a:t>These interrupts can be used to wake up the processor from sleep modes</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2" name="Title 6">
            <a:extLst>
              <a:ext uri="{FF2B5EF4-FFF2-40B4-BE49-F238E27FC236}">
                <a16:creationId xmlns:a16="http://schemas.microsoft.com/office/drawing/2014/main" id="{6D549DBC-B852-21C5-4065-C3E94A769860}"/>
              </a:ext>
            </a:extLst>
          </p:cNvPr>
          <p:cNvSpPr txBox="1">
            <a:spLocks/>
          </p:cNvSpPr>
          <p:nvPr/>
        </p:nvSpPr>
        <p:spPr>
          <a:xfrm>
            <a:off x="381000" y="495706"/>
            <a:ext cx="13517880" cy="799694"/>
          </a:xfrm>
          <a:prstGeom prst="rect">
            <a:avLst/>
          </a:prstGeom>
        </p:spPr>
        <p:txBody>
          <a:bodyPr vert="horz" anchor="ctr">
            <a:normAutofit lnSpcReduction="10000"/>
          </a:bodyPr>
          <a:lstStyle>
            <a:lvl1pPr algn="l" rtl="0" eaLnBrk="1" latinLnBrk="0" hangingPunct="1">
              <a:spcBef>
                <a:spcPct val="0"/>
              </a:spcBef>
              <a:buNone/>
              <a:defRPr kumimoji="0" sz="4533" kern="1200">
                <a:solidFill>
                  <a:schemeClr val="tx2"/>
                </a:solidFill>
                <a:latin typeface="+mj-lt"/>
                <a:ea typeface="+mj-ea"/>
                <a:cs typeface="+mj-cs"/>
              </a:defRPr>
            </a:lvl1pPr>
          </a:lstStyle>
          <a:p>
            <a:pPr defTabSz="914400"/>
            <a:r>
              <a:rPr lang="en-US" sz="4800" dirty="0">
                <a:solidFill>
                  <a:srgbClr val="FF0000"/>
                </a:solidFill>
              </a:rPr>
              <a:t>External Interrupts</a:t>
            </a:r>
          </a:p>
        </p:txBody>
      </p:sp>
    </p:spTree>
    <p:extLst>
      <p:ext uri="{BB962C8B-B14F-4D97-AF65-F5344CB8AC3E}">
        <p14:creationId xmlns:p14="http://schemas.microsoft.com/office/powerpoint/2010/main" val="1684481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13167360" cy="1209040"/>
          </a:xfrm>
        </p:spPr>
        <p:txBody>
          <a:bodyPr>
            <a:normAutofit/>
          </a:bodyPr>
          <a:lstStyle/>
          <a:p>
            <a:r>
              <a:rPr lang="en-US" sz="4800" dirty="0">
                <a:solidFill>
                  <a:srgbClr val="FF0000"/>
                </a:solidFill>
              </a:rPr>
              <a:t>External Interrupts</a:t>
            </a:r>
            <a:endParaRPr lang="en-US" dirty="0"/>
          </a:p>
        </p:txBody>
      </p:sp>
      <p:sp>
        <p:nvSpPr>
          <p:cNvPr id="3" name="Content Placeholder 2"/>
          <p:cNvSpPr>
            <a:spLocks noGrp="1"/>
          </p:cNvSpPr>
          <p:nvPr>
            <p:ph idx="1"/>
          </p:nvPr>
        </p:nvSpPr>
        <p:spPr>
          <a:xfrm>
            <a:off x="468630" y="1600200"/>
            <a:ext cx="13933170" cy="4901794"/>
          </a:xfrm>
        </p:spPr>
        <p:txBody>
          <a:bodyPr>
            <a:normAutofit lnSpcReduction="10000"/>
          </a:bodyPr>
          <a:lstStyle/>
          <a:p>
            <a:r>
              <a:rPr lang="en-US" sz="3600" dirty="0"/>
              <a:t>INT0 and INT1 are referred to as ‘External Interrupts’</a:t>
            </a:r>
          </a:p>
          <a:p>
            <a:pPr lvl="1"/>
            <a:r>
              <a:rPr lang="en-US" sz="3600" dirty="0"/>
              <a:t>Can be triggered by a rising edge, falling edge, logical change, or low level</a:t>
            </a:r>
          </a:p>
          <a:p>
            <a:r>
              <a:rPr lang="en-US" sz="3600" dirty="0"/>
              <a:t>PCINT23:0 are referred to as ‘Pin Change Interrupts’</a:t>
            </a:r>
          </a:p>
          <a:p>
            <a:r>
              <a:rPr lang="en-US" sz="3600" dirty="0"/>
              <a:t>External interrupts have a higher priority</a:t>
            </a:r>
          </a:p>
          <a:p>
            <a:r>
              <a:rPr lang="en-US" sz="3600" dirty="0"/>
              <a:t>External interrupts have their own interrupt vectors</a:t>
            </a:r>
          </a:p>
          <a:p>
            <a:r>
              <a:rPr lang="en-US" sz="3600" dirty="0"/>
              <a:t>Pin change interrupts share interrupt vectors</a:t>
            </a:r>
          </a:p>
          <a:p>
            <a:pPr lvl="1"/>
            <a:r>
              <a:rPr lang="en-US" sz="3600" dirty="0"/>
              <a:t>The interrupt handler has to decide which pin the interrupt originated from</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45140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08" y="720954"/>
            <a:ext cx="13167360" cy="1209040"/>
          </a:xfrm>
        </p:spPr>
        <p:txBody>
          <a:bodyPr>
            <a:normAutofit/>
          </a:bodyPr>
          <a:lstStyle/>
          <a:p>
            <a:r>
              <a:rPr lang="en-US" sz="4800" dirty="0"/>
              <a:t>EICRA – External Interrupt Control Register A</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8" name="Content Placeholder 7"/>
          <p:cNvSpPr>
            <a:spLocks noGrp="1"/>
          </p:cNvSpPr>
          <p:nvPr>
            <p:ph idx="1"/>
          </p:nvPr>
        </p:nvSpPr>
        <p:spPr>
          <a:xfrm>
            <a:off x="440998" y="1828800"/>
            <a:ext cx="13167360" cy="5334000"/>
          </a:xfrm>
        </p:spPr>
        <p:txBody>
          <a:bodyPr>
            <a:normAutofit/>
          </a:bodyPr>
          <a:lstStyle/>
          <a:p>
            <a:r>
              <a:rPr lang="en-US" sz="3600" dirty="0"/>
              <a:t>Contains control bits for interrupt sense control</a:t>
            </a:r>
          </a:p>
          <a:p>
            <a:endParaRPr lang="en-US" sz="3600" dirty="0"/>
          </a:p>
          <a:p>
            <a:endParaRPr lang="en-US" sz="3600" dirty="0"/>
          </a:p>
          <a:p>
            <a:endParaRPr lang="en-US" sz="3600" dirty="0"/>
          </a:p>
          <a:p>
            <a:r>
              <a:rPr lang="en-US" sz="3600" dirty="0"/>
              <a:t>Bits 7:4 – Reserved bits – always read as 0</a:t>
            </a:r>
          </a:p>
          <a:p>
            <a:r>
              <a:rPr lang="en-US" sz="3600" dirty="0"/>
              <a:t>Bits 3:2 – ISC11, ISC10 - Interrupt Sense Control 1</a:t>
            </a:r>
          </a:p>
          <a:p>
            <a:r>
              <a:rPr lang="en-US" sz="3600" dirty="0"/>
              <a:t>Bits 1:0 – ISC01, ISC00 – Interrupt Sense Control 0</a:t>
            </a:r>
          </a:p>
          <a:p>
            <a:r>
              <a:rPr lang="en-US" sz="3600" dirty="0"/>
              <a:t>ISC1x corresponds to INT1</a:t>
            </a:r>
          </a:p>
          <a:p>
            <a:r>
              <a:rPr lang="en-US" sz="3600" dirty="0"/>
              <a:t>ISC0x corresponds to INT0</a:t>
            </a:r>
          </a:p>
          <a:p>
            <a:endParaRPr lang="en-US" sz="36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64416"/>
            <a:ext cx="12420600" cy="165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748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13167360" cy="1209040"/>
          </a:xfrm>
        </p:spPr>
        <p:txBody>
          <a:bodyPr>
            <a:normAutofit/>
          </a:bodyPr>
          <a:lstStyle/>
          <a:p>
            <a:r>
              <a:rPr lang="en-US" sz="4800" dirty="0"/>
              <a:t>EICRA – External Interrupt Control Register A</a:t>
            </a:r>
          </a:p>
        </p:txBody>
      </p:sp>
      <p:sp>
        <p:nvSpPr>
          <p:cNvPr id="3" name="Content Placeholder 2"/>
          <p:cNvSpPr>
            <a:spLocks noGrp="1"/>
          </p:cNvSpPr>
          <p:nvPr>
            <p:ph idx="1"/>
          </p:nvPr>
        </p:nvSpPr>
        <p:spPr>
          <a:xfrm>
            <a:off x="426720" y="1752600"/>
            <a:ext cx="13822680" cy="4901794"/>
          </a:xfrm>
        </p:spPr>
        <p:txBody>
          <a:bodyPr>
            <a:normAutofit/>
          </a:bodyPr>
          <a:lstStyle/>
          <a:p>
            <a:r>
              <a:rPr lang="en-US" sz="3600" dirty="0"/>
              <a:t>External Interrupts activated by the external pin INT1 or INT0 if the SREG I-flag and the corresponding interrupt mask are set.</a:t>
            </a:r>
          </a:p>
          <a:p>
            <a:r>
              <a:rPr lang="en-US" sz="3600" dirty="0"/>
              <a:t>Level/edge on INT1/INT0 pin which activates interrupts:</a:t>
            </a:r>
          </a:p>
          <a:p>
            <a:pPr marL="124355" indent="0">
              <a:buNone/>
            </a:pPr>
            <a:endParaRPr lang="en-US" sz="3600" dirty="0"/>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0643209"/>
              </p:ext>
            </p:extLst>
          </p:nvPr>
        </p:nvGraphicFramePr>
        <p:xfrm>
          <a:off x="533400" y="3734257"/>
          <a:ext cx="13670280" cy="28244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003280">
                  <a:extLst>
                    <a:ext uri="{9D8B030D-6E8A-4147-A177-3AD203B41FA5}">
                      <a16:colId xmlns:a16="http://schemas.microsoft.com/office/drawing/2014/main" val="20002"/>
                    </a:ext>
                  </a:extLst>
                </a:gridCol>
              </a:tblGrid>
              <a:tr h="751840">
                <a:tc>
                  <a:txBody>
                    <a:bodyPr/>
                    <a:lstStyle/>
                    <a:p>
                      <a:pPr algn="ctr"/>
                      <a:r>
                        <a:rPr lang="en-US" sz="2800" dirty="0"/>
                        <a:t>ISCx1</a:t>
                      </a:r>
                    </a:p>
                  </a:txBody>
                  <a:tcPr anchor="ctr"/>
                </a:tc>
                <a:tc>
                  <a:txBody>
                    <a:bodyPr/>
                    <a:lstStyle/>
                    <a:p>
                      <a:pPr algn="ctr"/>
                      <a:r>
                        <a:rPr lang="en-US" sz="2800" dirty="0"/>
                        <a:t>ISCx0</a:t>
                      </a:r>
                    </a:p>
                  </a:txBody>
                  <a:tcPr anchor="ctr"/>
                </a:tc>
                <a:tc>
                  <a:txBody>
                    <a:bodyPr/>
                    <a:lstStyle/>
                    <a:p>
                      <a:pPr algn="ctr"/>
                      <a:r>
                        <a:rPr lang="en-US" sz="2800" dirty="0"/>
                        <a:t>Description</a:t>
                      </a:r>
                    </a:p>
                  </a:txBody>
                  <a:tcPr anchor="ctr"/>
                </a:tc>
                <a:extLst>
                  <a:ext uri="{0D108BD9-81ED-4DB2-BD59-A6C34878D82A}">
                    <a16:rowId xmlns:a16="http://schemas.microsoft.com/office/drawing/2014/main" val="10000"/>
                  </a:ext>
                </a:extLst>
              </a:tr>
              <a:tr h="370840">
                <a:tc>
                  <a:txBody>
                    <a:bodyPr/>
                    <a:lstStyle/>
                    <a:p>
                      <a:pPr algn="ctr"/>
                      <a:r>
                        <a:rPr lang="en-US" sz="2800" dirty="0"/>
                        <a:t>0</a:t>
                      </a:r>
                    </a:p>
                  </a:txBody>
                  <a:tcPr/>
                </a:tc>
                <a:tc>
                  <a:txBody>
                    <a:bodyPr/>
                    <a:lstStyle/>
                    <a:p>
                      <a:pPr algn="ctr"/>
                      <a:r>
                        <a:rPr lang="en-US" sz="2800" dirty="0"/>
                        <a:t>0</a:t>
                      </a:r>
                    </a:p>
                  </a:txBody>
                  <a:tcPr/>
                </a:tc>
                <a:tc>
                  <a:txBody>
                    <a:bodyPr/>
                    <a:lstStyle/>
                    <a:p>
                      <a:r>
                        <a:rPr lang="en-US" sz="2800" dirty="0"/>
                        <a:t>Low level of INT1/INT0</a:t>
                      </a:r>
                      <a:r>
                        <a:rPr lang="en-US" sz="2800" baseline="0" dirty="0"/>
                        <a:t> generates interrupt request</a:t>
                      </a:r>
                      <a:endParaRPr lang="en-US" sz="2800" dirty="0"/>
                    </a:p>
                  </a:txBody>
                  <a:tcPr/>
                </a:tc>
                <a:extLst>
                  <a:ext uri="{0D108BD9-81ED-4DB2-BD59-A6C34878D82A}">
                    <a16:rowId xmlns:a16="http://schemas.microsoft.com/office/drawing/2014/main" val="10001"/>
                  </a:ext>
                </a:extLst>
              </a:tr>
              <a:tr h="370840">
                <a:tc>
                  <a:txBody>
                    <a:bodyPr/>
                    <a:lstStyle/>
                    <a:p>
                      <a:pPr algn="ctr"/>
                      <a:r>
                        <a:rPr lang="en-US" sz="2800" dirty="0"/>
                        <a:t>0</a:t>
                      </a:r>
                    </a:p>
                  </a:txBody>
                  <a:tcPr/>
                </a:tc>
                <a:tc>
                  <a:txBody>
                    <a:bodyPr/>
                    <a:lstStyle/>
                    <a:p>
                      <a:pPr algn="ctr"/>
                      <a:r>
                        <a:rPr lang="en-US" sz="2800" dirty="0"/>
                        <a:t>1</a:t>
                      </a:r>
                    </a:p>
                  </a:txBody>
                  <a:tcPr/>
                </a:tc>
                <a:tc>
                  <a:txBody>
                    <a:bodyPr/>
                    <a:lstStyle/>
                    <a:p>
                      <a:r>
                        <a:rPr lang="en-US" sz="2800" dirty="0"/>
                        <a:t>Any logical/level change on INT1/INT0 generates</a:t>
                      </a:r>
                      <a:r>
                        <a:rPr lang="en-US" sz="2800" baseline="0" dirty="0"/>
                        <a:t> interrupt request</a:t>
                      </a:r>
                      <a:endParaRPr lang="en-US" sz="2800" dirty="0"/>
                    </a:p>
                  </a:txBody>
                  <a:tcPr/>
                </a:tc>
                <a:extLst>
                  <a:ext uri="{0D108BD9-81ED-4DB2-BD59-A6C34878D82A}">
                    <a16:rowId xmlns:a16="http://schemas.microsoft.com/office/drawing/2014/main" val="10002"/>
                  </a:ext>
                </a:extLst>
              </a:tr>
              <a:tr h="370840">
                <a:tc>
                  <a:txBody>
                    <a:bodyPr/>
                    <a:lstStyle/>
                    <a:p>
                      <a:pPr algn="ctr"/>
                      <a:r>
                        <a:rPr lang="en-US" sz="2800" dirty="0"/>
                        <a:t>1</a:t>
                      </a:r>
                    </a:p>
                  </a:txBody>
                  <a:tcPr/>
                </a:tc>
                <a:tc>
                  <a:txBody>
                    <a:bodyPr/>
                    <a:lstStyle/>
                    <a:p>
                      <a:pPr algn="ctr"/>
                      <a:r>
                        <a:rPr lang="en-US" sz="2800"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Falling edge of INT1/INT0</a:t>
                      </a:r>
                      <a:r>
                        <a:rPr lang="en-US" sz="2800" baseline="0" dirty="0"/>
                        <a:t> generates interrupt request</a:t>
                      </a:r>
                      <a:endParaRPr lang="en-US" sz="2800" dirty="0"/>
                    </a:p>
                  </a:txBody>
                  <a:tcPr/>
                </a:tc>
                <a:extLst>
                  <a:ext uri="{0D108BD9-81ED-4DB2-BD59-A6C34878D82A}">
                    <a16:rowId xmlns:a16="http://schemas.microsoft.com/office/drawing/2014/main" val="10003"/>
                  </a:ext>
                </a:extLst>
              </a:tr>
              <a:tr h="370840">
                <a:tc>
                  <a:txBody>
                    <a:bodyPr/>
                    <a:lstStyle/>
                    <a:p>
                      <a:pPr algn="ctr"/>
                      <a:r>
                        <a:rPr lang="en-US" sz="2800" dirty="0"/>
                        <a:t>1</a:t>
                      </a:r>
                    </a:p>
                  </a:txBody>
                  <a:tcPr/>
                </a:tc>
                <a:tc>
                  <a:txBody>
                    <a:bodyPr/>
                    <a:lstStyle/>
                    <a:p>
                      <a:pPr algn="ctr"/>
                      <a:r>
                        <a:rPr lang="en-US" sz="28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Rising edge of INT1/INT0</a:t>
                      </a:r>
                      <a:r>
                        <a:rPr lang="en-US" sz="2800" baseline="0" dirty="0"/>
                        <a:t> generates interrupt request</a:t>
                      </a:r>
                      <a:endParaRPr lang="en-US" sz="2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8501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10" y="838200"/>
            <a:ext cx="13167360" cy="1209040"/>
          </a:xfrm>
        </p:spPr>
        <p:txBody>
          <a:bodyPr>
            <a:normAutofit/>
          </a:bodyPr>
          <a:lstStyle/>
          <a:p>
            <a:r>
              <a:rPr lang="en-US" sz="4800" dirty="0"/>
              <a:t>EICRA – External Interrupt Control Register A</a:t>
            </a:r>
          </a:p>
        </p:txBody>
      </p:sp>
      <p:sp>
        <p:nvSpPr>
          <p:cNvPr id="3" name="Content Placeholder 2"/>
          <p:cNvSpPr>
            <a:spLocks noGrp="1"/>
          </p:cNvSpPr>
          <p:nvPr>
            <p:ph idx="1"/>
          </p:nvPr>
        </p:nvSpPr>
        <p:spPr>
          <a:xfrm>
            <a:off x="457200" y="2032406"/>
            <a:ext cx="13944600" cy="4901794"/>
          </a:xfrm>
        </p:spPr>
        <p:txBody>
          <a:bodyPr>
            <a:normAutofit/>
          </a:bodyPr>
          <a:lstStyle/>
          <a:p>
            <a:r>
              <a:rPr lang="en-US" sz="3600" dirty="0"/>
              <a:t>Value of the pin is sampled before detecting the edges</a:t>
            </a:r>
          </a:p>
          <a:p>
            <a:r>
              <a:rPr lang="en-US" sz="3600" dirty="0"/>
              <a:t>If edge or toggle interrupt is selected:</a:t>
            </a:r>
          </a:p>
          <a:p>
            <a:pPr lvl="1"/>
            <a:r>
              <a:rPr lang="en-US" sz="3600" dirty="0"/>
              <a:t>Pulses longer than 1 clock period will generate an interrupt</a:t>
            </a:r>
          </a:p>
          <a:p>
            <a:pPr lvl="1"/>
            <a:r>
              <a:rPr lang="en-US" sz="3600" dirty="0"/>
              <a:t>Shorter pulses are not guaranteed to generate an interrupt</a:t>
            </a:r>
          </a:p>
          <a:p>
            <a:r>
              <a:rPr lang="en-US" sz="3600" dirty="0"/>
              <a:t>If low-level interrupt is selected, to generate interrupt:</a:t>
            </a:r>
          </a:p>
          <a:p>
            <a:pPr lvl="1"/>
            <a:r>
              <a:rPr lang="en-US" sz="3600" dirty="0"/>
              <a:t>Low level must be held until the completion of currently executing instruction</a:t>
            </a:r>
          </a:p>
          <a:p>
            <a:endParaRPr lang="en-US" sz="3600" dirty="0"/>
          </a:p>
          <a:p>
            <a:endParaRPr lang="en-US" sz="3600" dirty="0"/>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721432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98576"/>
            <a:ext cx="13167360" cy="1209040"/>
          </a:xfrm>
        </p:spPr>
        <p:txBody>
          <a:bodyPr>
            <a:normAutofit/>
          </a:bodyPr>
          <a:lstStyle/>
          <a:p>
            <a:r>
              <a:rPr lang="en-US" sz="4800" dirty="0"/>
              <a:t>EIMSK – External Interrupt Mask Register</a:t>
            </a:r>
          </a:p>
        </p:txBody>
      </p:sp>
      <p:sp>
        <p:nvSpPr>
          <p:cNvPr id="3" name="Content Placeholder 2"/>
          <p:cNvSpPr>
            <a:spLocks noGrp="1"/>
          </p:cNvSpPr>
          <p:nvPr>
            <p:ph idx="1"/>
          </p:nvPr>
        </p:nvSpPr>
        <p:spPr>
          <a:xfrm>
            <a:off x="609600" y="4081576"/>
            <a:ext cx="13167360" cy="2166824"/>
          </a:xfrm>
        </p:spPr>
        <p:txBody>
          <a:bodyPr>
            <a:normAutofit/>
          </a:bodyPr>
          <a:lstStyle/>
          <a:p>
            <a:r>
              <a:rPr lang="en-US" sz="3600" dirty="0"/>
              <a:t>Bits 7:2 – Reserved – always read as 0</a:t>
            </a:r>
          </a:p>
          <a:p>
            <a:r>
              <a:rPr lang="en-US" sz="3600" dirty="0"/>
              <a:t>Bit 1 – INT1: External Interrupt Request 1 Enable</a:t>
            </a:r>
          </a:p>
          <a:p>
            <a:r>
              <a:rPr lang="en-US" sz="3600" dirty="0"/>
              <a:t>Bit 0 – INT0: External Interrupt Request 0 Enable</a:t>
            </a:r>
          </a:p>
          <a:p>
            <a:endParaRPr lang="en-US" sz="3600" dirty="0"/>
          </a:p>
          <a:p>
            <a:endParaRPr lang="en-US" sz="3600" dirty="0"/>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039"/>
          <a:stretch/>
        </p:blipFill>
        <p:spPr bwMode="auto">
          <a:xfrm>
            <a:off x="723900" y="2209038"/>
            <a:ext cx="12573000" cy="167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368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9760"/>
            <a:ext cx="13167360" cy="1209040"/>
          </a:xfrm>
        </p:spPr>
        <p:txBody>
          <a:bodyPr>
            <a:normAutofit/>
          </a:bodyPr>
          <a:lstStyle/>
          <a:p>
            <a:r>
              <a:rPr lang="en-US" sz="4800" dirty="0"/>
              <a:t>EIMSK – External Interrupt Mask Register</a:t>
            </a:r>
          </a:p>
        </p:txBody>
      </p:sp>
      <p:sp>
        <p:nvSpPr>
          <p:cNvPr id="3" name="Content Placeholder 2"/>
          <p:cNvSpPr>
            <a:spLocks noGrp="1"/>
          </p:cNvSpPr>
          <p:nvPr>
            <p:ph idx="1"/>
          </p:nvPr>
        </p:nvSpPr>
        <p:spPr>
          <a:xfrm>
            <a:off x="381000" y="1676400"/>
            <a:ext cx="13944600" cy="5819648"/>
          </a:xfrm>
        </p:spPr>
        <p:txBody>
          <a:bodyPr>
            <a:noAutofit/>
          </a:bodyPr>
          <a:lstStyle/>
          <a:p>
            <a:r>
              <a:rPr lang="en-US" sz="3200" dirty="0"/>
              <a:t>When INT1/INT0 bit is enabled, and I bit (bit 7) of SREG is enabled:</a:t>
            </a:r>
          </a:p>
          <a:p>
            <a:pPr lvl="1"/>
            <a:r>
              <a:rPr lang="en-US" sz="3200" dirty="0"/>
              <a:t>External pin interrupt is activated</a:t>
            </a:r>
          </a:p>
          <a:p>
            <a:pPr lvl="1"/>
            <a:r>
              <a:rPr lang="en-US" sz="3200" dirty="0"/>
              <a:t>ISCx1, and ISCx0 pins in EICRA define whether the external interrupt will be activated on:</a:t>
            </a:r>
          </a:p>
          <a:p>
            <a:pPr lvl="2"/>
            <a:r>
              <a:rPr lang="en-US" sz="3200" dirty="0"/>
              <a:t>Rising edge</a:t>
            </a:r>
          </a:p>
          <a:p>
            <a:pPr lvl="2"/>
            <a:r>
              <a:rPr lang="en-US" sz="3200" dirty="0"/>
              <a:t>Falling edge</a:t>
            </a:r>
          </a:p>
          <a:p>
            <a:pPr lvl="2"/>
            <a:r>
              <a:rPr lang="en-US" sz="3200" dirty="0"/>
              <a:t>Logic change</a:t>
            </a:r>
          </a:p>
          <a:p>
            <a:pPr lvl="2"/>
            <a:r>
              <a:rPr lang="en-US" sz="3200" dirty="0"/>
              <a:t>Low level</a:t>
            </a:r>
          </a:p>
          <a:p>
            <a:r>
              <a:rPr lang="en-US" sz="3200" dirty="0"/>
              <a:t>Activity on the pin will cause an interrupt even if the pin is configured as an output</a:t>
            </a:r>
          </a:p>
          <a:p>
            <a:r>
              <a:rPr lang="en-US" sz="3200" dirty="0"/>
              <a:t>Executed from INT1/INT0 interrupt vector</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671910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13167360" cy="1209040"/>
          </a:xfrm>
        </p:spPr>
        <p:txBody>
          <a:bodyPr>
            <a:normAutofit/>
          </a:bodyPr>
          <a:lstStyle/>
          <a:p>
            <a:r>
              <a:rPr lang="en-US" sz="4800" dirty="0"/>
              <a:t>EIFR – External Interrupt Flag Register</a:t>
            </a:r>
          </a:p>
        </p:txBody>
      </p:sp>
      <p:sp>
        <p:nvSpPr>
          <p:cNvPr id="3" name="Content Placeholder 2"/>
          <p:cNvSpPr>
            <a:spLocks noGrp="1"/>
          </p:cNvSpPr>
          <p:nvPr>
            <p:ph idx="1"/>
          </p:nvPr>
        </p:nvSpPr>
        <p:spPr>
          <a:xfrm>
            <a:off x="731520" y="4038600"/>
            <a:ext cx="13167360" cy="2209800"/>
          </a:xfrm>
        </p:spPr>
        <p:txBody>
          <a:bodyPr>
            <a:normAutofit/>
          </a:bodyPr>
          <a:lstStyle/>
          <a:p>
            <a:r>
              <a:rPr lang="en-US" sz="3600" dirty="0"/>
              <a:t>Bits 7:2 – Reserved – always read as 0</a:t>
            </a:r>
          </a:p>
          <a:p>
            <a:r>
              <a:rPr lang="en-US" sz="3600" dirty="0"/>
              <a:t>Bit 1 – INTF1: External Interrupt Flag 1</a:t>
            </a:r>
          </a:p>
          <a:p>
            <a:r>
              <a:rPr lang="en-US" sz="3600" dirty="0"/>
              <a:t>Bit 0 – INTF0: External Interrupt Flag 0</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29458"/>
            <a:ext cx="13167360" cy="1879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68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914400"/>
          </a:xfrm>
        </p:spPr>
        <p:txBody>
          <a:bodyPr>
            <a:normAutofit/>
          </a:bodyPr>
          <a:lstStyle/>
          <a:p>
            <a:r>
              <a:rPr lang="en-US" sz="4800" b="1" dirty="0">
                <a:solidFill>
                  <a:srgbClr val="FF0000"/>
                </a:solidFill>
              </a:rPr>
              <a:t>Introduction</a:t>
            </a:r>
          </a:p>
        </p:txBody>
      </p:sp>
      <p:pic>
        <p:nvPicPr>
          <p:cNvPr id="4" name="Picture 3">
            <a:extLst>
              <a:ext uri="{FF2B5EF4-FFF2-40B4-BE49-F238E27FC236}">
                <a16:creationId xmlns:a16="http://schemas.microsoft.com/office/drawing/2014/main" id="{FE9DE644-F699-47AD-BDDD-93FA4590456B}"/>
              </a:ext>
            </a:extLst>
          </p:cNvPr>
          <p:cNvPicPr>
            <a:picLocks noChangeAspect="1"/>
          </p:cNvPicPr>
          <p:nvPr/>
        </p:nvPicPr>
        <p:blipFill rotWithShape="1">
          <a:blip r:embed="rId2"/>
          <a:srcRect l="6177" t="7616" r="3632" b="20702"/>
          <a:stretch/>
        </p:blipFill>
        <p:spPr>
          <a:xfrm>
            <a:off x="161708" y="1905000"/>
            <a:ext cx="4924871" cy="3810000"/>
          </a:xfrm>
          <a:prstGeom prst="rect">
            <a:avLst/>
          </a:prstGeom>
        </p:spPr>
      </p:pic>
      <p:pic>
        <p:nvPicPr>
          <p:cNvPr id="5" name="Picture 4">
            <a:extLst>
              <a:ext uri="{FF2B5EF4-FFF2-40B4-BE49-F238E27FC236}">
                <a16:creationId xmlns:a16="http://schemas.microsoft.com/office/drawing/2014/main" id="{ACEFC477-AE5D-45AB-8152-781A2AB98DF5}"/>
              </a:ext>
            </a:extLst>
          </p:cNvPr>
          <p:cNvPicPr>
            <a:picLocks noChangeAspect="1"/>
          </p:cNvPicPr>
          <p:nvPr/>
        </p:nvPicPr>
        <p:blipFill rotWithShape="1">
          <a:blip r:embed="rId3"/>
          <a:srcRect l="5503" t="3874" r="2508" b="12175"/>
          <a:stretch/>
        </p:blipFill>
        <p:spPr>
          <a:xfrm>
            <a:off x="5282168" y="1408510"/>
            <a:ext cx="9195832" cy="529709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8" name="TextBox 7"/>
          <p:cNvSpPr txBox="1"/>
          <p:nvPr/>
        </p:nvSpPr>
        <p:spPr>
          <a:xfrm>
            <a:off x="150465" y="5733924"/>
            <a:ext cx="5324692" cy="523220"/>
          </a:xfrm>
          <a:prstGeom prst="rect">
            <a:avLst/>
          </a:prstGeom>
          <a:noFill/>
        </p:spPr>
        <p:txBody>
          <a:bodyPr wrap="square" rtlCol="0">
            <a:spAutoFit/>
          </a:bodyPr>
          <a:lstStyle/>
          <a:p>
            <a:pPr algn="ctr"/>
            <a:r>
              <a:rPr lang="en-US" sz="2800" dirty="0"/>
              <a:t>Figure: Outline of Instructions</a:t>
            </a:r>
          </a:p>
        </p:txBody>
      </p:sp>
      <p:sp>
        <p:nvSpPr>
          <p:cNvPr id="9" name="TextBox 8"/>
          <p:cNvSpPr txBox="1"/>
          <p:nvPr/>
        </p:nvSpPr>
        <p:spPr>
          <a:xfrm>
            <a:off x="6059193" y="6742510"/>
            <a:ext cx="7352563" cy="523220"/>
          </a:xfrm>
          <a:prstGeom prst="rect">
            <a:avLst/>
          </a:prstGeom>
          <a:noFill/>
        </p:spPr>
        <p:txBody>
          <a:bodyPr wrap="square" rtlCol="0">
            <a:spAutoFit/>
          </a:bodyPr>
          <a:lstStyle/>
          <a:p>
            <a:pPr algn="ctr"/>
            <a:r>
              <a:rPr lang="en-US" sz="2800" dirty="0"/>
              <a:t>Figure: Outline of Instructions with ISR</a:t>
            </a:r>
          </a:p>
        </p:txBody>
      </p:sp>
    </p:spTree>
    <p:extLst>
      <p:ext uri="{BB962C8B-B14F-4D97-AF65-F5344CB8AC3E}">
        <p14:creationId xmlns:p14="http://schemas.microsoft.com/office/powerpoint/2010/main" val="951639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10" y="1019048"/>
            <a:ext cx="13167360" cy="1209040"/>
          </a:xfrm>
        </p:spPr>
        <p:txBody>
          <a:bodyPr>
            <a:normAutofit/>
          </a:bodyPr>
          <a:lstStyle/>
          <a:p>
            <a:r>
              <a:rPr lang="en-US" sz="4800" dirty="0"/>
              <a:t>EIFR – External Interrupt Flag Register</a:t>
            </a:r>
          </a:p>
        </p:txBody>
      </p:sp>
      <p:sp>
        <p:nvSpPr>
          <p:cNvPr id="3" name="Content Placeholder 2"/>
          <p:cNvSpPr>
            <a:spLocks noGrp="1"/>
          </p:cNvSpPr>
          <p:nvPr>
            <p:ph idx="1"/>
          </p:nvPr>
        </p:nvSpPr>
        <p:spPr>
          <a:xfrm>
            <a:off x="457200" y="2549347"/>
            <a:ext cx="13868400" cy="4384853"/>
          </a:xfrm>
        </p:spPr>
        <p:txBody>
          <a:bodyPr>
            <a:normAutofit/>
          </a:bodyPr>
          <a:lstStyle/>
          <a:p>
            <a:r>
              <a:rPr lang="en-US" sz="3600" dirty="0"/>
              <a:t>When the </a:t>
            </a:r>
            <a:r>
              <a:rPr lang="en-US" sz="3600" dirty="0" err="1"/>
              <a:t>INTx</a:t>
            </a:r>
            <a:r>
              <a:rPr lang="en-US" sz="3600" dirty="0"/>
              <a:t> pin triggers an interrupt request, </a:t>
            </a:r>
            <a:r>
              <a:rPr lang="en-US" sz="3600" dirty="0" err="1"/>
              <a:t>INTFx</a:t>
            </a:r>
            <a:r>
              <a:rPr lang="en-US" sz="3600" dirty="0"/>
              <a:t> is set</a:t>
            </a:r>
          </a:p>
          <a:p>
            <a:r>
              <a:rPr lang="en-US" sz="3600" dirty="0"/>
              <a:t>If I bit in SREG and </a:t>
            </a:r>
            <a:r>
              <a:rPr lang="en-US" sz="3600" dirty="0" err="1"/>
              <a:t>INTx</a:t>
            </a:r>
            <a:r>
              <a:rPr lang="en-US" sz="3600" dirty="0"/>
              <a:t> bit in EIMSK are set, MCU will jump to a relevant interrupt vector</a:t>
            </a:r>
          </a:p>
          <a:p>
            <a:r>
              <a:rPr lang="en-US" sz="3600" dirty="0" err="1"/>
              <a:t>INTFx</a:t>
            </a:r>
            <a:r>
              <a:rPr lang="en-US" sz="3600" dirty="0"/>
              <a:t> cleared when:</a:t>
            </a:r>
          </a:p>
          <a:p>
            <a:pPr lvl="1"/>
            <a:r>
              <a:rPr lang="en-US" sz="3600" dirty="0"/>
              <a:t>Interrupt routine is executed</a:t>
            </a:r>
          </a:p>
          <a:p>
            <a:pPr lvl="1"/>
            <a:r>
              <a:rPr lang="en-US" sz="3600" dirty="0"/>
              <a:t>A logical 1 is written (cancel any falling interrupts)</a:t>
            </a:r>
          </a:p>
          <a:p>
            <a:pPr lvl="1"/>
            <a:r>
              <a:rPr lang="en-US" sz="3600" dirty="0"/>
              <a:t>Always cleared when </a:t>
            </a:r>
            <a:r>
              <a:rPr lang="en-US" sz="3600" dirty="0" err="1"/>
              <a:t>INTx</a:t>
            </a:r>
            <a:r>
              <a:rPr lang="en-US" sz="3600" dirty="0"/>
              <a:t> is configured as a level interrupt</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995092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76681"/>
            <a:ext cx="13167360" cy="1209040"/>
          </a:xfrm>
        </p:spPr>
        <p:txBody>
          <a:bodyPr>
            <a:normAutofit/>
          </a:bodyPr>
          <a:lstStyle/>
          <a:p>
            <a:r>
              <a:rPr lang="en-US" sz="4800" dirty="0"/>
              <a:t>PCICR – Pin Change Interrupt Control Register</a:t>
            </a:r>
          </a:p>
        </p:txBody>
      </p:sp>
      <p:sp>
        <p:nvSpPr>
          <p:cNvPr id="3" name="Content Placeholder 2"/>
          <p:cNvSpPr>
            <a:spLocks noGrp="1"/>
          </p:cNvSpPr>
          <p:nvPr>
            <p:ph idx="1"/>
          </p:nvPr>
        </p:nvSpPr>
        <p:spPr>
          <a:xfrm>
            <a:off x="624840" y="4343400"/>
            <a:ext cx="13167360" cy="2590800"/>
          </a:xfrm>
        </p:spPr>
        <p:txBody>
          <a:bodyPr>
            <a:normAutofit/>
          </a:bodyPr>
          <a:lstStyle/>
          <a:p>
            <a:r>
              <a:rPr lang="en-US" sz="3600" dirty="0"/>
              <a:t>Bits 7: 3 – Reserved – always read as 0</a:t>
            </a:r>
          </a:p>
          <a:p>
            <a:r>
              <a:rPr lang="en-US" sz="3600" dirty="0"/>
              <a:t>Bit 2 – PCIE2 – Pin Change Interrupt Enable 2</a:t>
            </a:r>
          </a:p>
          <a:p>
            <a:r>
              <a:rPr lang="en-US" sz="3600" dirty="0"/>
              <a:t>Bit 1 – PCIE1 – Pin Change Interrupt Enable 1</a:t>
            </a:r>
          </a:p>
          <a:p>
            <a:r>
              <a:rPr lang="en-US" sz="3600" dirty="0"/>
              <a:t>Bit 0 – PCIE0 – Pin Change Interrupt Enable 0</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739"/>
          <a:stretch/>
        </p:blipFill>
        <p:spPr bwMode="auto">
          <a:xfrm>
            <a:off x="853440" y="2185721"/>
            <a:ext cx="13540522" cy="1929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931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059383"/>
            <a:ext cx="13167360" cy="1209040"/>
          </a:xfrm>
        </p:spPr>
        <p:txBody>
          <a:bodyPr>
            <a:normAutofit/>
          </a:bodyPr>
          <a:lstStyle/>
          <a:p>
            <a:r>
              <a:rPr lang="en-US" sz="4800" dirty="0"/>
              <a:t>PCICR – Pin Change Interrupt Control Register</a:t>
            </a:r>
          </a:p>
        </p:txBody>
      </p:sp>
      <p:sp>
        <p:nvSpPr>
          <p:cNvPr id="3" name="Content Placeholder 2"/>
          <p:cNvSpPr>
            <a:spLocks noGrp="1"/>
          </p:cNvSpPr>
          <p:nvPr>
            <p:ph idx="1"/>
          </p:nvPr>
        </p:nvSpPr>
        <p:spPr>
          <a:xfrm>
            <a:off x="533400" y="2549347"/>
            <a:ext cx="13716000" cy="4384853"/>
          </a:xfrm>
        </p:spPr>
        <p:txBody>
          <a:bodyPr>
            <a:normAutofit lnSpcReduction="10000"/>
          </a:bodyPr>
          <a:lstStyle/>
          <a:p>
            <a:r>
              <a:rPr lang="en-US" sz="3600" dirty="0"/>
              <a:t>If </a:t>
            </a:r>
            <a:r>
              <a:rPr lang="en-US" sz="3600" dirty="0" err="1"/>
              <a:t>PCIEx</a:t>
            </a:r>
            <a:r>
              <a:rPr lang="en-US" sz="3600" dirty="0"/>
              <a:t> is enabled and I bit in SREG is enabled, pin change interrupt x is enabled</a:t>
            </a:r>
          </a:p>
          <a:p>
            <a:r>
              <a:rPr lang="en-US" sz="3600" dirty="0"/>
              <a:t>PCINT 23:16 corresponds to pin change interrupt 2</a:t>
            </a:r>
          </a:p>
          <a:p>
            <a:r>
              <a:rPr lang="en-US" sz="3600" dirty="0"/>
              <a:t>PCINT 14:8 corresponds to pin change interrupt 1</a:t>
            </a:r>
          </a:p>
          <a:p>
            <a:r>
              <a:rPr lang="en-US" sz="3600" dirty="0"/>
              <a:t>PCINT 7:0 corresponds to pin change interrupt 0</a:t>
            </a:r>
          </a:p>
          <a:p>
            <a:r>
              <a:rPr lang="en-US" sz="3600" dirty="0"/>
              <a:t>The pins are enabled individually from </a:t>
            </a:r>
            <a:r>
              <a:rPr lang="en-US" sz="3600" dirty="0" err="1"/>
              <a:t>PCMSKx</a:t>
            </a:r>
            <a:r>
              <a:rPr lang="en-US" sz="3600" dirty="0"/>
              <a:t> register</a:t>
            </a:r>
          </a:p>
          <a:p>
            <a:r>
              <a:rPr lang="en-US" sz="3600" dirty="0"/>
              <a:t>Executed from </a:t>
            </a:r>
            <a:r>
              <a:rPr lang="en-US" sz="3600" dirty="0" err="1"/>
              <a:t>PCIx</a:t>
            </a:r>
            <a:r>
              <a:rPr lang="en-US" sz="3600" dirty="0"/>
              <a:t> interrupt vector</a:t>
            </a:r>
          </a:p>
          <a:p>
            <a:r>
              <a:rPr lang="en-US" sz="3600" dirty="0"/>
              <a:t>Any change in these pins will cause an interrupt</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37698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714"/>
            <a:ext cx="13167360" cy="1209040"/>
          </a:xfrm>
        </p:spPr>
        <p:txBody>
          <a:bodyPr>
            <a:normAutofit/>
          </a:bodyPr>
          <a:lstStyle/>
          <a:p>
            <a:r>
              <a:rPr lang="en-US" sz="4800" dirty="0"/>
              <a:t>PCICR – Pin Change Interrupt Control Register</a:t>
            </a:r>
          </a:p>
        </p:txBody>
      </p:sp>
      <p:sp>
        <p:nvSpPr>
          <p:cNvPr id="3" name="Content Placeholder 2"/>
          <p:cNvSpPr>
            <a:spLocks noGrp="1"/>
          </p:cNvSpPr>
          <p:nvPr>
            <p:ph idx="1"/>
          </p:nvPr>
        </p:nvSpPr>
        <p:spPr>
          <a:xfrm>
            <a:off x="457200" y="1880464"/>
            <a:ext cx="13167360" cy="5570676"/>
          </a:xfrm>
        </p:spPr>
        <p:txBody>
          <a:bodyPr>
            <a:normAutofit/>
          </a:bodyPr>
          <a:lstStyle/>
          <a:p>
            <a:r>
              <a:rPr lang="en-US" sz="3200" dirty="0"/>
              <a:t>PCINT 23:16 – </a:t>
            </a:r>
          </a:p>
          <a:p>
            <a:pPr lvl="1"/>
            <a:r>
              <a:rPr lang="en-US" sz="2800" dirty="0"/>
              <a:t>PD7:PD0 on ATMega328P </a:t>
            </a:r>
          </a:p>
          <a:p>
            <a:pPr lvl="1"/>
            <a:r>
              <a:rPr lang="en-US" sz="2800" dirty="0"/>
              <a:t>Pins D7:D0 (GPIO) on Arduino Uno board</a:t>
            </a:r>
          </a:p>
          <a:p>
            <a:r>
              <a:rPr lang="en-US" sz="3200" dirty="0"/>
              <a:t>PCINT 14:8 – </a:t>
            </a:r>
          </a:p>
          <a:p>
            <a:pPr lvl="1"/>
            <a:r>
              <a:rPr lang="en-US" sz="2800" dirty="0"/>
              <a:t>PC6:PC0 on ATMega328P </a:t>
            </a:r>
          </a:p>
          <a:p>
            <a:pPr lvl="1"/>
            <a:r>
              <a:rPr lang="en-US" sz="2800" dirty="0"/>
              <a:t>PC5:0 – Pins A5:A0 on Arduino Uno board</a:t>
            </a:r>
          </a:p>
          <a:p>
            <a:pPr lvl="1"/>
            <a:r>
              <a:rPr lang="en-US" sz="2800" dirty="0"/>
              <a:t>PC6 – Reset pin on Arduino Uno Board</a:t>
            </a:r>
          </a:p>
          <a:p>
            <a:r>
              <a:rPr lang="en-US" sz="3200" dirty="0"/>
              <a:t>PCINT 7:0 – </a:t>
            </a:r>
          </a:p>
          <a:p>
            <a:pPr lvl="1"/>
            <a:r>
              <a:rPr lang="en-US" sz="2800" dirty="0"/>
              <a:t>PB7:PB0 on ATMega328P </a:t>
            </a:r>
          </a:p>
          <a:p>
            <a:pPr lvl="1"/>
            <a:r>
              <a:rPr lang="en-US" sz="2800" dirty="0"/>
              <a:t>PB5:0 – Pins D13:D8 on Arduino Uno board</a:t>
            </a:r>
          </a:p>
          <a:p>
            <a:pPr lvl="1"/>
            <a:r>
              <a:rPr lang="en-US" sz="2800" dirty="0"/>
              <a:t>PB6 and PB7 are not available externally on the Arduino Uno board</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673761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2397"/>
            <a:ext cx="13167360" cy="1209040"/>
          </a:xfrm>
        </p:spPr>
        <p:txBody>
          <a:bodyPr>
            <a:normAutofit/>
          </a:bodyPr>
          <a:lstStyle/>
          <a:p>
            <a:r>
              <a:rPr lang="en-US" sz="4800" dirty="0"/>
              <a:t>PCIFR – Pin Change Interrupt Flag Register</a:t>
            </a:r>
          </a:p>
        </p:txBody>
      </p:sp>
      <p:sp>
        <p:nvSpPr>
          <p:cNvPr id="3" name="Content Placeholder 2"/>
          <p:cNvSpPr>
            <a:spLocks noGrp="1"/>
          </p:cNvSpPr>
          <p:nvPr>
            <p:ph idx="1"/>
          </p:nvPr>
        </p:nvSpPr>
        <p:spPr>
          <a:xfrm>
            <a:off x="609600" y="4159707"/>
            <a:ext cx="13167360" cy="2590800"/>
          </a:xfrm>
        </p:spPr>
        <p:txBody>
          <a:bodyPr>
            <a:normAutofit/>
          </a:bodyPr>
          <a:lstStyle/>
          <a:p>
            <a:r>
              <a:rPr lang="en-US" sz="3600" dirty="0"/>
              <a:t>Bits 7:3 – Reserved – Always read as 0</a:t>
            </a:r>
          </a:p>
          <a:p>
            <a:r>
              <a:rPr lang="en-US" sz="3600" dirty="0"/>
              <a:t>Bit 2 – PCIF2 – Pin Change Interrupt Flag 2</a:t>
            </a:r>
          </a:p>
          <a:p>
            <a:r>
              <a:rPr lang="en-US" sz="3600" dirty="0"/>
              <a:t>Bit 1 – PCIF1 – Pin Change Interrupt Flag 1</a:t>
            </a:r>
          </a:p>
          <a:p>
            <a:r>
              <a:rPr lang="en-US" sz="3600" dirty="0"/>
              <a:t>Bit 0 – PCIF0 – Pin Change Interrupt Flag 0</a:t>
            </a:r>
            <a:endParaRPr lang="en-US" dirty="0"/>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45" r="1111" b="8479"/>
          <a:stretch/>
        </p:blipFill>
        <p:spPr bwMode="auto">
          <a:xfrm>
            <a:off x="609600" y="2088744"/>
            <a:ext cx="13639800" cy="187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477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370" y="838200"/>
            <a:ext cx="13167360" cy="1209040"/>
          </a:xfrm>
        </p:spPr>
        <p:txBody>
          <a:bodyPr>
            <a:normAutofit/>
          </a:bodyPr>
          <a:lstStyle/>
          <a:p>
            <a:r>
              <a:rPr lang="en-US" sz="4800" dirty="0"/>
              <a:t>PCIFR – Pin Change Interrupt Flag Register</a:t>
            </a:r>
          </a:p>
        </p:txBody>
      </p:sp>
      <p:sp>
        <p:nvSpPr>
          <p:cNvPr id="3" name="Content Placeholder 2"/>
          <p:cNvSpPr>
            <a:spLocks noGrp="1"/>
          </p:cNvSpPr>
          <p:nvPr>
            <p:ph idx="1"/>
          </p:nvPr>
        </p:nvSpPr>
        <p:spPr>
          <a:xfrm>
            <a:off x="609600" y="2009546"/>
            <a:ext cx="13563600" cy="4901794"/>
          </a:xfrm>
        </p:spPr>
        <p:txBody>
          <a:bodyPr>
            <a:normAutofit/>
          </a:bodyPr>
          <a:lstStyle/>
          <a:p>
            <a:r>
              <a:rPr lang="en-US" sz="3600" dirty="0"/>
              <a:t>Any logic change on PCINT23:0 triggers an interrupt request: </a:t>
            </a:r>
            <a:r>
              <a:rPr lang="en-US" sz="3600" dirty="0" err="1"/>
              <a:t>PCIFx</a:t>
            </a:r>
            <a:r>
              <a:rPr lang="en-US" sz="3600" dirty="0"/>
              <a:t> set</a:t>
            </a:r>
          </a:p>
          <a:p>
            <a:r>
              <a:rPr lang="en-US" sz="3600" dirty="0"/>
              <a:t>If I bit in SREG and </a:t>
            </a:r>
            <a:r>
              <a:rPr lang="en-US" sz="3600" dirty="0" err="1"/>
              <a:t>PCIEx</a:t>
            </a:r>
            <a:r>
              <a:rPr lang="en-US" sz="3600" dirty="0"/>
              <a:t> on PCICR are set, MCU will go to the corresponding interrupt vector</a:t>
            </a:r>
          </a:p>
          <a:p>
            <a:r>
              <a:rPr lang="en-US" sz="3600" dirty="0"/>
              <a:t>Flag is cleared when:</a:t>
            </a:r>
          </a:p>
          <a:p>
            <a:pPr lvl="1"/>
            <a:r>
              <a:rPr lang="en-US" sz="3600" dirty="0"/>
              <a:t>Interrupt routine is executed</a:t>
            </a:r>
          </a:p>
          <a:p>
            <a:pPr lvl="1"/>
            <a:r>
              <a:rPr lang="en-US" sz="3600" dirty="0"/>
              <a:t>A logical 1 is written</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544203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10" y="490653"/>
            <a:ext cx="13167360" cy="1209040"/>
          </a:xfrm>
        </p:spPr>
        <p:txBody>
          <a:bodyPr>
            <a:normAutofit/>
          </a:bodyPr>
          <a:lstStyle/>
          <a:p>
            <a:r>
              <a:rPr lang="en-US" sz="4800" dirty="0"/>
              <a:t>PCMSK2 – Pin Change Mask Register 2</a:t>
            </a:r>
          </a:p>
        </p:txBody>
      </p:sp>
      <p:sp>
        <p:nvSpPr>
          <p:cNvPr id="3" name="Content Placeholder 2"/>
          <p:cNvSpPr>
            <a:spLocks noGrp="1"/>
          </p:cNvSpPr>
          <p:nvPr>
            <p:ph idx="1"/>
          </p:nvPr>
        </p:nvSpPr>
        <p:spPr>
          <a:xfrm>
            <a:off x="381001" y="3124200"/>
            <a:ext cx="13996218" cy="4114800"/>
          </a:xfrm>
        </p:spPr>
        <p:txBody>
          <a:bodyPr>
            <a:normAutofit/>
          </a:bodyPr>
          <a:lstStyle/>
          <a:p>
            <a:r>
              <a:rPr lang="en-US" sz="3600" dirty="0"/>
              <a:t>Bits 7:0 – PCINT23:16 – Pin Change Enable Mask 23:16</a:t>
            </a:r>
          </a:p>
          <a:p>
            <a:r>
              <a:rPr lang="en-US" sz="3600" dirty="0"/>
              <a:t>Each bit selects whether the pin change interrupt is enabled on the corresponding I/O pin</a:t>
            </a:r>
          </a:p>
          <a:p>
            <a:r>
              <a:rPr lang="en-US" sz="3600" dirty="0"/>
              <a:t>If any bit from PCINT23:16 is set and the PCIE2 bit on PCICR is set, pin change interrupt is enabled on the corresponding I/O pin</a:t>
            </a:r>
          </a:p>
          <a:p>
            <a:r>
              <a:rPr lang="en-US" sz="3600" dirty="0"/>
              <a:t>If PCINT23:16 is cleared, the pin change interrupt on the corresponding I/O pin is disabled</a:t>
            </a:r>
            <a:endParaRPr lang="en-US" dirty="0"/>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644"/>
          <a:stretch/>
        </p:blipFill>
        <p:spPr bwMode="auto">
          <a:xfrm>
            <a:off x="766259" y="1544727"/>
            <a:ext cx="13330741" cy="1579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947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3167360" cy="1209040"/>
          </a:xfrm>
        </p:spPr>
        <p:txBody>
          <a:bodyPr>
            <a:normAutofit/>
          </a:bodyPr>
          <a:lstStyle/>
          <a:p>
            <a:r>
              <a:rPr lang="en-US" sz="4800" dirty="0"/>
              <a:t>PCMSK1 – Pin Change Mask Register 1</a:t>
            </a:r>
          </a:p>
        </p:txBody>
      </p:sp>
      <p:sp>
        <p:nvSpPr>
          <p:cNvPr id="3" name="Content Placeholder 2"/>
          <p:cNvSpPr>
            <a:spLocks noGrp="1"/>
          </p:cNvSpPr>
          <p:nvPr>
            <p:ph idx="1"/>
          </p:nvPr>
        </p:nvSpPr>
        <p:spPr>
          <a:xfrm>
            <a:off x="582930" y="3051949"/>
            <a:ext cx="13666470" cy="4187051"/>
          </a:xfrm>
        </p:spPr>
        <p:txBody>
          <a:bodyPr>
            <a:normAutofit/>
          </a:bodyPr>
          <a:lstStyle/>
          <a:p>
            <a:r>
              <a:rPr lang="en-US" sz="3200" dirty="0"/>
              <a:t>Bit 7 – Reserved – Always read as 0</a:t>
            </a:r>
          </a:p>
          <a:p>
            <a:r>
              <a:rPr lang="en-US" sz="3200" dirty="0"/>
              <a:t>Bits 6:0 – PCINT14:8 – Pin Change Enable Mask 14:8</a:t>
            </a:r>
          </a:p>
          <a:p>
            <a:r>
              <a:rPr lang="en-US" sz="3200" dirty="0"/>
              <a:t>Each bit selects whether the pin change interrupt is enabled on the corresponding I/O pin</a:t>
            </a:r>
          </a:p>
          <a:p>
            <a:r>
              <a:rPr lang="en-US" sz="3200" dirty="0"/>
              <a:t>If any bit from PCINT14:8 is set and the PCIE1 bit on PCICR is set, pin change interrupt is enabled on the corresponding I/O pin</a:t>
            </a:r>
          </a:p>
          <a:p>
            <a:r>
              <a:rPr lang="en-US" sz="3200" dirty="0"/>
              <a:t>If PCINT14:8 is cleared, the pin change interrupt on the corresponding I/O pin is disabled</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dirty="0"/>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0" y="1600200"/>
            <a:ext cx="11658600" cy="145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211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320" y="670967"/>
            <a:ext cx="13167360" cy="1209040"/>
          </a:xfrm>
        </p:spPr>
        <p:txBody>
          <a:bodyPr/>
          <a:lstStyle/>
          <a:p>
            <a:r>
              <a:rPr lang="en-US" dirty="0"/>
              <a:t>PCMSK0 – Pin Change Mask Register 0</a:t>
            </a:r>
          </a:p>
        </p:txBody>
      </p:sp>
      <p:sp>
        <p:nvSpPr>
          <p:cNvPr id="3" name="Content Placeholder 2"/>
          <p:cNvSpPr>
            <a:spLocks noGrp="1"/>
          </p:cNvSpPr>
          <p:nvPr>
            <p:ph idx="1"/>
          </p:nvPr>
        </p:nvSpPr>
        <p:spPr>
          <a:xfrm>
            <a:off x="675320" y="3490367"/>
            <a:ext cx="13269280" cy="3748633"/>
          </a:xfrm>
        </p:spPr>
        <p:txBody>
          <a:bodyPr>
            <a:normAutofit/>
          </a:bodyPr>
          <a:lstStyle/>
          <a:p>
            <a:r>
              <a:rPr lang="en-US" sz="3200" dirty="0"/>
              <a:t>Bits 7:0 – PCINT7:0 – Pin Change Enable Mask 7:0</a:t>
            </a:r>
          </a:p>
          <a:p>
            <a:r>
              <a:rPr lang="en-US" sz="3200" dirty="0"/>
              <a:t>Each bit selects whether the pin change interrupt is enabled on the corresponding I/O pin</a:t>
            </a:r>
          </a:p>
          <a:p>
            <a:r>
              <a:rPr lang="en-US" sz="3200" dirty="0"/>
              <a:t>If any bit from PCINT7:0 is set and the PCIE0 bit on PCICR is set, pin change interrupt is enabled on the corresponding I/O pin</a:t>
            </a:r>
          </a:p>
          <a:p>
            <a:r>
              <a:rPr lang="en-US" sz="3200" dirty="0"/>
              <a:t>If PCINT7:0 is cleared, the pin change interrupt on the corresponding I/O pin is disabled</a:t>
            </a:r>
          </a:p>
        </p:txBody>
      </p:sp>
      <p:sp>
        <p:nvSpPr>
          <p:cNvPr id="4" name="Date Placeholder 3"/>
          <p:cNvSpPr>
            <a:spLocks noGrp="1"/>
          </p:cNvSpPr>
          <p:nvPr>
            <p:ph type="dt" sz="half" idx="10"/>
          </p:nvPr>
        </p:nvSpPr>
        <p:spPr/>
        <p:txBody>
          <a:bodyPr/>
          <a:lstStyle/>
          <a:p>
            <a:fld id="{75E4E6CD-00ED-4015-81B3-C5B318E14F82}" type="datetime3">
              <a:rPr lang="en-US" smtClean="0"/>
              <a:t>13 June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320" y="1663603"/>
            <a:ext cx="12851424" cy="1765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530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854660"/>
            <a:ext cx="13167360" cy="1209040"/>
          </a:xfrm>
        </p:spPr>
        <p:txBody>
          <a:bodyPr>
            <a:normAutofit/>
          </a:bodyPr>
          <a:lstStyle/>
          <a:p>
            <a:r>
              <a:rPr lang="en-US" sz="4400" b="1" dirty="0"/>
              <a:t>References</a:t>
            </a:r>
          </a:p>
        </p:txBody>
      </p:sp>
      <p:sp>
        <p:nvSpPr>
          <p:cNvPr id="3" name="Content Placeholder 2"/>
          <p:cNvSpPr>
            <a:spLocks noGrp="1"/>
          </p:cNvSpPr>
          <p:nvPr>
            <p:ph idx="1"/>
          </p:nvPr>
        </p:nvSpPr>
        <p:spPr>
          <a:xfrm>
            <a:off x="533400" y="1981200"/>
            <a:ext cx="13792200" cy="4505960"/>
          </a:xfrm>
        </p:spPr>
        <p:txBody>
          <a:bodyPr>
            <a:normAutofit fontScale="92500" lnSpcReduction="10000"/>
          </a:bodyPr>
          <a:lstStyle/>
          <a:p>
            <a:pPr algn="just"/>
            <a:r>
              <a:rPr lang="en-US" sz="3200" dirty="0"/>
              <a:t>ATMega328 Datasheet</a:t>
            </a:r>
          </a:p>
          <a:p>
            <a:pPr algn="just"/>
            <a:r>
              <a:rPr lang="en-US" sz="3200" dirty="0" err="1"/>
              <a:t>Arduino</a:t>
            </a:r>
            <a:r>
              <a:rPr lang="en-US" sz="3200" dirty="0"/>
              <a:t> Uno Datasheet</a:t>
            </a:r>
          </a:p>
          <a:p>
            <a:pPr algn="just"/>
            <a:r>
              <a:rPr lang="en-US" sz="3200" dirty="0"/>
              <a:t>Chapter 5: Microprocessors, Advanced Industrial Control Technology by </a:t>
            </a:r>
            <a:r>
              <a:rPr lang="en-US" sz="3200" dirty="0" err="1"/>
              <a:t>Peng</a:t>
            </a:r>
            <a:r>
              <a:rPr lang="en-US" sz="3200" dirty="0"/>
              <a:t> Zhang</a:t>
            </a:r>
          </a:p>
          <a:p>
            <a:pPr algn="just"/>
            <a:r>
              <a:rPr lang="en-US" sz="3200" dirty="0">
                <a:hlinkClick r:id="rId2"/>
              </a:rPr>
              <a:t>http://www.ganssle.com/debouncing-pt2.htm</a:t>
            </a:r>
            <a:endParaRPr lang="en-US" sz="3200" dirty="0"/>
          </a:p>
          <a:p>
            <a:pPr algn="just"/>
            <a:r>
              <a:rPr lang="en-US" sz="3200" dirty="0">
                <a:hlinkClick r:id="rId3"/>
              </a:rPr>
              <a:t>https://mansfield-devine.com/speculatrix/2018/04/debouncing-fun-with-schmitt-triggers-and-capacitors/</a:t>
            </a:r>
            <a:endParaRPr lang="en-US" sz="3200" dirty="0"/>
          </a:p>
          <a:p>
            <a:pPr algn="just"/>
            <a:r>
              <a:rPr lang="en-US" sz="3200" dirty="0">
                <a:hlinkClick r:id="rId4"/>
              </a:rPr>
              <a:t>https://www.arxterra.com/10-atmega328p-interrupts/</a:t>
            </a:r>
            <a:endParaRPr lang="en-US" sz="3200" dirty="0"/>
          </a:p>
          <a:p>
            <a:pPr algn="just"/>
            <a:r>
              <a:rPr lang="en-US" sz="3200" dirty="0">
                <a:hlinkClick r:id="rId5"/>
              </a:rPr>
              <a:t>https://www.arxterra.com/11-atmega328p-external-interrupts/</a:t>
            </a:r>
            <a:endParaRPr lang="en-US" sz="3200" dirty="0"/>
          </a:p>
          <a:p>
            <a:pPr algn="just"/>
            <a:r>
              <a:rPr lang="en-US" sz="3200" dirty="0">
                <a:hlinkClick r:id="rId6"/>
              </a:rPr>
              <a:t>http://www.gammon.com.au/forum/?id=11488</a:t>
            </a:r>
            <a:endParaRPr lang="en-US" sz="3200" dirty="0"/>
          </a:p>
          <a:p>
            <a:pPr marL="124355" indent="0" algn="just">
              <a:buNone/>
            </a:pPr>
            <a:endParaRPr lang="en-US" sz="3200" dirty="0"/>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Date Placeholder 5"/>
          <p:cNvSpPr>
            <a:spLocks noGrp="1"/>
          </p:cNvSpPr>
          <p:nvPr>
            <p:ph type="dt" sz="half" idx="10"/>
          </p:nvPr>
        </p:nvSpPr>
        <p:spPr/>
        <p:txBody>
          <a:bodyPr/>
          <a:lstStyle/>
          <a:p>
            <a:fld id="{EDB1B3B5-D420-4F9E-A461-A8B0CACB960E}" type="datetime3">
              <a:rPr lang="en-US" smtClean="0"/>
              <a:t>13 June 2023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5A41-9F67-4CCC-A1F5-887D9D8EE1D8}"/>
              </a:ext>
            </a:extLst>
          </p:cNvPr>
          <p:cNvSpPr>
            <a:spLocks noGrp="1"/>
          </p:cNvSpPr>
          <p:nvPr>
            <p:ph type="title"/>
          </p:nvPr>
        </p:nvSpPr>
        <p:spPr>
          <a:xfrm>
            <a:off x="216310" y="457200"/>
            <a:ext cx="13167360" cy="685800"/>
          </a:xfrm>
        </p:spPr>
        <p:txBody>
          <a:bodyPr>
            <a:noAutofit/>
          </a:bodyPr>
          <a:lstStyle/>
          <a:p>
            <a:r>
              <a:rPr lang="en-US" sz="4400" b="1" dirty="0">
                <a:solidFill>
                  <a:srgbClr val="FF0000"/>
                </a:solidFill>
              </a:rPr>
              <a:t>Why do we need it?</a:t>
            </a:r>
          </a:p>
        </p:txBody>
      </p:sp>
      <p:sp>
        <p:nvSpPr>
          <p:cNvPr id="3" name="Content Placeholder 2">
            <a:extLst>
              <a:ext uri="{FF2B5EF4-FFF2-40B4-BE49-F238E27FC236}">
                <a16:creationId xmlns:a16="http://schemas.microsoft.com/office/drawing/2014/main" id="{BC1E6C61-AE8A-4129-BB3A-4B89ABF2BEA7}"/>
              </a:ext>
            </a:extLst>
          </p:cNvPr>
          <p:cNvSpPr>
            <a:spLocks noGrp="1"/>
          </p:cNvSpPr>
          <p:nvPr>
            <p:ph idx="1"/>
          </p:nvPr>
        </p:nvSpPr>
        <p:spPr>
          <a:xfrm>
            <a:off x="253180" y="1219200"/>
            <a:ext cx="14160910" cy="5791200"/>
          </a:xfrm>
        </p:spPr>
        <p:txBody>
          <a:bodyPr>
            <a:noAutofit/>
          </a:bodyPr>
          <a:lstStyle/>
          <a:p>
            <a:pPr marL="274320" indent="-274320">
              <a:spcBef>
                <a:spcPts val="0"/>
              </a:spcBef>
            </a:pPr>
            <a:r>
              <a:rPr lang="en-US" sz="2000" b="1" dirty="0"/>
              <a:t>Let’s think about a real-life example:</a:t>
            </a:r>
          </a:p>
          <a:p>
            <a:pPr marL="274320" indent="-274320">
              <a:spcBef>
                <a:spcPts val="0"/>
              </a:spcBef>
            </a:pPr>
            <a:r>
              <a:rPr lang="en-US" sz="2000" dirty="0"/>
              <a:t>You are heating up your food using the microwave. </a:t>
            </a:r>
          </a:p>
          <a:p>
            <a:pPr marL="274320" indent="-274320">
              <a:spcBef>
                <a:spcPts val="0"/>
              </a:spcBef>
            </a:pPr>
            <a:r>
              <a:rPr lang="en-US" sz="2000" dirty="0"/>
              <a:t>In this case, you can either:</a:t>
            </a:r>
          </a:p>
          <a:p>
            <a:pPr marL="574844" lvl="2" indent="-274320">
              <a:spcBef>
                <a:spcPts val="0"/>
              </a:spcBef>
              <a:buFont typeface="Wingdings" panose="05000000000000000000" pitchFamily="2" charset="2"/>
              <a:buChar char="§"/>
            </a:pPr>
            <a:r>
              <a:rPr lang="en-US" sz="1800" dirty="0"/>
              <a:t>Stare at the microwave while it heats up the food</a:t>
            </a:r>
          </a:p>
          <a:p>
            <a:pPr marL="574844" lvl="2" indent="-274320">
              <a:spcBef>
                <a:spcPts val="0"/>
              </a:spcBef>
              <a:buFont typeface="Wingdings" panose="05000000000000000000" pitchFamily="2" charset="2"/>
              <a:buChar char="§"/>
            </a:pPr>
            <a:r>
              <a:rPr lang="en-US" sz="1800" dirty="0"/>
              <a:t>Go about your life normally and go to the microwave when you get the signal that the food has been heated up</a:t>
            </a:r>
          </a:p>
          <a:p>
            <a:pPr marL="274320" indent="-274320">
              <a:spcBef>
                <a:spcPts val="0"/>
              </a:spcBef>
            </a:pPr>
            <a:r>
              <a:rPr lang="en-US" sz="2000" b="1" dirty="0"/>
              <a:t>Which of the above-mentioned options do you think is more efficient?</a:t>
            </a:r>
          </a:p>
          <a:p>
            <a:pPr marL="274320" indent="-274320">
              <a:spcBef>
                <a:spcPts val="0"/>
              </a:spcBef>
            </a:pPr>
            <a:r>
              <a:rPr lang="en-US" sz="2000" dirty="0"/>
              <a:t>Usually, we want to go about our life while the food is being heated up.</a:t>
            </a:r>
          </a:p>
          <a:p>
            <a:pPr marL="274320" indent="-274320">
              <a:spcBef>
                <a:spcPts val="0"/>
              </a:spcBef>
            </a:pPr>
            <a:r>
              <a:rPr lang="en-US" sz="2000" dirty="0"/>
              <a:t>This is because we want to make efficient use of our time.</a:t>
            </a:r>
          </a:p>
          <a:p>
            <a:pPr marL="274320" indent="-274320">
              <a:spcBef>
                <a:spcPts val="0"/>
              </a:spcBef>
            </a:pPr>
            <a:r>
              <a:rPr lang="en-US" sz="2000" dirty="0"/>
              <a:t>It is very similar for processors as well.</a:t>
            </a:r>
          </a:p>
          <a:p>
            <a:pPr marL="274320" indent="-274320">
              <a:spcBef>
                <a:spcPts val="0"/>
              </a:spcBef>
            </a:pPr>
            <a:r>
              <a:rPr lang="en-US" sz="2000" dirty="0"/>
              <a:t>We hear the ting sound from the microwave, stop what we are doing, and go to take out the heated food.</a:t>
            </a:r>
          </a:p>
          <a:p>
            <a:pPr marL="274320" indent="-274320">
              <a:spcBef>
                <a:spcPts val="0"/>
              </a:spcBef>
            </a:pPr>
            <a:r>
              <a:rPr lang="en-US" sz="2000" dirty="0"/>
              <a:t>This ‘ting’ sound is an interrupt.</a:t>
            </a:r>
          </a:p>
          <a:p>
            <a:pPr marL="274320" indent="-274320">
              <a:spcBef>
                <a:spcPts val="0"/>
              </a:spcBef>
            </a:pPr>
            <a:r>
              <a:rPr lang="en-US" sz="2000" b="1" dirty="0"/>
              <a:t>Similarly, if the processor is waiting for some conditions to be fulfilled to perform a specific task (task 1):</a:t>
            </a:r>
          </a:p>
          <a:p>
            <a:pPr marL="574844" lvl="2" indent="-274320">
              <a:spcBef>
                <a:spcPts val="0"/>
              </a:spcBef>
              <a:buFont typeface="Wingdings" panose="05000000000000000000" pitchFamily="2" charset="2"/>
              <a:buChar char="§"/>
            </a:pPr>
            <a:r>
              <a:rPr lang="en-US" sz="1800" dirty="0"/>
              <a:t>It can wait and halt other processes till the conditions for that task is fulfilled.</a:t>
            </a:r>
          </a:p>
          <a:p>
            <a:pPr marL="574844" lvl="2" indent="-274320">
              <a:spcBef>
                <a:spcPts val="0"/>
              </a:spcBef>
              <a:buFont typeface="Wingdings" panose="05000000000000000000" pitchFamily="2" charset="2"/>
              <a:buChar char="§"/>
            </a:pPr>
            <a:r>
              <a:rPr lang="en-US" sz="1800" dirty="0"/>
              <a:t>It can execute the normal instructions and halt them for a brief time once the conditions for task 1 have been fulfilled, finish task 1 and go back to executing the main routine.</a:t>
            </a:r>
          </a:p>
          <a:p>
            <a:pPr marL="274320" indent="-274320">
              <a:spcBef>
                <a:spcPts val="0"/>
              </a:spcBef>
            </a:pPr>
            <a:r>
              <a:rPr lang="en-US" sz="2000" b="1" dirty="0"/>
              <a:t>Clearly, the </a:t>
            </a:r>
            <a:r>
              <a:rPr lang="en-US" sz="2000" b="1" dirty="0">
                <a:solidFill>
                  <a:srgbClr val="FF0000"/>
                </a:solidFill>
              </a:rPr>
              <a:t>2</a:t>
            </a:r>
            <a:r>
              <a:rPr lang="en-US" sz="2000" b="1" baseline="30000" dirty="0">
                <a:solidFill>
                  <a:srgbClr val="FF0000"/>
                </a:solidFill>
              </a:rPr>
              <a:t>nd</a:t>
            </a:r>
            <a:r>
              <a:rPr lang="en-US" sz="2000" b="1" dirty="0">
                <a:solidFill>
                  <a:srgbClr val="FF0000"/>
                </a:solidFill>
              </a:rPr>
              <a:t> option is better </a:t>
            </a:r>
            <a:r>
              <a:rPr lang="en-US" sz="2000" b="1" dirty="0"/>
              <a:t>for maximizing the  processor’s resource utilization.</a:t>
            </a:r>
          </a:p>
          <a:p>
            <a:pPr marL="274320" indent="-274320">
              <a:spcBef>
                <a:spcPts val="0"/>
              </a:spcBef>
            </a:pPr>
            <a:r>
              <a:rPr lang="en-US" sz="2000" dirty="0"/>
              <a:t>This is where interrupts come in handy.</a:t>
            </a:r>
          </a:p>
          <a:p>
            <a:pPr marL="274320" indent="-274320">
              <a:spcBef>
                <a:spcPts val="0"/>
              </a:spcBef>
            </a:pPr>
            <a:r>
              <a:rPr lang="en-US" sz="2000" dirty="0"/>
              <a:t>When the conditions for task 1 has been met, it can simply </a:t>
            </a:r>
            <a:r>
              <a:rPr lang="en-US" sz="2000" dirty="0">
                <a:solidFill>
                  <a:srgbClr val="FF0000"/>
                </a:solidFill>
              </a:rPr>
              <a:t>trigger an interrupt</a:t>
            </a:r>
            <a:r>
              <a:rPr lang="en-US" sz="2000" dirty="0"/>
              <a:t>, stop the main routine to complete the task and once finished go back to the main routine.</a:t>
            </a:r>
          </a:p>
          <a:p>
            <a:pPr marL="274320" indent="-274320">
              <a:spcBef>
                <a:spcPts val="0"/>
              </a:spcBef>
            </a:pPr>
            <a:endParaRPr lang="en-US" sz="2000" dirty="0"/>
          </a:p>
          <a:p>
            <a:pPr marL="274320" lvl="1" indent="-274320">
              <a:spcBef>
                <a:spcPts val="0"/>
              </a:spcBef>
              <a:buNone/>
            </a:pP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6340766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777687" y="617191"/>
            <a:ext cx="12412287" cy="1125461"/>
          </a:xfrm>
        </p:spPr>
        <p:txBody>
          <a:bodyPr>
            <a:normAutofit/>
          </a:bodyPr>
          <a:lstStyle/>
          <a:p>
            <a:r>
              <a:rPr lang="en-US" sz="6120" b="1" dirty="0"/>
              <a:t>Thanks </a:t>
            </a:r>
            <a:r>
              <a:rPr lang="en-US" sz="6600" b="1" dirty="0"/>
              <a:t>for</a:t>
            </a:r>
            <a:r>
              <a:rPr lang="en-US" sz="6120" b="1" dirty="0"/>
              <a:t> attending….</a:t>
            </a:r>
          </a:p>
        </p:txBody>
      </p:sp>
      <p:grpSp>
        <p:nvGrpSpPr>
          <p:cNvPr id="5" name="Group 6"/>
          <p:cNvGrpSpPr>
            <a:grpSpLocks/>
          </p:cNvGrpSpPr>
          <p:nvPr/>
        </p:nvGrpSpPr>
        <p:grpSpPr bwMode="auto">
          <a:xfrm>
            <a:off x="7086600" y="1179920"/>
            <a:ext cx="6934200" cy="6135279"/>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56"/>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213"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9238FA2E-EF7F-4A21-A6E9-4228BCC9D0C4}" type="datetime3">
              <a:rPr lang="en-US" noProof="0" smtClean="0"/>
              <a:t>13 June 2023</a:t>
            </a:fld>
            <a:endParaRPr lang="en-US" noProof="0" dirty="0"/>
          </a:p>
        </p:txBody>
      </p:sp>
      <p:sp>
        <p:nvSpPr>
          <p:cNvPr id="4" name="Footer Placeholder 3"/>
          <p:cNvSpPr>
            <a:spLocks noGrp="1"/>
          </p:cNvSpPr>
          <p:nvPr>
            <p:ph type="ftr" sz="quarter" idx="11"/>
          </p:nvPr>
        </p:nvSpPr>
        <p:spPr/>
        <p:txBody>
          <a:bodyPr/>
          <a:lstStyle/>
          <a:p>
            <a:r>
              <a:rPr lang="en-US" noProof="0"/>
              <a:t>Course Teacher: Prof. Dr. Engr. Muhibul Haque Bhuyan</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60</a:t>
            </a:fld>
            <a:endParaRPr lang="en-US" noProof="0" dirty="0"/>
          </a:p>
        </p:txBody>
      </p:sp>
    </p:spTree>
    <p:extLst>
      <p:ext uri="{BB962C8B-B14F-4D97-AF65-F5344CB8AC3E}">
        <p14:creationId xmlns:p14="http://schemas.microsoft.com/office/powerpoint/2010/main" val="35022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685800"/>
            <a:ext cx="13167360" cy="914400"/>
          </a:xfrm>
        </p:spPr>
        <p:txBody>
          <a:bodyPr>
            <a:normAutofit/>
          </a:bodyPr>
          <a:lstStyle/>
          <a:p>
            <a:r>
              <a:rPr lang="en-US" sz="4800" b="1" dirty="0">
                <a:solidFill>
                  <a:srgbClr val="FF0000"/>
                </a:solidFill>
              </a:rPr>
              <a:t>The Main Reasons You Might Use Interrupts</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720317"/>
            <a:ext cx="14057671" cy="5442483"/>
          </a:xfrm>
        </p:spPr>
        <p:txBody>
          <a:bodyPr>
            <a:noAutofit/>
          </a:bodyPr>
          <a:lstStyle/>
          <a:p>
            <a:r>
              <a:rPr lang="en-US" sz="3200" dirty="0"/>
              <a:t>To detect pin changes (e.g., rotary encoders, button presses)</a:t>
            </a:r>
          </a:p>
          <a:p>
            <a:r>
              <a:rPr lang="en-US" sz="3200" dirty="0"/>
              <a:t>Watchdog timer (e.g., if nothing happens after 8 seconds, interrupt me)</a:t>
            </a:r>
          </a:p>
          <a:p>
            <a:r>
              <a:rPr lang="en-US" sz="3200" b="1" dirty="0"/>
              <a:t>Timer interrupts - used for comparing/overflowing timers</a:t>
            </a:r>
          </a:p>
          <a:p>
            <a:r>
              <a:rPr lang="en-US" sz="3200" dirty="0"/>
              <a:t>SPI data transfers</a:t>
            </a:r>
          </a:p>
          <a:p>
            <a:r>
              <a:rPr lang="en-US" sz="3200" dirty="0"/>
              <a:t>I2C data transfers</a:t>
            </a:r>
          </a:p>
          <a:p>
            <a:r>
              <a:rPr lang="en-US" sz="3200" dirty="0"/>
              <a:t>USART data transfers</a:t>
            </a:r>
          </a:p>
          <a:p>
            <a:r>
              <a:rPr lang="en-US" sz="3200" dirty="0"/>
              <a:t>ADC conversions (analog to digital)</a:t>
            </a:r>
          </a:p>
          <a:p>
            <a:r>
              <a:rPr lang="en-US" sz="3200" dirty="0"/>
              <a:t>EEPROM ready for use</a:t>
            </a:r>
          </a:p>
          <a:p>
            <a:r>
              <a:rPr lang="en-US" sz="3200" dirty="0"/>
              <a:t>Flash memory ready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03481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440059" y="549898"/>
            <a:ext cx="8018141" cy="669302"/>
          </a:xfrm>
        </p:spPr>
        <p:txBody>
          <a:bodyPr>
            <a:noAutofit/>
          </a:bodyPr>
          <a:lstStyle/>
          <a:p>
            <a:r>
              <a:rPr lang="en-US" sz="4800" b="1" dirty="0"/>
              <a:t>Interrupt Vector</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47930"/>
            <a:ext cx="14124038" cy="6248118"/>
          </a:xfrm>
        </p:spPr>
        <p:txBody>
          <a:bodyPr>
            <a:noAutofit/>
          </a:bodyPr>
          <a:lstStyle/>
          <a:p>
            <a:pPr algn="just"/>
            <a:r>
              <a:rPr lang="en-US" sz="3200" dirty="0"/>
              <a:t>The interrupt vectors and vector table are crucial to the understanding of hardware and software interrupts. </a:t>
            </a:r>
            <a:r>
              <a:rPr lang="en-US" sz="3200" dirty="0">
                <a:solidFill>
                  <a:srgbClr val="0070C0"/>
                </a:solidFill>
              </a:rPr>
              <a:t>Interrupt vectors are addresses </a:t>
            </a:r>
            <a:r>
              <a:rPr lang="en-US" sz="3200" dirty="0"/>
              <a:t>that inform the interrupt handler as to where to find the ISR (Interrupt Service Routine, also called Interrupt Service Procedure). </a:t>
            </a:r>
          </a:p>
          <a:p>
            <a:pPr algn="just"/>
            <a:endParaRPr lang="en-US" sz="1600" dirty="0"/>
          </a:p>
          <a:p>
            <a:pPr algn="just"/>
            <a:r>
              <a:rPr lang="en-US" sz="3200" dirty="0"/>
              <a:t>Misspelling the vector name (even wrong capitalization) will result in the ISR not being called and </a:t>
            </a:r>
            <a:r>
              <a:rPr lang="en-US" sz="3200" b="1" dirty="0">
                <a:solidFill>
                  <a:srgbClr val="FF0000"/>
                </a:solidFill>
              </a:rPr>
              <a:t>it will not also result in a compile error</a:t>
            </a:r>
            <a:r>
              <a:rPr lang="en-US" sz="3200" dirty="0"/>
              <a:t>.</a:t>
            </a:r>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Date Placeholder 5"/>
          <p:cNvSpPr>
            <a:spLocks noGrp="1"/>
          </p:cNvSpPr>
          <p:nvPr>
            <p:ph type="dt" sz="half" idx="10"/>
          </p:nvPr>
        </p:nvSpPr>
        <p:spPr/>
        <p:txBody>
          <a:bodyPr/>
          <a:lstStyle/>
          <a:p>
            <a:fld id="{0A99F97B-DD87-4551-8EA0-4CB5B3963367}" type="datetime3">
              <a:rPr lang="en-US" smtClean="0"/>
              <a:t>13 June 2023</a:t>
            </a:fld>
            <a:endParaRPr lang="en-US"/>
          </a:p>
        </p:txBody>
      </p:sp>
    </p:spTree>
    <p:extLst>
      <p:ext uri="{BB962C8B-B14F-4D97-AF65-F5344CB8AC3E}">
        <p14:creationId xmlns:p14="http://schemas.microsoft.com/office/powerpoint/2010/main" val="353849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440059" y="549898"/>
            <a:ext cx="8018141" cy="669302"/>
          </a:xfrm>
        </p:spPr>
        <p:txBody>
          <a:bodyPr>
            <a:noAutofit/>
          </a:bodyPr>
          <a:lstStyle/>
          <a:p>
            <a:r>
              <a:rPr lang="en-US" sz="4800" b="1" dirty="0"/>
              <a:t>Interrupt Service Routines </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47930"/>
            <a:ext cx="14124038" cy="6248118"/>
          </a:xfrm>
        </p:spPr>
        <p:txBody>
          <a:bodyPr>
            <a:noAutofit/>
          </a:bodyPr>
          <a:lstStyle/>
          <a:p>
            <a:pPr algn="just">
              <a:spcBef>
                <a:spcPts val="0"/>
              </a:spcBef>
            </a:pPr>
            <a:r>
              <a:rPr lang="en-US" sz="3600" dirty="0"/>
              <a:t>Interrupt Service Routines are functions with no arguments. Some Arduino libraries are designed to call your own functions, so you just supply an ordinary function, e.g.,</a:t>
            </a:r>
          </a:p>
          <a:p>
            <a:pPr marL="124355" indent="0" algn="just">
              <a:spcBef>
                <a:spcPts val="0"/>
              </a:spcBef>
              <a:buNone/>
            </a:pPr>
            <a:endParaRPr lang="en-US" sz="1800" dirty="0"/>
          </a:p>
          <a:p>
            <a:pPr marL="756491" lvl="2" indent="0" algn="just">
              <a:spcBef>
                <a:spcPts val="0"/>
              </a:spcBef>
              <a:buNone/>
            </a:pPr>
            <a:r>
              <a:rPr lang="en-US" sz="3200" dirty="0">
                <a:solidFill>
                  <a:srgbClr val="7030A0"/>
                </a:solidFill>
              </a:rPr>
              <a:t>// Interrupt Service Routine (ISR)</a:t>
            </a:r>
          </a:p>
          <a:p>
            <a:pPr marL="756491" lvl="2" indent="0" algn="just">
              <a:spcBef>
                <a:spcPts val="0"/>
              </a:spcBef>
              <a:buNone/>
            </a:pPr>
            <a:r>
              <a:rPr lang="en-US" sz="3200" dirty="0">
                <a:solidFill>
                  <a:srgbClr val="7030A0"/>
                </a:solidFill>
              </a:rPr>
              <a:t>void </a:t>
            </a:r>
            <a:r>
              <a:rPr lang="en-US" sz="3200" dirty="0" err="1">
                <a:solidFill>
                  <a:srgbClr val="7030A0"/>
                </a:solidFill>
              </a:rPr>
              <a:t>pinChange</a:t>
            </a:r>
            <a:r>
              <a:rPr lang="en-US" sz="3200" dirty="0">
                <a:solidFill>
                  <a:srgbClr val="7030A0"/>
                </a:solidFill>
              </a:rPr>
              <a:t> ()</a:t>
            </a:r>
          </a:p>
          <a:p>
            <a:pPr marL="1046652" lvl="3" indent="0" algn="just">
              <a:spcBef>
                <a:spcPts val="0"/>
              </a:spcBef>
              <a:buNone/>
            </a:pPr>
            <a:r>
              <a:rPr lang="en-US" sz="3200" dirty="0">
                <a:solidFill>
                  <a:srgbClr val="7030A0"/>
                </a:solidFill>
              </a:rPr>
              <a:t>{</a:t>
            </a:r>
          </a:p>
          <a:p>
            <a:pPr marL="1046652" lvl="3" indent="0" algn="just">
              <a:spcBef>
                <a:spcPts val="0"/>
              </a:spcBef>
              <a:buNone/>
            </a:pPr>
            <a:r>
              <a:rPr lang="en-US" sz="3200" dirty="0">
                <a:solidFill>
                  <a:srgbClr val="7030A0"/>
                </a:solidFill>
              </a:rPr>
              <a:t> flag = true;</a:t>
            </a:r>
          </a:p>
          <a:p>
            <a:pPr marL="1046652" lvl="3" indent="0" algn="just">
              <a:spcBef>
                <a:spcPts val="0"/>
              </a:spcBef>
              <a:buNone/>
            </a:pPr>
            <a:r>
              <a:rPr lang="en-US" sz="3200" dirty="0">
                <a:solidFill>
                  <a:srgbClr val="7030A0"/>
                </a:solidFill>
              </a:rPr>
              <a:t>}  // end of </a:t>
            </a:r>
            <a:r>
              <a:rPr lang="en-US" sz="3200" dirty="0" err="1">
                <a:solidFill>
                  <a:srgbClr val="7030A0"/>
                </a:solidFill>
              </a:rPr>
              <a:t>pinChange</a:t>
            </a:r>
            <a:endParaRPr lang="en-US" sz="3200" dirty="0">
              <a:solidFill>
                <a:srgbClr val="7030A0"/>
              </a:solidFill>
            </a:endParaRPr>
          </a:p>
          <a:p>
            <a:pPr marL="124355" indent="0" algn="just">
              <a:spcBef>
                <a:spcPts val="0"/>
              </a:spcBef>
              <a:buNone/>
            </a:pPr>
            <a:endParaRPr lang="en-US" sz="2000" dirty="0">
              <a:solidFill>
                <a:srgbClr val="7030A0"/>
              </a:solidFill>
            </a:endParaRPr>
          </a:p>
          <a:p>
            <a:pPr algn="just">
              <a:spcBef>
                <a:spcPts val="0"/>
              </a:spcBef>
            </a:pPr>
            <a:r>
              <a:rPr lang="en-US" sz="3200" dirty="0"/>
              <a:t>As per the datasheet, the minimal amount of time to service an interrupt is 82 clock cycles in total. Assuming a 16 MHz clock, there would be 62.5 ns time needed per clock cycle. So, the total time required is 5.125 </a:t>
            </a:r>
            <a:r>
              <a:rPr lang="en-US" sz="3200" dirty="0" err="1">
                <a:latin typeface="Symbol" panose="05050102010706020507" pitchFamily="18" charset="2"/>
              </a:rPr>
              <a:t>m</a:t>
            </a:r>
            <a:r>
              <a:rPr lang="en-US" sz="3200" dirty="0" err="1"/>
              <a:t>s.</a:t>
            </a:r>
            <a:endParaRPr lang="en-US" sz="3200" dirty="0"/>
          </a:p>
        </p:txBody>
      </p:sp>
      <p:sp>
        <p:nvSpPr>
          <p:cNvPr id="4" name="Footer Placeholder 3"/>
          <p:cNvSpPr>
            <a:spLocks noGrp="1"/>
          </p:cNvSpPr>
          <p:nvPr>
            <p:ph type="ftr" sz="quarter" idx="11"/>
          </p:nvPr>
        </p:nvSpPr>
        <p:spPr/>
        <p:txBody>
          <a:bodyPr/>
          <a:lstStyle/>
          <a:p>
            <a:r>
              <a:rPr lang="en-US"/>
              <a:t>Course Teacher: Prof. Dr. Engr. Muhibul Haque Bhuyan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Date Placeholder 5"/>
          <p:cNvSpPr>
            <a:spLocks noGrp="1"/>
          </p:cNvSpPr>
          <p:nvPr>
            <p:ph type="dt" sz="half" idx="10"/>
          </p:nvPr>
        </p:nvSpPr>
        <p:spPr/>
        <p:txBody>
          <a:bodyPr/>
          <a:lstStyle/>
          <a:p>
            <a:fld id="{0A99F97B-DD87-4551-8EA0-4CB5B3963367}" type="datetime3">
              <a:rPr lang="en-US" smtClean="0"/>
              <a:t>13 June 2023</a:t>
            </a:fld>
            <a:endParaRPr lang="en-US"/>
          </a:p>
        </p:txBody>
      </p:sp>
    </p:spTree>
    <p:extLst>
      <p:ext uri="{BB962C8B-B14F-4D97-AF65-F5344CB8AC3E}">
        <p14:creationId xmlns:p14="http://schemas.microsoft.com/office/powerpoint/2010/main" val="2378574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20903</TotalTime>
  <Words>6011</Words>
  <Application>Microsoft Office PowerPoint</Application>
  <PresentationFormat>Custom</PresentationFormat>
  <Paragraphs>538</Paragraphs>
  <Slides>60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60</vt:i4>
      </vt:variant>
    </vt:vector>
  </HeadingPairs>
  <TitlesOfParts>
    <vt:vector size="73" baseType="lpstr">
      <vt:lpstr>Algerian</vt:lpstr>
      <vt:lpstr>Arial</vt:lpstr>
      <vt:lpstr>Arial Black</vt:lpstr>
      <vt:lpstr>Calibri</vt:lpstr>
      <vt:lpstr>Cambria</vt:lpstr>
      <vt:lpstr>Courier New</vt:lpstr>
      <vt:lpstr>Georgia</vt:lpstr>
      <vt:lpstr>Symbol</vt:lpstr>
      <vt:lpstr>Times New Roman</vt:lpstr>
      <vt:lpstr>Trebuchet MS</vt:lpstr>
      <vt:lpstr>Wingdings</vt:lpstr>
      <vt:lpstr>Wingdings 2</vt:lpstr>
      <vt:lpstr>Urban</vt:lpstr>
      <vt:lpstr>PowerPoint Presentation</vt:lpstr>
      <vt:lpstr>Interrupts</vt:lpstr>
      <vt:lpstr>Introduction</vt:lpstr>
      <vt:lpstr>Interrupts</vt:lpstr>
      <vt:lpstr>Introduction</vt:lpstr>
      <vt:lpstr>Why do we need it?</vt:lpstr>
      <vt:lpstr>The Main Reasons You Might Use Interrupts</vt:lpstr>
      <vt:lpstr>Interrupt Vector</vt:lpstr>
      <vt:lpstr>Interrupt Service Routines </vt:lpstr>
      <vt:lpstr>Interrupt Service Routines </vt:lpstr>
      <vt:lpstr>Interrupt Function of Arduino</vt:lpstr>
      <vt:lpstr>Global Enable</vt:lpstr>
      <vt:lpstr>Atmega328p Interrupt Vector Table</vt:lpstr>
      <vt:lpstr>Atmega328p Interrupt Vector Table</vt:lpstr>
      <vt:lpstr>List of interrupts, in priority order, for the ATmega328p:</vt:lpstr>
      <vt:lpstr>Trigger</vt:lpstr>
      <vt:lpstr>Interrupt Service Routine (ISR)</vt:lpstr>
      <vt:lpstr>General Rules for ISR </vt:lpstr>
      <vt:lpstr>General Rules while writing an Interrupt Service Routine (ISR):</vt:lpstr>
      <vt:lpstr>What are "volatile" variables?</vt:lpstr>
      <vt:lpstr>What are "volatile" variables?</vt:lpstr>
      <vt:lpstr>Atmega328p Interrupt Processing</vt:lpstr>
      <vt:lpstr>Atmega328p Interrupt Processing</vt:lpstr>
      <vt:lpstr>Atmega328p Interrupt Processing – Type 1</vt:lpstr>
      <vt:lpstr>Atmega328p Interrupt Processing – Type 1</vt:lpstr>
      <vt:lpstr>Atmega328p Interrupt Processing – Type 2</vt:lpstr>
      <vt:lpstr>TIMSK0 – Timer/Counter0 Interrupt Mask Register</vt:lpstr>
      <vt:lpstr>TIMSK0 – Timer/Counter0 Interrupt Mask Register</vt:lpstr>
      <vt:lpstr>TIFR0 – Timer/Counter0 Interrupt Flag Register</vt:lpstr>
      <vt:lpstr>TIFR0 – Timer/Counter0 Interrupt Flag Register</vt:lpstr>
      <vt:lpstr>TIFR0 – Timer/Counter0 Interrupt Flag Register</vt:lpstr>
      <vt:lpstr>TIMSK1 – Timer/Counter1 Interrupt Mask Register</vt:lpstr>
      <vt:lpstr>TIMSK1 – Timer/Counter1 Interrupt Mask Register</vt:lpstr>
      <vt:lpstr>TIMSK1 – Timer/Counter1 Interrupt Mask Register</vt:lpstr>
      <vt:lpstr>TIFR1 – Timer/Counter1 Interrupt Flag Register</vt:lpstr>
      <vt:lpstr>TIFR1 – Timer/Counter1 Interrupt Flag Register</vt:lpstr>
      <vt:lpstr>TIFR1 – Timer/Counter1 Interrupt Flag Register</vt:lpstr>
      <vt:lpstr>500 ms Blink Example Code using Timer1 Interrupts</vt:lpstr>
      <vt:lpstr>500 ms Blink Example Code using Timer1 Interrupts</vt:lpstr>
      <vt:lpstr>500 ms Blink Example Code using Timer1 Interrupts and Pre-scalar values of 256</vt:lpstr>
      <vt:lpstr>500 ms Blink Example Code using Timer1 Interrupts and Pre-scalar values of 256</vt:lpstr>
      <vt:lpstr>PowerPoint Presentation</vt:lpstr>
      <vt:lpstr>External Interrupts</vt:lpstr>
      <vt:lpstr>EICRA – External Interrupt Control Register A</vt:lpstr>
      <vt:lpstr>EICRA – External Interrupt Control Register A</vt:lpstr>
      <vt:lpstr>EICRA – External Interrupt Control Register A</vt:lpstr>
      <vt:lpstr>EIMSK – External Interrupt Mask Register</vt:lpstr>
      <vt:lpstr>EIMSK – External Interrupt Mask Register</vt:lpstr>
      <vt:lpstr>EIFR – External Interrupt Flag Register</vt:lpstr>
      <vt:lpstr>EIFR – External Interrupt Flag Register</vt:lpstr>
      <vt:lpstr>PCICR – Pin Change Interrupt Control Register</vt:lpstr>
      <vt:lpstr>PCICR – Pin Change Interrupt Control Register</vt:lpstr>
      <vt:lpstr>PCICR – Pin Change Interrupt Control Register</vt:lpstr>
      <vt:lpstr>PCIFR – Pin Change Interrupt Flag Register</vt:lpstr>
      <vt:lpstr>PCIFR – Pin Change Interrupt Flag Register</vt:lpstr>
      <vt:lpstr>PCMSK2 – Pin Change Mask Register 2</vt:lpstr>
      <vt:lpstr>PCMSK1 – Pin Change Mask Register 1</vt:lpstr>
      <vt:lpstr>PCMSK0 – Pin Change Mask Register 0</vt:lpstr>
      <vt:lpstr>References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debouncing and interrupt</dc:title>
  <dc:creator>Teacher</dc:creator>
  <cp:lastModifiedBy>Muhibul Haque Bhuyan</cp:lastModifiedBy>
  <cp:revision>461</cp:revision>
  <dcterms:created xsi:type="dcterms:W3CDTF">2006-08-16T00:00:00Z</dcterms:created>
  <dcterms:modified xsi:type="dcterms:W3CDTF">2023-06-13T09:37:53Z</dcterms:modified>
</cp:coreProperties>
</file>