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5" r:id="rId12"/>
    <p:sldId id="281" r:id="rId13"/>
    <p:sldId id="276" r:id="rId14"/>
    <p:sldId id="277" r:id="rId15"/>
    <p:sldId id="278" r:id="rId16"/>
    <p:sldId id="284" r:id="rId17"/>
    <p:sldId id="285" r:id="rId18"/>
    <p:sldId id="286" r:id="rId19"/>
    <p:sldId id="287" r:id="rId20"/>
    <p:sldId id="265" r:id="rId21"/>
    <p:sldId id="26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99E318-A2E3-43DD-876D-BB4B8EAE9CB6}" v="1" dt="2024-06-29T06:34:43.7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24"/>
  </p:normalViewPr>
  <p:slideViewPr>
    <p:cSldViewPr snapToGrid="0" snapToObjects="1">
      <p:cViewPr varScale="1">
        <p:scale>
          <a:sx n="49" d="100"/>
          <a:sy n="49" d="100"/>
        </p:scale>
        <p:origin x="42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d Mehedi Hasan" userId="5eb39d97-deb0-466a-af4c-298e34812974" providerId="ADAL" clId="{708C410D-811A-4FDA-A695-B0E92668DD1F}"/>
    <pc:docChg chg="modSld sldOrd">
      <pc:chgData name="Dr. Md Mehedi Hasan" userId="5eb39d97-deb0-466a-af4c-298e34812974" providerId="ADAL" clId="{708C410D-811A-4FDA-A695-B0E92668DD1F}" dt="2022-10-16T06:02:21.903" v="23"/>
      <pc:docMkLst>
        <pc:docMk/>
      </pc:docMkLst>
      <pc:sldChg chg="modSp mod">
        <pc:chgData name="Dr. Md Mehedi Hasan" userId="5eb39d97-deb0-466a-af4c-298e34812974" providerId="ADAL" clId="{708C410D-811A-4FDA-A695-B0E92668DD1F}" dt="2022-10-16T05:23:28.052" v="21" actId="20577"/>
        <pc:sldMkLst>
          <pc:docMk/>
          <pc:sldMk cId="700707328" sldId="256"/>
        </pc:sldMkLst>
        <pc:graphicFrameChg chg="modGraphic">
          <ac:chgData name="Dr. Md Mehedi Hasan" userId="5eb39d97-deb0-466a-af4c-298e34812974" providerId="ADAL" clId="{708C410D-811A-4FDA-A695-B0E92668DD1F}" dt="2022-10-16T05:23:28.052" v="21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ord">
        <pc:chgData name="Dr. Md Mehedi Hasan" userId="5eb39d97-deb0-466a-af4c-298e34812974" providerId="ADAL" clId="{708C410D-811A-4FDA-A695-B0E92668DD1F}" dt="2022-10-16T06:02:21.903" v="23"/>
        <pc:sldMkLst>
          <pc:docMk/>
          <pc:sldMk cId="1923382373" sldId="264"/>
        </pc:sldMkLst>
      </pc:sldChg>
      <pc:sldChg chg="ord">
        <pc:chgData name="Dr. Md Mehedi Hasan" userId="5eb39d97-deb0-466a-af4c-298e34812974" providerId="ADAL" clId="{708C410D-811A-4FDA-A695-B0E92668DD1F}" dt="2022-10-16T06:02:21.903" v="23"/>
        <pc:sldMkLst>
          <pc:docMk/>
          <pc:sldMk cId="3224969828" sldId="265"/>
        </pc:sldMkLst>
      </pc:sldChg>
    </pc:docChg>
  </pc:docChgLst>
  <pc:docChgLst>
    <pc:chgData name="Dr. Md Mehedi Hasan" userId="5eb39d97-deb0-466a-af4c-298e34812974" providerId="ADAL" clId="{875D95BB-0C10-4682-BB86-7E7A4CE10CFD}"/>
    <pc:docChg chg="custSel addSld modSld">
      <pc:chgData name="Dr. Md Mehedi Hasan" userId="5eb39d97-deb0-466a-af4c-298e34812974" providerId="ADAL" clId="{875D95BB-0C10-4682-BB86-7E7A4CE10CFD}" dt="2023-02-22T07:18:07.559" v="19" actId="20577"/>
      <pc:docMkLst>
        <pc:docMk/>
      </pc:docMkLst>
      <pc:sldChg chg="modSp mod">
        <pc:chgData name="Dr. Md Mehedi Hasan" userId="5eb39d97-deb0-466a-af4c-298e34812974" providerId="ADAL" clId="{875D95BB-0C10-4682-BB86-7E7A4CE10CFD}" dt="2023-02-22T07:18:07.559" v="19" actId="20577"/>
        <pc:sldMkLst>
          <pc:docMk/>
          <pc:sldMk cId="700707328" sldId="256"/>
        </pc:sldMkLst>
        <pc:graphicFrameChg chg="modGraphic">
          <ac:chgData name="Dr. Md Mehedi Hasan" userId="5eb39d97-deb0-466a-af4c-298e34812974" providerId="ADAL" clId="{875D95BB-0C10-4682-BB86-7E7A4CE10CFD}" dt="2023-02-22T07:18:07.559" v="19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delSp modSp mod delAnim modAnim">
        <pc:chgData name="Dr. Md Mehedi Hasan" userId="5eb39d97-deb0-466a-af4c-298e34812974" providerId="ADAL" clId="{875D95BB-0C10-4682-BB86-7E7A4CE10CFD}" dt="2023-02-20T05:15:36.469" v="5" actId="1076"/>
        <pc:sldMkLst>
          <pc:docMk/>
          <pc:sldMk cId="3628998784" sldId="286"/>
        </pc:sldMkLst>
        <pc:spChg chg="del">
          <ac:chgData name="Dr. Md Mehedi Hasan" userId="5eb39d97-deb0-466a-af4c-298e34812974" providerId="ADAL" clId="{875D95BB-0C10-4682-BB86-7E7A4CE10CFD}" dt="2023-02-20T05:15:28.318" v="3" actId="478"/>
          <ac:spMkLst>
            <pc:docMk/>
            <pc:sldMk cId="3628998784" sldId="286"/>
            <ac:spMk id="2" creationId="{A34BAE6F-3901-445F-BF8C-07DF8D08E8B4}"/>
          </ac:spMkLst>
        </pc:spChg>
        <pc:picChg chg="mod">
          <ac:chgData name="Dr. Md Mehedi Hasan" userId="5eb39d97-deb0-466a-af4c-298e34812974" providerId="ADAL" clId="{875D95BB-0C10-4682-BB86-7E7A4CE10CFD}" dt="2023-02-20T05:15:36.469" v="5" actId="1076"/>
          <ac:picMkLst>
            <pc:docMk/>
            <pc:sldMk cId="3628998784" sldId="286"/>
            <ac:picMk id="3" creationId="{F6F39F9C-F838-4DA8-8AE3-4CFC3A1F489E}"/>
          </ac:picMkLst>
        </pc:picChg>
      </pc:sldChg>
      <pc:sldChg chg="modSp add mod">
        <pc:chgData name="Dr. Md Mehedi Hasan" userId="5eb39d97-deb0-466a-af4c-298e34812974" providerId="ADAL" clId="{875D95BB-0C10-4682-BB86-7E7A4CE10CFD}" dt="2023-02-20T05:15:52.056" v="9" actId="1076"/>
        <pc:sldMkLst>
          <pc:docMk/>
          <pc:sldMk cId="4131694908" sldId="287"/>
        </pc:sldMkLst>
        <pc:picChg chg="mod">
          <ac:chgData name="Dr. Md Mehedi Hasan" userId="5eb39d97-deb0-466a-af4c-298e34812974" providerId="ADAL" clId="{875D95BB-0C10-4682-BB86-7E7A4CE10CFD}" dt="2023-02-20T05:15:52.056" v="9" actId="1076"/>
          <ac:picMkLst>
            <pc:docMk/>
            <pc:sldMk cId="4131694908" sldId="287"/>
            <ac:picMk id="3" creationId="{F6F39F9C-F838-4DA8-8AE3-4CFC3A1F489E}"/>
          </ac:picMkLst>
        </pc:picChg>
      </pc:sldChg>
    </pc:docChg>
  </pc:docChgLst>
  <pc:docChgLst>
    <pc:chgData name="MD. FARUK ABDULLAH AL SOHAN" userId="49b838b6-cc57-4ff1-b78b-f35f84b7c1b1" providerId="ADAL" clId="{8B99E318-A2E3-43DD-876D-BB4B8EAE9CB6}"/>
    <pc:docChg chg="modSld">
      <pc:chgData name="MD. FARUK ABDULLAH AL SOHAN" userId="49b838b6-cc57-4ff1-b78b-f35f84b7c1b1" providerId="ADAL" clId="{8B99E318-A2E3-43DD-876D-BB4B8EAE9CB6}" dt="2024-06-29T06:35:48.993" v="12" actId="20577"/>
      <pc:docMkLst>
        <pc:docMk/>
      </pc:docMkLst>
      <pc:sldChg chg="modSp mod">
        <pc:chgData name="MD. FARUK ABDULLAH AL SOHAN" userId="49b838b6-cc57-4ff1-b78b-f35f84b7c1b1" providerId="ADAL" clId="{8B99E318-A2E3-43DD-876D-BB4B8EAE9CB6}" dt="2024-06-29T06:34:43.715" v="10"/>
        <pc:sldMkLst>
          <pc:docMk/>
          <pc:sldMk cId="700707328" sldId="256"/>
        </pc:sldMkLst>
        <pc:graphicFrameChg chg="mod modGraphic">
          <ac:chgData name="MD. FARUK ABDULLAH AL SOHAN" userId="49b838b6-cc57-4ff1-b78b-f35f84b7c1b1" providerId="ADAL" clId="{8B99E318-A2E3-43DD-876D-BB4B8EAE9CB6}" dt="2024-06-29T06:34:43.715" v="10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MD. FARUK ABDULLAH AL SOHAN" userId="49b838b6-cc57-4ff1-b78b-f35f84b7c1b1" providerId="ADAL" clId="{8B99E318-A2E3-43DD-876D-BB4B8EAE9CB6}" dt="2024-06-29T06:35:48.993" v="12" actId="20577"/>
        <pc:sldMkLst>
          <pc:docMk/>
          <pc:sldMk cId="2779093917" sldId="285"/>
        </pc:sldMkLst>
        <pc:spChg chg="mod">
          <ac:chgData name="MD. FARUK ABDULLAH AL SOHAN" userId="49b838b6-cc57-4ff1-b78b-f35f84b7c1b1" providerId="ADAL" clId="{8B99E318-A2E3-43DD-876D-BB4B8EAE9CB6}" dt="2024-06-29T06:35:48.993" v="12" actId="20577"/>
          <ac:spMkLst>
            <pc:docMk/>
            <pc:sldMk cId="2779093917" sldId="285"/>
            <ac:spMk id="4" creationId="{10634E6F-33E5-42C2-9C83-22945590A213}"/>
          </ac:spMkLst>
        </pc:spChg>
      </pc:sldChg>
    </pc:docChg>
  </pc:docChgLst>
  <pc:docChgLst>
    <pc:chgData name="Dr. Md Mehedi Hasan" userId="5eb39d97-deb0-466a-af4c-298e34812974" providerId="ADAL" clId="{50162910-E1BD-41A3-9AB6-AC069F860C75}"/>
    <pc:docChg chg="modSld">
      <pc:chgData name="Dr. Md Mehedi Hasan" userId="5eb39d97-deb0-466a-af4c-298e34812974" providerId="ADAL" clId="{50162910-E1BD-41A3-9AB6-AC069F860C75}" dt="2023-10-22T05:50:06.908" v="327" actId="20577"/>
      <pc:docMkLst>
        <pc:docMk/>
      </pc:docMkLst>
      <pc:sldChg chg="modSp mod">
        <pc:chgData name="Dr. Md Mehedi Hasan" userId="5eb39d97-deb0-466a-af4c-298e34812974" providerId="ADAL" clId="{50162910-E1BD-41A3-9AB6-AC069F860C75}" dt="2023-10-08T06:16:54.865" v="15" actId="20577"/>
        <pc:sldMkLst>
          <pc:docMk/>
          <pc:sldMk cId="700707328" sldId="256"/>
        </pc:sldMkLst>
        <pc:graphicFrameChg chg="modGraphic">
          <ac:chgData name="Dr. Md Mehedi Hasan" userId="5eb39d97-deb0-466a-af4c-298e34812974" providerId="ADAL" clId="{50162910-E1BD-41A3-9AB6-AC069F860C75}" dt="2023-10-08T06:16:54.865" v="15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addSp modSp mod">
        <pc:chgData name="Dr. Md Mehedi Hasan" userId="5eb39d97-deb0-466a-af4c-298e34812974" providerId="ADAL" clId="{50162910-E1BD-41A3-9AB6-AC069F860C75}" dt="2023-10-22T05:31:29.691" v="253" actId="20577"/>
        <pc:sldMkLst>
          <pc:docMk/>
          <pc:sldMk cId="3628998784" sldId="286"/>
        </pc:sldMkLst>
        <pc:spChg chg="add mod">
          <ac:chgData name="Dr. Md Mehedi Hasan" userId="5eb39d97-deb0-466a-af4c-298e34812974" providerId="ADAL" clId="{50162910-E1BD-41A3-9AB6-AC069F860C75}" dt="2023-10-22T05:28:31.028" v="61" actId="1076"/>
          <ac:spMkLst>
            <pc:docMk/>
            <pc:sldMk cId="3628998784" sldId="286"/>
            <ac:spMk id="2" creationId="{DD380895-E95E-3A20-2462-CA48DDD87F34}"/>
          </ac:spMkLst>
        </pc:spChg>
        <pc:spChg chg="add mod">
          <ac:chgData name="Dr. Md Mehedi Hasan" userId="5eb39d97-deb0-466a-af4c-298e34812974" providerId="ADAL" clId="{50162910-E1BD-41A3-9AB6-AC069F860C75}" dt="2023-10-22T05:28:53.251" v="65" actId="20577"/>
          <ac:spMkLst>
            <pc:docMk/>
            <pc:sldMk cId="3628998784" sldId="286"/>
            <ac:spMk id="5" creationId="{7B7CE7C6-FDA5-4CE4-44E4-EDDCC6FFF435}"/>
          </ac:spMkLst>
        </pc:spChg>
        <pc:spChg chg="add mod">
          <ac:chgData name="Dr. Md Mehedi Hasan" userId="5eb39d97-deb0-466a-af4c-298e34812974" providerId="ADAL" clId="{50162910-E1BD-41A3-9AB6-AC069F860C75}" dt="2023-10-22T05:29:52.983" v="96" actId="20577"/>
          <ac:spMkLst>
            <pc:docMk/>
            <pc:sldMk cId="3628998784" sldId="286"/>
            <ac:spMk id="6" creationId="{3FF1D9E8-4347-6ECB-0BD9-2DCB4A6AD255}"/>
          </ac:spMkLst>
        </pc:spChg>
        <pc:spChg chg="add mod">
          <ac:chgData name="Dr. Md Mehedi Hasan" userId="5eb39d97-deb0-466a-af4c-298e34812974" providerId="ADAL" clId="{50162910-E1BD-41A3-9AB6-AC069F860C75}" dt="2023-10-22T05:30:25.927" v="163" actId="20577"/>
          <ac:spMkLst>
            <pc:docMk/>
            <pc:sldMk cId="3628998784" sldId="286"/>
            <ac:spMk id="7" creationId="{3F3B3C42-98B1-3D7C-E248-D0E2394FBC6F}"/>
          </ac:spMkLst>
        </pc:spChg>
        <pc:spChg chg="add mod">
          <ac:chgData name="Dr. Md Mehedi Hasan" userId="5eb39d97-deb0-466a-af4c-298e34812974" providerId="ADAL" clId="{50162910-E1BD-41A3-9AB6-AC069F860C75}" dt="2023-10-22T05:31:01.561" v="182" actId="20577"/>
          <ac:spMkLst>
            <pc:docMk/>
            <pc:sldMk cId="3628998784" sldId="286"/>
            <ac:spMk id="8" creationId="{43EE6478-6C25-1EDC-4CC2-5AB6F955C0C9}"/>
          </ac:spMkLst>
        </pc:spChg>
        <pc:spChg chg="add mod">
          <ac:chgData name="Dr. Md Mehedi Hasan" userId="5eb39d97-deb0-466a-af4c-298e34812974" providerId="ADAL" clId="{50162910-E1BD-41A3-9AB6-AC069F860C75}" dt="2023-10-22T05:31:29.691" v="253" actId="20577"/>
          <ac:spMkLst>
            <pc:docMk/>
            <pc:sldMk cId="3628998784" sldId="286"/>
            <ac:spMk id="9" creationId="{68DEB864-CCF6-F860-56EF-3A7168137386}"/>
          </ac:spMkLst>
        </pc:spChg>
      </pc:sldChg>
      <pc:sldChg chg="modSp">
        <pc:chgData name="Dr. Md Mehedi Hasan" userId="5eb39d97-deb0-466a-af4c-298e34812974" providerId="ADAL" clId="{50162910-E1BD-41A3-9AB6-AC069F860C75}" dt="2023-10-22T05:50:06.908" v="327" actId="20577"/>
        <pc:sldMkLst>
          <pc:docMk/>
          <pc:sldMk cId="4131694908" sldId="287"/>
        </pc:sldMkLst>
        <pc:spChg chg="mod">
          <ac:chgData name="Dr. Md Mehedi Hasan" userId="5eb39d97-deb0-466a-af4c-298e34812974" providerId="ADAL" clId="{50162910-E1BD-41A3-9AB6-AC069F860C75}" dt="2023-10-22T05:50:06.908" v="327" actId="20577"/>
          <ac:spMkLst>
            <pc:docMk/>
            <pc:sldMk cId="4131694908" sldId="287"/>
            <ac:spMk id="2" creationId="{A34BAE6F-3901-445F-BF8C-07DF8D08E8B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29-Jun-24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29-Jun-24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29-Jun-24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29-Jun-24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aruk.sohan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Cables and Connectors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3116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157444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031966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019317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Lab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Summer 23-24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Md. Faruk Abdullah Al Sohan; </a:t>
                      </a:r>
                      <a:r>
                        <a:rPr lang="en-US" i="1" dirty="0">
                          <a:hlinkClick r:id="rId2"/>
                        </a:rPr>
                        <a:t>faruk.sohan@aiub.edu</a:t>
                      </a:r>
                      <a:r>
                        <a:rPr lang="en-US" i="1" dirty="0"/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Networks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Ethernet cabling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-207818" y="2164048"/>
            <a:ext cx="67471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Unshielded Twisted Pair (UTP)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/>
              <a:t>Electromagnetic interference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/>
              <a:t>Less data rate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/>
              <a:t>cheap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Shielded Twisted Pair (STP)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/>
              <a:t>Less interference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/>
              <a:t>Higher data rate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/>
              <a:t>costly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6B85241-195E-445E-9B14-9655F4EDD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563" y="2244529"/>
            <a:ext cx="5133109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3449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Ethernet cabling 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00C1A27E-1E06-4CE1-9950-9F6D396EE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668" y="2446714"/>
            <a:ext cx="7192649" cy="37136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168CB0-A7D5-4049-B9EB-B83D8CC0C172}"/>
              </a:ext>
            </a:extLst>
          </p:cNvPr>
          <p:cNvSpPr txBox="1"/>
          <p:nvPr/>
        </p:nvSpPr>
        <p:spPr>
          <a:xfrm>
            <a:off x="2208007" y="2004367"/>
            <a:ext cx="4851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Table  I    Different categories of cable</a:t>
            </a:r>
          </a:p>
        </p:txBody>
      </p:sp>
    </p:spTree>
    <p:extLst>
      <p:ext uri="{BB962C8B-B14F-4D97-AF65-F5344CB8AC3E}">
        <p14:creationId xmlns:p14="http://schemas.microsoft.com/office/powerpoint/2010/main" val="3317455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Ethernet cabling 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F549C4-6F86-4F5E-A875-79A821103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612" y="2346036"/>
            <a:ext cx="6200775" cy="378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367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Ethernet cabling 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p:sp>
        <p:nvSpPr>
          <p:cNvPr id="3" name="Rectangle 2"/>
          <p:cNvSpPr/>
          <p:nvPr/>
        </p:nvSpPr>
        <p:spPr>
          <a:xfrm>
            <a:off x="213523" y="2164186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Straight-Through cable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PC to Switch or Hub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Router to Switch or 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Crossover cable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PC to PC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Switch to Switch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Hub to Hub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Switch to Hub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Router to Router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Router to PC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Rollover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 PC to Console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62BC22-D3F6-469C-A4A1-A444CE153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052" y="3110347"/>
            <a:ext cx="6159567" cy="762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C40660-42EF-46DA-B90D-5858831CF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5052" y="4428951"/>
            <a:ext cx="6408948" cy="142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329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Ethernet cabling 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B5F4DA-6C4F-4B68-AF7E-C81F20A6C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07" y="2622915"/>
            <a:ext cx="859155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928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Ethernet cabling 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C8A848-9898-45A9-AAE8-7025367914F5}"/>
              </a:ext>
            </a:extLst>
          </p:cNvPr>
          <p:cNvSpPr txBox="1"/>
          <p:nvPr/>
        </p:nvSpPr>
        <p:spPr>
          <a:xfrm>
            <a:off x="304800" y="2239617"/>
            <a:ext cx="2294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Identify cables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D3677A-CD9C-485E-8C90-7C33F5D51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075" y="2762837"/>
            <a:ext cx="5020726" cy="310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641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Ethernet cabling 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049CBF-E112-45A0-8CFA-9D5F9F5B8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2287588"/>
            <a:ext cx="3668713" cy="405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46BA17E0-67B5-44BD-956A-0A00CB7FF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38" y="2184400"/>
            <a:ext cx="4584700" cy="4135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0801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634E6F-33E5-42C2-9C83-22945590A213}"/>
              </a:ext>
            </a:extLst>
          </p:cNvPr>
          <p:cNvSpPr txBox="1"/>
          <p:nvPr/>
        </p:nvSpPr>
        <p:spPr>
          <a:xfrm>
            <a:off x="293494" y="856357"/>
            <a:ext cx="8320419" cy="5370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Suppose that we have three networks BBA, CSE, and EEE with IP requirements of 100, 350 and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80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If You are given an IP block 10.10.0.0, allocate IPs performing subnetting. </a:t>
            </a:r>
          </a:p>
          <a:p>
            <a:endParaRPr lang="en-US" sz="105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Suppose that we have five networks A, B, C, D, and E with IP requirements of 10, 30, 90, 200, and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80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If You are given an IP block 172.16.0.0, allocate IPs performing subnetting. </a:t>
            </a:r>
          </a:p>
          <a:p>
            <a:endParaRPr lang="en-US" sz="11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Consider your ID: AB-CDEFG-H, Suppose that we have four networks A, B, C, and D with IP requirements of 100*C,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0*D, 50*A, and 20*G. </a:t>
            </a: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If You are given an IP block 172.168.0.0, allocate IPs performing subnetting.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79093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F39F9C-F838-4DA8-8AE3-4CFC3A1F48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77" t="29755" r="15412" b="41254"/>
          <a:stretch/>
        </p:blipFill>
        <p:spPr>
          <a:xfrm>
            <a:off x="727514" y="2293108"/>
            <a:ext cx="7688972" cy="28619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634E6F-33E5-42C2-9C83-22945590A213}"/>
              </a:ext>
            </a:extLst>
          </p:cNvPr>
          <p:cNvSpPr txBox="1"/>
          <p:nvPr/>
        </p:nvSpPr>
        <p:spPr>
          <a:xfrm>
            <a:off x="399511" y="1366139"/>
            <a:ext cx="8344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Suppose that we have two networks CSE and EEE with IP requirements of 10 and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8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If You are given an IP block 192.168.0.0, allocate IPs performing subnetting. 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380895-E95E-3A20-2462-CA48DDD87F34}"/>
              </a:ext>
            </a:extLst>
          </p:cNvPr>
          <p:cNvSpPr txBox="1"/>
          <p:nvPr/>
        </p:nvSpPr>
        <p:spPr>
          <a:xfrm>
            <a:off x="0" y="4845934"/>
            <a:ext cx="187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192.168.0.1</a:t>
            </a:r>
          </a:p>
          <a:p>
            <a:r>
              <a:rPr lang="en-US" dirty="0"/>
              <a:t>255.255.255.240</a:t>
            </a:r>
          </a:p>
          <a:p>
            <a:r>
              <a:rPr lang="en-US" dirty="0"/>
              <a:t>192.168.0.14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7CE7C6-FDA5-4CE4-44E4-EDDCC6FFF435}"/>
              </a:ext>
            </a:extLst>
          </p:cNvPr>
          <p:cNvSpPr txBox="1"/>
          <p:nvPr/>
        </p:nvSpPr>
        <p:spPr>
          <a:xfrm>
            <a:off x="1879600" y="4845934"/>
            <a:ext cx="187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192.168.0.2</a:t>
            </a:r>
          </a:p>
          <a:p>
            <a:r>
              <a:rPr lang="en-US" dirty="0"/>
              <a:t>255.255.255.240</a:t>
            </a:r>
          </a:p>
          <a:p>
            <a:r>
              <a:rPr lang="en-US" dirty="0"/>
              <a:t>192.168.0.14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F1D9E8-4347-6ECB-0BD9-2DCB4A6AD255}"/>
              </a:ext>
            </a:extLst>
          </p:cNvPr>
          <p:cNvSpPr txBox="1"/>
          <p:nvPr/>
        </p:nvSpPr>
        <p:spPr>
          <a:xfrm>
            <a:off x="5405120" y="5009876"/>
            <a:ext cx="187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192.168.0.17</a:t>
            </a:r>
          </a:p>
          <a:p>
            <a:r>
              <a:rPr lang="en-US" dirty="0"/>
              <a:t>255.255.255.248</a:t>
            </a:r>
          </a:p>
          <a:p>
            <a:r>
              <a:rPr lang="en-US" dirty="0"/>
              <a:t>192.168.0.22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3B3C42-98B1-3D7C-E248-D0E2394FBC6F}"/>
              </a:ext>
            </a:extLst>
          </p:cNvPr>
          <p:cNvSpPr txBox="1"/>
          <p:nvPr/>
        </p:nvSpPr>
        <p:spPr>
          <a:xfrm>
            <a:off x="7213600" y="4979396"/>
            <a:ext cx="187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192.168.0.18</a:t>
            </a:r>
          </a:p>
          <a:p>
            <a:r>
              <a:rPr lang="en-US" dirty="0"/>
              <a:t>255.255.255.248</a:t>
            </a:r>
          </a:p>
          <a:p>
            <a:r>
              <a:rPr lang="en-US" dirty="0"/>
              <a:t>192.168.0.22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EE6478-6C25-1EDC-4CC2-5AB6F955C0C9}"/>
              </a:ext>
            </a:extLst>
          </p:cNvPr>
          <p:cNvSpPr txBox="1"/>
          <p:nvPr/>
        </p:nvSpPr>
        <p:spPr>
          <a:xfrm>
            <a:off x="4734560" y="2800771"/>
            <a:ext cx="187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192.168.0.22</a:t>
            </a:r>
          </a:p>
          <a:p>
            <a:r>
              <a:rPr lang="en-US" dirty="0"/>
              <a:t>255.255.255.248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DEB864-CCF6-F860-56EF-3A7168137386}"/>
              </a:ext>
            </a:extLst>
          </p:cNvPr>
          <p:cNvSpPr txBox="1"/>
          <p:nvPr/>
        </p:nvSpPr>
        <p:spPr>
          <a:xfrm>
            <a:off x="2895600" y="2780451"/>
            <a:ext cx="187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192.168.0.14</a:t>
            </a:r>
          </a:p>
          <a:p>
            <a:r>
              <a:rPr lang="en-US" dirty="0"/>
              <a:t>255.255.255.240</a:t>
            </a:r>
          </a:p>
        </p:txBody>
      </p:sp>
    </p:spTree>
    <p:extLst>
      <p:ext uri="{BB962C8B-B14F-4D97-AF65-F5344CB8AC3E}">
        <p14:creationId xmlns:p14="http://schemas.microsoft.com/office/powerpoint/2010/main" val="3628998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4BAE6F-3901-445F-BF8C-07DF8D08E8B4}"/>
              </a:ext>
            </a:extLst>
          </p:cNvPr>
          <p:cNvSpPr txBox="1"/>
          <p:nvPr/>
        </p:nvSpPr>
        <p:spPr>
          <a:xfrm>
            <a:off x="452674" y="2209046"/>
            <a:ext cx="769544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192.168.0.0/16</a:t>
            </a:r>
          </a:p>
          <a:p>
            <a:r>
              <a:rPr lang="en-US" dirty="0"/>
              <a:t>CSE</a:t>
            </a:r>
            <a:r>
              <a:rPr lang="en-US" dirty="0">
                <a:sym typeface="Wingdings" panose="05000000000000000000" pitchFamily="2" charset="2"/>
              </a:rPr>
              <a:t> 10 host  4bit 192.168.0.0-15/28  255.255.255.240</a:t>
            </a:r>
          </a:p>
          <a:p>
            <a:r>
              <a:rPr lang="en-US" dirty="0">
                <a:sym typeface="Wingdings" panose="05000000000000000000" pitchFamily="2" charset="2"/>
              </a:rPr>
              <a:t>Net address: 192.168.0.0/28</a:t>
            </a:r>
          </a:p>
          <a:p>
            <a:r>
              <a:rPr lang="en-US" dirty="0">
                <a:sym typeface="Wingdings" panose="05000000000000000000" pitchFamily="2" charset="2"/>
              </a:rPr>
              <a:t>BC address: 192.168.0.15/28</a:t>
            </a:r>
          </a:p>
          <a:p>
            <a:r>
              <a:rPr lang="en-US" dirty="0">
                <a:sym typeface="Wingdings" panose="05000000000000000000" pitchFamily="2" charset="2"/>
              </a:rPr>
              <a:t>Gateway: 192.168.0.14/28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EEE 8 host 3bit192.168.0.16-23/29  255.255.255.248</a:t>
            </a:r>
          </a:p>
          <a:p>
            <a:r>
              <a:rPr lang="en-US" dirty="0">
                <a:sym typeface="Wingdings" panose="05000000000000000000" pitchFamily="2" charset="2"/>
              </a:rPr>
              <a:t>Net address: 192.168.0.16/29</a:t>
            </a:r>
          </a:p>
          <a:p>
            <a:r>
              <a:rPr lang="en-US" dirty="0">
                <a:sym typeface="Wingdings" panose="05000000000000000000" pitchFamily="2" charset="2"/>
              </a:rPr>
              <a:t>BC address: 192.168.0.23/29</a:t>
            </a:r>
          </a:p>
          <a:p>
            <a:r>
              <a:rPr lang="en-US" dirty="0">
                <a:sym typeface="Wingdings" panose="05000000000000000000" pitchFamily="2" charset="2"/>
              </a:rPr>
              <a:t>Gateway: 192.168.0.22/29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RN-&gt; 4 IP -&gt; 2bit -&gt; </a:t>
            </a:r>
          </a:p>
          <a:p>
            <a:r>
              <a:rPr lang="en-US" dirty="0">
                <a:sym typeface="Wingdings" panose="05000000000000000000" pitchFamily="2" charset="2"/>
              </a:rPr>
              <a:t>192.168.0.24~27/30</a:t>
            </a:r>
          </a:p>
          <a:p>
            <a:r>
              <a:rPr lang="en-US">
                <a:sym typeface="Wingdings" panose="05000000000000000000" pitchFamily="2" charset="2"/>
              </a:rPr>
              <a:t>255.255.255.252</a:t>
            </a:r>
          </a:p>
          <a:p>
            <a:r>
              <a:rPr lang="en-US">
                <a:sym typeface="Wingdings" panose="05000000000000000000" pitchFamily="2" charset="2"/>
              </a:rPr>
              <a:t> 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F39F9C-F838-4DA8-8AE3-4CFC3A1F48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77" t="29755" r="15412" b="41254"/>
          <a:stretch/>
        </p:blipFill>
        <p:spPr>
          <a:xfrm>
            <a:off x="3802843" y="4109844"/>
            <a:ext cx="4599697" cy="17120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634E6F-33E5-42C2-9C83-22945590A213}"/>
              </a:ext>
            </a:extLst>
          </p:cNvPr>
          <p:cNvSpPr txBox="1"/>
          <p:nvPr/>
        </p:nvSpPr>
        <p:spPr>
          <a:xfrm>
            <a:off x="399511" y="1366139"/>
            <a:ext cx="8344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Suppose that we have two networks CSE and EEE with IP requirements of 10 and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8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If You are given an IP block 192.168.0.0, allocate IPs performing subnetting.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694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9927" y="2743200"/>
            <a:ext cx="670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Different types of devices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Ethernet Cabling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Terminal Emulation Software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Remote Access</a:t>
            </a:r>
          </a:p>
          <a:p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0953" y="2175164"/>
            <a:ext cx="8325737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Official Cert Guide CCNA 200-301 , vol. 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W. Odom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Cisco Press, First Edition, 2019, USA.</a:t>
            </a:r>
          </a:p>
          <a:p>
            <a:pPr marL="914400" lvl="1" indent="-457200" algn="just"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CCNA Routing and Switching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Lammle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John Wily &amp; Sons, Second Edition, 2016, USA.</a:t>
            </a:r>
          </a:p>
          <a:p>
            <a:pPr lvl="1"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Cisco IOS Configuration Fundamentals Command Reference.</a:t>
            </a:r>
          </a:p>
          <a:p>
            <a:pPr lvl="1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http://www.cisco.com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953" y="2175164"/>
            <a:ext cx="8325737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Official Cert Guide CCNA 200-301 , vol. 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W. Odom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Cisco Press, First Edition, 2019, USA.</a:t>
            </a:r>
          </a:p>
          <a:p>
            <a:pPr marL="914400" lvl="1" indent="-457200" algn="just"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CCNA Routing and Switching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Lammle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John Wily &amp; Sons, Second Edition, 2016, USA.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Cisco Switch</a:t>
            </a:r>
          </a:p>
        </p:txBody>
      </p:sp>
      <p:pic>
        <p:nvPicPr>
          <p:cNvPr id="7" name="Picture 2" descr="Image result for Cisco switch">
            <a:extLst>
              <a:ext uri="{FF2B5EF4-FFF2-40B4-BE49-F238E27FC236}">
                <a16:creationId xmlns:a16="http://schemas.microsoft.com/office/drawing/2014/main" id="{9AD98C79-2255-4DAB-B4E2-B63AC18194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63" b="21422"/>
          <a:stretch/>
        </p:blipFill>
        <p:spPr bwMode="auto">
          <a:xfrm>
            <a:off x="1590897" y="2836868"/>
            <a:ext cx="5469864" cy="198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E4480F-904A-4E94-9463-F7381243EFF5}"/>
              </a:ext>
            </a:extLst>
          </p:cNvPr>
          <p:cNvSpPr txBox="1"/>
          <p:nvPr/>
        </p:nvSpPr>
        <p:spPr>
          <a:xfrm>
            <a:off x="2837024" y="4982646"/>
            <a:ext cx="297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Fig. A 2960 series cisco switch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07441"/>
            <a:ext cx="7808976" cy="1088136"/>
          </a:xfrm>
        </p:spPr>
        <p:txBody>
          <a:bodyPr/>
          <a:lstStyle/>
          <a:p>
            <a:r>
              <a:rPr lang="en-US" dirty="0"/>
              <a:t>CLI access options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B52103-6345-49F4-8525-3B7B5F8BE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749" y="2008909"/>
            <a:ext cx="6271451" cy="33918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964262-6739-4815-BBFB-DF65DD7F41C3}"/>
              </a:ext>
            </a:extLst>
          </p:cNvPr>
          <p:cNvSpPr txBox="1"/>
          <p:nvPr/>
        </p:nvSpPr>
        <p:spPr>
          <a:xfrm>
            <a:off x="3245858" y="5550830"/>
            <a:ext cx="2254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Fig. CLI access options</a:t>
            </a: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Console Connection to Switch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9BC103-5C89-48A0-BAE1-97CFC241C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50" y="2111313"/>
            <a:ext cx="6921568" cy="30564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390069-D71C-47FA-840D-9BC34FE13C1E}"/>
              </a:ext>
            </a:extLst>
          </p:cNvPr>
          <p:cNvSpPr txBox="1"/>
          <p:nvPr/>
        </p:nvSpPr>
        <p:spPr>
          <a:xfrm>
            <a:off x="1836344" y="5418753"/>
            <a:ext cx="3537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Fig. Console Connection to a Switch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79928C-B2D9-421D-A0CE-E8D2FC1D187E}"/>
              </a:ext>
            </a:extLst>
          </p:cNvPr>
          <p:cNvSpPr txBox="1"/>
          <p:nvPr/>
        </p:nvSpPr>
        <p:spPr>
          <a:xfrm>
            <a:off x="7271830" y="2266122"/>
            <a:ext cx="1653017" cy="203132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2960-XR series </a:t>
            </a:r>
          </a:p>
          <a:p>
            <a:r>
              <a:rPr lang="en-US" dirty="0"/>
              <a:t>supports both</a:t>
            </a:r>
          </a:p>
          <a:p>
            <a:r>
              <a:rPr lang="en-US" dirty="0"/>
              <a:t> the older RJ-45</a:t>
            </a:r>
          </a:p>
          <a:p>
            <a:r>
              <a:rPr lang="en-US" dirty="0"/>
              <a:t> console port </a:t>
            </a:r>
          </a:p>
          <a:p>
            <a:r>
              <a:rPr lang="en-US" dirty="0"/>
              <a:t>and a USB</a:t>
            </a:r>
            <a:br>
              <a:rPr lang="en-US" dirty="0"/>
            </a:br>
            <a:r>
              <a:rPr lang="en-US" dirty="0"/>
              <a:t>console port </a:t>
            </a:r>
            <a:br>
              <a:rPr lang="en-US" dirty="0"/>
            </a:b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CCCC06-031D-423A-9DA2-93EA1208CDE0}"/>
              </a:ext>
            </a:extLst>
          </p:cNvPr>
          <p:cNvSpPr txBox="1"/>
          <p:nvPr/>
        </p:nvSpPr>
        <p:spPr>
          <a:xfrm>
            <a:off x="7268047" y="4360613"/>
            <a:ext cx="1656800" cy="1754326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USB</a:t>
            </a:r>
            <a:br>
              <a:rPr lang="en-US" dirty="0"/>
            </a:br>
            <a:r>
              <a:rPr lang="en-US" dirty="0"/>
              <a:t>console port is</a:t>
            </a:r>
          </a:p>
          <a:p>
            <a:r>
              <a:rPr lang="en-US" dirty="0"/>
              <a:t>Not rectangular</a:t>
            </a:r>
          </a:p>
          <a:p>
            <a:r>
              <a:rPr lang="en-US" dirty="0"/>
              <a:t>,rather it is </a:t>
            </a:r>
          </a:p>
          <a:p>
            <a:r>
              <a:rPr lang="en-US" dirty="0"/>
              <a:t>Mini-B port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210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DB9 Connector</a:t>
            </a:r>
          </a:p>
        </p:txBody>
      </p:sp>
      <p:pic>
        <p:nvPicPr>
          <p:cNvPr id="5" name="Picture 2" descr="DB9 Connector">
            <a:extLst>
              <a:ext uri="{FF2B5EF4-FFF2-40B4-BE49-F238E27FC236}">
                <a16:creationId xmlns:a16="http://schemas.microsoft.com/office/drawing/2014/main" id="{6BAF2A5F-196D-49C2-8829-AAA6D3C11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91" y="2287776"/>
            <a:ext cx="2507673" cy="2230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DB9 Connector">
            <a:extLst>
              <a:ext uri="{FF2B5EF4-FFF2-40B4-BE49-F238E27FC236}">
                <a16:creationId xmlns:a16="http://schemas.microsoft.com/office/drawing/2014/main" id="{2219C4E9-8D8E-4D42-8A3B-B1D6E3293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475" y="2467885"/>
            <a:ext cx="4035908" cy="2049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CF89FE-C75D-4108-99C6-EF60C8F7D375}"/>
              </a:ext>
            </a:extLst>
          </p:cNvPr>
          <p:cNvSpPr txBox="1"/>
          <p:nvPr/>
        </p:nvSpPr>
        <p:spPr>
          <a:xfrm>
            <a:off x="7338166" y="3079616"/>
            <a:ext cx="1750416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Almost obsolete</a:t>
            </a:r>
          </a:p>
          <a:p>
            <a:r>
              <a:rPr lang="en-US" dirty="0"/>
              <a:t>Replaced by USB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920195-684D-4A60-ABBB-01A498737401}"/>
              </a:ext>
            </a:extLst>
          </p:cNvPr>
          <p:cNvSpPr txBox="1"/>
          <p:nvPr/>
        </p:nvSpPr>
        <p:spPr>
          <a:xfrm>
            <a:off x="2865162" y="4918145"/>
            <a:ext cx="4026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Fig. DB9 Connector (For serial port of PC)</a:t>
            </a:r>
          </a:p>
        </p:txBody>
      </p:sp>
    </p:spTree>
    <p:extLst>
      <p:ext uri="{BB962C8B-B14F-4D97-AF65-F5344CB8AC3E}">
        <p14:creationId xmlns:p14="http://schemas.microsoft.com/office/powerpoint/2010/main" val="1425168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USB and RJ-45 </a:t>
            </a:r>
            <a:r>
              <a:rPr lang="en-US" dirty="0" err="1"/>
              <a:t>Consle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13D4D5-2D8E-4396-8CE2-91E33443E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240" y="2037936"/>
            <a:ext cx="640080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230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Terminal Emulation Software</a:t>
            </a:r>
          </a:p>
        </p:txBody>
      </p:sp>
      <p:sp>
        <p:nvSpPr>
          <p:cNvPr id="3" name="Rectangle 2"/>
          <p:cNvSpPr/>
          <p:nvPr/>
        </p:nvSpPr>
        <p:spPr>
          <a:xfrm>
            <a:off x="221673" y="1963616"/>
            <a:ext cx="8492837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To interact with Switch/Routers</a:t>
            </a:r>
          </a:p>
          <a:p>
            <a:r>
              <a:rPr lang="en-US" sz="2200" dirty="0"/>
              <a:t>Examples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SecureCRT</a:t>
            </a:r>
            <a:r>
              <a:rPr lang="en-US" sz="2200" dirty="0"/>
              <a:t>: Supports serial, Telnet and SSH </a:t>
            </a:r>
            <a:r>
              <a:rPr lang="en-US" sz="2200" dirty="0">
                <a:sym typeface="Wingdings" panose="05000000000000000000" pitchFamily="2" charset="2"/>
              </a:rPr>
              <a:t> </a:t>
            </a:r>
            <a:r>
              <a:rPr lang="en-US" sz="2200" dirty="0"/>
              <a:t>Not free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PuTTY: Supports serial, Telnet and SSH </a:t>
            </a:r>
            <a:r>
              <a:rPr lang="en-US" sz="2200" dirty="0">
                <a:sym typeface="Wingdings" panose="05000000000000000000" pitchFamily="2" charset="2"/>
              </a:rPr>
              <a:t> </a:t>
            </a:r>
            <a:r>
              <a:rPr lang="en-US" sz="2200" dirty="0"/>
              <a:t>free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TeraTerm</a:t>
            </a:r>
            <a:r>
              <a:rPr lang="en-US" sz="2200" dirty="0"/>
              <a:t> Pro: Supports serial, Telnet and SSH </a:t>
            </a:r>
            <a:r>
              <a:rPr lang="en-US" sz="2200" dirty="0">
                <a:sym typeface="Wingdings" panose="05000000000000000000" pitchFamily="2" charset="2"/>
              </a:rPr>
              <a:t> </a:t>
            </a:r>
            <a:r>
              <a:rPr lang="en-US" sz="2200" dirty="0"/>
              <a:t> free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Windows Telnet (integrated to Windows OS) </a:t>
            </a:r>
            <a:r>
              <a:rPr lang="en-US" sz="2200" dirty="0">
                <a:sym typeface="Wingdings" panose="05000000000000000000" pitchFamily="2" charset="2"/>
              </a:rPr>
              <a:t> </a:t>
            </a:r>
            <a:r>
              <a:rPr lang="en-US" sz="2200" dirty="0"/>
              <a:t>Supports Telnet only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Windows HyperTerminal </a:t>
            </a:r>
            <a:r>
              <a:rPr lang="en-US" sz="2200" dirty="0">
                <a:sym typeface="Wingdings" panose="05000000000000000000" pitchFamily="2" charset="2"/>
              </a:rPr>
              <a:t> </a:t>
            </a:r>
            <a:r>
              <a:rPr lang="en-US" sz="2200" dirty="0"/>
              <a:t>Supports Telnet and Serial, NOT SSH</a:t>
            </a:r>
          </a:p>
        </p:txBody>
      </p:sp>
    </p:spTree>
    <p:extLst>
      <p:ext uri="{BB962C8B-B14F-4D97-AF65-F5344CB8AC3E}">
        <p14:creationId xmlns:p14="http://schemas.microsoft.com/office/powerpoint/2010/main" val="2514477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Remote Access</a:t>
            </a:r>
          </a:p>
        </p:txBody>
      </p:sp>
      <p:sp>
        <p:nvSpPr>
          <p:cNvPr id="4" name="Rectangle 3"/>
          <p:cNvSpPr/>
          <p:nvPr/>
        </p:nvSpPr>
        <p:spPr>
          <a:xfrm>
            <a:off x="692727" y="2690474"/>
            <a:ext cx="795250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Telnet and SSH allows remote access to Switch/Router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Must need password to access the device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Telnet is not secure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/>
              <a:t>No encryption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SSH is secure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/>
              <a:t>Encryption is used</a:t>
            </a:r>
          </a:p>
        </p:txBody>
      </p:sp>
    </p:spTree>
    <p:extLst>
      <p:ext uri="{BB962C8B-B14F-4D97-AF65-F5344CB8AC3E}">
        <p14:creationId xmlns:p14="http://schemas.microsoft.com/office/powerpoint/2010/main" val="225858386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1589</TotalTime>
  <Words>728</Words>
  <Application>Microsoft Office PowerPoint</Application>
  <PresentationFormat>On-screen Show (4:3)</PresentationFormat>
  <Paragraphs>137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Corbel</vt:lpstr>
      <vt:lpstr>Times New Roman</vt:lpstr>
      <vt:lpstr>Wingdings</vt:lpstr>
      <vt:lpstr>Spectrum</vt:lpstr>
      <vt:lpstr>Cables and Connectors</vt:lpstr>
      <vt:lpstr>Lecture Outline</vt:lpstr>
      <vt:lpstr>Cisco Switch</vt:lpstr>
      <vt:lpstr>CLI access options</vt:lpstr>
      <vt:lpstr>Console Connection to Switch</vt:lpstr>
      <vt:lpstr>DB9 Connector</vt:lpstr>
      <vt:lpstr>USB and RJ-45 Consle</vt:lpstr>
      <vt:lpstr>Terminal Emulation Software</vt:lpstr>
      <vt:lpstr>Remote Access</vt:lpstr>
      <vt:lpstr>Ethernet cabling</vt:lpstr>
      <vt:lpstr>Ethernet cabling (contd…)</vt:lpstr>
      <vt:lpstr>Ethernet cabling (contd…)</vt:lpstr>
      <vt:lpstr>Ethernet cabling (contd…)</vt:lpstr>
      <vt:lpstr>Ethernet cabling (contd…)</vt:lpstr>
      <vt:lpstr>Ethernet cabling (contd…)</vt:lpstr>
      <vt:lpstr>Ethernet cabling (contd…)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FARUK ABDULLAH AL SOHAN</cp:lastModifiedBy>
  <cp:revision>84</cp:revision>
  <dcterms:created xsi:type="dcterms:W3CDTF">2018-12-10T17:20:29Z</dcterms:created>
  <dcterms:modified xsi:type="dcterms:W3CDTF">2024-06-29T06:35:55Z</dcterms:modified>
</cp:coreProperties>
</file>